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51"/>
  </p:normalViewPr>
  <p:slideViewPr>
    <p:cSldViewPr snapToGrid="0" snapToObjects="1">
      <p:cViewPr>
        <p:scale>
          <a:sx n="123" d="100"/>
          <a:sy n="123" d="100"/>
        </p:scale>
        <p:origin x="728" y="-1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lvl="1">
              <a:spcBef>
                <a:spcPts val="0"/>
              </a:spcBef>
            </a:pPr>
            <a:endParaRPr/>
          </a:p>
          <a:p>
            <a:pPr lvl="2">
              <a:spcBef>
                <a:spcPts val="0"/>
              </a:spcBef>
            </a:pPr>
            <a:endParaRPr/>
          </a:p>
          <a:p>
            <a:pPr lvl="3">
              <a:spcBef>
                <a:spcPts val="0"/>
              </a:spcBef>
            </a:pPr>
            <a:endParaRPr/>
          </a:p>
          <a:p>
            <a:pPr lvl="4">
              <a:spcBef>
                <a:spcPts val="0"/>
              </a:spcBef>
            </a:pPr>
            <a:endParaRPr/>
          </a:p>
          <a:p>
            <a:pPr lvl="5">
              <a:spcBef>
                <a:spcPts val="0"/>
              </a:spcBef>
            </a:pPr>
            <a:endParaRPr/>
          </a:p>
          <a:p>
            <a:pPr lvl="6">
              <a:spcBef>
                <a:spcPts val="0"/>
              </a:spcBef>
            </a:pPr>
            <a:endParaRPr/>
          </a:p>
          <a:p>
            <a:pPr lvl="7">
              <a:spcBef>
                <a:spcPts val="0"/>
              </a:spcBef>
            </a:pPr>
            <a:endParaRPr/>
          </a:p>
          <a:p>
            <a:pPr lvl="8">
              <a:spcBef>
                <a:spcPts val="0"/>
              </a:spcBef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7689607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82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04" name="Shape 204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5819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23" name="Shape 22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74447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2874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56" name="Shape 256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7603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74" name="Shape 274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90052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3" name="Shape 29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77505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1" name="Shape 31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82070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328" name="Shape 328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9" name="Shape 32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5854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346" name="Shape 346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7" name="Shape 34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10045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Shape 363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364" name="Shape 364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65" name="Shape 36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6526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79218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Shape 380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381" name="Shape 381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82" name="Shape 38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33605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Shape 398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399" name="Shape 399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00" name="Shape 40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99762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417" name="Shape 417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18" name="Shape 41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72087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Shape 436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437" name="Shape 437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8" name="Shape 43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72478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56" name="Shape 45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372373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Shape 472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473" name="Shape 47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74" name="Shape 47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3993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Shape 489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490" name="Shape 490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800146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507" name="Shape 507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08" name="Shape 50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34829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525" name="Shape 525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26" name="Shape 52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06573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43" name="Shape 54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1124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1547933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560" name="Shape 560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61" name="Shape 56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03943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Shape 576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577" name="Shape 577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78" name="Shape 57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675832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596" name="Shape 596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97" name="Shape 59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337249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612" name="Shape 612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13" name="Shape 61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922667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Shape 627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628" name="Shape 628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9" name="Shape 62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299491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Shape 643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644" name="Shape 644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5" name="Shape 64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6885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31723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84093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273850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22823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4809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85" name="Shape 185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8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6538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 rot="5400000">
            <a:off x="1652587" y="4114800"/>
            <a:ext cx="7924799" cy="14573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 rot="5400000">
            <a:off x="-1338262" y="2733675"/>
            <a:ext cx="7924799" cy="42195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514350" y="881062"/>
            <a:ext cx="5829299" cy="165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514350" y="2862261"/>
            <a:ext cx="5829299" cy="594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ctrTitle"/>
          </p:nvPr>
        </p:nvSpPr>
        <p:spPr>
          <a:xfrm>
            <a:off x="514350" y="3076575"/>
            <a:ext cx="5829299" cy="21240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1pPr>
            <a:lvl2pPr marL="457200" marR="0" lvl="1" indent="0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514350" y="881062"/>
            <a:ext cx="5829299" cy="165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 rot="5400000">
            <a:off x="457200" y="2919411"/>
            <a:ext cx="5943599" cy="5829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1344612" y="6934200"/>
            <a:ext cx="4114800" cy="8191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>
            <a:spLocks noGrp="1"/>
          </p:cNvSpPr>
          <p:nvPr>
            <p:ph type="pic" idx="2"/>
          </p:nvPr>
        </p:nvSpPr>
        <p:spPr>
          <a:xfrm>
            <a:off x="1344612" y="885825"/>
            <a:ext cx="4114800" cy="5943599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1344612" y="7753350"/>
            <a:ext cx="4114800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42900" y="393700"/>
            <a:ext cx="2255837" cy="1679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2681288" y="393700"/>
            <a:ext cx="3833811" cy="84550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342900" y="2073275"/>
            <a:ext cx="2255837" cy="6775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514350" y="881062"/>
            <a:ext cx="5829299" cy="165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42900" y="396875"/>
            <a:ext cx="6172199" cy="165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42900" y="2217738"/>
            <a:ext cx="3030537" cy="9239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342900" y="3141663"/>
            <a:ext cx="3030537" cy="5707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3"/>
          </p:nvPr>
        </p:nvSpPr>
        <p:spPr>
          <a:xfrm>
            <a:off x="3484562" y="2217738"/>
            <a:ext cx="3030537" cy="9239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4"/>
          </p:nvPr>
        </p:nvSpPr>
        <p:spPr>
          <a:xfrm>
            <a:off x="3484562" y="3141663"/>
            <a:ext cx="3030537" cy="5707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514350" y="881062"/>
            <a:ext cx="5829299" cy="165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514350" y="2862263"/>
            <a:ext cx="2838450" cy="594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3505200" y="2862263"/>
            <a:ext cx="2838450" cy="594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541337" y="6365875"/>
            <a:ext cx="5829299" cy="19669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541337" y="4198937"/>
            <a:ext cx="5829299" cy="21669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514350" y="881062"/>
            <a:ext cx="5829299" cy="165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514350" y="2862261"/>
            <a:ext cx="5829299" cy="594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514350" y="9024936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2343150" y="9024936"/>
            <a:ext cx="2171700" cy="660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marL="457200" marR="0" lvl="1" indent="0" algn="l" rtl="0">
              <a:spcBef>
                <a:spcPts val="0"/>
              </a:spcBef>
            </a:pPr>
            <a:endParaRPr/>
          </a:p>
          <a:p>
            <a:pPr marL="914400" marR="0" lvl="2" indent="0" algn="l" rtl="0">
              <a:spcBef>
                <a:spcPts val="0"/>
              </a:spcBef>
            </a:pPr>
            <a:endParaRPr/>
          </a:p>
          <a:p>
            <a:pPr marL="1371600" marR="0" lvl="3" indent="0" algn="l" rtl="0">
              <a:spcBef>
                <a:spcPts val="0"/>
              </a:spcBef>
            </a:pPr>
            <a:endParaRPr/>
          </a:p>
          <a:p>
            <a:pPr marL="1828800" marR="0" lvl="4" indent="0" algn="l" rtl="0">
              <a:spcBef>
                <a:spcPts val="0"/>
              </a:spcBef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7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9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20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2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2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7" name="Shape 57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8" name="Shape 58"/>
          <p:cNvSpPr txBox="1"/>
          <p:nvPr/>
        </p:nvSpPr>
        <p:spPr>
          <a:xfrm>
            <a:off x="304800" y="609600"/>
            <a:ext cx="6324600" cy="45672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 Communications and 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 Overview</a:t>
            </a:r>
          </a:p>
        </p:txBody>
      </p:sp>
      <p:sp>
        <p:nvSpPr>
          <p:cNvPr id="59" name="Shape 59"/>
          <p:cNvSpPr txBox="1"/>
          <p:nvPr/>
        </p:nvSpPr>
        <p:spPr>
          <a:xfrm>
            <a:off x="533400" y="247650"/>
            <a:ext cx="57149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60" name="Shape 60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1" name="Shape 61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2" name="Shape 62"/>
          <p:cNvSpPr txBox="1"/>
          <p:nvPr/>
        </p:nvSpPr>
        <p:spPr>
          <a:xfrm>
            <a:off x="5851525" y="9175750"/>
            <a:ext cx="18414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08" name="Shape 208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9" name="Shape 209"/>
          <p:cNvCxnSpPr/>
          <p:nvPr/>
        </p:nvCxnSpPr>
        <p:spPr>
          <a:xfrm>
            <a:off x="609600" y="56959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10" name="Shape 210"/>
          <p:cNvSpPr txBox="1"/>
          <p:nvPr/>
        </p:nvSpPr>
        <p:spPr>
          <a:xfrm>
            <a:off x="0" y="569595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11" name="Shape 211"/>
          <p:cNvSpPr txBox="1"/>
          <p:nvPr/>
        </p:nvSpPr>
        <p:spPr>
          <a:xfrm>
            <a:off x="609600" y="533400"/>
            <a:ext cx="55626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Client/Server Model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3" name="Shape 2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450" y="1568450"/>
            <a:ext cx="6734174" cy="3670300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Shape 214"/>
          <p:cNvSpPr txBox="1"/>
          <p:nvPr/>
        </p:nvSpPr>
        <p:spPr>
          <a:xfrm>
            <a:off x="593725" y="6121400"/>
            <a:ext cx="5913436" cy="20796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Post office analogy; clerk the server, and the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customer the client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Client always initiates requests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Server always responds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Notice that control is handed over to the receiving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entity.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3032125" y="1439862"/>
            <a:ext cx="7492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Request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2879725" y="3338512"/>
            <a:ext cx="866774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Response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Shape 218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219" name="Shape 219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20" name="Shape 220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27" name="Shape 227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8" name="Shape 228"/>
          <p:cNvCxnSpPr/>
          <p:nvPr/>
        </p:nvCxnSpPr>
        <p:spPr>
          <a:xfrm>
            <a:off x="609600" y="77597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29" name="Shape 229"/>
          <p:cNvSpPr txBox="1"/>
          <p:nvPr/>
        </p:nvSpPr>
        <p:spPr>
          <a:xfrm>
            <a:off x="0" y="77597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57150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533400" y="533400"/>
            <a:ext cx="55626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Client/Server Examples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3" name="Shape 2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1485900"/>
            <a:ext cx="4800600" cy="610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Shape 234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Shape 235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37" name="Shape 237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44" name="Shape 244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5" name="Shape 245"/>
          <p:cNvCxnSpPr/>
          <p:nvPr/>
        </p:nvCxnSpPr>
        <p:spPr>
          <a:xfrm>
            <a:off x="609600" y="56959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6" name="Shape 246"/>
          <p:cNvSpPr txBox="1"/>
          <p:nvPr/>
        </p:nvSpPr>
        <p:spPr>
          <a:xfrm>
            <a:off x="0" y="569595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47" name="Shape 247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TCP/IP Based Networks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Shape 249"/>
          <p:cNvSpPr txBox="1"/>
          <p:nvPr/>
        </p:nvSpPr>
        <p:spPr>
          <a:xfrm>
            <a:off x="669925" y="1498600"/>
            <a:ext cx="5664199" cy="31702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TCP/IP is a suite of protocols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Internet is based on TCP/IP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IP is Internet protocol at the network layer level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TCP is connection-oriented transport protocol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and ensures end-to-end connection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UDP is connectionless transport protocol and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provides datagram service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Internet email and much of the network mgmt.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messages are based on UDP/IP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ICMP part of TCP/IP suite</a:t>
            </a:r>
          </a:p>
        </p:txBody>
      </p:sp>
      <p:sp>
        <p:nvSpPr>
          <p:cNvPr id="250" name="Shape 250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Shape 251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252" name="Shape 252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53" name="Shape 253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60" name="Shape 260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61" name="Shape 261"/>
          <p:cNvCxnSpPr/>
          <p:nvPr/>
        </p:nvCxnSpPr>
        <p:spPr>
          <a:xfrm>
            <a:off x="609600" y="75120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62" name="Shape 262"/>
          <p:cNvSpPr txBox="1"/>
          <p:nvPr/>
        </p:nvSpPr>
        <p:spPr>
          <a:xfrm>
            <a:off x="0" y="751205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56388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Internet Configuration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6" name="Shape 26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9687" y="1485900"/>
            <a:ext cx="3681411" cy="5861050"/>
          </a:xfrm>
          <a:prstGeom prst="rect">
            <a:avLst/>
          </a:prstGeom>
          <a:noFill/>
          <a:ln>
            <a:noFill/>
          </a:ln>
        </p:spPr>
      </p:pic>
      <p:sp>
        <p:nvSpPr>
          <p:cNvPr id="267" name="Shape 267"/>
          <p:cNvSpPr txBox="1"/>
          <p:nvPr/>
        </p:nvSpPr>
        <p:spPr>
          <a:xfrm>
            <a:off x="600075" y="8001000"/>
            <a:ext cx="6257924" cy="400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Walk through the scenario of email from Joe to Sally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Shape 269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270" name="Shape 270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71" name="Shape 271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78" name="Shape 278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79" name="Shape 279"/>
          <p:cNvCxnSpPr/>
          <p:nvPr/>
        </p:nvCxnSpPr>
        <p:spPr>
          <a:xfrm>
            <a:off x="609600" y="56959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80" name="Shape 280"/>
          <p:cNvSpPr txBox="1"/>
          <p:nvPr/>
        </p:nvSpPr>
        <p:spPr>
          <a:xfrm>
            <a:off x="0" y="569595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81" name="Shape 281"/>
          <p:cNvSpPr txBox="1"/>
          <p:nvPr/>
        </p:nvSpPr>
        <p:spPr>
          <a:xfrm>
            <a:off x="56388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282" name="Shape 282"/>
          <p:cNvSpPr txBox="1"/>
          <p:nvPr/>
        </p:nvSpPr>
        <p:spPr>
          <a:xfrm>
            <a:off x="0" y="533400"/>
            <a:ext cx="6858000" cy="523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Architecture, Protocols and Standards</a:t>
            </a:r>
          </a:p>
        </p:txBody>
      </p:sp>
      <p:sp>
        <p:nvSpPr>
          <p:cNvPr id="283" name="Shape 283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Shape 284"/>
          <p:cNvSpPr txBox="1"/>
          <p:nvPr/>
        </p:nvSpPr>
        <p:spPr>
          <a:xfrm>
            <a:off x="381000" y="1219200"/>
            <a:ext cx="6319837" cy="37861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Communication architecture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Modeling of communication systems, comprising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Functional components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Operations interfaces between them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Communication protocols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Operational procedures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Intra- and inter-modules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Communication standards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Agreement between manufacturers on protocols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of communication equipment on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Physical characteristics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Operational procedures </a:t>
            </a:r>
          </a:p>
        </p:txBody>
      </p:sp>
      <p:sp>
        <p:nvSpPr>
          <p:cNvPr id="285" name="Shape 285"/>
          <p:cNvSpPr txBox="1"/>
          <p:nvPr/>
        </p:nvSpPr>
        <p:spPr>
          <a:xfrm>
            <a:off x="441325" y="6286500"/>
            <a:ext cx="3994150" cy="4286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Examples:  (Students to call out)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Shape 287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288" name="Shape 288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89" name="Shape 289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96" name="Shape 296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97" name="Shape 297"/>
          <p:cNvCxnSpPr/>
          <p:nvPr/>
        </p:nvCxnSpPr>
        <p:spPr>
          <a:xfrm>
            <a:off x="609600" y="63563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98" name="Shape 298"/>
          <p:cNvSpPr txBox="1"/>
          <p:nvPr/>
        </p:nvSpPr>
        <p:spPr>
          <a:xfrm>
            <a:off x="0" y="635635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99" name="Shape 299"/>
          <p:cNvSpPr txBox="1"/>
          <p:nvPr/>
        </p:nvSpPr>
        <p:spPr>
          <a:xfrm>
            <a:off x="56388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609600" y="533400"/>
            <a:ext cx="5754686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Communication Architecture</a:t>
            </a:r>
          </a:p>
        </p:txBody>
      </p:sp>
      <p:sp>
        <p:nvSpPr>
          <p:cNvPr id="301" name="Shape 301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2" name="Shape 30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7400" y="1238250"/>
            <a:ext cx="5283200" cy="5178425"/>
          </a:xfrm>
          <a:prstGeom prst="rect">
            <a:avLst/>
          </a:prstGeom>
          <a:noFill/>
          <a:ln>
            <a:noFill/>
          </a:ln>
        </p:spPr>
      </p:pic>
      <p:sp>
        <p:nvSpPr>
          <p:cNvPr id="303" name="Shape 303"/>
          <p:cNvSpPr txBox="1"/>
          <p:nvPr/>
        </p:nvSpPr>
        <p:spPr>
          <a:xfrm>
            <a:off x="609600" y="6769100"/>
            <a:ext cx="5526086" cy="20812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Inter-layer interface: user and service provider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Peer-layer protocol interface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Analogy of hearing-impaired student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Role of intermediate systems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Gateway: Router with protocol conversion as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gateway to an autonomous network or subnet</a:t>
            </a:r>
          </a:p>
        </p:txBody>
      </p:sp>
      <p:sp>
        <p:nvSpPr>
          <p:cNvPr id="304" name="Shape 304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Shape 305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306" name="Shape 306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07" name="Shape 307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14" name="Shape 314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5" name="Shape 315"/>
          <p:cNvCxnSpPr/>
          <p:nvPr/>
        </p:nvCxnSpPr>
        <p:spPr>
          <a:xfrm>
            <a:off x="609600" y="7264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16" name="Shape 316"/>
          <p:cNvSpPr txBox="1"/>
          <p:nvPr/>
        </p:nvSpPr>
        <p:spPr>
          <a:xfrm>
            <a:off x="0" y="72644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17" name="Shape 317"/>
          <p:cNvSpPr txBox="1"/>
          <p:nvPr/>
        </p:nvSpPr>
        <p:spPr>
          <a:xfrm>
            <a:off x="55626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318" name="Shape 318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OSI Reference Model</a:t>
            </a:r>
          </a:p>
        </p:txBody>
      </p:sp>
      <p:sp>
        <p:nvSpPr>
          <p:cNvPr id="319" name="Shape 319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0" name="Shape 3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9137" y="1238250"/>
            <a:ext cx="5062536" cy="6178550"/>
          </a:xfrm>
          <a:prstGeom prst="rect">
            <a:avLst/>
          </a:prstGeom>
          <a:noFill/>
          <a:ln>
            <a:noFill/>
          </a:ln>
        </p:spPr>
      </p:pic>
      <p:sp>
        <p:nvSpPr>
          <p:cNvPr id="321" name="Shape 321"/>
          <p:cNvSpPr txBox="1"/>
          <p:nvPr/>
        </p:nvSpPr>
        <p:spPr>
          <a:xfrm>
            <a:off x="533400" y="7677150"/>
            <a:ext cx="5557837" cy="7604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Importance of the knowledge of layer structure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 NM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Shape 323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25" name="Shape 325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32" name="Shape 332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33" name="Shape 333"/>
          <p:cNvCxnSpPr/>
          <p:nvPr/>
        </p:nvCxnSpPr>
        <p:spPr>
          <a:xfrm>
            <a:off x="609600" y="77597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34" name="Shape 334"/>
          <p:cNvSpPr txBox="1"/>
          <p:nvPr/>
        </p:nvSpPr>
        <p:spPr>
          <a:xfrm>
            <a:off x="0" y="77597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x="56388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336" name="Shape 336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OSI Layers and Services</a:t>
            </a:r>
          </a:p>
        </p:txBody>
      </p:sp>
      <p:sp>
        <p:nvSpPr>
          <p:cNvPr id="337" name="Shape 337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8" name="Shape 3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1143000"/>
            <a:ext cx="6107111" cy="6624637"/>
          </a:xfrm>
          <a:prstGeom prst="rect">
            <a:avLst/>
          </a:prstGeom>
          <a:noFill/>
          <a:ln>
            <a:noFill/>
          </a:ln>
        </p:spPr>
      </p:pic>
      <p:sp>
        <p:nvSpPr>
          <p:cNvPr id="339" name="Shape 339"/>
          <p:cNvSpPr txBox="1"/>
          <p:nvPr/>
        </p:nvSpPr>
        <p:spPr>
          <a:xfrm>
            <a:off x="441325" y="8102600"/>
            <a:ext cx="6189662" cy="758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Importance of services offered by different layers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the protocol conversion at different layers in NM</a:t>
            </a:r>
          </a:p>
        </p:txBody>
      </p:sp>
      <p:sp>
        <p:nvSpPr>
          <p:cNvPr id="340" name="Shape 340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Shape 341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342" name="Shape 342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43" name="Shape 343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50" name="Shape 350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51" name="Shape 351"/>
          <p:cNvCxnSpPr/>
          <p:nvPr/>
        </p:nvCxnSpPr>
        <p:spPr>
          <a:xfrm>
            <a:off x="609600" y="56959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2" name="Shape 352"/>
          <p:cNvSpPr txBox="1"/>
          <p:nvPr/>
        </p:nvSpPr>
        <p:spPr>
          <a:xfrm>
            <a:off x="0" y="569595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53" name="Shape 353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354" name="Shape 354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PDU Communication Model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6" name="Shape 35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1403350"/>
            <a:ext cx="6443661" cy="3790949"/>
          </a:xfrm>
          <a:prstGeom prst="rect">
            <a:avLst/>
          </a:prstGeom>
          <a:noFill/>
          <a:ln>
            <a:noFill/>
          </a:ln>
        </p:spPr>
      </p:pic>
      <p:sp>
        <p:nvSpPr>
          <p:cNvPr id="357" name="Shape 357"/>
          <p:cNvSpPr txBox="1"/>
          <p:nvPr/>
        </p:nvSpPr>
        <p:spPr>
          <a:xfrm>
            <a:off x="593725" y="6203950"/>
            <a:ext cx="5378449" cy="4286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What is the relevance of PDU model in NM? </a:t>
            </a:r>
          </a:p>
        </p:txBody>
      </p:sp>
      <p:sp>
        <p:nvSpPr>
          <p:cNvPr id="358" name="Shape 358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Shape 359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360" name="Shape 360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61" name="Shape 361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68" name="Shape 368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9" name="Shape 369"/>
          <p:cNvCxnSpPr/>
          <p:nvPr/>
        </p:nvCxnSpPr>
        <p:spPr>
          <a:xfrm>
            <a:off x="609600" y="7429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0" name="Shape 370"/>
          <p:cNvSpPr txBox="1"/>
          <p:nvPr/>
        </p:nvSpPr>
        <p:spPr>
          <a:xfrm>
            <a:off x="0" y="74295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71" name="Shape 371"/>
          <p:cNvSpPr txBox="1"/>
          <p:nvPr/>
        </p:nvSpPr>
        <p:spPr>
          <a:xfrm>
            <a:off x="533400" y="533400"/>
            <a:ext cx="5714999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Gateway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73" name="Shape 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5137" y="1320800"/>
            <a:ext cx="5751511" cy="6026149"/>
          </a:xfrm>
          <a:prstGeom prst="rect">
            <a:avLst/>
          </a:prstGeom>
          <a:noFill/>
          <a:ln>
            <a:noFill/>
          </a:ln>
        </p:spPr>
      </p:pic>
      <p:sp>
        <p:nvSpPr>
          <p:cNvPr id="374" name="Shape 374"/>
          <p:cNvSpPr txBox="1"/>
          <p:nvPr/>
        </p:nvSpPr>
        <p:spPr>
          <a:xfrm>
            <a:off x="517525" y="7937500"/>
            <a:ext cx="5499099" cy="708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cc:mail from a station in Novel IPX network to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 Internet station with SMTP email</a:t>
            </a:r>
          </a:p>
        </p:txBody>
      </p:sp>
      <p:sp>
        <p:nvSpPr>
          <p:cNvPr id="375" name="Shape 375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6" name="Shape 376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377" name="Shape 377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78" name="Shape 378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9" name="Shape 69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0" name="Shape 70"/>
          <p:cNvCxnSpPr/>
          <p:nvPr/>
        </p:nvCxnSpPr>
        <p:spPr>
          <a:xfrm>
            <a:off x="609600" y="7086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1" name="Shape 71"/>
          <p:cNvSpPr txBox="1"/>
          <p:nvPr/>
        </p:nvSpPr>
        <p:spPr>
          <a:xfrm>
            <a:off x="0" y="70866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72" name="Shape 72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</a:p>
        </p:txBody>
      </p:sp>
      <p:sp>
        <p:nvSpPr>
          <p:cNvPr id="73" name="Shape 73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561975" y="1143000"/>
            <a:ext cx="6296025" cy="62039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Telecommunications overview</a:t>
            </a: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Data communications overview</a:t>
            </a: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Evolution of converged networks</a:t>
            </a: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Desktop processors and LAN technology</a:t>
            </a: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Client-Server architecture in networking</a:t>
            </a: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Internet and intranet </a:t>
            </a: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Network communication protocols</a:t>
            </a: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OSI and Internet standards</a:t>
            </a: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Broadband networks and services</a:t>
            </a: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Need for network management and NMS</a:t>
            </a: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Operations, Administration, Maintenance, and Provisioning</a:t>
            </a: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Network management architecture and organization </a:t>
            </a: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Concept of Network Operations Center</a:t>
            </a: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Perspectives of network management</a:t>
            </a: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Network management system</a:t>
            </a: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Look-ahead of network management technology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Shape 75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Shape 76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78" name="Shape 78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85" name="Shape 385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86" name="Shape 386"/>
          <p:cNvCxnSpPr/>
          <p:nvPr/>
        </p:nvCxnSpPr>
        <p:spPr>
          <a:xfrm>
            <a:off x="609600" y="61087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87" name="Shape 387"/>
          <p:cNvSpPr txBox="1"/>
          <p:nvPr/>
        </p:nvSpPr>
        <p:spPr>
          <a:xfrm>
            <a:off x="0" y="61087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88" name="Shape 388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389" name="Shape 389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OSI and Internet</a:t>
            </a:r>
          </a:p>
        </p:txBody>
      </p:sp>
      <p:sp>
        <p:nvSpPr>
          <p:cNvPr id="390" name="Shape 390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1" name="Shape 391"/>
          <p:cNvSpPr txBox="1"/>
          <p:nvPr/>
        </p:nvSpPr>
        <p:spPr>
          <a:xfrm>
            <a:off x="533400" y="6521450"/>
            <a:ext cx="6013449" cy="101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Simplicity of Internet; specifies only layers 3 and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Integrated application layers over Internet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Commonality of layers 1 and 2 - IEEE standard</a:t>
            </a:r>
          </a:p>
        </p:txBody>
      </p:sp>
      <p:sp>
        <p:nvSpPr>
          <p:cNvPr id="392" name="Shape 392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93" name="Shape 3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6387" y="1238250"/>
            <a:ext cx="5942012" cy="4929187"/>
          </a:xfrm>
          <a:prstGeom prst="rect">
            <a:avLst/>
          </a:prstGeom>
          <a:noFill/>
          <a:ln>
            <a:noFill/>
          </a:ln>
        </p:spPr>
      </p:pic>
      <p:sp>
        <p:nvSpPr>
          <p:cNvPr id="394" name="Shape 394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96" name="Shape 396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Shape 402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03" name="Shape 403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>
            <a:off x="609600" y="4622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0" y="46228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406" name="Shape 406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407" name="Shape 407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Application Protocols</a:t>
            </a:r>
          </a:p>
        </p:txBody>
      </p:sp>
      <p:sp>
        <p:nvSpPr>
          <p:cNvPr id="408" name="Shape 408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9" name="Shape 40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3200" y="1485900"/>
            <a:ext cx="6603999" cy="3224211"/>
          </a:xfrm>
          <a:prstGeom prst="rect">
            <a:avLst/>
          </a:prstGeom>
          <a:noFill/>
          <a:ln>
            <a:noFill/>
          </a:ln>
        </p:spPr>
      </p:pic>
      <p:sp>
        <p:nvSpPr>
          <p:cNvPr id="410" name="Shape 410"/>
          <p:cNvSpPr txBox="1"/>
          <p:nvPr/>
        </p:nvSpPr>
        <p:spPr>
          <a:xfrm>
            <a:off x="365125" y="5295900"/>
            <a:ext cx="6184900" cy="3400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Internet user		   OSI user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Telnet			Virtual Terminal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File Transfer</a:t>
            </a: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Protocol	File Transfer Access &amp; Mgmt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 Mail Transfer	Message-oriented Text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Protocol 		   Interchange Standard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 Network		Common Management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Management Protocol   Information Protocol</a:t>
            </a:r>
          </a:p>
        </p:txBody>
      </p:sp>
      <p:sp>
        <p:nvSpPr>
          <p:cNvPr id="411" name="Shape 411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2" name="Shape 412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413" name="Shape 413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14" name="Shape 414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21" name="Shape 421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2" name="Shape 422"/>
          <p:cNvCxnSpPr/>
          <p:nvPr/>
        </p:nvCxnSpPr>
        <p:spPr>
          <a:xfrm>
            <a:off x="609600" y="76771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23" name="Shape 423"/>
          <p:cNvSpPr txBox="1"/>
          <p:nvPr/>
        </p:nvSpPr>
        <p:spPr>
          <a:xfrm>
            <a:off x="0" y="767715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424" name="Shape 424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425" name="Shape 425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Broadband Network</a:t>
            </a:r>
          </a:p>
        </p:txBody>
      </p:sp>
      <p:sp>
        <p:nvSpPr>
          <p:cNvPr id="426" name="Shape 426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7" name="Shape 427"/>
          <p:cNvSpPr txBox="1"/>
          <p:nvPr/>
        </p:nvSpPr>
        <p:spPr>
          <a:xfrm>
            <a:off x="365125" y="5295900"/>
            <a:ext cx="393700" cy="4286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</p:txBody>
      </p:sp>
      <p:sp>
        <p:nvSpPr>
          <p:cNvPr id="428" name="Shape 428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Shape 429"/>
          <p:cNvSpPr txBox="1"/>
          <p:nvPr/>
        </p:nvSpPr>
        <p:spPr>
          <a:xfrm>
            <a:off x="0" y="2455861"/>
            <a:ext cx="6858000" cy="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30" name="Shape 4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1320800"/>
            <a:ext cx="6553200" cy="5721349"/>
          </a:xfrm>
          <a:prstGeom prst="rect">
            <a:avLst/>
          </a:prstGeom>
          <a:noFill/>
          <a:ln>
            <a:noFill/>
          </a:ln>
        </p:spPr>
      </p:pic>
      <p:sp>
        <p:nvSpPr>
          <p:cNvPr id="431" name="Shape 431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432" name="Shape 432"/>
          <p:cNvSpPr txBox="1"/>
          <p:nvPr/>
        </p:nvSpPr>
        <p:spPr>
          <a:xfrm>
            <a:off x="0" y="7264400"/>
            <a:ext cx="6858000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1.19 Broadband Network Segments and Technologies</a:t>
            </a:r>
          </a:p>
        </p:txBody>
      </p:sp>
      <p:sp>
        <p:nvSpPr>
          <p:cNvPr id="433" name="Shape 433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34" name="Shape 434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41" name="Shape 441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42" name="Shape 442"/>
          <p:cNvCxnSpPr/>
          <p:nvPr/>
        </p:nvCxnSpPr>
        <p:spPr>
          <a:xfrm>
            <a:off x="609600" y="7467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43" name="Shape 443"/>
          <p:cNvSpPr txBox="1"/>
          <p:nvPr/>
        </p:nvSpPr>
        <p:spPr>
          <a:xfrm>
            <a:off x="0" y="74676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444" name="Shape 444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445" name="Shape 445"/>
          <p:cNvSpPr txBox="1"/>
          <p:nvPr/>
        </p:nvSpPr>
        <p:spPr>
          <a:xfrm>
            <a:off x="381000" y="533400"/>
            <a:ext cx="5838824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Broadband Access Networks</a:t>
            </a:r>
          </a:p>
        </p:txBody>
      </p:sp>
      <p:sp>
        <p:nvSpPr>
          <p:cNvPr id="446" name="Shape 446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Shape 447"/>
          <p:cNvSpPr txBox="1"/>
          <p:nvPr/>
        </p:nvSpPr>
        <p:spPr>
          <a:xfrm>
            <a:off x="365125" y="5295900"/>
            <a:ext cx="393700" cy="4286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</p:txBody>
      </p:sp>
      <p:sp>
        <p:nvSpPr>
          <p:cNvPr id="448" name="Shape 448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49" name="Shape 4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1485900"/>
            <a:ext cx="5981699" cy="6051549"/>
          </a:xfrm>
          <a:prstGeom prst="rect">
            <a:avLst/>
          </a:prstGeom>
          <a:noFill/>
          <a:ln>
            <a:noFill/>
          </a:ln>
        </p:spPr>
      </p:pic>
      <p:sp>
        <p:nvSpPr>
          <p:cNvPr id="450" name="Shape 450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451" name="Shape 451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52" name="Shape 452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Shape 458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59" name="Shape 459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60" name="Shape 460"/>
          <p:cNvCxnSpPr/>
          <p:nvPr/>
        </p:nvCxnSpPr>
        <p:spPr>
          <a:xfrm>
            <a:off x="609600" y="7086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61" name="Shape 461"/>
          <p:cNvSpPr txBox="1"/>
          <p:nvPr/>
        </p:nvSpPr>
        <p:spPr>
          <a:xfrm>
            <a:off x="0" y="70866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462" name="Shape 462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463" name="Shape 463"/>
          <p:cNvSpPr txBox="1"/>
          <p:nvPr/>
        </p:nvSpPr>
        <p:spPr>
          <a:xfrm>
            <a:off x="0" y="533400"/>
            <a:ext cx="6858000" cy="523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Centrally Managed Network Issues</a:t>
            </a:r>
          </a:p>
        </p:txBody>
      </p:sp>
      <p:sp>
        <p:nvSpPr>
          <p:cNvPr id="464" name="Shape 464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Shape 465"/>
          <p:cNvSpPr txBox="1"/>
          <p:nvPr/>
        </p:nvSpPr>
        <p:spPr>
          <a:xfrm>
            <a:off x="365125" y="5295900"/>
            <a:ext cx="393700" cy="4286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67" name="Shape 46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524000"/>
            <a:ext cx="6858000" cy="5613399"/>
          </a:xfrm>
          <a:prstGeom prst="rect">
            <a:avLst/>
          </a:prstGeom>
          <a:noFill/>
          <a:ln>
            <a:noFill/>
          </a:ln>
        </p:spPr>
      </p:pic>
      <p:sp>
        <p:nvSpPr>
          <p:cNvPr id="468" name="Shape 468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469" name="Shape 469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70" name="Shape 470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Shape 476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77" name="Shape 477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8" name="Shape 478"/>
          <p:cNvCxnSpPr/>
          <p:nvPr/>
        </p:nvCxnSpPr>
        <p:spPr>
          <a:xfrm>
            <a:off x="609600" y="4876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79" name="Shape 479"/>
          <p:cNvSpPr txBox="1"/>
          <p:nvPr/>
        </p:nvSpPr>
        <p:spPr>
          <a:xfrm>
            <a:off x="0" y="48768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480" name="Shape 480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481" name="Shape 481"/>
          <p:cNvSpPr txBox="1"/>
          <p:nvPr/>
        </p:nvSpPr>
        <p:spPr>
          <a:xfrm>
            <a:off x="-49211" y="533400"/>
            <a:ext cx="6907211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Some Common Network Problems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Shape 483"/>
          <p:cNvSpPr txBox="1"/>
          <p:nvPr/>
        </p:nvSpPr>
        <p:spPr>
          <a:xfrm>
            <a:off x="762000" y="1295400"/>
            <a:ext cx="3622674" cy="28051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Loss of connectivity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Duplicate IP address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Intermittent problems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 configuration issues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Non-problems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Performance problems</a:t>
            </a:r>
          </a:p>
        </p:txBody>
      </p:sp>
      <p:sp>
        <p:nvSpPr>
          <p:cNvPr id="484" name="Shape 484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Shape 485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486" name="Shape 486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87" name="Shape 487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Shape 493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94" name="Shape 494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95" name="Shape 495"/>
          <p:cNvCxnSpPr/>
          <p:nvPr/>
        </p:nvCxnSpPr>
        <p:spPr>
          <a:xfrm>
            <a:off x="609600" y="56959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96" name="Shape 496"/>
          <p:cNvSpPr txBox="1"/>
          <p:nvPr/>
        </p:nvSpPr>
        <p:spPr>
          <a:xfrm>
            <a:off x="0" y="569595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497" name="Shape 497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498" name="Shape 498"/>
          <p:cNvSpPr txBox="1"/>
          <p:nvPr/>
        </p:nvSpPr>
        <p:spPr>
          <a:xfrm>
            <a:off x="457200" y="533400"/>
            <a:ext cx="5627686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Challenges of IT Managers</a:t>
            </a:r>
          </a:p>
        </p:txBody>
      </p:sp>
      <p:sp>
        <p:nvSpPr>
          <p:cNvPr id="499" name="Shape 499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Shape 500"/>
          <p:cNvSpPr txBox="1"/>
          <p:nvPr/>
        </p:nvSpPr>
        <p:spPr>
          <a:xfrm>
            <a:off x="533400" y="1320800"/>
            <a:ext cx="5200649" cy="3416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Reliability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Non-real time problems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Rapid technological advance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Managing client/server environment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Scalability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Troubleshooting tools and systems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Trouble prediction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Standardization of operations - NMS helps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Centralized management vs. “sneaker-net”</a:t>
            </a:r>
          </a:p>
        </p:txBody>
      </p:sp>
      <p:sp>
        <p:nvSpPr>
          <p:cNvPr id="501" name="Shape 501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2" name="Shape 502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503" name="Shape 503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04" name="Shape 504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Shape 510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11" name="Shape 511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12" name="Shape 512"/>
          <p:cNvCxnSpPr/>
          <p:nvPr/>
        </p:nvCxnSpPr>
        <p:spPr>
          <a:xfrm>
            <a:off x="609600" y="61087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13" name="Shape 513"/>
          <p:cNvSpPr txBox="1"/>
          <p:nvPr/>
        </p:nvSpPr>
        <p:spPr>
          <a:xfrm>
            <a:off x="0" y="61087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514" name="Shape 514"/>
          <p:cNvSpPr txBox="1"/>
          <p:nvPr/>
        </p:nvSpPr>
        <p:spPr>
          <a:xfrm>
            <a:off x="5791200" y="9080500"/>
            <a:ext cx="457200" cy="6302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515" name="Shape 515"/>
          <p:cNvSpPr txBox="1"/>
          <p:nvPr/>
        </p:nvSpPr>
        <p:spPr>
          <a:xfrm>
            <a:off x="4572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</a:t>
            </a:r>
          </a:p>
        </p:txBody>
      </p:sp>
      <p:sp>
        <p:nvSpPr>
          <p:cNvPr id="516" name="Shape 516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17" name="Shape 5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2100" y="1403350"/>
            <a:ext cx="6273799" cy="4317999"/>
          </a:xfrm>
          <a:prstGeom prst="rect">
            <a:avLst/>
          </a:prstGeom>
          <a:noFill/>
          <a:ln>
            <a:noFill/>
          </a:ln>
        </p:spPr>
      </p:pic>
      <p:sp>
        <p:nvSpPr>
          <p:cNvPr id="518" name="Shape 518"/>
          <p:cNvSpPr txBox="1"/>
          <p:nvPr/>
        </p:nvSpPr>
        <p:spPr>
          <a:xfrm>
            <a:off x="669925" y="6616700"/>
            <a:ext cx="2489199" cy="16319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OAMP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Operations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Administration 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Maintenance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Provisioning</a:t>
            </a:r>
          </a:p>
        </p:txBody>
      </p:sp>
      <p:sp>
        <p:nvSpPr>
          <p:cNvPr id="519" name="Shape 519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Shape 520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521" name="Shape 521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22" name="Shape 522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Shape 528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29" name="Shape 529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30" name="Shape 530"/>
          <p:cNvCxnSpPr/>
          <p:nvPr/>
        </p:nvCxnSpPr>
        <p:spPr>
          <a:xfrm>
            <a:off x="609600" y="6477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31" name="Shape 531"/>
          <p:cNvSpPr txBox="1"/>
          <p:nvPr/>
        </p:nvSpPr>
        <p:spPr>
          <a:xfrm>
            <a:off x="0" y="64770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532" name="Shape 532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533" name="Shape 533"/>
          <p:cNvSpPr txBox="1"/>
          <p:nvPr/>
        </p:nvSpPr>
        <p:spPr>
          <a:xfrm>
            <a:off x="4572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NM Functional Flow Chart </a:t>
            </a:r>
          </a:p>
        </p:txBody>
      </p:sp>
      <p:sp>
        <p:nvSpPr>
          <p:cNvPr id="534" name="Shape 534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5" name="Shape 5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0375" y="1403350"/>
            <a:ext cx="5859461" cy="4930774"/>
          </a:xfrm>
          <a:prstGeom prst="rect">
            <a:avLst/>
          </a:prstGeom>
          <a:noFill/>
          <a:ln>
            <a:noFill/>
          </a:ln>
        </p:spPr>
      </p:pic>
      <p:sp>
        <p:nvSpPr>
          <p:cNvPr id="536" name="Shape 536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7" name="Shape 537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538" name="Shape 538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39" name="Shape 539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Shape 545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46" name="Shape 546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47" name="Shape 547"/>
          <p:cNvCxnSpPr/>
          <p:nvPr/>
        </p:nvCxnSpPr>
        <p:spPr>
          <a:xfrm>
            <a:off x="609600" y="50355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48" name="Shape 548"/>
          <p:cNvSpPr txBox="1"/>
          <p:nvPr/>
        </p:nvSpPr>
        <p:spPr>
          <a:xfrm>
            <a:off x="0" y="503555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549" name="Shape 549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550" name="Shape 550"/>
          <p:cNvSpPr txBox="1"/>
          <p:nvPr/>
        </p:nvSpPr>
        <p:spPr>
          <a:xfrm>
            <a:off x="4572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Dumbbell Architecture</a:t>
            </a:r>
          </a:p>
        </p:txBody>
      </p:sp>
      <p:sp>
        <p:nvSpPr>
          <p:cNvPr id="551" name="Shape 551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Shape 552"/>
          <p:cNvSpPr txBox="1"/>
          <p:nvPr/>
        </p:nvSpPr>
        <p:spPr>
          <a:xfrm>
            <a:off x="609600" y="5448300"/>
            <a:ext cx="5522911" cy="7604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Message exchange between NMSs managing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different domains</a:t>
            </a:r>
          </a:p>
        </p:txBody>
      </p:sp>
      <p:pic>
        <p:nvPicPr>
          <p:cNvPr id="553" name="Shape 5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7350" y="1651000"/>
            <a:ext cx="5778499" cy="3017837"/>
          </a:xfrm>
          <a:prstGeom prst="rect">
            <a:avLst/>
          </a:prstGeom>
          <a:noFill/>
          <a:ln>
            <a:noFill/>
          </a:ln>
        </p:spPr>
      </p:pic>
      <p:sp>
        <p:nvSpPr>
          <p:cNvPr id="554" name="Shape 554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Shape 555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556" name="Shape 556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57" name="Shape 557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85" name="Shape 85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6" name="Shape 86"/>
          <p:cNvCxnSpPr/>
          <p:nvPr/>
        </p:nvCxnSpPr>
        <p:spPr>
          <a:xfrm>
            <a:off x="609600" y="60261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7" name="Shape 87"/>
          <p:cNvSpPr txBox="1"/>
          <p:nvPr/>
        </p:nvSpPr>
        <p:spPr>
          <a:xfrm>
            <a:off x="0" y="602615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88" name="Shape 88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Telephone Network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457200" y="1238250"/>
            <a:ext cx="6111875" cy="4400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Modern network evolution from Telephone /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Telecommunications Network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Characteristics of Telephone network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Reliable - does what is expected of it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Dependable - always there when you need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it (remember 911?)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Good quality (connection) - hearing each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other well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Reasons for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QoS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Good planning, design, and implementation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Good operation and management of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network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Migration to new technologies – 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e.g., From analog to digital technology </a:t>
            </a:r>
          </a:p>
        </p:txBody>
      </p:sp>
      <p:sp>
        <p:nvSpPr>
          <p:cNvPr id="91" name="Shape 91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Shape 92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93" name="Shape 93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94" name="Shape 94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Shape 563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64" name="Shape 564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65" name="Shape 565"/>
          <p:cNvCxnSpPr/>
          <p:nvPr/>
        </p:nvCxnSpPr>
        <p:spPr>
          <a:xfrm>
            <a:off x="609600" y="56959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66" name="Shape 566"/>
          <p:cNvSpPr txBox="1"/>
          <p:nvPr/>
        </p:nvSpPr>
        <p:spPr>
          <a:xfrm>
            <a:off x="0" y="569595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567" name="Shape 567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568" name="Shape 568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NM Components</a:t>
            </a:r>
          </a:p>
        </p:txBody>
      </p:sp>
      <p:sp>
        <p:nvSpPr>
          <p:cNvPr id="569" name="Shape 569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0" name="Shape 5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9475" y="1320800"/>
            <a:ext cx="4870449" cy="4256087"/>
          </a:xfrm>
          <a:prstGeom prst="rect">
            <a:avLst/>
          </a:prstGeom>
          <a:noFill/>
          <a:ln>
            <a:noFill/>
          </a:ln>
        </p:spPr>
      </p:pic>
      <p:sp>
        <p:nvSpPr>
          <p:cNvPr id="571" name="Shape 571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Shape 572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573" name="Shape 573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74" name="Shape 574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Shape 580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81" name="Shape 581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2" name="Shape 582"/>
          <p:cNvCxnSpPr/>
          <p:nvPr/>
        </p:nvCxnSpPr>
        <p:spPr>
          <a:xfrm>
            <a:off x="609600" y="51181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83" name="Shape 583"/>
          <p:cNvSpPr txBox="1"/>
          <p:nvPr/>
        </p:nvSpPr>
        <p:spPr>
          <a:xfrm>
            <a:off x="0" y="51181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584" name="Shape 584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585" name="Shape 585"/>
          <p:cNvSpPr txBox="1"/>
          <p:nvPr/>
        </p:nvSpPr>
        <p:spPr>
          <a:xfrm>
            <a:off x="4572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Interoperability</a:t>
            </a:r>
          </a:p>
        </p:txBody>
      </p:sp>
      <p:sp>
        <p:nvSpPr>
          <p:cNvPr id="586" name="Shape 586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87" name="Shape 58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8586" y="1733550"/>
            <a:ext cx="6565900" cy="2616200"/>
          </a:xfrm>
          <a:prstGeom prst="rect">
            <a:avLst/>
          </a:prstGeom>
          <a:noFill/>
          <a:ln>
            <a:noFill/>
          </a:ln>
        </p:spPr>
      </p:pic>
      <p:sp>
        <p:nvSpPr>
          <p:cNvPr id="588" name="Shape 588"/>
          <p:cNvSpPr txBox="1"/>
          <p:nvPr/>
        </p:nvSpPr>
        <p:spPr>
          <a:xfrm>
            <a:off x="609600" y="5530850"/>
            <a:ext cx="5522911" cy="7604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Message exchange between NMSs managing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different domains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Shape 590"/>
          <p:cNvSpPr txBox="1"/>
          <p:nvPr/>
        </p:nvSpPr>
        <p:spPr>
          <a:xfrm>
            <a:off x="1219200" y="4648200"/>
            <a:ext cx="4329112" cy="3079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1.26 Network Management Interoperability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592" name="Shape 592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93" name="Shape 593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Shape 599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00" name="Shape 600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01" name="Shape 601"/>
          <p:cNvCxnSpPr/>
          <p:nvPr/>
        </p:nvCxnSpPr>
        <p:spPr>
          <a:xfrm>
            <a:off x="609600" y="5562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02" name="Shape 602"/>
          <p:cNvSpPr txBox="1"/>
          <p:nvPr/>
        </p:nvSpPr>
        <p:spPr>
          <a:xfrm>
            <a:off x="0" y="55626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603" name="Shape 603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604" name="Shape 604"/>
          <p:cNvSpPr txBox="1"/>
          <p:nvPr/>
        </p:nvSpPr>
        <p:spPr>
          <a:xfrm>
            <a:off x="0" y="533400"/>
            <a:ext cx="6858000" cy="5619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 Perspectives</a:t>
            </a:r>
          </a:p>
        </p:txBody>
      </p:sp>
      <p:sp>
        <p:nvSpPr>
          <p:cNvPr id="605" name="Shape 605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6" name="Shape 606"/>
          <p:cNvSpPr txBox="1"/>
          <p:nvPr/>
        </p:nvSpPr>
        <p:spPr>
          <a:xfrm>
            <a:off x="533400" y="1320800"/>
            <a:ext cx="5410200" cy="41544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 Management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Service Management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Service and Network Provisioning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Application Management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e-Commerce Management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Inventory Management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Integrated Management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Business Management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Information Management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Management Protocols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Management Technologies</a:t>
            </a:r>
          </a:p>
        </p:txBody>
      </p:sp>
      <p:sp>
        <p:nvSpPr>
          <p:cNvPr id="607" name="Shape 607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608" name="Shape 608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09" name="Shape 609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Shape 615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16" name="Shape 616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17" name="Shape 617"/>
          <p:cNvCxnSpPr/>
          <p:nvPr/>
        </p:nvCxnSpPr>
        <p:spPr>
          <a:xfrm>
            <a:off x="609600" y="5105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18" name="Shape 618"/>
          <p:cNvSpPr txBox="1"/>
          <p:nvPr/>
        </p:nvSpPr>
        <p:spPr>
          <a:xfrm>
            <a:off x="0" y="51054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619" name="Shape 619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620" name="Shape 620"/>
          <p:cNvSpPr txBox="1"/>
          <p:nvPr/>
        </p:nvSpPr>
        <p:spPr>
          <a:xfrm>
            <a:off x="0" y="533400"/>
            <a:ext cx="68580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Infrastructure Perspective</a:t>
            </a:r>
          </a:p>
        </p:txBody>
      </p:sp>
      <p:sp>
        <p:nvSpPr>
          <p:cNvPr id="621" name="Shape 621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2" name="Shape 622"/>
          <p:cNvSpPr txBox="1"/>
          <p:nvPr/>
        </p:nvSpPr>
        <p:spPr>
          <a:xfrm>
            <a:off x="457200" y="1143000"/>
            <a:ext cx="5410200" cy="39703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Domains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Protocols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Technologies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Transmission Media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Transmission Modes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Service Functions</a:t>
            </a:r>
          </a:p>
        </p:txBody>
      </p:sp>
      <p:sp>
        <p:nvSpPr>
          <p:cNvPr id="623" name="Shape 623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624" name="Shape 624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25" name="Shape 625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Shape 631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32" name="Shape 632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33" name="Shape 633"/>
          <p:cNvCxnSpPr/>
          <p:nvPr/>
        </p:nvCxnSpPr>
        <p:spPr>
          <a:xfrm>
            <a:off x="609600" y="50292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34" name="Shape 634"/>
          <p:cNvSpPr txBox="1"/>
          <p:nvPr/>
        </p:nvSpPr>
        <p:spPr>
          <a:xfrm>
            <a:off x="0" y="50292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635" name="Shape 635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636" name="Shape 636"/>
          <p:cNvSpPr txBox="1"/>
          <p:nvPr/>
        </p:nvSpPr>
        <p:spPr>
          <a:xfrm>
            <a:off x="0" y="533400"/>
            <a:ext cx="68580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Service Perspective</a:t>
            </a:r>
          </a:p>
        </p:txBody>
      </p:sp>
      <p:sp>
        <p:nvSpPr>
          <p:cNvPr id="637" name="Shape 637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8" name="Shape 638"/>
          <p:cNvSpPr txBox="1"/>
          <p:nvPr/>
        </p:nvSpPr>
        <p:spPr>
          <a:xfrm>
            <a:off x="457200" y="1143000"/>
            <a:ext cx="5410200" cy="3324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Communication Services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Computing Services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Content Services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IT Services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Application Services</a:t>
            </a:r>
          </a:p>
        </p:txBody>
      </p:sp>
      <p:sp>
        <p:nvSpPr>
          <p:cNvPr id="639" name="Shape 639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640" name="Shape 640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41" name="Shape 641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Shape 647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48" name="Shape 648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49" name="Shape 649"/>
          <p:cNvCxnSpPr/>
          <p:nvPr/>
        </p:nvCxnSpPr>
        <p:spPr>
          <a:xfrm>
            <a:off x="609600" y="5486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50" name="Shape 650"/>
          <p:cNvSpPr txBox="1"/>
          <p:nvPr/>
        </p:nvSpPr>
        <p:spPr>
          <a:xfrm>
            <a:off x="0" y="54864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651" name="Shape 651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652" name="Shape 652"/>
          <p:cNvSpPr txBox="1"/>
          <p:nvPr/>
        </p:nvSpPr>
        <p:spPr>
          <a:xfrm>
            <a:off x="533400" y="533400"/>
            <a:ext cx="5649911" cy="6270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Status and Future Trends</a:t>
            </a:r>
          </a:p>
        </p:txBody>
      </p:sp>
      <p:sp>
        <p:nvSpPr>
          <p:cNvPr id="653" name="Shape 653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4" name="Shape 654"/>
          <p:cNvSpPr txBox="1"/>
          <p:nvPr/>
        </p:nvSpPr>
        <p:spPr>
          <a:xfrm>
            <a:off x="533400" y="1320800"/>
            <a:ext cx="4483099" cy="43926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Status: 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 management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Limited CMIP management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Operations systems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Polled systems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Current Focus: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Object-oriented approach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Service and policy management 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Business management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Web-based client management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Future Trends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Web-based management?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XML based management</a:t>
            </a:r>
          </a:p>
        </p:txBody>
      </p:sp>
      <p:sp>
        <p:nvSpPr>
          <p:cNvPr id="655" name="Shape 655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656" name="Shape 656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57" name="Shape 657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01" name="Shape 101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02" name="Shape 102"/>
          <p:cNvCxnSpPr/>
          <p:nvPr/>
        </p:nvCxnSpPr>
        <p:spPr>
          <a:xfrm>
            <a:off x="609600" y="6400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03" name="Shape 103"/>
          <p:cNvSpPr txBox="1"/>
          <p:nvPr/>
        </p:nvSpPr>
        <p:spPr>
          <a:xfrm>
            <a:off x="0" y="64008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x="457200" y="533400"/>
            <a:ext cx="5705474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Telephone Network Model</a:t>
            </a:r>
          </a:p>
        </p:txBody>
      </p:sp>
      <p:sp>
        <p:nvSpPr>
          <p:cNvPr id="105" name="Shape 105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6" name="Shape 1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050" y="1320800"/>
            <a:ext cx="5448300" cy="5021261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Shape 107"/>
          <p:cNvSpPr txBox="1"/>
          <p:nvPr/>
        </p:nvSpPr>
        <p:spPr>
          <a:xfrm>
            <a:off x="517525" y="6826250"/>
            <a:ext cx="5235575" cy="17494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Notice the hierarchy of switches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Primary and secondary routes programmed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Automatic routing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Where is the most likely failure?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 of Operations Systems to ensure QoS</a:t>
            </a:r>
          </a:p>
        </p:txBody>
      </p:sp>
      <p:sp>
        <p:nvSpPr>
          <p:cNvPr id="108" name="Shape 108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Shape 109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110" name="Shape 110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11" name="Shape 111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18" name="Shape 118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19" name="Shape 119"/>
          <p:cNvCxnSpPr/>
          <p:nvPr/>
        </p:nvCxnSpPr>
        <p:spPr>
          <a:xfrm>
            <a:off x="609600" y="80073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0" name="Shape 120"/>
          <p:cNvSpPr txBox="1"/>
          <p:nvPr/>
        </p:nvSpPr>
        <p:spPr>
          <a:xfrm>
            <a:off x="0" y="800735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21" name="Shape 121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122" name="Shape 122"/>
          <p:cNvSpPr txBox="1"/>
          <p:nvPr/>
        </p:nvSpPr>
        <p:spPr>
          <a:xfrm>
            <a:off x="4572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OSSs / NOC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Shape 124"/>
          <p:cNvSpPr txBox="1"/>
          <p:nvPr/>
        </p:nvSpPr>
        <p:spPr>
          <a:xfrm>
            <a:off x="457200" y="1143000"/>
            <a:ext cx="5943599" cy="6862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Operations Support Systems (OSSs) help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 the operation of networks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OSSs in telecommunications monitor: 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Analog network parameters:  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S/N ratio, transmission loss, call blockage,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etc.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Digital network parameters: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Packet loss, Packet delay, Throughput,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QoS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etc.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Real-time management of network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Trunk (logical entity between switches / nodes)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maintenance system measures loss and S/N 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Trunks not meeting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QoS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removed before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customer notices poor quality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Traffic measurement systems measure call drops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blockage. Additional switches or routers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planned to keep the call blockage or drops below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acceptable level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OSSs distributed at central offices and customer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premises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 management done centrally from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Network Operations Center (NOC)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Shape 126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28" name="Shape 128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35" name="Shape 135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36" name="Shape 136"/>
          <p:cNvCxnSpPr/>
          <p:nvPr/>
        </p:nvCxnSpPr>
        <p:spPr>
          <a:xfrm>
            <a:off x="609600" y="56959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37" name="Shape 137"/>
          <p:cNvSpPr txBox="1"/>
          <p:nvPr/>
        </p:nvSpPr>
        <p:spPr>
          <a:xfrm>
            <a:off x="0" y="569595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38" name="Shape 138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0" y="533400"/>
            <a:ext cx="6858000" cy="523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 and Telecommunication Network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1" name="Shape 14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7825" y="1568450"/>
            <a:ext cx="6026149" cy="3768725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Shape 142"/>
          <p:cNvSpPr txBox="1"/>
          <p:nvPr/>
        </p:nvSpPr>
        <p:spPr>
          <a:xfrm>
            <a:off x="517525" y="6203950"/>
            <a:ext cx="5810250" cy="2740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Computer data is carried over long distance by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telephone (telecommunication network)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Output of telephone is analog and output of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computers is digital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Modem is used to “modulate” and “demodulate”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computer data to analog format and back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Clear distinction between the two networks is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getting fuzzier with modern multimedia networks</a:t>
            </a:r>
          </a:p>
        </p:txBody>
      </p:sp>
      <p:sp>
        <p:nvSpPr>
          <p:cNvPr id="143" name="Shape 143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Shape 144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145" name="Shape 145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46" name="Shape 146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53" name="Shape 153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54" name="Shape 154"/>
          <p:cNvCxnSpPr/>
          <p:nvPr/>
        </p:nvCxnSpPr>
        <p:spPr>
          <a:xfrm>
            <a:off x="609600" y="561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55" name="Shape 155"/>
          <p:cNvSpPr txBox="1"/>
          <p:nvPr/>
        </p:nvSpPr>
        <p:spPr>
          <a:xfrm>
            <a:off x="0" y="56134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56" name="Shape 156"/>
          <p:cNvSpPr txBox="1"/>
          <p:nvPr/>
        </p:nvSpPr>
        <p:spPr>
          <a:xfrm>
            <a:off x="0" y="533400"/>
            <a:ext cx="68580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Migration to Digital Technology</a:t>
            </a:r>
          </a:p>
        </p:txBody>
      </p:sp>
      <p:sp>
        <p:nvSpPr>
          <p:cNvPr id="157" name="Shape 157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Shape 158"/>
          <p:cNvSpPr txBox="1"/>
          <p:nvPr/>
        </p:nvSpPr>
        <p:spPr>
          <a:xfrm>
            <a:off x="609600" y="6096000"/>
            <a:ext cx="5961061" cy="2246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Analog transmission migrated to digital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transmission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Analog sources converted to digital signals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CPE (Customer Premises equipment) included 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digital PBX (Private Branch Exchanges)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Analog bandwidth hierarchy migrated to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synchronous digital hierarchy</a:t>
            </a:r>
          </a:p>
        </p:txBody>
      </p:sp>
      <p:sp>
        <p:nvSpPr>
          <p:cNvPr id="159" name="Shape 159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0" name="Shape 16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8450" y="1651000"/>
            <a:ext cx="6108700" cy="3689349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Shape 161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63" name="Shape 163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70" name="Shape 170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71" name="Shape 171"/>
          <p:cNvCxnSpPr/>
          <p:nvPr/>
        </p:nvCxnSpPr>
        <p:spPr>
          <a:xfrm>
            <a:off x="609600" y="56959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72" name="Shape 172"/>
          <p:cNvSpPr txBox="1"/>
          <p:nvPr/>
        </p:nvSpPr>
        <p:spPr>
          <a:xfrm>
            <a:off x="0" y="569595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DCE with LAN</a:t>
            </a:r>
          </a:p>
        </p:txBody>
      </p:sp>
      <p:sp>
        <p:nvSpPr>
          <p:cNvPr id="175" name="Shape 175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6" name="Shape 17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9550" y="1981200"/>
            <a:ext cx="6440486" cy="2852737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Shape 177"/>
          <p:cNvSpPr txBox="1"/>
          <p:nvPr/>
        </p:nvSpPr>
        <p:spPr>
          <a:xfrm>
            <a:off x="1219200" y="1155700"/>
            <a:ext cx="3987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DCE.. Distributed Computing Environment</a:t>
            </a:r>
          </a:p>
        </p:txBody>
      </p:sp>
      <p:sp>
        <p:nvSpPr>
          <p:cNvPr id="178" name="Shape 178"/>
          <p:cNvSpPr txBox="1"/>
          <p:nvPr/>
        </p:nvSpPr>
        <p:spPr>
          <a:xfrm>
            <a:off x="593725" y="6203950"/>
            <a:ext cx="3675061" cy="1419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Driving technologies for DCE: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Desktop processor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LAN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LAN - WAN network</a:t>
            </a:r>
          </a:p>
        </p:txBody>
      </p:sp>
      <p:sp>
        <p:nvSpPr>
          <p:cNvPr id="179" name="Shape 179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Shape 180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181" name="Shape 181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82" name="Shape 182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/>
        </p:nvSpPr>
        <p:spPr>
          <a:xfrm>
            <a:off x="4876800" y="9080500"/>
            <a:ext cx="1428749" cy="66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89" name="Shape 189"/>
          <p:cNvCxnSpPr/>
          <p:nvPr/>
        </p:nvCxnSpPr>
        <p:spPr>
          <a:xfrm>
            <a:off x="533400" y="57785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0" name="Shape 190"/>
          <p:cNvCxnSpPr/>
          <p:nvPr/>
        </p:nvCxnSpPr>
        <p:spPr>
          <a:xfrm>
            <a:off x="609600" y="5943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91" name="Shape 191"/>
          <p:cNvSpPr txBox="1"/>
          <p:nvPr/>
        </p:nvSpPr>
        <p:spPr>
          <a:xfrm>
            <a:off x="0" y="5943600"/>
            <a:ext cx="1524000" cy="4952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92" name="Shape 192"/>
          <p:cNvSpPr txBox="1"/>
          <p:nvPr/>
        </p:nvSpPr>
        <p:spPr>
          <a:xfrm>
            <a:off x="5791200" y="90805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sp>
        <p:nvSpPr>
          <p:cNvPr id="193" name="Shape 193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LAN-WAN Network</a:t>
            </a:r>
          </a:p>
        </p:txBody>
      </p:sp>
      <p:sp>
        <p:nvSpPr>
          <p:cNvPr id="194" name="Shape 194"/>
          <p:cNvSpPr txBox="1"/>
          <p:nvPr/>
        </p:nvSpPr>
        <p:spPr>
          <a:xfrm>
            <a:off x="5334000" y="247650"/>
            <a:ext cx="18414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5" name="Shape 19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1485900"/>
            <a:ext cx="5943599" cy="3784600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Shape 196"/>
          <p:cNvSpPr txBox="1"/>
          <p:nvPr/>
        </p:nvSpPr>
        <p:spPr>
          <a:xfrm>
            <a:off x="533400" y="6400800"/>
            <a:ext cx="5508625" cy="20812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Major impacts of DCE: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 more monopolistic service provider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 centralized IT controller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Hosts doing specialized function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Client/Server architecture formed the core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of DCE network</a:t>
            </a:r>
          </a:p>
        </p:txBody>
      </p:sp>
      <p:sp>
        <p:nvSpPr>
          <p:cNvPr id="197" name="Shape 197"/>
          <p:cNvSpPr txBox="1"/>
          <p:nvPr/>
        </p:nvSpPr>
        <p:spPr>
          <a:xfrm>
            <a:off x="5851525" y="9175750"/>
            <a:ext cx="184149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Shape 198"/>
          <p:cNvSpPr txBox="1"/>
          <p:nvPr/>
        </p:nvSpPr>
        <p:spPr>
          <a:xfrm>
            <a:off x="914400" y="5365750"/>
            <a:ext cx="4506911" cy="33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1.5(b) Remote LANs Interconnected by WAN</a:t>
            </a:r>
          </a:p>
        </p:txBody>
      </p:sp>
      <p:sp>
        <p:nvSpPr>
          <p:cNvPr id="199" name="Shape 199"/>
          <p:cNvSpPr txBox="1"/>
          <p:nvPr/>
        </p:nvSpPr>
        <p:spPr>
          <a:xfrm>
            <a:off x="533400" y="247650"/>
            <a:ext cx="5714999" cy="296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		     	 Data Communications and NM Overview</a:t>
            </a:r>
          </a:p>
        </p:txBody>
      </p:sp>
      <p:sp>
        <p:nvSpPr>
          <p:cNvPr id="200" name="Shape 200"/>
          <p:cNvSpPr txBox="1"/>
          <p:nvPr/>
        </p:nvSpPr>
        <p:spPr>
          <a:xfrm>
            <a:off x="1828800" y="916305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01" name="Shape 201"/>
          <p:cNvCxnSpPr/>
          <p:nvPr/>
        </p:nvCxnSpPr>
        <p:spPr>
          <a:xfrm>
            <a:off x="609600" y="90805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2715</TotalTime>
  <Words>1257</Words>
  <Application>Microsoft Macintosh PowerPoint</Application>
  <PresentationFormat>A4 Paper (210x297 mm)</PresentationFormat>
  <Paragraphs>446</Paragraphs>
  <Slides>35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Times New Roman</vt:lpstr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Munira MR</cp:lastModifiedBy>
  <cp:revision>2</cp:revision>
  <dcterms:modified xsi:type="dcterms:W3CDTF">2017-03-12T15:42:01Z</dcterms:modified>
</cp:coreProperties>
</file>