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4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34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2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2359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716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3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8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7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9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2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4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8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1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8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820" y="1193852"/>
            <a:ext cx="8825658" cy="2677648"/>
          </a:xfrm>
        </p:spPr>
        <p:txBody>
          <a:bodyPr/>
          <a:lstStyle/>
          <a:p>
            <a:pPr algn="l"/>
            <a:r>
              <a:rPr lang="en-US" dirty="0"/>
              <a:t>Chapter 4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SNMPv1 Network Management:</a:t>
            </a:r>
          </a:p>
          <a:p>
            <a:pPr algn="l"/>
            <a:r>
              <a:rPr lang="en-US" sz="3200" dirty="0"/>
              <a:t>Organization and Information Models</a:t>
            </a:r>
          </a:p>
        </p:txBody>
      </p:sp>
    </p:spTree>
    <p:extLst>
      <p:ext uri="{BB962C8B-B14F-4D97-AF65-F5344CB8AC3E}">
        <p14:creationId xmlns:p14="http://schemas.microsoft.com/office/powerpoint/2010/main" val="37165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99" y="352022"/>
            <a:ext cx="8596668" cy="1320800"/>
          </a:xfrm>
        </p:spPr>
        <p:txBody>
          <a:bodyPr/>
          <a:lstStyle/>
          <a:p>
            <a:r>
              <a:rPr lang="en-US" dirty="0"/>
              <a:t>SNMP Model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56069"/>
            <a:ext cx="8596668" cy="510003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Organization Model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Relationship between network element,</a:t>
            </a:r>
            <a:b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agent, and manager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Hierarchical architecture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Information Model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ASN.1 syntax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SMI (Structure of Management Information)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MIB ( Management Information Base)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Communication Model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Transfer syntax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SNMP over TCP/IP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Communication services addressed by messages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Security framework community-based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32" y="184597"/>
            <a:ext cx="8596668" cy="1320800"/>
          </a:xfrm>
        </p:spPr>
        <p:txBody>
          <a:bodyPr/>
          <a:lstStyle/>
          <a:p>
            <a:r>
              <a:rPr lang="en-US" dirty="0"/>
              <a:t>Two-Tier Organization Model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218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48320" y="1176490"/>
            <a:ext cx="8596312" cy="2803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971879" y="4422864"/>
            <a:ext cx="4549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4.5  Two-Tier Organization Model</a:t>
            </a:r>
            <a:endParaRPr lang="en-US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4254" y="5678441"/>
            <a:ext cx="5840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 that could query an agent is a manager.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374136" y="5153382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3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52" y="145961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Three-Tier Organization </a:t>
            </a:r>
            <a:r>
              <a:rPr lang="en-US" dirty="0" smtClean="0"/>
              <a:t>Model: RMON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23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81659" y="1207552"/>
            <a:ext cx="4255355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3987" y="5369348"/>
            <a:ext cx="4733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4.6  Three-Tier Organization Model</a:t>
            </a:r>
            <a:endParaRPr lang="en-US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6348" y="2951082"/>
            <a:ext cx="6314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comprises network element and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management agent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RMON acts as an agent and a manager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RMON (Remote Monitoring) gathers data from MO,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analyses the data, and stores the data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Communicates the statistics to the manager 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241701" y="1764406"/>
            <a:ext cx="25758" cy="454624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6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2" y="139451"/>
            <a:ext cx="10823500" cy="1320800"/>
          </a:xfrm>
        </p:spPr>
        <p:txBody>
          <a:bodyPr>
            <a:normAutofit/>
          </a:bodyPr>
          <a:lstStyle/>
          <a:p>
            <a:r>
              <a:rPr lang="en-US" dirty="0"/>
              <a:t>Three-Tier Organization </a:t>
            </a:r>
            <a:r>
              <a:rPr lang="en-US" dirty="0" smtClean="0"/>
              <a:t>Model: Proxy </a:t>
            </a:r>
            <a:r>
              <a:rPr lang="en-US" dirty="0"/>
              <a:t>Server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252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326024" y="799851"/>
            <a:ext cx="3789387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614011" y="4681288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4.7  Proxy Server Organization Model</a:t>
            </a:r>
            <a:endParaRPr lang="en-US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462" y="5498425"/>
            <a:ext cx="8305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converts non-SNMP data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non-SNMP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 to SNMP compatible objects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messages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83984" y="5256413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4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9" y="0"/>
            <a:ext cx="8596668" cy="1320800"/>
          </a:xfrm>
        </p:spPr>
        <p:txBody>
          <a:bodyPr/>
          <a:lstStyle/>
          <a:p>
            <a:r>
              <a:rPr lang="en-US" dirty="0"/>
              <a:t>System Architecture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269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202287" y="660400"/>
            <a:ext cx="6440650" cy="49419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94196" y="5710535"/>
            <a:ext cx="82338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Messages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manager and agent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Direction of messages - 3 from manager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2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agent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03680" y="5710535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4" y="287627"/>
            <a:ext cx="8596668" cy="1320800"/>
          </a:xfrm>
        </p:spPr>
        <p:txBody>
          <a:bodyPr/>
          <a:lstStyle/>
          <a:p>
            <a:r>
              <a:rPr lang="en-US" dirty="0"/>
              <a:t>SNMP Messages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092" y="1159100"/>
            <a:ext cx="8596668" cy="503681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Get-Request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Sent by manager requesting data from agent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Get-Next-Request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Sent by manager requesting data on the next</a:t>
            </a:r>
            <a:b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 to the one specified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Set-Request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Initializes or changes the value of network</a:t>
            </a:r>
            <a:b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element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Get-Response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Agent responds with data for get and set </a:t>
            </a:r>
            <a:b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requests from the manager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Trap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Alarm generated by an agent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51" y="1581040"/>
            <a:ext cx="8596668" cy="3880773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Structure of Management Information (SMI)</a:t>
            </a:r>
            <a:b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(RFC 1155)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Managed Object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Scalar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Aggregate or tabular object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Information Base (RFC 1213)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7334" y="4630816"/>
            <a:ext cx="698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4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RFCs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downloaded from ftp.internic.net/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rfc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000649" y="4293859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10" y="197476"/>
            <a:ext cx="8596668" cy="1320800"/>
          </a:xfrm>
        </p:spPr>
        <p:txBody>
          <a:bodyPr/>
          <a:lstStyle/>
          <a:p>
            <a:r>
              <a:rPr lang="en-US" dirty="0"/>
              <a:t>Managed Object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314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639123" y="626056"/>
            <a:ext cx="7222755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65408" y="4941942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20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3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and data type are synonymous</a:t>
            </a:r>
          </a:p>
          <a:p>
            <a:pPr lvl="0">
              <a:lnSpc>
                <a:spcPct val="13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 identifier is data type, not instance</a:t>
            </a:r>
          </a:p>
          <a:p>
            <a:pPr lvl="0">
              <a:lnSpc>
                <a:spcPct val="13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 instance IP address (See Figure 4.2)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013528" y="4667346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0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84" y="261870"/>
            <a:ext cx="8596668" cy="1320800"/>
          </a:xfrm>
        </p:spPr>
        <p:txBody>
          <a:bodyPr/>
          <a:lstStyle/>
          <a:p>
            <a:r>
              <a:rPr lang="en-US" dirty="0"/>
              <a:t>Managed Object: Multiple Instances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329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384960" y="979610"/>
            <a:ext cx="7697272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09679" y="5398483"/>
            <a:ext cx="82622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Com hubs of the same version have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identical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identifier; they are distinguished by the IP address.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IP address is an instance of the object.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026407" y="5079470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8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26" y="236113"/>
            <a:ext cx="8596668" cy="1320800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81" y="1130279"/>
            <a:ext cx="8596668" cy="388077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Uniquely defined by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DESCRIPTOR AND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 IDENTIFIER</a:t>
            </a:r>
            <a:endParaRPr lang="en-US" sz="1800" dirty="0"/>
          </a:p>
        </p:txBody>
      </p:sp>
      <p:pic>
        <p:nvPicPr>
          <p:cNvPr id="4" name="Shape 3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205" y="2752171"/>
            <a:ext cx="4891087" cy="53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205" y="3633896"/>
            <a:ext cx="6338886" cy="16906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003990" y="557146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ipAddrTable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07466" y="5304019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07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Histories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5587"/>
            <a:ext cx="8596668" cy="3880773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AT&amp;T Network Management Centers </a:t>
            </a:r>
          </a:p>
          <a:p>
            <a:pPr marL="457200" lvl="1" indent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Control Centers</a:t>
            </a:r>
          </a:p>
          <a:p>
            <a:pPr marL="457200" lvl="1" indent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Operations Center</a:t>
            </a:r>
          </a:p>
          <a:p>
            <a:pPr marL="0" lvl="0" indent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CNN World Headquarters</a:t>
            </a:r>
          </a:p>
          <a:p>
            <a:pPr marL="0" lvl="0" indent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Centralized troubleshooting of NIC</a:t>
            </a:r>
          </a:p>
          <a:p>
            <a:pPr marL="0" lvl="0" indent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 degradation due to NMS</a:t>
            </a:r>
          </a:p>
          <a:p>
            <a:pPr marL="0" lvl="0" indent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Bell Operating company procedure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68" y="261870"/>
            <a:ext cx="8596668" cy="1320800"/>
          </a:xfrm>
        </p:spPr>
        <p:txBody>
          <a:bodyPr/>
          <a:lstStyle/>
          <a:p>
            <a:r>
              <a:rPr lang="en-US" dirty="0"/>
              <a:t>Internet </a:t>
            </a:r>
            <a:r>
              <a:rPr lang="en-US" dirty="0" err="1"/>
              <a:t>Subnodes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363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111564" y="604454"/>
            <a:ext cx="7377407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386625" y="5327338"/>
            <a:ext cx="7808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directory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OBJECT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IDENTIFIER ::= {internet 1}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mgmt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OBJECT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IDENTIFIER ::= {internet 2}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experimental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OBJECT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IDENTIFIER ::= {internet 3}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OBJECT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IDENTIFIER ::= {internet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4}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386625" y="4900368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438531" y="4660076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083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5" y="236113"/>
            <a:ext cx="8596668" cy="1320800"/>
          </a:xfrm>
        </p:spPr>
        <p:txBody>
          <a:bodyPr/>
          <a:lstStyle/>
          <a:p>
            <a:r>
              <a:rPr lang="en-US" dirty="0"/>
              <a:t>Private MIB Example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378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245477" y="643944"/>
            <a:ext cx="5466544" cy="47798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04044" y="5464651"/>
            <a:ext cx="9212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lang="en-US" sz="2000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MIB intended for vendor equipment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IANA (Internet Assigned Numbers Authority)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assigns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identifiers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399895" y="5464651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88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5" y="339144"/>
            <a:ext cx="8596668" cy="1320800"/>
          </a:xfrm>
        </p:spPr>
        <p:txBody>
          <a:bodyPr/>
          <a:lstStyle/>
          <a:p>
            <a:r>
              <a:rPr lang="en-US" dirty="0"/>
              <a:t>SNMP ASN.1 Data Type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393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378038" y="1204174"/>
            <a:ext cx="7418231" cy="5653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210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33" y="274749"/>
            <a:ext cx="8596668" cy="1320800"/>
          </a:xfrm>
        </p:spPr>
        <p:txBody>
          <a:bodyPr/>
          <a:lstStyle/>
          <a:p>
            <a:r>
              <a:rPr lang="en-US" dirty="0"/>
              <a:t>Primitive Data Types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406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61025" y="1173089"/>
            <a:ext cx="8596312" cy="33579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61025" y="441511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get-request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 has NULL for value fields 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get-response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agent has the values filled 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 subtype:</a:t>
            </a:r>
          </a:p>
          <a:p>
            <a:pPr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INTEGER (0..255)</a:t>
            </a:r>
          </a:p>
          <a:p>
            <a:pPr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OCTET STRING (SIZE 0..255)</a:t>
            </a:r>
          </a:p>
          <a:p>
            <a:pPr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OCTET STRING (SIZE 8)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77168" y="4415113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139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Enumerated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20" y="1529525"/>
            <a:ext cx="8596668" cy="400876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Special case of INTEGER data type</a:t>
            </a:r>
          </a:p>
          <a:p>
            <a:endParaRPr lang="en-US" dirty="0"/>
          </a:p>
        </p:txBody>
      </p:sp>
      <p:pic>
        <p:nvPicPr>
          <p:cNvPr id="4" name="Shape 4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1359" y="2241615"/>
            <a:ext cx="6142036" cy="21018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350636" y="5130705"/>
            <a:ext cx="5112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noError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NULL by convention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936256" y="4737084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417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Defined or Application Data Type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43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83249" y="1400735"/>
            <a:ext cx="8390753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12125" y="5414321"/>
            <a:ext cx="817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Defined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types are simple or base types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Opaque is used to create data types based on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previously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defined data types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039287" y="5174966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54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352023"/>
            <a:ext cx="9441427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Constructor or Structured Data </a:t>
            </a:r>
            <a:r>
              <a:rPr lang="en-US" dirty="0" smtClean="0"/>
              <a:t>Type: SEQUENCE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52" y="1336342"/>
            <a:ext cx="8596668" cy="453822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 maker</a:t>
            </a:r>
          </a:p>
          <a:p>
            <a:endParaRPr lang="en-US" dirty="0"/>
          </a:p>
        </p:txBody>
      </p:sp>
      <p:pic>
        <p:nvPicPr>
          <p:cNvPr id="4" name="Shape 4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411" y="1941489"/>
            <a:ext cx="5730025" cy="31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4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2891" y="2539284"/>
            <a:ext cx="6529588" cy="200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4546242"/>
            <a:ext cx="6308502" cy="1785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09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4" y="532327"/>
            <a:ext cx="9905067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Constructor or Structured Data </a:t>
            </a:r>
            <a:r>
              <a:rPr lang="en-US" dirty="0" smtClean="0"/>
              <a:t>Type: SEQUENCE </a:t>
            </a:r>
            <a:r>
              <a:rPr lang="en-US" dirty="0"/>
              <a:t>OF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Shape 47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331889" y="1621307"/>
            <a:ext cx="8596312" cy="74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4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49" y="2942107"/>
            <a:ext cx="6395434" cy="256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826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41" y="339144"/>
            <a:ext cx="8596668" cy="1320800"/>
          </a:xfrm>
        </p:spPr>
        <p:txBody>
          <a:bodyPr/>
          <a:lstStyle/>
          <a:p>
            <a:r>
              <a:rPr lang="en-US" dirty="0"/>
              <a:t>SEQUENCE OF Example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488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282312" y="1362098"/>
            <a:ext cx="7567717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6619" y="5475356"/>
            <a:ext cx="7733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above example (Figure 4.3) uses part of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 MIB discussed for SEQUENCE OF construct.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026408" y="5359445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17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52" y="197476"/>
            <a:ext cx="8596668" cy="1320800"/>
          </a:xfrm>
        </p:spPr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63" y="1986009"/>
            <a:ext cx="8596668" cy="750036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Basic Encoding Rules (BER)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Tag, Length, and Value (TLV)</a:t>
            </a:r>
          </a:p>
          <a:p>
            <a:endParaRPr lang="en-US" dirty="0"/>
          </a:p>
        </p:txBody>
      </p:sp>
      <p:pic>
        <p:nvPicPr>
          <p:cNvPr id="4" name="Shape 5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5234" y="1518276"/>
            <a:ext cx="4582732" cy="1662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6538" y="3648456"/>
            <a:ext cx="6997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SNMP Data Types and Tags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				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Tag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IDENTIFIER	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UNIVERSAL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	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		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UNIVERSAL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	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IpAddress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APPLICATION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	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Counter			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APPLICATION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	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Gauge			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APPLICATION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	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TimeTicks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APPLICATION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	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Opaque			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APPLICATION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17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LAN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98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327302" y="364901"/>
            <a:ext cx="3973844" cy="48896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62130" y="5512158"/>
            <a:ext cx="8427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lang="en-US" sz="2000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NMS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subnet 192.168.252.1 manages the router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hubs on subnet 172.16.46.1 across the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backbone network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962011" y="5409127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3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Object: Structure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52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061151" y="1671191"/>
            <a:ext cx="7829034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932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64" y="30422"/>
            <a:ext cx="8596668" cy="1320800"/>
          </a:xfrm>
        </p:spPr>
        <p:txBody>
          <a:bodyPr/>
          <a:lstStyle/>
          <a:p>
            <a:r>
              <a:rPr lang="en-US" dirty="0"/>
              <a:t>Managed Object: Macro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534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61615" y="848946"/>
            <a:ext cx="5826307" cy="293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1333" y="3684589"/>
            <a:ext cx="5429249" cy="31734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 flipV="1">
            <a:off x="850005" y="3581558"/>
            <a:ext cx="9066728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826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15" y="171719"/>
            <a:ext cx="8596668" cy="1320800"/>
          </a:xfrm>
        </p:spPr>
        <p:txBody>
          <a:bodyPr/>
          <a:lstStyle/>
          <a:p>
            <a:r>
              <a:rPr lang="en-US" dirty="0"/>
              <a:t>Aggregate Object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15" y="1207552"/>
            <a:ext cx="8596668" cy="3880773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group of objects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Also called tabular objects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be represented by a table with 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Columns of objects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Rows of instances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5397" y="2890312"/>
            <a:ext cx="2022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of Objects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hape 550"/>
          <p:cNvCxnSpPr/>
          <p:nvPr/>
        </p:nvCxnSpPr>
        <p:spPr>
          <a:xfrm>
            <a:off x="2004812" y="3385733"/>
            <a:ext cx="0" cy="30479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53022" y="3690532"/>
            <a:ext cx="1806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of Objects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8065" y="4488160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hape 550"/>
          <p:cNvCxnSpPr/>
          <p:nvPr/>
        </p:nvCxnSpPr>
        <p:spPr>
          <a:xfrm>
            <a:off x="2004812" y="4090642"/>
            <a:ext cx="0" cy="30479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60135" y="172076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IP address table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Consists of objects:</a:t>
            </a:r>
          </a:p>
          <a:p>
            <a:pPr lvl="1" indent="-1143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address</a:t>
            </a:r>
          </a:p>
          <a:p>
            <a:pPr lvl="1" indent="-1143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Interface</a:t>
            </a:r>
          </a:p>
          <a:p>
            <a:pPr lvl="1" indent="-1143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Subnet mask (which subnet this address   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belongs to)</a:t>
            </a:r>
          </a:p>
          <a:p>
            <a:pPr lvl="1" indent="-1143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Broadcast address (value of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l.s.b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in IP 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broadcast address)</a:t>
            </a:r>
          </a:p>
          <a:p>
            <a:pPr lvl="1" indent="-1143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Largest IP datagram that can be assembled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Multiple instances of these objects associated 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with the node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732336" y="1112611"/>
            <a:ext cx="25758" cy="454624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3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221602"/>
            <a:ext cx="8797484" cy="1320800"/>
          </a:xfrm>
        </p:spPr>
        <p:txBody>
          <a:bodyPr>
            <a:normAutofit/>
          </a:bodyPr>
          <a:lstStyle/>
          <a:p>
            <a:r>
              <a:rPr lang="en-US" dirty="0"/>
              <a:t>Aggregate M.O. </a:t>
            </a:r>
            <a:r>
              <a:rPr lang="en-US" dirty="0" err="1" smtClean="0"/>
              <a:t>Macro:Table</a:t>
            </a:r>
            <a:r>
              <a:rPr lang="en-US" dirty="0" smtClean="0"/>
              <a:t> </a:t>
            </a:r>
            <a:r>
              <a:rPr lang="en-US" dirty="0"/>
              <a:t>Object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568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-283336" y="1246188"/>
            <a:ext cx="7605224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894666" y="497307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ipAddrTable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OBJECT-TYPE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::= {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20}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ipAddrEntry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OBJECT-TYPE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::= {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ipAddrTable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7214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082"/>
            <a:ext cx="8926272" cy="1320800"/>
          </a:xfrm>
        </p:spPr>
        <p:txBody>
          <a:bodyPr>
            <a:normAutofit/>
          </a:bodyPr>
          <a:lstStyle/>
          <a:p>
            <a:r>
              <a:rPr lang="en-US" dirty="0"/>
              <a:t>Aggregate M.O. </a:t>
            </a:r>
            <a:r>
              <a:rPr lang="en-US" dirty="0" smtClean="0"/>
              <a:t>Macro: Entry </a:t>
            </a:r>
            <a:r>
              <a:rPr lang="en-US" dirty="0"/>
              <a:t>Object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58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797936" y="962853"/>
            <a:ext cx="5174087" cy="46446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04310" y="5607504"/>
            <a:ext cx="8961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Index </a:t>
            </a:r>
            <a:r>
              <a:rPr lang="en-US" sz="20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ipAdEntAddr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uniquely identifies an instance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require more than one object in the instance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uniquely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it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617909" y="5782614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590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84" y="23611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Aggregate M.O. </a:t>
            </a:r>
            <a:r>
              <a:rPr lang="en-US" dirty="0" smtClean="0"/>
              <a:t>Macro: Columnar </a:t>
            </a:r>
            <a:r>
              <a:rPr lang="en-US" dirty="0"/>
              <a:t>Objects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596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0" y="1256168"/>
            <a:ext cx="7484010" cy="245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471" y="3979572"/>
            <a:ext cx="6685349" cy="2678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457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16" y="14596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Tabular Representation </a:t>
            </a:r>
            <a:r>
              <a:rPr lang="en-US" dirty="0" smtClean="0"/>
              <a:t>of Aggregate </a:t>
            </a:r>
            <a:r>
              <a:rPr lang="en-US" dirty="0"/>
              <a:t>Object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61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62885" y="806361"/>
            <a:ext cx="8421223" cy="33277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02758" y="4446788"/>
            <a:ext cx="9109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 </a:t>
            </a:r>
            <a:r>
              <a:rPr lang="en-US" sz="20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0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ENTRY E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objects 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logical objects.  They define the 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grouping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are not accessible.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Columnar objects are objects that represent the 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attributes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hence are accessible.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instance of </a:t>
            </a:r>
            <a:r>
              <a:rPr lang="en-US" sz="20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row of columnar 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objects1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5.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Multiple instances of </a:t>
            </a:r>
            <a:r>
              <a:rPr lang="en-US" sz="20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represented by 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rows.</a:t>
            </a:r>
            <a:endParaRPr lang="en-US"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03633" y="4288603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379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628"/>
            <a:ext cx="9673247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Tabular Representation </a:t>
            </a:r>
            <a:r>
              <a:rPr lang="en-US" dirty="0" smtClean="0"/>
              <a:t>of Aggregate </a:t>
            </a:r>
            <a:r>
              <a:rPr lang="en-US" dirty="0"/>
              <a:t>Object (cont.)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626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240925" y="1181794"/>
            <a:ext cx="5489626" cy="39955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1014" y="5563641"/>
            <a:ext cx="7899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Notice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the column-row numeric designation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reverse of what we are used to as row-column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55148" y="5460957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861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7228"/>
            <a:ext cx="9274002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Multiple Instances </a:t>
            </a:r>
            <a:r>
              <a:rPr lang="en-US" dirty="0" smtClean="0"/>
              <a:t>of Aggregate </a:t>
            </a:r>
            <a:r>
              <a:rPr lang="en-US" dirty="0"/>
              <a:t>Managed Object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64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571222" y="772732"/>
            <a:ext cx="5898524" cy="230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222" y="3078051"/>
            <a:ext cx="6001556" cy="158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1222" y="4663963"/>
            <a:ext cx="6001556" cy="2201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94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13" y="144328"/>
            <a:ext cx="8596668" cy="1320800"/>
          </a:xfrm>
        </p:spPr>
        <p:txBody>
          <a:bodyPr/>
          <a:lstStyle/>
          <a:p>
            <a:r>
              <a:rPr lang="it-IT" dirty="0"/>
              <a:t>SMI Definition STD 16 / 1155 RFC</a:t>
            </a:r>
            <a:br>
              <a:rPr lang="it-IT" dirty="0"/>
            </a:br>
            <a:endParaRPr lang="en-US" dirty="0"/>
          </a:p>
        </p:txBody>
      </p:sp>
      <p:pic>
        <p:nvPicPr>
          <p:cNvPr id="4" name="Shape 65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215167" y="1053004"/>
            <a:ext cx="6104918" cy="42530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76819" y="5463416"/>
            <a:ext cx="8130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EXPORTS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identifies the objects that any other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import. 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32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73" y="236112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Managed </a:t>
            </a:r>
            <a:r>
              <a:rPr lang="en-US" dirty="0" smtClean="0"/>
              <a:t>Hub: System </a:t>
            </a:r>
            <a:r>
              <a:rPr lang="en-US" dirty="0"/>
              <a:t>Information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114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708150" y="1556912"/>
            <a:ext cx="6912999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08150" y="514015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obtained querying the hub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truly reflects what is stored in the hub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395341" y="5035639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9" y="377781"/>
            <a:ext cx="8596668" cy="1320800"/>
          </a:xfrm>
        </p:spPr>
        <p:txBody>
          <a:bodyPr/>
          <a:lstStyle/>
          <a:p>
            <a:r>
              <a:rPr lang="it-IT" dirty="0"/>
              <a:t>SMI Definition STD 16 / 1155 RFC (cont.)</a:t>
            </a:r>
            <a:br>
              <a:rPr lang="it-IT" dirty="0"/>
            </a:br>
            <a:endParaRPr lang="en-US" dirty="0"/>
          </a:p>
        </p:txBody>
      </p:sp>
      <p:pic>
        <p:nvPicPr>
          <p:cNvPr id="4" name="Shape 67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481070" y="1851495"/>
            <a:ext cx="7277777" cy="4111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8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SMI Definition STD 16 / 1155 RFC (cont.)</a:t>
            </a:r>
            <a:br>
              <a:rPr lang="it-IT" dirty="0"/>
            </a:br>
            <a:endParaRPr lang="en-US" dirty="0"/>
          </a:p>
        </p:txBody>
      </p:sp>
      <p:pic>
        <p:nvPicPr>
          <p:cNvPr id="4" name="Shape 684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754109" y="1812858"/>
            <a:ext cx="6443118" cy="4227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599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52" y="158840"/>
            <a:ext cx="8596668" cy="1320800"/>
          </a:xfrm>
        </p:spPr>
        <p:txBody>
          <a:bodyPr/>
          <a:lstStyle/>
          <a:p>
            <a:r>
              <a:rPr lang="it-IT" dirty="0"/>
              <a:t>SMI Definition STD 16 / 1155 RFC (cont.)</a:t>
            </a:r>
            <a:br>
              <a:rPr lang="it-IT" dirty="0"/>
            </a:br>
            <a:endParaRPr lang="en-US" dirty="0"/>
          </a:p>
        </p:txBody>
      </p:sp>
      <p:pic>
        <p:nvPicPr>
          <p:cNvPr id="4" name="Shape 699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0" y="1621308"/>
            <a:ext cx="5280338" cy="392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7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2978" y="1483732"/>
            <a:ext cx="5613602" cy="4389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4512028" y="1326523"/>
            <a:ext cx="25758" cy="454624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61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4" y="248991"/>
            <a:ext cx="8596668" cy="1320800"/>
          </a:xfrm>
        </p:spPr>
        <p:txBody>
          <a:bodyPr/>
          <a:lstStyle/>
          <a:p>
            <a:r>
              <a:rPr lang="it-IT" dirty="0"/>
              <a:t>SMI Definition STD 16 / 1155 RFC (cont.)</a:t>
            </a:r>
            <a:br>
              <a:rPr lang="it-IT" dirty="0"/>
            </a:br>
            <a:endParaRPr lang="en-US" dirty="0"/>
          </a:p>
        </p:txBody>
      </p:sp>
      <p:pic>
        <p:nvPicPr>
          <p:cNvPr id="4" name="Shape 712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687133" y="1442435"/>
            <a:ext cx="6104585" cy="4754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425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15" y="197476"/>
            <a:ext cx="8596668" cy="1320800"/>
          </a:xfrm>
        </p:spPr>
        <p:txBody>
          <a:bodyPr/>
          <a:lstStyle/>
          <a:p>
            <a:r>
              <a:rPr lang="en-US" dirty="0"/>
              <a:t>MIB</a:t>
            </a:r>
          </a:p>
        </p:txBody>
      </p:sp>
      <p:pic>
        <p:nvPicPr>
          <p:cNvPr id="4" name="Shape 726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098010" y="0"/>
            <a:ext cx="5729296" cy="4921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20709" y="4819442"/>
            <a:ext cx="9083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MIB-II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(RFC 1213) is superset of MIB-I.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Objects that are related grouped into object groups.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MIB module comprises module name, imports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other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modules, and definitions of current module.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RFC 1213 defines eleven groups; expanded later.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782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2" y="107324"/>
            <a:ext cx="8596668" cy="1320800"/>
          </a:xfrm>
        </p:spPr>
        <p:txBody>
          <a:bodyPr/>
          <a:lstStyle/>
          <a:p>
            <a:r>
              <a:rPr lang="en-US" dirty="0"/>
              <a:t>System Group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74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483752" y="107324"/>
            <a:ext cx="4298180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7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9409" y="4687912"/>
            <a:ext cx="6313868" cy="23503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1776480" y="4198827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91775" y="5462999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</p:txBody>
      </p:sp>
    </p:spTree>
    <p:extLst>
      <p:ext uri="{BB962C8B-B14F-4D97-AF65-F5344CB8AC3E}">
        <p14:creationId xmlns:p14="http://schemas.microsoft.com/office/powerpoint/2010/main" val="1883649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err="1"/>
              <a:t>sysServices</a:t>
            </a:r>
            <a:endParaRPr lang="en-US" dirty="0"/>
          </a:p>
        </p:txBody>
      </p:sp>
      <p:pic>
        <p:nvPicPr>
          <p:cNvPr id="4" name="Shape 756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572878" y="643943"/>
            <a:ext cx="5902634" cy="601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343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0" y="133081"/>
            <a:ext cx="8596668" cy="1320800"/>
          </a:xfrm>
        </p:spPr>
        <p:txBody>
          <a:bodyPr/>
          <a:lstStyle/>
          <a:p>
            <a:r>
              <a:rPr lang="en-US" dirty="0"/>
              <a:t>Interfaces Group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77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970468" y="798490"/>
            <a:ext cx="6825801" cy="5835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927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8" y="107324"/>
            <a:ext cx="8596668" cy="1320800"/>
          </a:xfrm>
        </p:spPr>
        <p:txBody>
          <a:bodyPr/>
          <a:lstStyle/>
          <a:p>
            <a:r>
              <a:rPr lang="en-US" dirty="0"/>
              <a:t>Extension to Interfaces MIB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786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623516" y="107324"/>
            <a:ext cx="5212500" cy="42199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2074" y="3988761"/>
            <a:ext cx="106937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Interfaces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MIB limited by maximum number of physical ports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physical port may have several conceptual ports</a:t>
            </a:r>
            <a:b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e.g., channels in cable access network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ifMIB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{mib-2 31} created to extend </a:t>
            </a:r>
            <a:r>
              <a:rPr lang="en-US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interfaces MIB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ifMIB</a:t>
            </a:r>
            <a:r>
              <a:rPr lang="en-US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speicifies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extension in generic manner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Specific technology related MIBs supplement details on the 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conceptual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ports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ifIndex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interfaces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MIB can exceed the maximum number of 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ports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ifStack</a:t>
            </a:r>
            <a:r>
              <a:rPr lang="en-US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accommodates interface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sublayers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24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1" y="0"/>
            <a:ext cx="8596668" cy="1320800"/>
          </a:xfrm>
        </p:spPr>
        <p:txBody>
          <a:bodyPr/>
          <a:lstStyle/>
          <a:p>
            <a:r>
              <a:rPr lang="en-US" dirty="0"/>
              <a:t>Interface </a:t>
            </a:r>
            <a:r>
              <a:rPr lang="en-US" dirty="0" err="1"/>
              <a:t>Sublayers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80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524260" y="682580"/>
            <a:ext cx="5756856" cy="6042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18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Managed </a:t>
            </a:r>
            <a:r>
              <a:rPr lang="en-US" dirty="0" smtClean="0"/>
              <a:t>Router: System </a:t>
            </a:r>
            <a:r>
              <a:rPr lang="en-US" dirty="0"/>
              <a:t>Information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129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383777" y="1930400"/>
            <a:ext cx="7890225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3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8" y="174283"/>
            <a:ext cx="8596668" cy="1320800"/>
          </a:xfrm>
        </p:spPr>
        <p:txBody>
          <a:bodyPr/>
          <a:lstStyle/>
          <a:p>
            <a:r>
              <a:rPr lang="en-US" dirty="0" err="1"/>
              <a:t>ifEntry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81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005385" y="660400"/>
            <a:ext cx="7161673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41240" y="502795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ifEntry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specifies the objects in a row in the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ifTable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interface is defined as a row in the table.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98611" y="4784279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86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324"/>
            <a:ext cx="8596668" cy="1320800"/>
          </a:xfrm>
        </p:spPr>
        <p:txBody>
          <a:bodyPr/>
          <a:lstStyle/>
          <a:p>
            <a:r>
              <a:rPr lang="en-US" dirty="0" err="1"/>
              <a:t>ifType</a:t>
            </a:r>
            <a:endParaRPr lang="en-US" dirty="0"/>
          </a:p>
        </p:txBody>
      </p:sp>
      <p:pic>
        <p:nvPicPr>
          <p:cNvPr id="4" name="Shape 826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730322" y="334851"/>
            <a:ext cx="5537916" cy="51920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75008" y="5768689"/>
            <a:ext cx="8439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interface below the network layer defined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enumerated integer.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5124" y="5647163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362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1" y="107324"/>
            <a:ext cx="8596668" cy="1320800"/>
          </a:xfrm>
        </p:spPr>
        <p:txBody>
          <a:bodyPr/>
          <a:lstStyle/>
          <a:p>
            <a:r>
              <a:rPr lang="en-US" dirty="0"/>
              <a:t>IP Group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84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575775" y="202999"/>
            <a:ext cx="5429821" cy="47296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4952" y="4796463"/>
            <a:ext cx="10024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ipForwarding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Gateway(1) and Router(2)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Address Table contains table of IP addresses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Route Table contains an entry for each route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Network-to-Media Table is address translation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mapping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 addresses to physical addresses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720822" y="4931375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4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74" y="158839"/>
            <a:ext cx="8596668" cy="1320800"/>
          </a:xfrm>
        </p:spPr>
        <p:txBody>
          <a:bodyPr/>
          <a:lstStyle/>
          <a:p>
            <a:r>
              <a:rPr lang="en-US" dirty="0"/>
              <a:t>IP Address Table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85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182856" y="0"/>
            <a:ext cx="5354649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8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7119" y="4249739"/>
            <a:ext cx="5640386" cy="2608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2290317" y="3881437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78141" y="5353814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</a:p>
        </p:txBody>
      </p:sp>
    </p:spTree>
    <p:extLst>
      <p:ext uri="{BB962C8B-B14F-4D97-AF65-F5344CB8AC3E}">
        <p14:creationId xmlns:p14="http://schemas.microsoft.com/office/powerpoint/2010/main" val="13961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IP Routing Table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872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200189" y="0"/>
            <a:ext cx="5724870" cy="369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8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65" y="3696237"/>
            <a:ext cx="6530058" cy="3217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7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IP Address Translation Table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88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450913" y="499214"/>
            <a:ext cx="6074436" cy="320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8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1043" y="3979572"/>
            <a:ext cx="5745075" cy="26528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2019861" y="3707883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00515" y="5121341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endParaRPr lang="en-US" sz="20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6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1" y="0"/>
            <a:ext cx="8596668" cy="1320800"/>
          </a:xfrm>
        </p:spPr>
        <p:txBody>
          <a:bodyPr/>
          <a:lstStyle/>
          <a:p>
            <a:r>
              <a:rPr lang="en-US" dirty="0"/>
              <a:t>ICMP Group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90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181081" y="206062"/>
            <a:ext cx="5678415" cy="42530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95966" y="4665215"/>
            <a:ext cx="11309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associated with 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ping</a:t>
            </a:r>
          </a:p>
          <a:p>
            <a:pPr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icmpOutEchos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# ICMP echo messages sent</a:t>
            </a:r>
          </a:p>
          <a:p>
            <a:pPr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icmpInEchoReps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# ICMP echo reply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messages received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Objects associated with </a:t>
            </a:r>
            <a:r>
              <a:rPr lang="en-US" sz="20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traceroute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tracert</a:t>
            </a:r>
            <a:endParaRPr lang="en-US" sz="20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icmpInTimeExcs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# ICMP time exceeded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messages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received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50425" y="4561567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7" y="120203"/>
            <a:ext cx="8596668" cy="1320800"/>
          </a:xfrm>
        </p:spPr>
        <p:txBody>
          <a:bodyPr/>
          <a:lstStyle/>
          <a:p>
            <a:r>
              <a:rPr lang="en-US" dirty="0"/>
              <a:t>TCP Group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91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189409" y="767723"/>
            <a:ext cx="6091706" cy="55944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88135" y="505371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Connection-oriented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protocol group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one table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55927" y="4896418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786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633"/>
            <a:ext cx="8596668" cy="1320800"/>
          </a:xfrm>
        </p:spPr>
        <p:txBody>
          <a:bodyPr/>
          <a:lstStyle/>
          <a:p>
            <a:r>
              <a:rPr lang="en-US" dirty="0"/>
              <a:t>TCP Connection Table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93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125101" y="476519"/>
            <a:ext cx="5471567" cy="367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9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7267" y="4552884"/>
            <a:ext cx="5557837" cy="2100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2291021" y="4239596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48357" y="5354516"/>
            <a:ext cx="98135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1913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2" y="120202"/>
            <a:ext cx="8596668" cy="1320800"/>
          </a:xfrm>
        </p:spPr>
        <p:txBody>
          <a:bodyPr/>
          <a:lstStyle/>
          <a:p>
            <a:r>
              <a:rPr lang="en-US" dirty="0"/>
              <a:t>UDP Group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94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000776" y="318909"/>
            <a:ext cx="5568057" cy="327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9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2373" y="4202427"/>
            <a:ext cx="5640386" cy="2449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2343034" y="3790680"/>
            <a:ext cx="7139725" cy="12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6963" y="4483875"/>
            <a:ext cx="4012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Connectionless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protocol group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one table, UDP table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761" y="6520253"/>
            <a:ext cx="445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Nisreen </a:t>
            </a:r>
            <a:r>
              <a:rPr lang="en-US" b="1" dirty="0" err="1" smtClean="0">
                <a:solidFill>
                  <a:schemeClr val="accent5"/>
                </a:solidFill>
              </a:rPr>
              <a:t>AlGhadban</a:t>
            </a:r>
            <a:r>
              <a:rPr lang="en-US" b="1" dirty="0" smtClean="0">
                <a:solidFill>
                  <a:schemeClr val="accent5"/>
                </a:solidFill>
              </a:rPr>
              <a:t>		120015789 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0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25" y="245806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Managed </a:t>
            </a:r>
            <a:r>
              <a:rPr lang="en-US" dirty="0" smtClean="0"/>
              <a:t>Hub: Port </a:t>
            </a:r>
            <a:r>
              <a:rPr lang="en-US" dirty="0"/>
              <a:t>Addresses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143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063700" y="1386302"/>
            <a:ext cx="8596312" cy="21330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81319" y="4161696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acquired by the NMS on hub interfaces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Index refers to the interface on the hub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Link address is the MAC address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second row data is a serial link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80953" y="3683357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133082"/>
            <a:ext cx="8861878" cy="1320800"/>
          </a:xfrm>
        </p:spPr>
        <p:txBody>
          <a:bodyPr>
            <a:normAutofit/>
          </a:bodyPr>
          <a:lstStyle/>
          <a:p>
            <a:r>
              <a:rPr lang="en-US" dirty="0"/>
              <a:t>Managed Router: </a:t>
            </a:r>
            <a:r>
              <a:rPr lang="en-US" dirty="0" smtClean="0"/>
              <a:t>Port </a:t>
            </a:r>
            <a:r>
              <a:rPr lang="en-US" dirty="0"/>
              <a:t>Addresses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159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122985" y="962853"/>
            <a:ext cx="8151017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91165" y="5024595"/>
            <a:ext cx="101013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acquired by NMS on the router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interfaces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Index refers to the interface on the router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LEC is the LAN emulation card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Ethernet 2/0 interface refers to the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 card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and port 0 in that card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68074" y="4844289"/>
            <a:ext cx="60273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67" y="364901"/>
            <a:ext cx="8596668" cy="1320800"/>
          </a:xfrm>
        </p:spPr>
        <p:txBody>
          <a:bodyPr/>
          <a:lstStyle/>
          <a:p>
            <a:r>
              <a:rPr lang="en-US" dirty="0"/>
              <a:t>Internet SNMP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09" y="1378040"/>
            <a:ext cx="9818947" cy="5100033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1125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1970s	Advanced Research Project Agency Network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ARPANET) Internet Control Message Protocol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ICMP)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Internet Engineering Task Force (IETF)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1990	SNMPv1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1995	SNMPv2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1998	SNMPv3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Internet documents: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Request for Comments (RFC)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IETF STD Internet Standard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FYI For Your Information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Source for RFCs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ftp://nic.mil/rfc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ftp://ftp.internic.net/rfc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http://nic/internet.net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72" y="364901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SNMPv1 &amp; </a:t>
            </a:r>
            <a:r>
              <a:rPr lang="en-US" dirty="0" smtClean="0"/>
              <a:t>SNMPv2 Documents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Shape 188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01521" y="1403797"/>
            <a:ext cx="8989454" cy="4984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7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1087</Words>
  <Application>Microsoft Office PowerPoint</Application>
  <PresentationFormat>Widescreen</PresentationFormat>
  <Paragraphs>258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Trebuchet MS</vt:lpstr>
      <vt:lpstr>Wingdings 3</vt:lpstr>
      <vt:lpstr>Facet</vt:lpstr>
      <vt:lpstr>Chapter 4 </vt:lpstr>
      <vt:lpstr>Case Histories </vt:lpstr>
      <vt:lpstr>Managed LAN </vt:lpstr>
      <vt:lpstr>Managed Hub: System Information </vt:lpstr>
      <vt:lpstr>Managed Router: System Information </vt:lpstr>
      <vt:lpstr>Managed Hub: Port Addresses </vt:lpstr>
      <vt:lpstr>Managed Router: Port Addresses </vt:lpstr>
      <vt:lpstr>Internet SNMP Management </vt:lpstr>
      <vt:lpstr>SNMPv1 &amp; SNMPv2 Documents </vt:lpstr>
      <vt:lpstr>SNMP Model </vt:lpstr>
      <vt:lpstr>Two-Tier Organization Model </vt:lpstr>
      <vt:lpstr>Three-Tier Organization Model: RMON </vt:lpstr>
      <vt:lpstr>Three-Tier Organization Model: Proxy Server </vt:lpstr>
      <vt:lpstr>System Architecture </vt:lpstr>
      <vt:lpstr>SNMP Messages </vt:lpstr>
      <vt:lpstr>Information </vt:lpstr>
      <vt:lpstr>Managed Object </vt:lpstr>
      <vt:lpstr>Managed Object: Multiple Instances </vt:lpstr>
      <vt:lpstr>Name</vt:lpstr>
      <vt:lpstr>Internet Subnodes </vt:lpstr>
      <vt:lpstr>Private MIB Example </vt:lpstr>
      <vt:lpstr>SNMP ASN.1 Data Type </vt:lpstr>
      <vt:lpstr>Primitive Data Types </vt:lpstr>
      <vt:lpstr>Enumerated  </vt:lpstr>
      <vt:lpstr>Defined or Application Data Type </vt:lpstr>
      <vt:lpstr>Constructor or Structured Data Type: SEQUENCE </vt:lpstr>
      <vt:lpstr>Constructor or Structured Data Type: SEQUENCE OF  </vt:lpstr>
      <vt:lpstr>SEQUENCE OF Example </vt:lpstr>
      <vt:lpstr>Encoding</vt:lpstr>
      <vt:lpstr>Managed Object: Structure </vt:lpstr>
      <vt:lpstr>Managed Object: Macro </vt:lpstr>
      <vt:lpstr>Aggregate Object </vt:lpstr>
      <vt:lpstr>Aggregate M.O. Macro:Table Object </vt:lpstr>
      <vt:lpstr>Aggregate M.O. Macro: Entry Object </vt:lpstr>
      <vt:lpstr>Aggregate M.O. Macro: Columnar Objects </vt:lpstr>
      <vt:lpstr>Tabular Representation of Aggregate Object </vt:lpstr>
      <vt:lpstr>Tabular Representation of Aggregate Object (cont.) </vt:lpstr>
      <vt:lpstr>Multiple Instances of Aggregate Managed Object </vt:lpstr>
      <vt:lpstr>SMI Definition STD 16 / 1155 RFC </vt:lpstr>
      <vt:lpstr>SMI Definition STD 16 / 1155 RFC (cont.) </vt:lpstr>
      <vt:lpstr>SMI Definition STD 16 / 1155 RFC (cont.) </vt:lpstr>
      <vt:lpstr>SMI Definition STD 16 / 1155 RFC (cont.) </vt:lpstr>
      <vt:lpstr>SMI Definition STD 16 / 1155 RFC (cont.) </vt:lpstr>
      <vt:lpstr>MIB</vt:lpstr>
      <vt:lpstr>System Group </vt:lpstr>
      <vt:lpstr>sysServices</vt:lpstr>
      <vt:lpstr>Interfaces Group </vt:lpstr>
      <vt:lpstr>Extension to Interfaces MIB </vt:lpstr>
      <vt:lpstr>Interface Sublayers </vt:lpstr>
      <vt:lpstr>ifEntry </vt:lpstr>
      <vt:lpstr>ifType</vt:lpstr>
      <vt:lpstr>IP Group </vt:lpstr>
      <vt:lpstr>IP Address Table </vt:lpstr>
      <vt:lpstr>IP Routing Table  </vt:lpstr>
      <vt:lpstr>IP Address Translation Table </vt:lpstr>
      <vt:lpstr>ICMP Group </vt:lpstr>
      <vt:lpstr>TCP Group </vt:lpstr>
      <vt:lpstr>TCP Connection Table </vt:lpstr>
      <vt:lpstr>UDP Group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nisreen nk</dc:creator>
  <cp:lastModifiedBy>nisreen nk</cp:lastModifiedBy>
  <cp:revision>44</cp:revision>
  <dcterms:created xsi:type="dcterms:W3CDTF">2015-02-13T19:58:06Z</dcterms:created>
  <dcterms:modified xsi:type="dcterms:W3CDTF">2015-02-13T21:34:35Z</dcterms:modified>
</cp:coreProperties>
</file>