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  <p:sldId id="301" r:id="rId46"/>
    <p:sldId id="302" r:id="rId47"/>
    <p:sldId id="303" r:id="rId48"/>
    <p:sldId id="304" r:id="rId4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EE87-EBD5-4F12-A48A-63ACA297AC8F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2390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3199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7010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60396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59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6420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07464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46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478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431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639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4036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982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857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9352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smtClean="0"/>
              <a:t>2/13/2015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805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8CD5-6C1E-4009-B41F-6DF62E31D3BE}" type="datetimeFigureOut">
              <a:rPr lang="en-US" smtClean="0"/>
              <a:pPr/>
              <a:t>2/13/2015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33031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29" r:id="rId2"/>
    <p:sldLayoutId id="2147483730" r:id="rId3"/>
    <p:sldLayoutId id="2147483731" r:id="rId4"/>
    <p:sldLayoutId id="2147483732" r:id="rId5"/>
    <p:sldLayoutId id="2147483733" r:id="rId6"/>
    <p:sldLayoutId id="2147483734" r:id="rId7"/>
    <p:sldLayoutId id="2147483735" r:id="rId8"/>
    <p:sldLayoutId id="2147483736" r:id="rId9"/>
    <p:sldLayoutId id="2147483737" r:id="rId10"/>
    <p:sldLayoutId id="2147483738" r:id="rId11"/>
    <p:sldLayoutId id="2147483739" r:id="rId12"/>
    <p:sldLayoutId id="2147483740" r:id="rId13"/>
    <p:sldLayoutId id="2147483741" r:id="rId14"/>
    <p:sldLayoutId id="2147483742" r:id="rId15"/>
    <p:sldLayoutId id="214748374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>
                <a:solidFill>
                  <a:schemeClr val="accent5"/>
                </a:solidFill>
              </a:rPr>
              <a:t>Chapter 3</a:t>
            </a:r>
            <a:br>
              <a:rPr lang="en-US" dirty="0">
                <a:solidFill>
                  <a:schemeClr val="accent5"/>
                </a:solidFill>
              </a:rPr>
            </a:b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ctr"/>
            <a:r>
              <a:rPr lang="en-US" sz="3200" dirty="0">
                <a:solidFill>
                  <a:schemeClr val="accent2"/>
                </a:solidFill>
              </a:rPr>
              <a:t>Basic Foundations:</a:t>
            </a:r>
          </a:p>
          <a:p>
            <a:pPr algn="ctr"/>
            <a:r>
              <a:rPr lang="en-US" sz="3200" dirty="0">
                <a:solidFill>
                  <a:schemeClr val="accent2"/>
                </a:solidFill>
              </a:rPr>
              <a:t>Standards, Models, </a:t>
            </a:r>
            <a:r>
              <a:rPr lang="en-US" sz="3200" dirty="0" smtClean="0">
                <a:solidFill>
                  <a:schemeClr val="accent2"/>
                </a:solidFill>
              </a:rPr>
              <a:t>and Language</a:t>
            </a:r>
            <a:endParaRPr lang="en-US" sz="3200" dirty="0">
              <a:solidFill>
                <a:schemeClr val="accent2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76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Three-Tier Model</a:t>
            </a:r>
            <a:br>
              <a:rPr lang="en-US" dirty="0"/>
            </a:br>
            <a:endParaRPr lang="en-US" dirty="0"/>
          </a:p>
        </p:txBody>
      </p:sp>
      <p:pic>
        <p:nvPicPr>
          <p:cNvPr id="6" name="Shape 189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20314" y="1825737"/>
            <a:ext cx="6276700" cy="328869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5765443" y="2458846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Middle layer plays the dual role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to the top-level manager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 to the managed objects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 of middle level: Remote monitoring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agent (RMON)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5611175" y="1543002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1866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Manager of Managers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0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58392" y="1632555"/>
            <a:ext cx="5607557" cy="41371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766913" y="3188348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NMS manages the domain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MoM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presents integrated view of domains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Domain may be geographical, administrative,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vendor-specific products, etc.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602848" y="2064351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7156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16" y="145960"/>
            <a:ext cx="8596668" cy="1320800"/>
          </a:xfrm>
        </p:spPr>
        <p:txBody>
          <a:bodyPr/>
          <a:lstStyle/>
          <a:p>
            <a:r>
              <a:rPr lang="en-US" dirty="0"/>
              <a:t>Peer NMSs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21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089987" y="806360"/>
            <a:ext cx="8596312" cy="379518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1089987" y="4969897"/>
            <a:ext cx="6096000" cy="1631216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Dual role of both NMSs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management system acts as peers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Dumbbell architecture discussed in Chapter 1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Notice that the manager and agent functions are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processes and not systems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661375" y="4601540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751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79" y="0"/>
            <a:ext cx="8596668" cy="1320800"/>
          </a:xfrm>
        </p:spPr>
        <p:txBody>
          <a:bodyPr/>
          <a:lstStyle/>
          <a:p>
            <a:r>
              <a:rPr lang="en-US" dirty="0"/>
              <a:t>Information Model: Analogy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120" y="1320800"/>
            <a:ext cx="8596668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Figure in a book uniquely identified by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ISBN, Chapter, and Figure number in that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hierarchical order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ID: {ISBN, chapter, figure}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three elements above define the syntax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 is the meaning of the three 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entities according to Webster’s dictionary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comprises syntax and semantics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about an object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01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25" y="256694"/>
            <a:ext cx="9393945" cy="1320800"/>
          </a:xfrm>
        </p:spPr>
        <p:txBody>
          <a:bodyPr>
            <a:normAutofit/>
          </a:bodyPr>
          <a:lstStyle/>
          <a:p>
            <a:r>
              <a:rPr lang="en-US" dirty="0"/>
              <a:t>Structure of Management </a:t>
            </a:r>
            <a:r>
              <a:rPr lang="en-US" dirty="0" smtClean="0"/>
              <a:t>Information (SMI</a:t>
            </a:r>
            <a:r>
              <a:rPr lang="en-US" dirty="0"/>
              <a:t>) 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786" y="1577494"/>
            <a:ext cx="8596668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SMI defines for a managed object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Plus additional information such as status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</a:t>
            </a:r>
            <a:b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sysDescr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	{ system 1 }</a:t>
            </a:r>
            <a:b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Syntax:	OCTET STRING</a:t>
            </a:r>
            <a:b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Definition:	"A textual description of the entity. "</a:t>
            </a:r>
            <a:b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Access:	read-only</a:t>
            </a:r>
            <a:b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  Status:	mandatory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197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Information Base (MIB)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272" y="2186347"/>
            <a:ext cx="8596668" cy="3880773"/>
          </a:xfrm>
        </p:spPr>
        <p:txBody>
          <a:bodyPr/>
          <a:lstStyle/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 base contains information about objects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Organized by grouping of related objects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Defines relationship between objects</a:t>
            </a:r>
          </a:p>
          <a:p>
            <a:pPr marL="0" lvl="0" indent="0">
              <a:lnSpc>
                <a:spcPct val="12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It is NOT a physical database.  It is a </a:t>
            </a:r>
            <a:r>
              <a:rPr lang="en-US" sz="24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virtual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database that is compiled into management module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700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Base View: An Analogy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815" y="1762974"/>
            <a:ext cx="10385618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Fulton County library system has many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branches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Each branch has a set of books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books in each branch is a different set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base of the county has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view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(catalog) of all books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information base of each branch has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catalog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books that belong to that branch.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That is, each branch has its view (catalog)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base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Let us apply this to MIB view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438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MIB View and Access of an Object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301" y="1709828"/>
            <a:ext cx="9522734" cy="4111422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managed object has many attributes -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its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base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There are several operations that can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performed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the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 user (manager) can view and perform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only 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certain operations on the object by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invoking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agent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view of the object attributes that the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agent perceives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the MIB view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operation that a user can perform is the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MIB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access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01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998" y="364901"/>
            <a:ext cx="8596668" cy="1320800"/>
          </a:xfrm>
        </p:spPr>
        <p:txBody>
          <a:bodyPr>
            <a:normAutofit fontScale="90000"/>
          </a:bodyPr>
          <a:lstStyle/>
          <a:p>
            <a:r>
              <a:rPr lang="en-US" dirty="0"/>
              <a:t>Management Data Base / Information Base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00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52923" y="1194674"/>
            <a:ext cx="3842559" cy="3261416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30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15154" y="4554358"/>
            <a:ext cx="2704563" cy="1179677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Shape 30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93998" y="5973969"/>
            <a:ext cx="5554662" cy="407987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Rectangle 6"/>
          <p:cNvSpPr/>
          <p:nvPr/>
        </p:nvSpPr>
        <p:spPr>
          <a:xfrm>
            <a:off x="4692332" y="2172647"/>
            <a:ext cx="729373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Distinction between MDB and MIB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MDB physical database; e.g., Oracle, Sybase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MIB virtual database; schema compiled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into management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software.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NMS can automatically discover a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managed 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object, such as a hub, when added to the network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The NMS can identify the new object as hub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only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after the MIB schema of the hub is compiled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into NMS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software.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4522696" y="1925635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255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272" y="377780"/>
            <a:ext cx="8596668" cy="1320800"/>
          </a:xfrm>
        </p:spPr>
        <p:txBody>
          <a:bodyPr/>
          <a:lstStyle/>
          <a:p>
            <a:r>
              <a:rPr lang="en-US" dirty="0"/>
              <a:t>Managed Object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5210" y="1582670"/>
            <a:ext cx="8596668" cy="3880773"/>
          </a:xfrm>
        </p:spPr>
        <p:txBody>
          <a:bodyPr/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Managed objects can be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elements (hardware, system)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Hubs, bridges, routers, transmission facilities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Software (non-physical)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Programs, algorithms</a:t>
            </a:r>
          </a:p>
          <a:p>
            <a:pPr marL="457200" lvl="1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Administrative information</a:t>
            </a:r>
          </a:p>
          <a:p>
            <a:pPr marL="914400" lvl="2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Contact person, name of group of objects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IP group)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528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  <a:r>
              <a:rPr lang="en-US" dirty="0">
                <a:solidFill>
                  <a:schemeClr val="accent5"/>
                </a:solidFill>
              </a:rPr>
              <a:t/>
            </a:r>
            <a:br>
              <a:rPr lang="en-US" dirty="0">
                <a:solidFill>
                  <a:schemeClr val="accent5"/>
                </a:solidFill>
              </a:rPr>
            </a:br>
            <a:endParaRPr lang="en-US" dirty="0">
              <a:solidFill>
                <a:schemeClr val="accent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 Standards</a:t>
            </a:r>
          </a:p>
          <a:p>
            <a:pPr lvl="1"/>
            <a:r>
              <a:rPr lang="en-US" sz="2400" dirty="0"/>
              <a:t> Standards organizations</a:t>
            </a:r>
          </a:p>
          <a:p>
            <a:pPr lvl="1"/>
            <a:r>
              <a:rPr lang="en-US" sz="2400" dirty="0"/>
              <a:t> Protocol standards of transport layers</a:t>
            </a:r>
          </a:p>
          <a:p>
            <a:pPr lvl="1"/>
            <a:r>
              <a:rPr lang="en-US" sz="2400" dirty="0"/>
              <a:t> Protocol standards of </a:t>
            </a:r>
            <a:r>
              <a:rPr lang="en-US" sz="2400" dirty="0" smtClean="0"/>
              <a:t>management (application</a:t>
            </a:r>
            <a:r>
              <a:rPr lang="en-US" sz="2400" dirty="0"/>
              <a:t>) layer</a:t>
            </a:r>
          </a:p>
          <a:p>
            <a:r>
              <a:rPr lang="en-US" sz="2800" dirty="0"/>
              <a:t> Management Models</a:t>
            </a:r>
          </a:p>
          <a:p>
            <a:r>
              <a:rPr lang="en-US" sz="2800" dirty="0"/>
              <a:t> Language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88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Management Information Tree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27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806652" y="2053265"/>
            <a:ext cx="8596312" cy="34778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2942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 Management Information Tree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41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31819" y="1469108"/>
            <a:ext cx="5177307" cy="469987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096000" y="2497154"/>
            <a:ext cx="6096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iso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International Standards Organization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itu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International Telecommunications Union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dod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Department of Defense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Designation: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iso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1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org	1.3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dod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1.3.6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	1.3.6.1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739684" y="2033328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22456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 Type and Instance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56" y="1930400"/>
            <a:ext cx="8596668" cy="3880773"/>
          </a:xfrm>
        </p:spPr>
        <p:txBody>
          <a:bodyPr/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Times New Roman"/>
              <a:buChar char="•"/>
            </a:pPr>
            <a:r>
              <a:rPr lang="en-US" sz="24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</a:t>
            </a:r>
          </a:p>
          <a:p>
            <a:pPr marL="457200" lvl="1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Name</a:t>
            </a:r>
          </a:p>
          <a:p>
            <a:pPr marL="457200" lvl="1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</a:t>
            </a:r>
          </a:p>
          <a:p>
            <a:pPr marL="457200" lvl="1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Definition</a:t>
            </a:r>
          </a:p>
          <a:p>
            <a:pPr marL="457200" lvl="1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</a:t>
            </a:r>
          </a:p>
          <a:p>
            <a:pPr marL="457200" lvl="1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 </a:t>
            </a:r>
          </a:p>
          <a:p>
            <a:pPr marL="0" lvl="0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Instance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59367" y="1980389"/>
            <a:ext cx="698464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4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a circle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“circle” is syntax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Semantics is definition from dictionary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“A plane figure bounded by a </a:t>
            </a:r>
            <a:r>
              <a:rPr lang="en-US" sz="24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curved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line, every point of which is of equal distance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from the center of the figure.”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Analogy of nursery school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3344214" y="1980389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68728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5058" y="112386"/>
            <a:ext cx="8596668" cy="1320800"/>
          </a:xfrm>
        </p:spPr>
        <p:txBody>
          <a:bodyPr>
            <a:normAutofit/>
          </a:bodyPr>
          <a:lstStyle/>
          <a:p>
            <a:r>
              <a:rPr lang="en-US" sz="3200" dirty="0"/>
              <a:t>Managed </a:t>
            </a:r>
            <a:r>
              <a:rPr lang="en-US" sz="3200" dirty="0" smtClean="0"/>
              <a:t>Object: Internet </a:t>
            </a:r>
            <a:r>
              <a:rPr lang="en-US" sz="3200" dirty="0"/>
              <a:t>Perspective </a:t>
            </a:r>
            <a:br>
              <a:rPr lang="en-US" sz="3200" dirty="0"/>
            </a:br>
            <a:endParaRPr lang="en-US" sz="3200" dirty="0"/>
          </a:p>
        </p:txBody>
      </p:sp>
      <p:pic>
        <p:nvPicPr>
          <p:cNvPr id="4" name="Shape 37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622044" y="772786"/>
            <a:ext cx="5218776" cy="388143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27389" y="4870857"/>
            <a:ext cx="6958884" cy="18928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4162" lvl="2" indent="-4761"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ID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	unique ID</a:t>
            </a:r>
          </a:p>
          <a:p>
            <a:pPr marL="284162" lvl="2" indent="-4761">
              <a:spcBef>
                <a:spcPts val="600"/>
              </a:spcBef>
              <a:buClr>
                <a:schemeClr val="dk1"/>
              </a:buClr>
              <a:buSzPct val="25000"/>
            </a:pP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and </a:t>
            </a: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descriptor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and name for the object</a:t>
            </a:r>
          </a:p>
          <a:p>
            <a:pPr marL="284162" lvl="2" indent="-4761">
              <a:lnSpc>
                <a:spcPct val="75000"/>
              </a:lnSpc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syntax 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used to model the object</a:t>
            </a:r>
          </a:p>
          <a:p>
            <a:pPr marL="284162" lvl="2" indent="-4761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access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		access privilege to a managed object </a:t>
            </a:r>
          </a:p>
          <a:p>
            <a:pPr marL="284162" lvl="2" indent="-4761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status 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implementation requirements</a:t>
            </a:r>
          </a:p>
          <a:p>
            <a:pPr marL="284162" lvl="2" indent="-4761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definition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textual description of the semantics </a:t>
            </a:r>
            <a:r>
              <a:rPr lang="en-US" sz="16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object 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type</a:t>
            </a:r>
            <a:endParaRPr lang="en-US" sz="1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12891" y="4768965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355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64" y="0"/>
            <a:ext cx="8596668" cy="1320800"/>
          </a:xfrm>
        </p:spPr>
        <p:txBody>
          <a:bodyPr>
            <a:normAutofit/>
          </a:bodyPr>
          <a:lstStyle/>
          <a:p>
            <a:r>
              <a:rPr lang="en-US" dirty="0"/>
              <a:t>Managed </a:t>
            </a:r>
            <a:r>
              <a:rPr lang="en-US" dirty="0" smtClean="0"/>
              <a:t>Object: OSI </a:t>
            </a:r>
            <a:r>
              <a:rPr lang="en-US" dirty="0"/>
              <a:t>Perspective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86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245476" y="660400"/>
            <a:ext cx="5823793" cy="405326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77780" y="5111894"/>
            <a:ext cx="7581364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92100" lvl="2"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object class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managed object </a:t>
            </a:r>
          </a:p>
          <a:p>
            <a:pPr marL="292100" lvl="2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attributes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</a:t>
            </a:r>
            <a:r>
              <a:rPr lang="en-US" sz="16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attributes 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visible at its boundary</a:t>
            </a:r>
          </a:p>
          <a:p>
            <a:pPr marL="292100" lvl="2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operations which may be applied to it</a:t>
            </a:r>
          </a:p>
          <a:p>
            <a:pPr marL="292100" lvl="2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600" b="1" i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behavior	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behavior exhibited by it in response </a:t>
            </a:r>
            <a:r>
              <a:rPr lang="en-US" sz="16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 operation</a:t>
            </a:r>
            <a:endParaRPr lang="en-US" sz="1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292100" lvl="2">
              <a:spcBef>
                <a:spcPts val="600"/>
              </a:spcBef>
              <a:buClr>
                <a:schemeClr val="dk1"/>
              </a:buClr>
              <a:buSzPct val="100000"/>
              <a:buFont typeface="Arial"/>
              <a:buChar char="∙"/>
            </a:pPr>
            <a:r>
              <a:rPr lang="en-US" sz="1600" b="1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notifications</a:t>
            </a:r>
            <a:r>
              <a:rPr lang="en-US" sz="16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notifications emitted by the object</a:t>
            </a:r>
            <a:endParaRPr lang="en-US" sz="16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02554" y="4962148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64710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543" y="0"/>
            <a:ext cx="8596668" cy="1320800"/>
          </a:xfrm>
        </p:spPr>
        <p:txBody>
          <a:bodyPr/>
          <a:lstStyle/>
          <a:p>
            <a:r>
              <a:rPr lang="en-US" dirty="0"/>
              <a:t>Packet Counter Example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39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830014" y="888643"/>
            <a:ext cx="6890197" cy="546064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280545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5210" y="283336"/>
            <a:ext cx="8596668" cy="1320800"/>
          </a:xfrm>
        </p:spPr>
        <p:txBody>
          <a:bodyPr/>
          <a:lstStyle/>
          <a:p>
            <a:r>
              <a:rPr lang="en-US" dirty="0"/>
              <a:t>Internet vs. OSI Managed Object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120" y="1604136"/>
            <a:ext cx="9226520" cy="4394757"/>
          </a:xfrm>
        </p:spPr>
        <p:txBody>
          <a:bodyPr>
            <a:normAutofit/>
          </a:bodyPr>
          <a:lstStyle/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Scalar object in Internet vs.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Object-oriented approach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OSI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characteristics of operations, behavior,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notification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part of communication model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Internet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get/set and response/alarm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syntax is absorbed as part of OSI attributes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access is part of OSI security model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status is part of OSI conformance application</a:t>
            </a:r>
          </a:p>
          <a:p>
            <a:pPr marL="0" lvl="0" indent="0">
              <a:lnSpc>
                <a:spcPct val="11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permits creation and deletion of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objects; Internet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not: Enhancement in SNMPv2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4197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179" y="145961"/>
            <a:ext cx="8596668" cy="1320800"/>
          </a:xfrm>
        </p:spPr>
        <p:txBody>
          <a:bodyPr/>
          <a:lstStyle/>
          <a:p>
            <a:r>
              <a:rPr lang="en-US" dirty="0"/>
              <a:t>Mgmt. Communication Model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425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102866" y="1141212"/>
            <a:ext cx="8596312" cy="338135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58232" y="5401726"/>
            <a:ext cx="8311037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Internet requests/responses, in OSI operations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Internet traps and notifications (SNMPv2), in </a:t>
            </a:r>
            <a:r>
              <a:rPr lang="en-US" sz="2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OSI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notifications</a:t>
            </a:r>
            <a:endParaRPr lang="en-US"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02554" y="4962148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6614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694" y="145961"/>
            <a:ext cx="8596668" cy="1320800"/>
          </a:xfrm>
        </p:spPr>
        <p:txBody>
          <a:bodyPr/>
          <a:lstStyle/>
          <a:p>
            <a:r>
              <a:rPr lang="en-US" dirty="0"/>
              <a:t>Transfer Protocols 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439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640169" y="779173"/>
            <a:ext cx="6324739" cy="396025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01013" y="5154338"/>
            <a:ext cx="9341477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Internet is based on SNMP; OSI is based on CMIP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uses CMISE (Common Management </a:t>
            </a:r>
            <a:r>
              <a:rPr lang="en-US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Information Service Element</a:t>
            </a: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application with CMIP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OSI specifies both c-o and connectionless transport</a:t>
            </a:r>
            <a:b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protocol; SNMPv2 extended to c-o, but rarely used </a:t>
            </a:r>
            <a:endParaRPr lang="en-US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702554" y="4962148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4491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Abstract Syntax Notation One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45" y="1645433"/>
            <a:ext cx="10385619" cy="4703851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ASN.1 is more than a syntax; it’s a language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both syntax and semantics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Two types of syntax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Abstract syntax: set of rules that specify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data type and structure for information storage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syntax: set of rules for communicating 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information between systems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Makes application layer protocols independent of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lower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layer protocols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 generate machine-readable code: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Encoding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Rules (BER) is used in 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management modules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840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4673" y="171719"/>
            <a:ext cx="10353761" cy="1326321"/>
          </a:xfrm>
        </p:spPr>
        <p:txBody>
          <a:bodyPr>
            <a:normAutofit/>
          </a:bodyPr>
          <a:lstStyle/>
          <a:p>
            <a:pPr algn="ctr"/>
            <a:r>
              <a:rPr lang="en-US" sz="2000" dirty="0">
                <a:solidFill>
                  <a:schemeClr val="accent5"/>
                </a:solidFill>
              </a:rPr>
              <a:t>Table 3.1 Network Management Standards</a:t>
            </a:r>
            <a:br>
              <a:rPr lang="en-US" sz="2000" dirty="0">
                <a:solidFill>
                  <a:schemeClr val="accent5"/>
                </a:solidFill>
              </a:rPr>
            </a:br>
            <a:endParaRPr lang="en-US" sz="2000" dirty="0">
              <a:solidFill>
                <a:schemeClr val="accent5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0625" y="595235"/>
            <a:ext cx="6181859" cy="6075891"/>
          </a:xfrm>
        </p:spPr>
      </p:pic>
    </p:spTree>
    <p:extLst>
      <p:ext uri="{BB962C8B-B14F-4D97-AF65-F5344CB8AC3E}">
        <p14:creationId xmlns:p14="http://schemas.microsoft.com/office/powerpoint/2010/main" val="4291507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089" y="223234"/>
            <a:ext cx="8596668" cy="1320800"/>
          </a:xfrm>
        </p:spPr>
        <p:txBody>
          <a:bodyPr/>
          <a:lstStyle/>
          <a:p>
            <a:r>
              <a:rPr lang="en-US" dirty="0"/>
              <a:t>Backus-</a:t>
            </a:r>
            <a:r>
              <a:rPr lang="en-US" dirty="0" err="1"/>
              <a:t>Nauer</a:t>
            </a:r>
            <a:r>
              <a:rPr lang="en-US" dirty="0"/>
              <a:t> Form (BNF)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9300" y="1078763"/>
            <a:ext cx="8596668" cy="3880773"/>
          </a:xfrm>
        </p:spPr>
        <p:txBody>
          <a:bodyPr/>
          <a:lstStyle/>
          <a:p>
            <a:pPr marL="0" lvl="0" indent="0">
              <a:lnSpc>
                <a:spcPct val="75000"/>
              </a:lnSpc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Definition: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&lt;name&gt; ::= &lt;definition&gt;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Rules: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&lt;digit&gt; ::= 0|1|2|3|4|5|6|7|8|9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&lt;number&gt; ::= &lt;number&gt; | &lt;digit&gt; &lt;number&gt;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&lt;op&gt; ::= +|-|x|/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&lt;SAE&gt; ::= &lt;number&gt;|&lt;SAE&gt;|&lt;SAE&gt;&lt;op&gt;&lt;SAE&gt;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25000"/>
              <a:buNone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9 is </a:t>
            </a:r>
            <a:r>
              <a:rPr lang="en-US" sz="20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primitive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9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19 is </a:t>
            </a:r>
            <a:r>
              <a:rPr lang="en-US" sz="20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1 and 9</a:t>
            </a:r>
          </a:p>
          <a:p>
            <a:pPr marL="0" lvl="0" indent="0">
              <a:lnSpc>
                <a:spcPct val="75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619 is </a:t>
            </a:r>
            <a:r>
              <a:rPr lang="en-US" sz="20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6 and 19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118419" y="4432152"/>
            <a:ext cx="6096000" cy="224676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0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</a:p>
          <a:p>
            <a:pPr marL="177800" lvl="0" indent="-1778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BNF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used for ASN.1 constructs</a:t>
            </a:r>
          </a:p>
          <a:p>
            <a:pPr marL="177800" lvl="0" indent="-1778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Constructs developed from primitives</a:t>
            </a:r>
          </a:p>
          <a:p>
            <a:pPr marL="177800" lvl="0" indent="-1778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above example illustrates how numbers are constructed from the primitive &lt;digit&gt;</a:t>
            </a:r>
          </a:p>
          <a:p>
            <a:pPr marL="177800" lvl="0" indent="-17780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Arithmetic Expression entity (&lt;SAE&gt;) is constructed from the primitives &lt;digit&gt; and &lt;op&gt; 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43843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546" y="440544"/>
            <a:ext cx="8596668" cy="1320800"/>
          </a:xfrm>
        </p:spPr>
        <p:txBody>
          <a:bodyPr/>
          <a:lstStyle/>
          <a:p>
            <a:r>
              <a:rPr lang="en-US" dirty="0"/>
              <a:t>Simple Arithmetic Expression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7638" y="2031801"/>
            <a:ext cx="8596668" cy="3880773"/>
          </a:xfrm>
        </p:spPr>
        <p:txBody>
          <a:bodyPr/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&lt;SAE&gt; ::= &lt;number&gt; | &lt;SAE&gt;&lt;op&gt;&lt;number&gt;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 26 = 13 x 2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None/>
            </a:pP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Constructs and primitives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6215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62" y="313386"/>
            <a:ext cx="8596668" cy="1320800"/>
          </a:xfrm>
        </p:spPr>
        <p:txBody>
          <a:bodyPr/>
          <a:lstStyle/>
          <a:p>
            <a:r>
              <a:rPr lang="en-US" dirty="0"/>
              <a:t>Type and Value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5970" y="1634186"/>
            <a:ext cx="8596668" cy="4497788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Assignments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&lt;</a:t>
            </a:r>
            <a:r>
              <a:rPr lang="en-US" sz="2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BooleanType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 ::= BOOLEAN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&lt;</a:t>
            </a:r>
            <a:r>
              <a:rPr lang="en-US" sz="24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BooleanValue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&gt; ::= TRUE | FALSE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ASN.1 module is a group of assignments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person-name	Person-Name::=</a:t>
            </a:r>
          </a:p>
          <a:p>
            <a:pPr marL="0" lvl="0" indent="0">
              <a:spcBef>
                <a:spcPts val="6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</a:t>
            </a:r>
          </a:p>
          <a:p>
            <a:pPr marL="914400" lvl="2" indent="0">
              <a:spcBef>
                <a:spcPts val="6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first	  "John",</a:t>
            </a:r>
          </a:p>
          <a:p>
            <a:pPr marL="0" lvl="0" indent="0">
              <a:spcBef>
                <a:spcPts val="6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middle   “T",</a:t>
            </a:r>
          </a:p>
          <a:p>
            <a:pPr marL="0" lvl="0" indent="0">
              <a:spcBef>
                <a:spcPts val="6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last	"Smith"</a:t>
            </a:r>
          </a:p>
          <a:p>
            <a:pPr marL="0" lvl="0" indent="0">
              <a:spcBef>
                <a:spcPts val="6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76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53" y="184597"/>
            <a:ext cx="8596668" cy="1320800"/>
          </a:xfrm>
        </p:spPr>
        <p:txBody>
          <a:bodyPr/>
          <a:lstStyle/>
          <a:p>
            <a:r>
              <a:rPr lang="en-US" dirty="0"/>
              <a:t>Data Type: Example 1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1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542643" y="1284825"/>
            <a:ext cx="4951573" cy="4742488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661641" y="2249081"/>
            <a:ext cx="6096000" cy="264072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ct val="100000"/>
            </a:pPr>
            <a:r>
              <a:rPr lang="en-US" sz="24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</a:t>
            </a:r>
            <a:r>
              <a:rPr lang="en-US" sz="20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Module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name starts with capital letters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Data types:</a:t>
            </a:r>
          </a:p>
          <a:p>
            <a:pPr lvl="1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Primitives: NULL,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GraphicString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1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Constructs</a:t>
            </a:r>
          </a:p>
          <a:p>
            <a:pPr lvl="2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Alternatives :  CHOICE</a:t>
            </a:r>
          </a:p>
          <a:p>
            <a:pPr lvl="2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List maker:     SET, SEQUENCE</a:t>
            </a:r>
          </a:p>
          <a:p>
            <a:pPr lvl="2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Repetition:     SET OF, SEQUENCE OF: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Difference between SET and SEQUENCE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63395" y="1870353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9838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5362" y="274749"/>
            <a:ext cx="8596668" cy="1320800"/>
          </a:xfrm>
        </p:spPr>
        <p:txBody>
          <a:bodyPr/>
          <a:lstStyle/>
          <a:p>
            <a:r>
              <a:rPr lang="en-US" dirty="0"/>
              <a:t>Data Type: Example 2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27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478777" y="1423755"/>
            <a:ext cx="5337100" cy="5257643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815877" y="3179015"/>
            <a:ext cx="4112023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0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SEQUENCE </a:t>
            </a: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SEQUENCE makes </a:t>
            </a:r>
            <a:endParaRPr lang="en-US" dirty="0" smtClean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chemeClr val="dk1"/>
              </a:buClr>
              <a:buSzPct val="100000"/>
            </a:pPr>
            <a:r>
              <a:rPr lang="en-US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</a:t>
            </a:r>
            <a:r>
              <a:rPr lang="en-US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rows</a:t>
            </a:r>
            <a:endParaRPr lang="en-US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5463395" y="1870353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3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815" y="133082"/>
            <a:ext cx="8596668" cy="1320800"/>
          </a:xfrm>
        </p:spPr>
        <p:txBody>
          <a:bodyPr/>
          <a:lstStyle/>
          <a:p>
            <a:r>
              <a:rPr lang="en-US" dirty="0"/>
              <a:t>ASN.1 Symbols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6797"/>
            <a:ext cx="8596668" cy="4214453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Symbol	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Meaning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::=	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Defined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|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or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alternative, options of a list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Signed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number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--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Following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symbol are comments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{}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Start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end of a list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[]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Start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end of a tag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()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Start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and end of subtype</a:t>
            </a:r>
          </a:p>
          <a:p>
            <a:pPr marL="0" lvl="0" indent="0">
              <a:spcBef>
                <a:spcPts val="800"/>
              </a:spcBef>
              <a:buClr>
                <a:schemeClr val="dk1"/>
              </a:buClr>
              <a:buSzPct val="25000"/>
              <a:buNone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..	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Range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68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26" y="261871"/>
            <a:ext cx="8596668" cy="1320800"/>
          </a:xfrm>
        </p:spPr>
        <p:txBody>
          <a:bodyPr/>
          <a:lstStyle/>
          <a:p>
            <a:r>
              <a:rPr lang="en-US" dirty="0"/>
              <a:t>Keyword Examples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726" y="1478009"/>
            <a:ext cx="8596668" cy="3880773"/>
          </a:xfrm>
        </p:spPr>
        <p:txBody>
          <a:bodyPr/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25000"/>
              <a:buFont typeface="Times New Roman"/>
              <a:buChar char="•"/>
            </a:pPr>
            <a:r>
              <a:rPr lang="en-US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CHOICE</a:t>
            </a:r>
          </a:p>
          <a:p>
            <a:pPr marL="0" lvl="0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</a:t>
            </a:r>
          </a:p>
          <a:p>
            <a:pPr marL="0" lvl="0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SEQUENCE</a:t>
            </a:r>
          </a:p>
          <a:p>
            <a:pPr marL="0" lvl="0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</a:t>
            </a:r>
          </a:p>
          <a:p>
            <a:pPr marL="0" lvl="0" indent="0">
              <a:lnSpc>
                <a:spcPct val="9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NULL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82752" y="4527785"/>
            <a:ext cx="580319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4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</a:t>
            </a: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Keywords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in all UPPERCASE letters</a:t>
            </a:r>
            <a:endParaRPr lang="en-US" sz="24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4287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8394" y="480812"/>
            <a:ext cx="8596668" cy="1320800"/>
          </a:xfrm>
        </p:spPr>
        <p:txBody>
          <a:bodyPr/>
          <a:lstStyle/>
          <a:p>
            <a:r>
              <a:rPr lang="en-US" dirty="0"/>
              <a:t>ASN.1 Data Type Conventions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67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759853" y="1999534"/>
            <a:ext cx="8578715" cy="41565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782246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605" y="197476"/>
            <a:ext cx="8596668" cy="1320800"/>
          </a:xfrm>
        </p:spPr>
        <p:txBody>
          <a:bodyPr/>
          <a:lstStyle/>
          <a:p>
            <a:r>
              <a:rPr lang="en-US" dirty="0"/>
              <a:t>Data Type: Structure &amp; Tag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581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853422" y="463640"/>
            <a:ext cx="6897540" cy="49602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922986" y="5684777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 defines how data type is built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 uniquely identifies the data type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316188" y="5453380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1315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6726" y="145961"/>
            <a:ext cx="8596668" cy="1320800"/>
          </a:xfrm>
        </p:spPr>
        <p:txBody>
          <a:bodyPr/>
          <a:lstStyle/>
          <a:p>
            <a:r>
              <a:rPr lang="en-US" dirty="0"/>
              <a:t>Structure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726" y="1466761"/>
            <a:ext cx="8596668" cy="4703851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Simple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PageNumber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::= INTEGER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::=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INTEGER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Structure / Construct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BookPageNumber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::= 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   {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Separator,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PageNumber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{1-1, 2-3, 3-39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Tagged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Derived from another type; given a new ID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 Fig. 3-14, INTEGER is either universal or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application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specific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None/>
            </a:pP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Other types: 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CHOICE, ANY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821511" y="1894192"/>
            <a:ext cx="6096000" cy="3557897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90000"/>
              </a:lnSpc>
              <a:buClr>
                <a:schemeClr val="dk1"/>
              </a:buClr>
              <a:buSzPct val="120000"/>
            </a:pPr>
            <a:r>
              <a:rPr lang="en-US" sz="24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</a:p>
          <a:p>
            <a:pPr lvl="0">
              <a:lnSpc>
                <a:spcPct val="90000"/>
              </a:lnSpc>
              <a:buClr>
                <a:schemeClr val="dk1"/>
              </a:buClr>
              <a:buSzPct val="120000"/>
              <a:buFont typeface="Arial"/>
              <a:buChar char="•"/>
            </a:pPr>
            <a:r>
              <a:rPr lang="en-US" sz="2000" dirty="0" err="1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BookPages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::= SEQUENCE OF {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BookPageNumber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/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		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BookPages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::= 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 OF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ct val="25000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ct val="25000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SEQUENCE</a:t>
            </a:r>
          </a:p>
          <a:p>
            <a:pPr lvl="2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ct val="25000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 {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ChapterNumber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Separator, </a:t>
            </a:r>
            <a:r>
              <a:rPr lang="en-US" sz="2000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PageNumber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}</a:t>
            </a:r>
          </a:p>
          <a:p>
            <a:pPr lvl="0">
              <a:lnSpc>
                <a:spcPct val="90000"/>
              </a:lnSpc>
              <a:spcBef>
                <a:spcPts val="600"/>
              </a:spcBef>
              <a:buClr>
                <a:schemeClr val="dk1"/>
              </a:buClr>
              <a:buSzPct val="25000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}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6645498" y="1466761"/>
            <a:ext cx="28511" cy="435352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72483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261871"/>
            <a:ext cx="10353761" cy="1326321"/>
          </a:xfrm>
        </p:spPr>
        <p:txBody>
          <a:bodyPr/>
          <a:lstStyle/>
          <a:p>
            <a:r>
              <a:rPr lang="en-US" dirty="0"/>
              <a:t>OSI Architecture and Model</a:t>
            </a:r>
            <a:br>
              <a:rPr lang="en-US" dirty="0"/>
            </a:br>
            <a:endParaRPr lang="en-US" dirty="0"/>
          </a:p>
        </p:txBody>
      </p:sp>
      <p:pic>
        <p:nvPicPr>
          <p:cNvPr id="14" name="Shape 115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tretch/>
        </p:blipFill>
        <p:spPr>
          <a:xfrm>
            <a:off x="677863" y="2517226"/>
            <a:ext cx="8596312" cy="316816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15402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089" y="171718"/>
            <a:ext cx="8596668" cy="1320800"/>
          </a:xfrm>
        </p:spPr>
        <p:txBody>
          <a:bodyPr/>
          <a:lstStyle/>
          <a:p>
            <a:r>
              <a:rPr lang="en-US" dirty="0"/>
              <a:t>Tag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8089" y="1078763"/>
            <a:ext cx="8596668" cy="5322037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Tag uniquely identifies a data type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Comprises </a:t>
            </a:r>
            <a:r>
              <a:rPr lang="en-US" sz="2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lang="en-US" sz="2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tag number</a:t>
            </a:r>
          </a:p>
          <a:p>
            <a:pPr marL="0" lvl="0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Class: 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Universal - always true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- only in the application used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Context-specific - specific context in application</a:t>
            </a:r>
          </a:p>
          <a:p>
            <a:pPr marL="457200" lvl="1" indent="0"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Private - used extensively by commercial </a:t>
            </a:r>
            <a:b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vendors</a:t>
            </a:r>
            <a:r>
              <a:rPr lang="en-US" sz="2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23741" y="4026456"/>
            <a:ext cx="8014952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25000"/>
            </a:pPr>
            <a:r>
              <a:rPr lang="en-US" sz="2200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</a:t>
            </a:r>
            <a:b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BOOLEAN			Universal 1</a:t>
            </a:r>
            <a:b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INTEGER			</a:t>
            </a:r>
            <a:r>
              <a:rPr lang="en-US" sz="22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Universal 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</a:t>
            </a:r>
            <a:b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research				Application [1] (Figure 3.13)</a:t>
            </a:r>
          </a:p>
          <a:p>
            <a:pPr lvl="0">
              <a:buClr>
                <a:schemeClr val="dk1"/>
              </a:buClr>
              <a:buSzPct val="25000"/>
            </a:pP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product-based		Context-specific under </a:t>
            </a:r>
            <a:r>
              <a:rPr lang="en-US" sz="2200" i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research</a:t>
            </a:r>
            <a:r>
              <a:rPr lang="en-US" sz="2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[0]</a:t>
            </a:r>
            <a:endParaRPr lang="en-US" sz="22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85723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8089" y="120203"/>
            <a:ext cx="8596668" cy="1320800"/>
          </a:xfrm>
        </p:spPr>
        <p:txBody>
          <a:bodyPr/>
          <a:lstStyle/>
          <a:p>
            <a:r>
              <a:rPr lang="en-US" dirty="0"/>
              <a:t>Enumerated Integer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29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428820" y="979610"/>
            <a:ext cx="8314117" cy="388143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618666" y="5221138"/>
            <a:ext cx="6096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lnSpc>
                <a:spcPct val="150000"/>
              </a:lnSpc>
              <a:buClr>
                <a:schemeClr val="dk1"/>
              </a:buClr>
              <a:buSzPct val="100000"/>
            </a:pPr>
            <a:r>
              <a:rPr lang="en-US" sz="2000" b="1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 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ENUMERATED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a special case of INTEGER</a:t>
            </a:r>
          </a:p>
          <a:p>
            <a:pPr lvl="0">
              <a:lnSpc>
                <a:spcPct val="150000"/>
              </a:lnSpc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Example: </a:t>
            </a:r>
            <a:r>
              <a:rPr lang="en-US" sz="20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RainbowColors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(5) is orange</a:t>
            </a:r>
            <a:endParaRPr lang="en-US"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290430" y="5092771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7220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ASN.1 Module Example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44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592263" y="2357444"/>
            <a:ext cx="8596312" cy="248317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05661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hape 654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1403798" y="218942"/>
            <a:ext cx="7508382" cy="663905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2530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300" y="133082"/>
            <a:ext cx="8596668" cy="1320800"/>
          </a:xfrm>
        </p:spPr>
        <p:txBody>
          <a:bodyPr/>
          <a:lstStyle/>
          <a:p>
            <a:r>
              <a:rPr lang="en-US" dirty="0"/>
              <a:t>Object Name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6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3837904" y="412125"/>
            <a:ext cx="3833740" cy="493444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789904" y="5625610"/>
            <a:ext cx="6096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000" b="1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internet OBJECT IDENTIFIER ::= </a:t>
            </a:r>
            <a:b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	{ISO(1) ORG(3) DOD(6) INTERNET(1)}</a:t>
            </a:r>
            <a:endParaRPr lang="en-US"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1586645" y="5517775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502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483" y="197476"/>
            <a:ext cx="8596668" cy="1320800"/>
          </a:xfrm>
        </p:spPr>
        <p:txBody>
          <a:bodyPr/>
          <a:lstStyle/>
          <a:p>
            <a:r>
              <a:rPr lang="en-US" dirty="0"/>
              <a:t>TLV Encoding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82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2335369" y="1101670"/>
            <a:ext cx="6488046" cy="246577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8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099256" y="3634515"/>
            <a:ext cx="6140605" cy="1789134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Rectangle 5"/>
          <p:cNvSpPr/>
          <p:nvPr/>
        </p:nvSpPr>
        <p:spPr>
          <a:xfrm>
            <a:off x="838514" y="5863991"/>
            <a:ext cx="798490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TLV Type, length, and value are components </a:t>
            </a:r>
            <a:r>
              <a:rPr lang="en-US" sz="2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structure</a:t>
            </a:r>
            <a:endParaRPr lang="en-US"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586645" y="5517775"/>
            <a:ext cx="7366715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7438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785" y="39233"/>
            <a:ext cx="8596668" cy="1320800"/>
          </a:xfrm>
        </p:spPr>
        <p:txBody>
          <a:bodyPr/>
          <a:lstStyle/>
          <a:p>
            <a:r>
              <a:rPr lang="en-US" dirty="0"/>
              <a:t>Macro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698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97785" y="1032042"/>
            <a:ext cx="6453702" cy="248016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Shape 69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382592" y="3743041"/>
            <a:ext cx="5370512" cy="2101849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60609" y="3512209"/>
            <a:ext cx="20219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accent5"/>
                </a:solidFill>
              </a:rPr>
              <a:t>Example:</a:t>
            </a:r>
            <a:endParaRPr lang="en-US" sz="2400" b="1" dirty="0">
              <a:solidFill>
                <a:schemeClr val="accent5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37864" y="6156827"/>
            <a:ext cx="573586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>
              <a:buClr>
                <a:schemeClr val="dk1"/>
              </a:buClr>
              <a:buSzPct val="100000"/>
            </a:pPr>
            <a:r>
              <a:rPr lang="en-US" sz="2000" b="1" dirty="0" smtClean="0">
                <a:solidFill>
                  <a:schemeClr val="accent3"/>
                </a:solidFill>
                <a:latin typeface="Arial"/>
                <a:ea typeface="Arial"/>
                <a:cs typeface="Arial"/>
                <a:sym typeface="Arial"/>
              </a:rPr>
              <a:t>Note:  </a:t>
            </a:r>
            <a:r>
              <a:rPr lang="en-US" sz="2000" b="1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Macro </a:t>
            </a:r>
            <a:r>
              <a:rPr lang="en-US" sz="2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 used to create new data types</a:t>
            </a:r>
            <a:endParaRPr lang="en-US" sz="2000" b="1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123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Functional Model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715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974077" y="2034019"/>
            <a:ext cx="8891139" cy="300162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77346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182" y="442175"/>
            <a:ext cx="8596668" cy="1320800"/>
          </a:xfrm>
        </p:spPr>
        <p:txBody>
          <a:bodyPr/>
          <a:lstStyle/>
          <a:p>
            <a:r>
              <a:rPr lang="en-US" dirty="0"/>
              <a:t>Functional </a:t>
            </a:r>
            <a:r>
              <a:rPr lang="en-US" dirty="0" smtClean="0"/>
              <a:t>Model-Cont.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6725" y="1413613"/>
            <a:ext cx="8596668" cy="4871277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Configuration management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 and change network configuration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component parameters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Set up alarm thresholds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Fault management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Detection and isolation of failures in network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Trouble ticket administration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management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 performance of network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Authentication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Authorization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Encryption</a:t>
            </a:r>
          </a:p>
          <a:p>
            <a:pPr marL="0" lvl="0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Accounting management</a:t>
            </a:r>
          </a:p>
          <a:p>
            <a:pPr marL="457200" lvl="1" indent="0">
              <a:lnSpc>
                <a:spcPct val="9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Functional accounting of network usage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29426" y="6375042"/>
            <a:ext cx="44560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5"/>
                </a:solidFill>
              </a:rPr>
              <a:t>Nisreen </a:t>
            </a:r>
            <a:r>
              <a:rPr lang="en-US" sz="2000" dirty="0" err="1" smtClean="0">
                <a:solidFill>
                  <a:schemeClr val="accent5"/>
                </a:solidFill>
              </a:rPr>
              <a:t>AlGhadban</a:t>
            </a:r>
            <a:r>
              <a:rPr lang="en-US" sz="2000" dirty="0" smtClean="0">
                <a:solidFill>
                  <a:schemeClr val="accent5"/>
                </a:solidFill>
              </a:rPr>
              <a:t>		120015789 </a:t>
            </a:r>
            <a:endParaRPr lang="en-US" sz="20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42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6674" y="0"/>
            <a:ext cx="10353761" cy="1326321"/>
          </a:xfrm>
        </p:spPr>
        <p:txBody>
          <a:bodyPr>
            <a:normAutofit/>
          </a:bodyPr>
          <a:lstStyle/>
          <a:p>
            <a:r>
              <a:rPr lang="en-US" sz="2800" dirty="0"/>
              <a:t>OSI Architecture and Model (cont.)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869222"/>
            <a:ext cx="6233376" cy="6471736"/>
          </a:xfrm>
        </p:spPr>
        <p:txBody>
          <a:bodyPr>
            <a:norm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Organization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Network management components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Functions of components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Relationships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Information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Structure of management information (SMI)</a:t>
            </a:r>
          </a:p>
          <a:p>
            <a:pPr lvl="2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Syntax and semantics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Management information base (MIB)</a:t>
            </a:r>
          </a:p>
          <a:p>
            <a:pPr lvl="2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Organization of management information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200" b="1" dirty="0" smtClean="0">
                <a:latin typeface="Arial"/>
                <a:ea typeface="Arial"/>
                <a:cs typeface="Arial"/>
                <a:sym typeface="Arial"/>
              </a:rPr>
              <a:t>Object-oriented</a:t>
            </a:r>
          </a:p>
          <a:p>
            <a:pPr marL="457200" lvl="1" indent="0">
              <a:buClr>
                <a:schemeClr val="dk1"/>
              </a:buClr>
              <a:buSzPct val="100000"/>
              <a:buNone/>
            </a:pPr>
            <a:endParaRPr lang="en-US" sz="1400" b="1" dirty="0">
              <a:latin typeface="Arial"/>
              <a:ea typeface="Arial"/>
              <a:cs typeface="Arial"/>
              <a:sym typeface="Arial"/>
            </a:endParaRPr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6460902" y="1578966"/>
            <a:ext cx="6096000" cy="4154984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Communication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Transfer syntax with bidirectional messages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Transfer structure (PDU)</a:t>
            </a:r>
          </a:p>
          <a:p>
            <a:pPr lvl="1">
              <a:buClr>
                <a:schemeClr val="dk1"/>
              </a:buClr>
              <a:buSzPct val="100000"/>
            </a:pPr>
            <a:endParaRPr lang="en-US" sz="2200" b="1" dirty="0">
              <a:solidFill>
                <a:schemeClr val="tx1">
                  <a:lumMod val="75000"/>
                  <a:lumOff val="25000"/>
                </a:schemeClr>
              </a:solidFill>
              <a:latin typeface="Arial"/>
              <a:ea typeface="Arial"/>
              <a:cs typeface="Arial"/>
              <a:sym typeface="Arial"/>
            </a:endParaRP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Functions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Application functions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Configure components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Monitor components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Measure performance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Secure information</a:t>
            </a:r>
          </a:p>
          <a:p>
            <a:pPr lvl="1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  <a:ea typeface="Arial"/>
                <a:cs typeface="Arial"/>
                <a:sym typeface="Arial"/>
              </a:rPr>
              <a:t> Usage accounting</a:t>
            </a:r>
          </a:p>
        </p:txBody>
      </p:sp>
    </p:spTree>
    <p:extLst>
      <p:ext uri="{BB962C8B-B14F-4D97-AF65-F5344CB8AC3E}">
        <p14:creationId xmlns:p14="http://schemas.microsoft.com/office/powerpoint/2010/main" val="855303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25" y="120203"/>
            <a:ext cx="10353761" cy="1326321"/>
          </a:xfrm>
        </p:spPr>
        <p:txBody>
          <a:bodyPr/>
          <a:lstStyle/>
          <a:p>
            <a:r>
              <a:rPr lang="en-US" dirty="0"/>
              <a:t>SNMP Architecture and Model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56" y="978795"/>
            <a:ext cx="10353762" cy="5563674"/>
          </a:xfrm>
        </p:spPr>
        <p:txBody>
          <a:bodyPr>
            <a:normAutofit lnSpcReduction="10000"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32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Organization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Same as OSI model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Information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Same as OSI, but scalar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Messages less complex than OSI and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unidirectional 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Transfer structure (PDU)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Functions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Application functions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Fault management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Configuration management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Account management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Performance management</a:t>
            </a:r>
          </a:p>
          <a:p>
            <a:pPr marL="914400" lvl="2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Security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848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94" y="596721"/>
            <a:ext cx="11921543" cy="1326321"/>
          </a:xfrm>
        </p:spPr>
        <p:txBody>
          <a:bodyPr>
            <a:normAutofit/>
          </a:bodyPr>
          <a:lstStyle/>
          <a:p>
            <a:pPr algn="l"/>
            <a:r>
              <a:rPr lang="en-US" dirty="0" smtClean="0"/>
              <a:t>TMN </a:t>
            </a:r>
            <a:r>
              <a:rPr lang="en-US" dirty="0" smtClean="0">
                <a:solidFill>
                  <a:schemeClr val="accent5"/>
                </a:solidFill>
              </a:rPr>
              <a:t>(</a:t>
            </a:r>
            <a:r>
              <a:rPr lang="en-US" sz="2200" dirty="0">
                <a:solidFill>
                  <a:schemeClr val="accent5"/>
                </a:solidFill>
              </a:rPr>
              <a:t>Telecommunications Management </a:t>
            </a:r>
            <a:r>
              <a:rPr lang="en-US" sz="2200" dirty="0" smtClean="0">
                <a:solidFill>
                  <a:schemeClr val="accent5"/>
                </a:solidFill>
              </a:rPr>
              <a:t>Network</a:t>
            </a:r>
            <a:r>
              <a:rPr lang="en-US" dirty="0" smtClean="0">
                <a:solidFill>
                  <a:schemeClr val="accent5"/>
                </a:solidFill>
              </a:rPr>
              <a:t>) </a:t>
            </a:r>
            <a:r>
              <a:rPr lang="en-US" dirty="0" smtClean="0"/>
              <a:t>Architecture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093" y="1923042"/>
            <a:ext cx="11037800" cy="3695136"/>
          </a:xfrm>
        </p:spPr>
        <p:txBody>
          <a:bodyPr/>
          <a:lstStyle/>
          <a:p>
            <a:pPr marL="0" lvl="0" indent="0">
              <a:lnSpc>
                <a:spcPct val="13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management of </a:t>
            </a:r>
            <a:r>
              <a:rPr lang="en-US" sz="28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telecommunication networks</a:t>
            </a:r>
            <a:endParaRPr lang="en-US" sz="28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lvl="0" indent="0">
              <a:lnSpc>
                <a:spcPct val="13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Based on OSI model</a:t>
            </a:r>
          </a:p>
          <a:p>
            <a:pPr marL="0" lvl="0" indent="0">
              <a:lnSpc>
                <a:spcPct val="13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Superstructure on OSI network</a:t>
            </a:r>
          </a:p>
          <a:p>
            <a:pPr marL="0" lvl="0" indent="0">
              <a:lnSpc>
                <a:spcPct val="13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Addresses network, service, and business </a:t>
            </a:r>
            <a:b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8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249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764" y="184597"/>
            <a:ext cx="10353761" cy="1326321"/>
          </a:xfrm>
        </p:spPr>
        <p:txBody>
          <a:bodyPr/>
          <a:lstStyle/>
          <a:p>
            <a:r>
              <a:rPr lang="en-US" dirty="0"/>
              <a:t>Organizational Model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156" y="965914"/>
            <a:ext cx="10353762" cy="5640947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Manager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Sends requests to agents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Monitors alarms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Houses applications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Provides user interface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Gathers information from objects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Configures parameters of objects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Responds to managers’ requests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Generates alarms and sends them to</a:t>
            </a:r>
            <a:b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managers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Managed object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Network element that is managed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Houses management agent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4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All objects are not managed / manageable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991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942" y="154547"/>
            <a:ext cx="10353761" cy="1326321"/>
          </a:xfrm>
        </p:spPr>
        <p:txBody>
          <a:bodyPr>
            <a:normAutofit/>
          </a:bodyPr>
          <a:lstStyle/>
          <a:p>
            <a:r>
              <a:rPr lang="en-US" dirty="0"/>
              <a:t>Two-Tier Model</a:t>
            </a:r>
            <a:br>
              <a:rPr lang="en-US" dirty="0"/>
            </a:br>
            <a:endParaRPr lang="en-US" dirty="0"/>
          </a:p>
        </p:txBody>
      </p:sp>
      <p:pic>
        <p:nvPicPr>
          <p:cNvPr id="4" name="Shape 173"/>
          <p:cNvPicPr preferRelativeResize="0">
            <a:picLocks noGrp="1"/>
          </p:cNvPicPr>
          <p:nvPr>
            <p:ph idx="1"/>
          </p:nvPr>
        </p:nvPicPr>
        <p:blipFill rotWithShape="1">
          <a:blip r:embed="rId2">
            <a:alphaModFix/>
          </a:blip>
          <a:srcRect/>
          <a:stretch/>
        </p:blipFill>
        <p:spPr>
          <a:xfrm>
            <a:off x="0" y="1480868"/>
            <a:ext cx="6194605" cy="3695700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5894231" y="1811198"/>
            <a:ext cx="6297769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Agent built into network element</a:t>
            </a:r>
            <a:b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Example: Managed hub, managed router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 agent can manage multiple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elements</a:t>
            </a:r>
            <a:b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Example: Switched hub, ATM switch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MDB is a physical database</a:t>
            </a:r>
          </a:p>
          <a:p>
            <a:pPr lvl="0"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Unmanaged objects are network 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elements that 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are not managed - both physical (</a:t>
            </a:r>
            <a:r>
              <a:rPr lang="en-US" sz="2000" dirty="0" smtClean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unmanaged hub</a:t>
            </a:r>
            <a:r>
              <a:rPr lang="en-US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 and logical (passive elements)</a:t>
            </a:r>
            <a:endParaRPr lang="en-US"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5705341" y="1543002"/>
            <a:ext cx="25758" cy="357143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242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104</TotalTime>
  <Words>1354</Words>
  <Application>Microsoft Office PowerPoint</Application>
  <PresentationFormat>Widescreen</PresentationFormat>
  <Paragraphs>323</Paragraphs>
  <Slides>48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3" baseType="lpstr">
      <vt:lpstr>Arial</vt:lpstr>
      <vt:lpstr>Times New Roman</vt:lpstr>
      <vt:lpstr>Trebuchet MS</vt:lpstr>
      <vt:lpstr>Wingdings 3</vt:lpstr>
      <vt:lpstr>Facet</vt:lpstr>
      <vt:lpstr>Chapter 3 </vt:lpstr>
      <vt:lpstr>Introduction </vt:lpstr>
      <vt:lpstr>Table 3.1 Network Management Standards </vt:lpstr>
      <vt:lpstr>OSI Architecture and Model </vt:lpstr>
      <vt:lpstr>OSI Architecture and Model (cont.) </vt:lpstr>
      <vt:lpstr>SNMP Architecture and Model </vt:lpstr>
      <vt:lpstr>TMN (Telecommunications Management Network) Architecture </vt:lpstr>
      <vt:lpstr>Organizational Model </vt:lpstr>
      <vt:lpstr>Two-Tier Model </vt:lpstr>
      <vt:lpstr>Three-Tier Model </vt:lpstr>
      <vt:lpstr>Manager of Managers </vt:lpstr>
      <vt:lpstr>Peer NMSs </vt:lpstr>
      <vt:lpstr>Information Model: Analogy  </vt:lpstr>
      <vt:lpstr>Structure of Management Information (SMI)  </vt:lpstr>
      <vt:lpstr>Management Information Base (MIB) </vt:lpstr>
      <vt:lpstr>Information Base View: An Analogy </vt:lpstr>
      <vt:lpstr>MIB View and Access of an Object </vt:lpstr>
      <vt:lpstr>Management Data Base / Information Base </vt:lpstr>
      <vt:lpstr>Managed Object </vt:lpstr>
      <vt:lpstr>Management Information Tree </vt:lpstr>
      <vt:lpstr>OSI Management Information Tree </vt:lpstr>
      <vt:lpstr>Object Type and Instance </vt:lpstr>
      <vt:lpstr>Managed Object: Internet Perspective  </vt:lpstr>
      <vt:lpstr>Managed Object: OSI Perspective  </vt:lpstr>
      <vt:lpstr>Packet Counter Example </vt:lpstr>
      <vt:lpstr>Internet vs. OSI Managed Object </vt:lpstr>
      <vt:lpstr>Mgmt. Communication Model  </vt:lpstr>
      <vt:lpstr>Transfer Protocols  </vt:lpstr>
      <vt:lpstr>Abstract Syntax Notation One </vt:lpstr>
      <vt:lpstr>Backus-Nauer Form (BNF) </vt:lpstr>
      <vt:lpstr>Simple Arithmetic Expression </vt:lpstr>
      <vt:lpstr>Type and Value </vt:lpstr>
      <vt:lpstr>Data Type: Example 1 </vt:lpstr>
      <vt:lpstr>Data Type: Example 2 </vt:lpstr>
      <vt:lpstr>ASN.1 Symbols </vt:lpstr>
      <vt:lpstr>Keyword Examples </vt:lpstr>
      <vt:lpstr>ASN.1 Data Type Conventions </vt:lpstr>
      <vt:lpstr>Data Type: Structure &amp; Tag </vt:lpstr>
      <vt:lpstr>Structure </vt:lpstr>
      <vt:lpstr>Tag</vt:lpstr>
      <vt:lpstr>Enumerated Integer </vt:lpstr>
      <vt:lpstr>ASN.1 Module Example </vt:lpstr>
      <vt:lpstr>PowerPoint Presentation</vt:lpstr>
      <vt:lpstr>Object Name </vt:lpstr>
      <vt:lpstr>TLV Encoding </vt:lpstr>
      <vt:lpstr>Macro </vt:lpstr>
      <vt:lpstr>Functional Model </vt:lpstr>
      <vt:lpstr>Functional Model-Cont. 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nisreen nk</dc:creator>
  <cp:lastModifiedBy>nisreen nk</cp:lastModifiedBy>
  <cp:revision>25</cp:revision>
  <dcterms:created xsi:type="dcterms:W3CDTF">2015-02-13T18:05:11Z</dcterms:created>
  <dcterms:modified xsi:type="dcterms:W3CDTF">2015-02-13T19:49:26Z</dcterms:modified>
</cp:coreProperties>
</file>