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0"/>
  </p:notesMasterIdLst>
  <p:handoutMasterIdLst>
    <p:handoutMasterId r:id="rId41"/>
  </p:handoutMasterIdLst>
  <p:sldIdLst>
    <p:sldId id="264" r:id="rId3"/>
    <p:sldId id="276" r:id="rId4"/>
    <p:sldId id="269" r:id="rId5"/>
    <p:sldId id="312" r:id="rId6"/>
    <p:sldId id="313" r:id="rId7"/>
    <p:sldId id="349" r:id="rId8"/>
    <p:sldId id="314" r:id="rId9"/>
    <p:sldId id="353" r:id="rId10"/>
    <p:sldId id="315" r:id="rId11"/>
    <p:sldId id="316" r:id="rId12"/>
    <p:sldId id="317" r:id="rId13"/>
    <p:sldId id="318" r:id="rId14"/>
    <p:sldId id="266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46" r:id="rId25"/>
    <p:sldId id="328" r:id="rId26"/>
    <p:sldId id="329" r:id="rId27"/>
    <p:sldId id="347" r:id="rId28"/>
    <p:sldId id="330" r:id="rId29"/>
    <p:sldId id="348" r:id="rId30"/>
    <p:sldId id="352" r:id="rId31"/>
    <p:sldId id="332" r:id="rId32"/>
    <p:sldId id="333" r:id="rId33"/>
    <p:sldId id="334" r:id="rId34"/>
    <p:sldId id="350" r:id="rId35"/>
    <p:sldId id="335" r:id="rId36"/>
    <p:sldId id="351" r:id="rId37"/>
    <p:sldId id="356" r:id="rId38"/>
    <p:sldId id="354" r:id="rId3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2/12/2015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2/12/2015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2/12/2015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2/12/2015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2/12/2015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2/12/2015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2/12/2015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2/12/2015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2/12/2015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2/12/2015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0412" y="27904"/>
            <a:ext cx="7008574" cy="3298825"/>
          </a:xfrm>
        </p:spPr>
        <p:txBody>
          <a:bodyPr/>
          <a:lstStyle/>
          <a:p>
            <a:r>
              <a:rPr lang="en-US" dirty="0"/>
              <a:t>Chapter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8012" y="3505200"/>
            <a:ext cx="7008574" cy="1244600"/>
          </a:xfrm>
        </p:spPr>
        <p:txBody>
          <a:bodyPr/>
          <a:lstStyle/>
          <a:p>
            <a:r>
              <a:rPr lang="en-US" dirty="0"/>
              <a:t>Data Communications and</a:t>
            </a:r>
          </a:p>
          <a:p>
            <a:r>
              <a:rPr lang="en-US" dirty="0"/>
              <a:t>Network Management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-457200"/>
            <a:ext cx="10157354" cy="1397000"/>
          </a:xfrm>
        </p:spPr>
        <p:txBody>
          <a:bodyPr/>
          <a:lstStyle/>
          <a:p>
            <a:r>
              <a:rPr lang="en-US" b="1" dirty="0"/>
              <a:t>LAN-WAN Network</a:t>
            </a:r>
            <a:endParaRPr lang="en-US" dirty="0"/>
          </a:p>
        </p:txBody>
      </p:sp>
      <p:pic>
        <p:nvPicPr>
          <p:cNvPr id="3" name="Shape 1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5612" y="1295400"/>
            <a:ext cx="5943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313612" y="1637258"/>
            <a:ext cx="472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Notes:</a:t>
            </a:r>
          </a:p>
          <a:p>
            <a:endParaRPr lang="en-US" b="1" dirty="0"/>
          </a:p>
          <a:p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Major impacts of DCE:</a:t>
            </a: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No more monopolistic service </a:t>
            </a: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provider.</a:t>
            </a:r>
            <a:endParaRPr lang="en-US" b="1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No centralized IT </a:t>
            </a: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controller.</a:t>
            </a:r>
            <a:endParaRPr lang="en-US" b="1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Hosts doing specialized </a:t>
            </a: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function.</a:t>
            </a:r>
            <a:endParaRPr lang="en-US" b="1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Client/Server architecture formed </a:t>
            </a: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the Core of DCE network.</a:t>
            </a:r>
            <a:endParaRPr lang="en-US" b="1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932612" y="1485900"/>
            <a:ext cx="0" cy="464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52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-457200"/>
            <a:ext cx="10157354" cy="1397000"/>
          </a:xfrm>
        </p:spPr>
        <p:txBody>
          <a:bodyPr/>
          <a:lstStyle/>
          <a:p>
            <a:r>
              <a:rPr lang="en-US" b="1" dirty="0"/>
              <a:t>Client/Server Model</a:t>
            </a:r>
            <a:endParaRPr lang="en-US" dirty="0"/>
          </a:p>
        </p:txBody>
      </p:sp>
      <p:pic>
        <p:nvPicPr>
          <p:cNvPr id="3" name="Shape 2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3618" y="2209800"/>
            <a:ext cx="6337994" cy="41465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542212" y="1524000"/>
            <a:ext cx="441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Notes:</a:t>
            </a:r>
          </a:p>
          <a:p>
            <a:endParaRPr lang="en-US" b="1" dirty="0"/>
          </a:p>
          <a:p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Post office analogy; clerk the server, and </a:t>
            </a: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the customer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the </a:t>
            </a: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client.</a:t>
            </a:r>
            <a:endParaRPr lang="en-US" b="1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Client always initiates </a:t>
            </a: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requests.</a:t>
            </a:r>
            <a:endParaRPr lang="en-US" b="1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Server always </a:t>
            </a: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responds.</a:t>
            </a:r>
            <a:endParaRPr lang="en-US" b="1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Notice that control is handed over to </a:t>
            </a: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the receiving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</a:t>
            </a: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entity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085012" y="1295400"/>
            <a:ext cx="0" cy="464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43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-614430"/>
            <a:ext cx="10157354" cy="1397000"/>
          </a:xfrm>
        </p:spPr>
        <p:txBody>
          <a:bodyPr>
            <a:normAutofit/>
          </a:bodyPr>
          <a:lstStyle/>
          <a:p>
            <a:r>
              <a:rPr lang="en-US" sz="4000" b="1" dirty="0"/>
              <a:t>Client/Server Examples</a:t>
            </a:r>
            <a:endParaRPr lang="en-US" sz="4000" dirty="0"/>
          </a:p>
        </p:txBody>
      </p:sp>
      <p:pic>
        <p:nvPicPr>
          <p:cNvPr id="3" name="Shape 2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7412" y="782570"/>
            <a:ext cx="5334000" cy="6108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06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1371600"/>
            <a:ext cx="7667737" cy="4267200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7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TCP/IP is a suite of </a:t>
            </a:r>
            <a:r>
              <a:rPr lang="en-US" sz="2700" b="1" dirty="0" smtClean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protocols.</a:t>
            </a:r>
            <a:r>
              <a:rPr lang="en-US" sz="27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/>
            </a:r>
            <a:br>
              <a:rPr lang="en-US" sz="27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7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Internet is based on </a:t>
            </a:r>
            <a:r>
              <a:rPr lang="en-US" sz="2700" b="1" dirty="0" smtClean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TCP/IP.</a:t>
            </a:r>
            <a:r>
              <a:rPr lang="en-US" sz="27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/>
            </a:r>
            <a:br>
              <a:rPr lang="en-US" sz="27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7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IP is Internet protocol at the network layer </a:t>
            </a:r>
            <a:r>
              <a:rPr lang="en-US" sz="2700" b="1" dirty="0" smtClean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level.</a:t>
            </a:r>
            <a:r>
              <a:rPr lang="en-US" sz="27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/>
            </a:r>
            <a:br>
              <a:rPr lang="en-US" sz="27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7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TCP is connection-oriented transport protocol and ensures end-to-end </a:t>
            </a:r>
            <a:r>
              <a:rPr lang="en-US" sz="2700" b="1" dirty="0" smtClean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connection.</a:t>
            </a:r>
            <a:r>
              <a:rPr lang="en-US" sz="27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/>
            </a:r>
            <a:br>
              <a:rPr lang="en-US" sz="27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7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UDP is connectionless transport protocol and provides datagram </a:t>
            </a:r>
            <a:r>
              <a:rPr lang="en-US" sz="2700" b="1" dirty="0" smtClean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service.</a:t>
            </a:r>
            <a:r>
              <a:rPr lang="en-US" sz="27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/>
            </a:r>
            <a:br>
              <a:rPr lang="en-US" sz="27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7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Internet email and much of the network mgmt. messages are based on </a:t>
            </a:r>
            <a:r>
              <a:rPr lang="en-US" sz="2700" b="1" dirty="0" smtClean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UDP/IP.</a:t>
            </a:r>
            <a:r>
              <a:rPr lang="en-US" sz="27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/>
            </a:r>
            <a:br>
              <a:rPr lang="en-US" sz="27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7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ICMP part of TCP/IP </a:t>
            </a:r>
            <a:r>
              <a:rPr lang="en-US" sz="2700" b="1" dirty="0" smtClean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suite.</a:t>
            </a:r>
            <a:r>
              <a:rPr lang="en-US" sz="24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/>
            </a:r>
            <a:br>
              <a:rPr lang="en-US" sz="24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012" y="-457200"/>
            <a:ext cx="7008574" cy="1296987"/>
          </a:xfrm>
        </p:spPr>
        <p:txBody>
          <a:bodyPr/>
          <a:lstStyle/>
          <a:p>
            <a:r>
              <a:rPr lang="en-US" sz="4400" b="1" dirty="0">
                <a:solidFill>
                  <a:srgbClr val="374C81"/>
                </a:solidFill>
                <a:ea typeface="+mj-ea"/>
                <a:cs typeface="+mj-cs"/>
              </a:rPr>
              <a:t>TCP/IP Based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-457200"/>
            <a:ext cx="10157354" cy="1397000"/>
          </a:xfrm>
        </p:spPr>
        <p:txBody>
          <a:bodyPr/>
          <a:lstStyle/>
          <a:p>
            <a:r>
              <a:rPr lang="en-US" b="1" dirty="0"/>
              <a:t>TCP/IP Based Networks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9412" y="1600200"/>
            <a:ext cx="9829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TCP/IP is a suite of protocols</a:t>
            </a: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Internet is based on TCP/IP</a:t>
            </a: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IP is Internet protocol at the network layer level</a:t>
            </a: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TCP is connection-oriented transport </a:t>
            </a: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protocol and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ensures end-to-end connection</a:t>
            </a: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UDP is connectionless transport protocol </a:t>
            </a: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and provides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datagram service</a:t>
            </a: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Internet email and much of the network </a:t>
            </a: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mgmt. messages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are based on UDP/IP</a:t>
            </a: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ICMP part of TCP/IP suite</a:t>
            </a:r>
          </a:p>
        </p:txBody>
      </p:sp>
    </p:spTree>
    <p:extLst>
      <p:ext uri="{BB962C8B-B14F-4D97-AF65-F5344CB8AC3E}">
        <p14:creationId xmlns:p14="http://schemas.microsoft.com/office/powerpoint/2010/main" val="338045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-652172"/>
            <a:ext cx="10157354" cy="1397000"/>
          </a:xfrm>
        </p:spPr>
        <p:txBody>
          <a:bodyPr>
            <a:normAutofit/>
          </a:bodyPr>
          <a:lstStyle/>
          <a:p>
            <a:r>
              <a:rPr lang="en-US" sz="4000" b="1" dirty="0"/>
              <a:t>Internet Configuration</a:t>
            </a:r>
            <a:endParaRPr lang="en-US" sz="4000" dirty="0"/>
          </a:p>
        </p:txBody>
      </p:sp>
      <p:pic>
        <p:nvPicPr>
          <p:cNvPr id="3" name="Shape 2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32012" y="744828"/>
            <a:ext cx="4343400" cy="5861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008812" y="205740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Notes:</a:t>
            </a:r>
          </a:p>
          <a:p>
            <a:endParaRPr lang="en-US" b="1" dirty="0"/>
          </a:p>
          <a:p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Walk through the scenario of email from Joe to </a:t>
            </a: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Sally.</a:t>
            </a:r>
            <a:endParaRPr lang="en-US" b="1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780212" y="1302960"/>
            <a:ext cx="0" cy="464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15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-609600"/>
            <a:ext cx="11123851" cy="1397000"/>
          </a:xfrm>
        </p:spPr>
        <p:txBody>
          <a:bodyPr/>
          <a:lstStyle/>
          <a:p>
            <a:r>
              <a:rPr lang="en-US" b="1" dirty="0"/>
              <a:t>Architecture, Protocols and Standards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9920" y="914400"/>
            <a:ext cx="116586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Communication architecture</a:t>
            </a:r>
          </a:p>
          <a:p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	•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Modeling of communication systems, comprising</a:t>
            </a:r>
          </a:p>
          <a:p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		•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Functional components</a:t>
            </a:r>
          </a:p>
          <a:p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		•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Operations interfaces between them</a:t>
            </a: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Communication protocols</a:t>
            </a:r>
          </a:p>
          <a:p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	•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Operational procedures</a:t>
            </a:r>
          </a:p>
          <a:p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		•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Intra- and inter-modules</a:t>
            </a: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Communication standards</a:t>
            </a:r>
          </a:p>
          <a:p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	•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Agreement between manufacturers on </a:t>
            </a: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protocols of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communication equipment on</a:t>
            </a:r>
          </a:p>
          <a:p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		•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Physical characteristics</a:t>
            </a:r>
          </a:p>
          <a:p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		•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Operational </a:t>
            </a: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procedures</a:t>
            </a:r>
          </a:p>
          <a:p>
            <a:endParaRPr lang="en-US" b="1" dirty="0" smtClean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r>
              <a:rPr lang="en-US" b="1" dirty="0" smtClean="0"/>
              <a:t>Notes:</a:t>
            </a: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Examples: (Students to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call out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576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-609600"/>
            <a:ext cx="10157354" cy="1397000"/>
          </a:xfrm>
        </p:spPr>
        <p:txBody>
          <a:bodyPr/>
          <a:lstStyle/>
          <a:p>
            <a:r>
              <a:rPr lang="en-US" b="1" dirty="0"/>
              <a:t>Communication Architecture</a:t>
            </a:r>
            <a:endParaRPr lang="en-US" dirty="0"/>
          </a:p>
        </p:txBody>
      </p:sp>
      <p:pic>
        <p:nvPicPr>
          <p:cNvPr id="3" name="Shape 2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3212" y="1295400"/>
            <a:ext cx="5992812" cy="51784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008812" y="1524000"/>
            <a:ext cx="494982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-BoldMT"/>
              </a:rPr>
              <a:t>Notes:</a:t>
            </a:r>
          </a:p>
          <a:p>
            <a:endParaRPr lang="en-US" sz="2000" b="1" dirty="0">
              <a:latin typeface="Arial-BoldMT"/>
            </a:endParaRP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Inter-layer interface: user and </a:t>
            </a: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service provider.</a:t>
            </a:r>
            <a:endParaRPr lang="en-US" b="1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Peer-layer protocol </a:t>
            </a: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interface.</a:t>
            </a:r>
            <a:endParaRPr lang="en-US" b="1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Analogy of </a:t>
            </a: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hearing-impaired student.</a:t>
            </a:r>
            <a:endParaRPr lang="en-US" b="1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Role of intermediate </a:t>
            </a: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systems.</a:t>
            </a:r>
            <a:endParaRPr lang="en-US" b="1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Gateway: Router with protocol conversion </a:t>
            </a: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as gateway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to an autonomous network or </a:t>
            </a: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subnet.</a:t>
            </a:r>
            <a:endParaRPr lang="en-US" b="1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780212" y="1302960"/>
            <a:ext cx="0" cy="464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09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-609600"/>
            <a:ext cx="10157354" cy="1397000"/>
          </a:xfrm>
        </p:spPr>
        <p:txBody>
          <a:bodyPr/>
          <a:lstStyle/>
          <a:p>
            <a:r>
              <a:rPr lang="en-US" b="1" dirty="0"/>
              <a:t>OSI Reference Model</a:t>
            </a:r>
            <a:endParaRPr lang="en-US" dirty="0"/>
          </a:p>
        </p:txBody>
      </p:sp>
      <p:pic>
        <p:nvPicPr>
          <p:cNvPr id="3" name="Shape 3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4212" y="829118"/>
            <a:ext cx="5062536" cy="61785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6159430" y="2179611"/>
            <a:ext cx="593089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-BoldMT"/>
              </a:rPr>
              <a:t>Notes:</a:t>
            </a:r>
          </a:p>
          <a:p>
            <a:endParaRPr lang="en-US" sz="2800" b="1" dirty="0">
              <a:latin typeface="Arial-BoldMT"/>
            </a:endParaRPr>
          </a:p>
          <a:p>
            <a:r>
              <a:rPr lang="en-US" dirty="0" smtClean="0">
                <a:latin typeface="ArialMT"/>
              </a:rPr>
              <a:t>•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Importance of the knowledge of layer</a:t>
            </a: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Structure in </a:t>
            </a: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NM.</a:t>
            </a:r>
            <a:endParaRPr lang="en-US" b="1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18212" y="1403181"/>
            <a:ext cx="0" cy="464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64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-609600"/>
            <a:ext cx="10157354" cy="1397000"/>
          </a:xfrm>
        </p:spPr>
        <p:txBody>
          <a:bodyPr>
            <a:normAutofit/>
          </a:bodyPr>
          <a:lstStyle/>
          <a:p>
            <a:r>
              <a:rPr lang="en-US" sz="3200" b="1" dirty="0"/>
              <a:t>OSI Layers and Services</a:t>
            </a:r>
            <a:endParaRPr lang="en-US" sz="3200" dirty="0"/>
          </a:p>
        </p:txBody>
      </p:sp>
      <p:pic>
        <p:nvPicPr>
          <p:cNvPr id="3" name="Shape 3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61012" y="266633"/>
            <a:ext cx="6107111" cy="66246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4613" y="1933783"/>
            <a:ext cx="533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-BoldMT"/>
              </a:rPr>
              <a:t>Notes</a:t>
            </a: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Importance of services offered </a:t>
            </a: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by different layers and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the protocol conversion at different layers in NM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408613" y="1143000"/>
            <a:ext cx="0" cy="464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92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89012" y="-457200"/>
            <a:ext cx="10157354" cy="1397000"/>
          </a:xfrm>
        </p:spPr>
        <p:txBody>
          <a:bodyPr/>
          <a:lstStyle/>
          <a:p>
            <a:r>
              <a:rPr lang="en-US" b="1" dirty="0"/>
              <a:t>Telephone Network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1812" y="1295400"/>
            <a:ext cx="10972800" cy="533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Modern network evolution from Telephone </a:t>
            </a: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/Telecommunications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Network</a:t>
            </a:r>
          </a:p>
          <a:p>
            <a:pPr marL="0" indent="0">
              <a:buNone/>
            </a:pP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Characteristics of Telephone network</a:t>
            </a:r>
          </a:p>
          <a:p>
            <a:pPr marL="0" indent="0">
              <a:buNone/>
            </a:pP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	•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Reliable - does what is expected of it</a:t>
            </a:r>
          </a:p>
          <a:p>
            <a:pPr marL="0" indent="0">
              <a:buNone/>
            </a:pP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	•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Dependable - always there when you </a:t>
            </a: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need it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(remember 911?)</a:t>
            </a:r>
          </a:p>
          <a:p>
            <a:pPr marL="0" indent="0">
              <a:buNone/>
            </a:pP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	•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Good quality (connection) - hearing </a:t>
            </a: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each other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well</a:t>
            </a:r>
          </a:p>
          <a:p>
            <a:pPr marL="0" indent="0">
              <a:buNone/>
            </a:pP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Reasons for </a:t>
            </a:r>
            <a:r>
              <a:rPr lang="en-US" b="1" dirty="0" err="1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QoS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	•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Good planning, design, and implementation</a:t>
            </a:r>
          </a:p>
          <a:p>
            <a:pPr marL="0" indent="0">
              <a:buNone/>
            </a:pP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	•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Good operation and management </a:t>
            </a: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of network</a:t>
            </a:r>
            <a:endParaRPr lang="en-US" b="1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pPr marL="0" indent="0">
              <a:buNone/>
            </a:pP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	•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Migration to new technologies –</a:t>
            </a:r>
          </a:p>
          <a:p>
            <a:pPr marL="0" indent="0">
              <a:buNone/>
            </a:pP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		•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e.g., From analog to digital technology</a:t>
            </a:r>
            <a:endParaRPr lang="en-US" b="1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-476340"/>
            <a:ext cx="10157354" cy="1397000"/>
          </a:xfrm>
        </p:spPr>
        <p:txBody>
          <a:bodyPr/>
          <a:lstStyle/>
          <a:p>
            <a:r>
              <a:rPr lang="en-US" b="1" dirty="0"/>
              <a:t>PDU Communication Model</a:t>
            </a:r>
            <a:endParaRPr lang="en-US" dirty="0"/>
          </a:p>
        </p:txBody>
      </p:sp>
      <p:pic>
        <p:nvPicPr>
          <p:cNvPr id="3" name="Shape 3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7212" y="1139780"/>
            <a:ext cx="8096250" cy="41274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003292" y="5486400"/>
            <a:ext cx="698208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-BoldMT"/>
              </a:rPr>
              <a:t>Notes:</a:t>
            </a:r>
            <a:endParaRPr lang="en-US" sz="2800" b="1" dirty="0">
              <a:latin typeface="Arial-BoldMT"/>
            </a:endParaRP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What is the relevance of PDU model in NM?</a:t>
            </a:r>
          </a:p>
        </p:txBody>
      </p:sp>
    </p:spTree>
    <p:extLst>
      <p:ext uri="{BB962C8B-B14F-4D97-AF65-F5344CB8AC3E}">
        <p14:creationId xmlns:p14="http://schemas.microsoft.com/office/powerpoint/2010/main" val="53646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465" y="-533400"/>
            <a:ext cx="10157354" cy="1397000"/>
          </a:xfrm>
        </p:spPr>
        <p:txBody>
          <a:bodyPr/>
          <a:lstStyle/>
          <a:p>
            <a:r>
              <a:rPr lang="en-US" b="1" dirty="0"/>
              <a:t>Gateway</a:t>
            </a:r>
            <a:endParaRPr lang="en-US" dirty="0"/>
          </a:p>
        </p:txBody>
      </p:sp>
      <p:pic>
        <p:nvPicPr>
          <p:cNvPr id="3" name="Shape 3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84812" y="304800"/>
            <a:ext cx="6437311" cy="60261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79413" y="1828800"/>
            <a:ext cx="4724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-BoldMT"/>
              </a:rPr>
              <a:t>Notes:</a:t>
            </a:r>
            <a:endParaRPr lang="en-US" sz="3600" b="1" dirty="0">
              <a:latin typeface="Arial-BoldMT"/>
            </a:endParaRP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</a:t>
            </a:r>
            <a:r>
              <a:rPr lang="en-US" b="1" dirty="0" err="1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cc:mail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from a station in Novel IPX network </a:t>
            </a:r>
            <a:r>
              <a:rPr lang="en-US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to an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Internet station with SMTP email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722812" y="609600"/>
            <a:ext cx="0" cy="464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1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-609600"/>
            <a:ext cx="10157354" cy="1397000"/>
          </a:xfrm>
        </p:spPr>
        <p:txBody>
          <a:bodyPr/>
          <a:lstStyle/>
          <a:p>
            <a:r>
              <a:rPr lang="en-US" b="1" dirty="0"/>
              <a:t>OSI and Internet</a:t>
            </a:r>
            <a:endParaRPr lang="en-US" dirty="0"/>
          </a:p>
        </p:txBody>
      </p:sp>
      <p:pic>
        <p:nvPicPr>
          <p:cNvPr id="3" name="Shape 3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0812" y="990600"/>
            <a:ext cx="5942012" cy="49291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713412" y="1752600"/>
            <a:ext cx="6092825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 smtClean="0">
                <a:latin typeface="Arial-BoldMT"/>
              </a:rPr>
              <a:t>Notes:</a:t>
            </a:r>
            <a:endParaRPr lang="en-US" sz="2800" b="1" dirty="0">
              <a:latin typeface="Arial-BoldMT"/>
            </a:endParaRP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Simplicity of Internet; specifies only layers 3 and 4</a:t>
            </a: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Integrated application layers over Internet</a:t>
            </a: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Commonality of layers 1 and 2 - IEEE standard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637212" y="1143000"/>
            <a:ext cx="0" cy="464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40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12" y="-381000"/>
            <a:ext cx="7008574" cy="1296987"/>
          </a:xfrm>
        </p:spPr>
        <p:txBody>
          <a:bodyPr/>
          <a:lstStyle/>
          <a:p>
            <a:r>
              <a:rPr lang="en-US" sz="4400" b="1" dirty="0">
                <a:solidFill>
                  <a:srgbClr val="374C81"/>
                </a:solidFill>
                <a:ea typeface="+mj-ea"/>
                <a:cs typeface="+mj-cs"/>
              </a:rPr>
              <a:t>Application Protocols</a:t>
            </a:r>
            <a:endParaRPr lang="en-US" dirty="0"/>
          </a:p>
        </p:txBody>
      </p:sp>
      <p:pic>
        <p:nvPicPr>
          <p:cNvPr id="4" name="Shape 4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8012" y="1295400"/>
            <a:ext cx="7213599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958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-457200"/>
            <a:ext cx="10157354" cy="1397000"/>
          </a:xfrm>
        </p:spPr>
        <p:txBody>
          <a:bodyPr/>
          <a:lstStyle/>
          <a:p>
            <a:r>
              <a:rPr lang="en-US" b="1" dirty="0"/>
              <a:t>Application </a:t>
            </a:r>
            <a:r>
              <a:rPr lang="en-US" b="1" dirty="0" smtClean="0"/>
              <a:t>Protocols-cont.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962851"/>
              </p:ext>
            </p:extLst>
          </p:nvPr>
        </p:nvGraphicFramePr>
        <p:xfrm>
          <a:off x="1629437" y="2510524"/>
          <a:ext cx="87630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500"/>
                <a:gridCol w="43815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Internet user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OSI user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  <a:cs typeface="+mn-cs"/>
                        </a:rPr>
                        <a:t>Telnet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Adobe Fangsong Std R" panose="02020400000000000000" pitchFamily="18" charset="-128"/>
                        <a:ea typeface="Adobe Fangsong Std R" panose="02020400000000000000" pitchFamily="18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  <a:cs typeface="+mn-cs"/>
                        </a:rPr>
                        <a:t>Virtual Terminal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Adobe Fangsong Std R" panose="02020400000000000000" pitchFamily="18" charset="-128"/>
                        <a:ea typeface="Adobe Fangsong Std R" panose="02020400000000000000" pitchFamily="18" charset="-128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  <a:cs typeface="+mn-cs"/>
                        </a:rPr>
                        <a:t>File Transfer Protocol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Adobe Fangsong Std R" panose="02020400000000000000" pitchFamily="18" charset="-128"/>
                        <a:ea typeface="Adobe Fangsong Std R" panose="02020400000000000000" pitchFamily="18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  <a:cs typeface="+mn-cs"/>
                        </a:rPr>
                        <a:t>File Transfer Access &amp; </a:t>
                      </a:r>
                      <a:r>
                        <a:rPr lang="en-US" sz="2400" b="1" kern="1200" dirty="0" err="1" smtClean="0">
                          <a:solidFill>
                            <a:schemeClr val="tx1"/>
                          </a:solidFill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  <a:cs typeface="+mn-cs"/>
                        </a:rPr>
                        <a:t>Mgmt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Adobe Fangsong Std R" panose="02020400000000000000" pitchFamily="18" charset="-128"/>
                        <a:ea typeface="Adobe Fangsong Std R" panose="02020400000000000000" pitchFamily="18" charset="-128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  <a:cs typeface="+mn-cs"/>
                        </a:rPr>
                        <a:t>Simple Mail Transfer Protocol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Adobe Fangsong Std R" panose="02020400000000000000" pitchFamily="18" charset="-128"/>
                        <a:ea typeface="Adobe Fangsong Std R" panose="02020400000000000000" pitchFamily="18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  <a:cs typeface="+mn-cs"/>
                        </a:rPr>
                        <a:t>Message-oriented Text Interchange Standard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Adobe Fangsong Std R" panose="02020400000000000000" pitchFamily="18" charset="-128"/>
                        <a:ea typeface="Adobe Fangsong Std R" panose="02020400000000000000" pitchFamily="18" charset="-128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  <a:cs typeface="+mn-cs"/>
                        </a:rPr>
                        <a:t>Simple Network Management Protocol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Adobe Fangsong Std R" panose="02020400000000000000" pitchFamily="18" charset="-128"/>
                        <a:ea typeface="Adobe Fangsong Std R" panose="02020400000000000000" pitchFamily="18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  <a:cs typeface="+mn-cs"/>
                        </a:rPr>
                        <a:t>Common Management Information Protocol</a:t>
                      </a:r>
                      <a:endParaRPr lang="en-US" sz="2400" b="1" kern="1200" dirty="0">
                        <a:solidFill>
                          <a:schemeClr val="tx1"/>
                        </a:solidFill>
                        <a:latin typeface="Adobe Fangsong Std R" panose="02020400000000000000" pitchFamily="18" charset="-128"/>
                        <a:ea typeface="Adobe Fangsong Std R" panose="02020400000000000000" pitchFamily="18" charset="-128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912812" y="1447800"/>
            <a:ext cx="1572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rial-BoldMT"/>
              </a:rPr>
              <a:t>Notes: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58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-533400"/>
            <a:ext cx="10157354" cy="1397000"/>
          </a:xfrm>
        </p:spPr>
        <p:txBody>
          <a:bodyPr/>
          <a:lstStyle/>
          <a:p>
            <a:r>
              <a:rPr lang="en-US" b="1" dirty="0"/>
              <a:t>Broadband Network</a:t>
            </a:r>
            <a:endParaRPr lang="en-US" dirty="0"/>
          </a:p>
        </p:txBody>
      </p:sp>
      <p:pic>
        <p:nvPicPr>
          <p:cNvPr id="3" name="Shape 4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65412" y="990600"/>
            <a:ext cx="6553200" cy="5721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9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15" y="-228600"/>
            <a:ext cx="8761412" cy="1296987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j-lt"/>
                <a:ea typeface="+mj-ea"/>
                <a:cs typeface="+mj-cs"/>
              </a:rPr>
              <a:t>Broadband</a:t>
            </a:r>
            <a:r>
              <a:rPr lang="en-US" b="1" dirty="0">
                <a:latin typeface="Arial-BoldMT"/>
              </a:rPr>
              <a:t> </a:t>
            </a:r>
            <a:r>
              <a:rPr lang="en-US" sz="4400" b="1" dirty="0">
                <a:latin typeface="+mj-lt"/>
                <a:ea typeface="+mj-ea"/>
                <a:cs typeface="+mj-cs"/>
              </a:rPr>
              <a:t>Access Networks</a:t>
            </a:r>
          </a:p>
        </p:txBody>
      </p:sp>
      <p:pic>
        <p:nvPicPr>
          <p:cNvPr id="4" name="Shape 4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9212" y="1905000"/>
            <a:ext cx="6858000" cy="6661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99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-533400"/>
            <a:ext cx="10157354" cy="1397000"/>
          </a:xfrm>
        </p:spPr>
        <p:txBody>
          <a:bodyPr/>
          <a:lstStyle/>
          <a:p>
            <a:r>
              <a:rPr lang="en-US" b="1" dirty="0"/>
              <a:t>Centrally Managed Network Issues</a:t>
            </a:r>
            <a:endParaRPr lang="en-US" dirty="0"/>
          </a:p>
        </p:txBody>
      </p:sp>
      <p:pic>
        <p:nvPicPr>
          <p:cNvPr id="3" name="Shape 4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32012" y="1066800"/>
            <a:ext cx="6858000" cy="5613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746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2057400"/>
            <a:ext cx="7008574" cy="19304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Loss of connectivity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Duplicate IP address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Intermittent problems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Network configuration issues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Non-problems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Performance problems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2" y="381000"/>
            <a:ext cx="8077200" cy="1296987"/>
          </a:xfrm>
        </p:spPr>
        <p:txBody>
          <a:bodyPr>
            <a:normAutofit/>
          </a:bodyPr>
          <a:lstStyle/>
          <a:p>
            <a:r>
              <a:rPr lang="en-US" sz="4000" b="1" dirty="0"/>
              <a:t>Some Common Network Problems: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831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0" y="1295400"/>
            <a:ext cx="8328192" cy="51816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Reliability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Non-real time problems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Rapid technological advance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Managing client/server environment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Scalability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Troubleshooting tools and systems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Trouble prediction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Standardization of operations - NMS helps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Centralized management vs. “sneaker-net”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endParaRPr lang="en-US" sz="2800" b="1" dirty="0">
              <a:solidFill>
                <a:srgbClr val="374C81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57" y="-381000"/>
            <a:ext cx="7008574" cy="1296987"/>
          </a:xfrm>
        </p:spPr>
        <p:txBody>
          <a:bodyPr>
            <a:normAutofit/>
          </a:bodyPr>
          <a:lstStyle/>
          <a:p>
            <a:r>
              <a:rPr lang="en-US" sz="4000" b="1" dirty="0"/>
              <a:t>Challenges of IT </a:t>
            </a:r>
            <a:r>
              <a:rPr lang="en-US" sz="4000" b="1" dirty="0" smtClean="0"/>
              <a:t>Managers: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26918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-228600"/>
            <a:ext cx="10157354" cy="1397000"/>
          </a:xfrm>
        </p:spPr>
        <p:txBody>
          <a:bodyPr/>
          <a:lstStyle/>
          <a:p>
            <a:r>
              <a:rPr lang="en-US" b="1" dirty="0"/>
              <a:t>Telephone Network Model</a:t>
            </a:r>
            <a:endParaRPr lang="en-US" dirty="0"/>
          </a:p>
        </p:txBody>
      </p:sp>
      <p:pic>
        <p:nvPicPr>
          <p:cNvPr id="6" name="Shape 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8012" y="1524000"/>
            <a:ext cx="6227762" cy="502126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085012" y="1524000"/>
            <a:ext cx="4953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Notes</a:t>
            </a:r>
          </a:p>
          <a:p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</a:t>
            </a:r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Notice the hierarchy of switches</a:t>
            </a:r>
          </a:p>
          <a:p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Primary and secondary routes</a:t>
            </a:r>
          </a:p>
          <a:p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programmed</a:t>
            </a:r>
          </a:p>
          <a:p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Automatic routing</a:t>
            </a:r>
          </a:p>
          <a:p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Where is the most likely failure?</a:t>
            </a:r>
          </a:p>
          <a:p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Use of Operations Systems to ensure </a:t>
            </a:r>
            <a:r>
              <a:rPr lang="en-US" sz="2200" b="1" dirty="0" err="1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QoS</a:t>
            </a:r>
            <a:endParaRPr lang="en-US" sz="2200" b="1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551612" y="1524000"/>
            <a:ext cx="0" cy="464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-609600"/>
            <a:ext cx="10157354" cy="1397000"/>
          </a:xfrm>
        </p:spPr>
        <p:txBody>
          <a:bodyPr/>
          <a:lstStyle/>
          <a:p>
            <a:r>
              <a:rPr lang="en-US" b="1" dirty="0"/>
              <a:t>Network Management</a:t>
            </a:r>
            <a:endParaRPr lang="en-US" dirty="0"/>
          </a:p>
        </p:txBody>
      </p:sp>
      <p:pic>
        <p:nvPicPr>
          <p:cNvPr id="3" name="Shape 5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586" y="990600"/>
            <a:ext cx="7250112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847012" y="1905000"/>
            <a:ext cx="41148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-BoldMT"/>
              </a:rPr>
              <a:t>Notes:</a:t>
            </a:r>
            <a:endParaRPr lang="en-US" sz="2800" b="1" dirty="0">
              <a:latin typeface="Arial-BoldMT"/>
            </a:endParaRPr>
          </a:p>
          <a:p>
            <a:r>
              <a:rPr lang="en-US" b="1" dirty="0" smtClean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   • </a:t>
            </a:r>
            <a:r>
              <a:rPr lang="en-US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OAMP</a:t>
            </a:r>
          </a:p>
          <a:p>
            <a:r>
              <a:rPr lang="en-US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	</a:t>
            </a:r>
            <a:r>
              <a:rPr lang="en-US" b="1" dirty="0" smtClean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</a:t>
            </a:r>
            <a:r>
              <a:rPr lang="en-US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Operations</a:t>
            </a:r>
          </a:p>
          <a:p>
            <a:r>
              <a:rPr lang="en-US" b="1" dirty="0" smtClean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	• </a:t>
            </a:r>
            <a:r>
              <a:rPr lang="en-US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Administration</a:t>
            </a:r>
          </a:p>
          <a:p>
            <a:r>
              <a:rPr lang="en-US" b="1" dirty="0" smtClean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	• </a:t>
            </a:r>
            <a:r>
              <a:rPr lang="en-US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Maintenance</a:t>
            </a:r>
          </a:p>
          <a:p>
            <a:r>
              <a:rPr lang="en-US" b="1" dirty="0" smtClean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	• </a:t>
            </a:r>
            <a:r>
              <a:rPr lang="en-US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Provisioning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694612" y="990600"/>
            <a:ext cx="0" cy="464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77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-609600"/>
            <a:ext cx="10157354" cy="1397000"/>
          </a:xfrm>
        </p:spPr>
        <p:txBody>
          <a:bodyPr/>
          <a:lstStyle/>
          <a:p>
            <a:r>
              <a:rPr lang="en-US" b="1" dirty="0"/>
              <a:t>NM Functional Flow Chart</a:t>
            </a:r>
            <a:endParaRPr lang="en-US" dirty="0"/>
          </a:p>
        </p:txBody>
      </p:sp>
      <p:pic>
        <p:nvPicPr>
          <p:cNvPr id="3" name="Shape 5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9212" y="990600"/>
            <a:ext cx="69342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790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-533400"/>
            <a:ext cx="10157354" cy="1397000"/>
          </a:xfrm>
        </p:spPr>
        <p:txBody>
          <a:bodyPr/>
          <a:lstStyle/>
          <a:p>
            <a:r>
              <a:rPr lang="en-US" b="1" dirty="0"/>
              <a:t>Dumbbell Architecture</a:t>
            </a:r>
            <a:endParaRPr lang="en-US" dirty="0"/>
          </a:p>
        </p:txBody>
      </p:sp>
      <p:pic>
        <p:nvPicPr>
          <p:cNvPr id="3" name="Shape 5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7012" y="1219200"/>
            <a:ext cx="6469062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085012" y="2057508"/>
            <a:ext cx="5029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-BoldMT"/>
              </a:rPr>
              <a:t>Notes:</a:t>
            </a:r>
          </a:p>
          <a:p>
            <a:endParaRPr lang="en-US" sz="2800" b="1" dirty="0">
              <a:latin typeface="Arial-BoldMT"/>
            </a:endParaRPr>
          </a:p>
          <a:p>
            <a:r>
              <a:rPr lang="en-US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</a:t>
            </a:r>
            <a:r>
              <a:rPr lang="en-US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Message exchange between </a:t>
            </a:r>
            <a:r>
              <a:rPr lang="en-US" b="1" dirty="0" smtClean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NMSs managing different </a:t>
            </a:r>
            <a:r>
              <a:rPr lang="en-US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domains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932612" y="863600"/>
            <a:ext cx="0" cy="464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2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12" y="-228600"/>
            <a:ext cx="7008574" cy="1296987"/>
          </a:xfrm>
        </p:spPr>
        <p:txBody>
          <a:bodyPr/>
          <a:lstStyle/>
          <a:p>
            <a:r>
              <a:rPr lang="en-US" sz="4400" b="1" dirty="0">
                <a:latin typeface="+mj-lt"/>
                <a:ea typeface="+mj-ea"/>
                <a:cs typeface="+mj-cs"/>
              </a:rPr>
              <a:t>NM</a:t>
            </a:r>
            <a:r>
              <a:rPr lang="en-US" b="1" dirty="0"/>
              <a:t> </a:t>
            </a:r>
            <a:r>
              <a:rPr lang="en-US" sz="4400" b="1" dirty="0">
                <a:latin typeface="+mj-lt"/>
                <a:ea typeface="+mj-ea"/>
                <a:cs typeface="+mj-cs"/>
              </a:rPr>
              <a:t>Components</a:t>
            </a:r>
          </a:p>
        </p:txBody>
      </p:sp>
      <p:pic>
        <p:nvPicPr>
          <p:cNvPr id="4" name="Shape 5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2412" y="1371600"/>
            <a:ext cx="5976937" cy="462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33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-609600"/>
            <a:ext cx="10157354" cy="1397000"/>
          </a:xfrm>
        </p:spPr>
        <p:txBody>
          <a:bodyPr/>
          <a:lstStyle/>
          <a:p>
            <a:r>
              <a:rPr lang="en-US" b="1" dirty="0"/>
              <a:t>Interoperability</a:t>
            </a:r>
            <a:endParaRPr lang="en-US" dirty="0"/>
          </a:p>
        </p:txBody>
      </p:sp>
      <p:pic>
        <p:nvPicPr>
          <p:cNvPr id="3" name="Shape 58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36812" y="1066800"/>
            <a:ext cx="7032626" cy="306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812" y="4343400"/>
            <a:ext cx="4365114" cy="3779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1812" y="5257800"/>
            <a:ext cx="100049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-BoldMT"/>
              </a:rPr>
              <a:t>Notes:</a:t>
            </a:r>
            <a:endParaRPr lang="en-US" sz="2800" b="1" dirty="0">
              <a:latin typeface="Arial-BoldMT"/>
            </a:endParaRPr>
          </a:p>
          <a:p>
            <a:r>
              <a:rPr lang="en-US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</a:t>
            </a:r>
            <a:r>
              <a:rPr lang="en-US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Message exchange between </a:t>
            </a:r>
            <a:r>
              <a:rPr lang="en-US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NMSs managing different </a:t>
            </a:r>
            <a:r>
              <a:rPr lang="en-US" b="1" dirty="0" smtClean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domains.</a:t>
            </a:r>
            <a:endParaRPr lang="en-US" b="1" dirty="0">
              <a:solidFill>
                <a:srgbClr val="374C81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3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1295400"/>
            <a:ext cx="7008574" cy="4191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Network Management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Service Management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Service and Network Provisioning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Application Management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e-Commerce Management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Inventory Management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Integrated Management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Business Management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Information Management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Management Protocols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Management Technologies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5" y="-381000"/>
            <a:ext cx="8380412" cy="1296987"/>
          </a:xfrm>
        </p:spPr>
        <p:txBody>
          <a:bodyPr>
            <a:normAutofit/>
          </a:bodyPr>
          <a:lstStyle/>
          <a:p>
            <a:r>
              <a:rPr lang="en-US" sz="3600" b="1" dirty="0"/>
              <a:t>Network Management Perspectives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483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49" y="648493"/>
            <a:ext cx="7008574" cy="22860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Domains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Protocols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Technologies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Transmission Media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Transmission Modes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Service Functions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-648494"/>
            <a:ext cx="7008574" cy="1296987"/>
          </a:xfrm>
        </p:spPr>
        <p:txBody>
          <a:bodyPr>
            <a:normAutofit/>
          </a:bodyPr>
          <a:lstStyle/>
          <a:p>
            <a:r>
              <a:rPr lang="en-US" sz="3200" b="1" dirty="0"/>
              <a:t>Infrastructure </a:t>
            </a:r>
            <a:r>
              <a:rPr lang="en-US" sz="3200" b="1" dirty="0" smtClean="0"/>
              <a:t>Perspective: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27012" y="3352800"/>
            <a:ext cx="4190571" cy="5601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5000"/>
              </a:lnSpc>
              <a:buSzPct val="100000"/>
            </a:pPr>
            <a:r>
              <a:rPr lang="en-US" sz="3200" b="1" smtClean="0"/>
              <a:t>Service Perspective:</a:t>
            </a:r>
            <a:endParaRPr lang="en-US" sz="3200" dirty="0">
              <a:solidFill>
                <a:srgbClr val="374C8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658" y="4038600"/>
            <a:ext cx="6092825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Communication Services</a:t>
            </a:r>
          </a:p>
          <a:p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Computing Services</a:t>
            </a:r>
          </a:p>
          <a:p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Content Services</a:t>
            </a:r>
          </a:p>
          <a:p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IT Services</a:t>
            </a:r>
          </a:p>
          <a:p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Application Services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3212" y="3124200"/>
            <a:ext cx="4800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7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990600"/>
            <a:ext cx="7696200" cy="56388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Status: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 smtClean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	• </a:t>
            </a: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SNMP management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 smtClean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	• </a:t>
            </a: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Limited CMIP management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 smtClean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	• </a:t>
            </a: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Operations systems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 smtClean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	• </a:t>
            </a: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Polled systems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Current Focus: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 smtClean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	• </a:t>
            </a: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Object-oriented approach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 smtClean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	• </a:t>
            </a: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Service and policy management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 smtClean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	• </a:t>
            </a: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Business management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 smtClean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	• </a:t>
            </a: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Web-based client management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Future Trends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 smtClean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	• </a:t>
            </a: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Web-based management?</a:t>
            </a:r>
            <a:b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800" b="1" dirty="0" smtClean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	• </a:t>
            </a:r>
            <a:r>
              <a:rPr lang="en-US" sz="2800" b="1" dirty="0">
                <a:solidFill>
                  <a:srgbClr val="374C8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XML based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12" y="-457200"/>
            <a:ext cx="7008574" cy="1296987"/>
          </a:xfrm>
        </p:spPr>
        <p:txBody>
          <a:bodyPr>
            <a:normAutofit/>
          </a:bodyPr>
          <a:lstStyle/>
          <a:p>
            <a:r>
              <a:rPr lang="en-US" sz="3600" b="1" dirty="0"/>
              <a:t>Status and Future Trends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5789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Nisreen </a:t>
            </a:r>
            <a:r>
              <a:rPr lang="en-US" sz="2000" b="1" u="sng" dirty="0" err="1" smtClean="0">
                <a:latin typeface="Adobe Hebrew" panose="02040503050201020203" pitchFamily="18" charset="-79"/>
                <a:cs typeface="Adobe Hebrew" panose="02040503050201020203" pitchFamily="18" charset="-79"/>
              </a:rPr>
              <a:t>AlGhadban</a:t>
            </a:r>
            <a:r>
              <a:rPr lang="en-US" sz="2000" b="1" u="sng" dirty="0" smtClean="0">
                <a:latin typeface="Adobe Hebrew" panose="02040503050201020203" pitchFamily="18" charset="-79"/>
                <a:cs typeface="Adobe Hebrew" panose="02040503050201020203" pitchFamily="18" charset="-79"/>
              </a:rPr>
              <a:t>	120015789</a:t>
            </a:r>
            <a:endParaRPr lang="en-US" sz="2000" b="1" u="sng" dirty="0">
              <a:latin typeface="Adobe Hebrew" panose="02040503050201020203" pitchFamily="18" charset="-79"/>
              <a:cs typeface="Adobe Hebrew" panose="02040503050201020203" pitchFamily="18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4472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2" y="-533400"/>
            <a:ext cx="10157354" cy="1397000"/>
          </a:xfrm>
        </p:spPr>
        <p:txBody>
          <a:bodyPr/>
          <a:lstStyle/>
          <a:p>
            <a:r>
              <a:rPr lang="en-US" b="1" dirty="0"/>
              <a:t>OSSs / NOC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44" y="1143000"/>
            <a:ext cx="11353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Operations Support Systems (OSSs) help</a:t>
            </a:r>
          </a:p>
          <a:p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manage the operation of networks</a:t>
            </a:r>
          </a:p>
          <a:p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OSSs in telecommunications monitor:</a:t>
            </a:r>
          </a:p>
          <a:p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	• </a:t>
            </a:r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Analog network parameters:</a:t>
            </a:r>
          </a:p>
          <a:p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		•</a:t>
            </a:r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S/N ratio, transmission loss, </a:t>
            </a:r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call blockage, etc</a:t>
            </a:r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</a:t>
            </a:r>
          </a:p>
          <a:p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	• </a:t>
            </a:r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Digital network parameters:</a:t>
            </a:r>
          </a:p>
          <a:p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		• </a:t>
            </a:r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Packet loss, Packet delay, </a:t>
            </a:r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Throughput, </a:t>
            </a:r>
            <a:r>
              <a:rPr lang="en-US" sz="2200" b="1" dirty="0" err="1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QoS</a:t>
            </a:r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, etc.</a:t>
            </a:r>
          </a:p>
          <a:p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Real-time management of </a:t>
            </a:r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network.</a:t>
            </a:r>
            <a:endParaRPr lang="en-US" sz="2200" b="1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Trunk (logical entity between switches / </a:t>
            </a:r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nodes) maintenance </a:t>
            </a:r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system measures loss and </a:t>
            </a:r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S/N Trunks </a:t>
            </a:r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not meeting </a:t>
            </a:r>
            <a:r>
              <a:rPr lang="en-US" sz="2200" b="1" dirty="0" err="1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QoS</a:t>
            </a:r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 removed before</a:t>
            </a:r>
          </a:p>
          <a:p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customer notices poor </a:t>
            </a:r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quality.</a:t>
            </a:r>
          </a:p>
          <a:p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Traffic measurement systems measure call </a:t>
            </a:r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drops and </a:t>
            </a:r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blockage. Additional switches or </a:t>
            </a:r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routers planned </a:t>
            </a:r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to keep the call blockage or drops </a:t>
            </a:r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below acceptable level.</a:t>
            </a:r>
            <a:endParaRPr lang="en-US" sz="2200" b="1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OSSs distributed at central offices and </a:t>
            </a:r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customer premises</a:t>
            </a:r>
            <a:endParaRPr lang="en-US" sz="2200" b="1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  <a:p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Network management done centrally </a:t>
            </a:r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from Network </a:t>
            </a:r>
            <a:r>
              <a:rPr lang="en-US" sz="2200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Operations Center (NOC</a:t>
            </a:r>
            <a:r>
              <a:rPr lang="en-US" sz="2200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).</a:t>
            </a:r>
            <a:endParaRPr lang="en-US" sz="2200" b="1" dirty="0"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430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-381000"/>
            <a:ext cx="10895251" cy="1397000"/>
          </a:xfrm>
        </p:spPr>
        <p:txBody>
          <a:bodyPr/>
          <a:lstStyle/>
          <a:p>
            <a:r>
              <a:rPr lang="en-US" b="1" dirty="0"/>
              <a:t>Data and Telecommunication Network</a:t>
            </a:r>
            <a:endParaRPr lang="en-US" dirty="0"/>
          </a:p>
        </p:txBody>
      </p:sp>
      <p:pic>
        <p:nvPicPr>
          <p:cNvPr id="3" name="Shape 1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9212" y="1219200"/>
            <a:ext cx="6859587" cy="502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93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1828800"/>
            <a:ext cx="7467600" cy="1930400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3100" b="1" dirty="0" smtClean="0">
                <a:solidFill>
                  <a:srgbClr val="374C81"/>
                </a:solidFill>
                <a:ea typeface="+mn-ea"/>
                <a:cs typeface="+mn-cs"/>
              </a:rPr>
              <a:t>Notes:</a:t>
            </a:r>
            <a:br>
              <a:rPr lang="en-US" sz="3100" b="1" dirty="0" smtClean="0">
                <a:solidFill>
                  <a:srgbClr val="374C81"/>
                </a:solidFill>
                <a:ea typeface="+mn-ea"/>
                <a:cs typeface="+mn-cs"/>
              </a:rPr>
            </a:br>
            <a:r>
              <a:rPr lang="en-US" sz="2400" b="1" dirty="0">
                <a:solidFill>
                  <a:srgbClr val="374C81"/>
                </a:solidFill>
                <a:ea typeface="+mn-ea"/>
                <a:cs typeface="+mn-cs"/>
              </a:rPr>
              <a:t/>
            </a:r>
            <a:br>
              <a:rPr lang="en-US" sz="2400" b="1" dirty="0">
                <a:solidFill>
                  <a:srgbClr val="374C81"/>
                </a:solidFill>
                <a:ea typeface="+mn-ea"/>
                <a:cs typeface="+mn-cs"/>
              </a:rPr>
            </a:br>
            <a:r>
              <a:rPr lang="en-US" sz="2700" b="1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Computer data is carried over long distance by</a:t>
            </a:r>
            <a:br>
              <a:rPr lang="en-US" sz="2700" b="1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700" b="1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telephone (telecommunication network</a:t>
            </a:r>
            <a:r>
              <a:rPr lang="en-US" sz="2700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).</a:t>
            </a:r>
            <a:r>
              <a:rPr lang="en-US" sz="2700" b="1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/>
            </a:r>
            <a:br>
              <a:rPr lang="en-US" sz="2700" b="1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700" b="1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Output of telephone is analog and output of</a:t>
            </a:r>
            <a:br>
              <a:rPr lang="en-US" sz="2700" b="1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700" b="1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computers is </a:t>
            </a:r>
            <a:r>
              <a:rPr lang="en-US" sz="2700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digital.</a:t>
            </a:r>
            <a:r>
              <a:rPr lang="en-US" sz="2700" b="1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/>
            </a:r>
            <a:br>
              <a:rPr lang="en-US" sz="2700" b="1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700" b="1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Modem is used to “modulate” and </a:t>
            </a:r>
            <a:r>
              <a:rPr lang="en-US" sz="2700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“demodulate” computer </a:t>
            </a:r>
            <a:r>
              <a:rPr lang="en-US" sz="2700" b="1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data to analog format and </a:t>
            </a:r>
            <a:r>
              <a:rPr lang="en-US" sz="2700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back.</a:t>
            </a:r>
            <a:r>
              <a:rPr lang="en-US" sz="2700" b="1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/>
            </a:r>
            <a:br>
              <a:rPr lang="en-US" sz="2700" b="1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700" b="1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Clear distinction between the two networks is</a:t>
            </a:r>
            <a:br>
              <a:rPr lang="en-US" sz="2700" b="1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700" b="1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getting fuzzier with modern multimedia networks</a:t>
            </a:r>
            <a:r>
              <a:rPr lang="en-US" sz="2400" dirty="0">
                <a:solidFill>
                  <a:srgbClr val="374C81"/>
                </a:solidFill>
                <a:ea typeface="+mn-ea"/>
                <a:cs typeface="+mn-cs"/>
              </a:rPr>
              <a:t/>
            </a:r>
            <a:br>
              <a:rPr lang="en-US" sz="2400" dirty="0">
                <a:solidFill>
                  <a:srgbClr val="374C81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12" y="152400"/>
            <a:ext cx="8534400" cy="129698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374C81"/>
                </a:solidFill>
                <a:ea typeface="+mj-ea"/>
                <a:cs typeface="+mj-cs"/>
              </a:rPr>
              <a:t>Data and Telecommunication Network-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9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-533400"/>
            <a:ext cx="10157354" cy="1397000"/>
          </a:xfrm>
        </p:spPr>
        <p:txBody>
          <a:bodyPr>
            <a:normAutofit/>
          </a:bodyPr>
          <a:lstStyle/>
          <a:p>
            <a:r>
              <a:rPr lang="en-US" b="1" dirty="0"/>
              <a:t>Migration to Digital Technology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413" y="1371600"/>
            <a:ext cx="648336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9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87" y="2133600"/>
            <a:ext cx="9067800" cy="19304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374C81"/>
                </a:solidFill>
                <a:ea typeface="+mn-ea"/>
                <a:cs typeface="+mn-cs"/>
              </a:rPr>
              <a:t>Notes:</a:t>
            </a:r>
            <a:br>
              <a:rPr lang="en-US" sz="3100" b="1" dirty="0" smtClean="0">
                <a:solidFill>
                  <a:srgbClr val="374C81"/>
                </a:solidFill>
                <a:ea typeface="+mn-ea"/>
                <a:cs typeface="+mn-cs"/>
              </a:rPr>
            </a:br>
            <a:r>
              <a:rPr lang="en-US" sz="2700" b="1" dirty="0">
                <a:latin typeface="Arial-BoldMT"/>
              </a:rPr>
              <a:t/>
            </a:r>
            <a:br>
              <a:rPr lang="en-US" sz="2700" b="1" dirty="0">
                <a:latin typeface="Arial-BoldMT"/>
              </a:rPr>
            </a:br>
            <a:r>
              <a:rPr lang="en-US" sz="2700" b="1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Analog transmission migrated to </a:t>
            </a:r>
            <a:r>
              <a:rPr lang="en-US" sz="2700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digital transmission.</a:t>
            </a:r>
            <a:r>
              <a:rPr lang="en-US" sz="2700" b="1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/>
            </a:r>
            <a:br>
              <a:rPr lang="en-US" sz="2700" b="1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700" b="1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Analog sources converted to digital </a:t>
            </a:r>
            <a:r>
              <a:rPr lang="en-US" sz="2700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signals.</a:t>
            </a:r>
            <a:r>
              <a:rPr lang="en-US" sz="2700" b="1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/>
            </a:r>
            <a:br>
              <a:rPr lang="en-US" sz="2700" b="1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700" b="1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CPE (Customer Premises equipment) </a:t>
            </a:r>
            <a:r>
              <a:rPr lang="en-US" sz="2700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included digital</a:t>
            </a:r>
            <a:br>
              <a:rPr lang="en-US" sz="2700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700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 </a:t>
            </a:r>
            <a:r>
              <a:rPr lang="en-US" sz="2700" b="1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PBX (Private Branch Exchanges</a:t>
            </a:r>
            <a:r>
              <a:rPr lang="en-US" sz="2700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).</a:t>
            </a:r>
            <a:r>
              <a:rPr lang="en-US" sz="2700" b="1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/>
            </a:r>
            <a:br>
              <a:rPr lang="en-US" sz="2700" b="1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</a:br>
            <a:r>
              <a:rPr lang="en-US" sz="2700" b="1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• Analog bandwidth hierarchy migrated </a:t>
            </a:r>
            <a:r>
              <a:rPr lang="en-US" sz="2700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to synchronous </a:t>
            </a:r>
            <a:r>
              <a:rPr lang="en-US" sz="2700" b="1" dirty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digital </a:t>
            </a:r>
            <a:r>
              <a:rPr lang="en-US" sz="2700" b="1" dirty="0" smtClean="0">
                <a:latin typeface="Adobe Fangsong Std R" panose="02020400000000000000" pitchFamily="18" charset="-128"/>
                <a:ea typeface="Adobe Fangsong Std R" panose="02020400000000000000" pitchFamily="18" charset="-128"/>
                <a:cs typeface="+mn-cs"/>
              </a:rPr>
              <a:t>hierarchy.</a:t>
            </a:r>
            <a:endParaRPr lang="en-US" sz="2700" b="1" dirty="0">
              <a:latin typeface="Adobe Fangsong Std R" panose="02020400000000000000" pitchFamily="18" charset="-128"/>
              <a:ea typeface="Adobe Fangsong Std R" panose="02020400000000000000" pitchFamily="18" charset="-128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12" y="228600"/>
            <a:ext cx="9067800" cy="1296987"/>
          </a:xfrm>
        </p:spPr>
        <p:txBody>
          <a:bodyPr>
            <a:normAutofit lnSpcReduction="10000"/>
          </a:bodyPr>
          <a:lstStyle/>
          <a:p>
            <a:r>
              <a:rPr lang="en-US" sz="4400" b="1" dirty="0">
                <a:solidFill>
                  <a:srgbClr val="374C81"/>
                </a:solidFill>
                <a:ea typeface="+mj-ea"/>
                <a:cs typeface="+mj-cs"/>
              </a:rPr>
              <a:t>Migration to Digital </a:t>
            </a:r>
            <a:r>
              <a:rPr lang="en-US" sz="4400" b="1" dirty="0" smtClean="0">
                <a:solidFill>
                  <a:srgbClr val="374C81"/>
                </a:solidFill>
                <a:ea typeface="+mj-ea"/>
                <a:cs typeface="+mj-cs"/>
              </a:rPr>
              <a:t>Technology-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0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2" y="-457200"/>
            <a:ext cx="10157354" cy="1397000"/>
          </a:xfrm>
        </p:spPr>
        <p:txBody>
          <a:bodyPr/>
          <a:lstStyle/>
          <a:p>
            <a:r>
              <a:rPr lang="en-US" b="1" dirty="0"/>
              <a:t>DCE with </a:t>
            </a:r>
            <a:r>
              <a:rPr lang="en-US" b="1" dirty="0" smtClean="0"/>
              <a:t>LAN  </a:t>
            </a:r>
            <a:r>
              <a:rPr lang="en-US" sz="2400" dirty="0">
                <a:latin typeface="ArialMT"/>
              </a:rPr>
              <a:t>DCE.. Distributed Computing Environment</a:t>
            </a:r>
            <a:endParaRPr lang="en-US" sz="2400" dirty="0"/>
          </a:p>
        </p:txBody>
      </p:sp>
      <p:pic>
        <p:nvPicPr>
          <p:cNvPr id="3" name="Shape 1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550" y="1752600"/>
            <a:ext cx="6440486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999412" y="1734355"/>
            <a:ext cx="396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Notes:</a:t>
            </a:r>
          </a:p>
          <a:p>
            <a:endParaRPr lang="en-US" b="1" dirty="0"/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DCE</a:t>
            </a:r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.. Distributed Computing Environment</a:t>
            </a: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Driving technologies for</a:t>
            </a: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DCE:</a:t>
            </a: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Desktop processor</a:t>
            </a: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LAN</a:t>
            </a:r>
          </a:p>
          <a:p>
            <a:r>
              <a:rPr lang="en-US" b="1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• LAN - WAN network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389812" y="1524000"/>
            <a:ext cx="0" cy="4648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96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610</Words>
  <Application>Microsoft Office PowerPoint</Application>
  <PresentationFormat>Custom</PresentationFormat>
  <Paragraphs>172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Adobe Fangsong Std R</vt:lpstr>
      <vt:lpstr>Adobe Hebrew</vt:lpstr>
      <vt:lpstr>Arial</vt:lpstr>
      <vt:lpstr>Arial-BoldMT</vt:lpstr>
      <vt:lpstr>ArialMT</vt:lpstr>
      <vt:lpstr>Century Gothic</vt:lpstr>
      <vt:lpstr>Books 16x9</vt:lpstr>
      <vt:lpstr>Chapter 1</vt:lpstr>
      <vt:lpstr>Telephone Network</vt:lpstr>
      <vt:lpstr>Telephone Network Model</vt:lpstr>
      <vt:lpstr>OSSs / NOC</vt:lpstr>
      <vt:lpstr>Data and Telecommunication Network</vt:lpstr>
      <vt:lpstr>Notes:  • Computer data is carried over long distance by telephone (telecommunication network). • Output of telephone is analog and output of computers is digital. • Modem is used to “modulate” and “demodulate” computer data to analog format and back. • Clear distinction between the two networks is getting fuzzier with modern multimedia networks </vt:lpstr>
      <vt:lpstr>Migration to Digital Technology</vt:lpstr>
      <vt:lpstr>Notes:  • Analog transmission migrated to digital transmission. • Analog sources converted to digital signals. • CPE (Customer Premises equipment) included digital  PBX (Private Branch Exchanges). • Analog bandwidth hierarchy migrated to synchronous digital hierarchy.</vt:lpstr>
      <vt:lpstr>DCE with LAN  DCE.. Distributed Computing Environment</vt:lpstr>
      <vt:lpstr>LAN-WAN Network</vt:lpstr>
      <vt:lpstr>Client/Server Model</vt:lpstr>
      <vt:lpstr>Client/Server Examples</vt:lpstr>
      <vt:lpstr>• TCP/IP is a suite of protocols. • Internet is based on TCP/IP. • IP is Internet protocol at the network layer level. • TCP is connection-oriented transport protocol and ensures end-to-end connection. • UDP is connectionless transport protocol and provides datagram service. • Internet email and much of the network mgmt. messages are based on UDP/IP. • ICMP part of TCP/IP suite. </vt:lpstr>
      <vt:lpstr>TCP/IP Based Networks</vt:lpstr>
      <vt:lpstr>Internet Configuration</vt:lpstr>
      <vt:lpstr>Architecture, Protocols and Standards</vt:lpstr>
      <vt:lpstr>Communication Architecture</vt:lpstr>
      <vt:lpstr>OSI Reference Model</vt:lpstr>
      <vt:lpstr>OSI Layers and Services</vt:lpstr>
      <vt:lpstr>PDU Communication Model</vt:lpstr>
      <vt:lpstr>Gateway</vt:lpstr>
      <vt:lpstr>OSI and Internet</vt:lpstr>
      <vt:lpstr>PowerPoint Presentation</vt:lpstr>
      <vt:lpstr>Application Protocols-cont. </vt:lpstr>
      <vt:lpstr>Broadband Network</vt:lpstr>
      <vt:lpstr>PowerPoint Presentation</vt:lpstr>
      <vt:lpstr>Centrally Managed Network Issues</vt:lpstr>
      <vt:lpstr>• Loss of connectivity • Duplicate IP address • Intermittent problems • Network configuration issues • Non-problems • Performance problems </vt:lpstr>
      <vt:lpstr>• Reliability • Non-real time problems • Rapid technological advance • Managing client/server environment • Scalability • Troubleshooting tools and systems • Trouble prediction • Standardization of operations - NMS helps • Centralized management vs. “sneaker-net” </vt:lpstr>
      <vt:lpstr>Network Management</vt:lpstr>
      <vt:lpstr>NM Functional Flow Chart</vt:lpstr>
      <vt:lpstr>Dumbbell Architecture</vt:lpstr>
      <vt:lpstr>PowerPoint Presentation</vt:lpstr>
      <vt:lpstr>Interoperability</vt:lpstr>
      <vt:lpstr>• Network Management • Service Management • Service and Network Provisioning • Application Management • e-Commerce Management • Inventory Management • Integrated Management • Business Management • Information Management • Management Protocols • Management Technologies</vt:lpstr>
      <vt:lpstr>• Domains • Protocols • Technologies • Transmission Media • Transmission Modes • Service Functions</vt:lpstr>
      <vt:lpstr>• Status:  • SNMP management  • Limited CMIP management  • Operations systems  • Polled systems • Current Focus:  • Object-oriented approach  • Service and policy management  • Business management  • Web-based client management • Future Trends  • Web-based management?  • XML based management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2015-02-12T15:16:03Z</dcterms:created>
  <dcterms:modified xsi:type="dcterms:W3CDTF">2015-02-12T16:58:28Z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