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1.xml"/>
  <Override ContentType="application/vnd.openxmlformats-officedocument.theme+xml" PartName="/ppt/theme/theme15.xml"/>
  <Override ContentType="application/vnd.openxmlformats-officedocument.theme+xml" PartName="/ppt/theme/theme3.xml"/>
  <Override ContentType="application/vnd.openxmlformats-officedocument.theme+xml" PartName="/ppt/theme/theme18.xml"/>
  <Override ContentType="application/vnd.openxmlformats-officedocument.theme+xml" PartName="/ppt/theme/theme19.xml"/>
  <Override ContentType="application/vnd.openxmlformats-officedocument.theme+xml" PartName="/ppt/theme/theme9.xml"/>
  <Override ContentType="application/vnd.openxmlformats-officedocument.theme+xml" PartName="/ppt/theme/theme12.xml"/>
  <Override ContentType="application/vnd.openxmlformats-officedocument.theme+xml" PartName="/ppt/theme/theme21.xml"/>
  <Override ContentType="application/vnd.openxmlformats-officedocument.theme+xml" PartName="/ppt/theme/theme17.xml"/>
  <Override ContentType="application/vnd.openxmlformats-officedocument.theme+xml" PartName="/ppt/theme/theme20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5.xml"/>
  <Override ContentType="application/vnd.openxmlformats-officedocument.theme+xml" PartName="/ppt/theme/theme16.xml"/>
  <Override ContentType="application/vnd.openxmlformats-officedocument.theme+xml" PartName="/ppt/theme/theme2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3.xml"/>
  <Override ContentType="application/vnd.openxmlformats-officedocument.theme+xml" PartName="/ppt/theme/theme22.xml"/>
  <Override ContentType="application/vnd.openxmlformats-officedocument.theme+xml" PartName="/ppt/theme/theme4.xml"/>
  <Override ContentType="application/vnd.openxmlformats-officedocument.theme+xml" PartName="/ppt/theme/theme10.xml"/>
  <Override ContentType="application/vnd.openxmlformats-officedocument.theme+xml" PartName="/ppt/theme/theme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2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19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2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11.xml"/>
  <Override ContentType="application/vnd.openxmlformats-officedocument.presentationml.slide+xml" PartName="/ppt/slides/slide37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38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4"/>
    <p:sldMasterId id="2147483671" r:id="rId5"/>
    <p:sldMasterId id="2147483672" r:id="rId6"/>
    <p:sldMasterId id="2147483673" r:id="rId7"/>
    <p:sldMasterId id="2147483674" r:id="rId8"/>
    <p:sldMasterId id="2147483675" r:id="rId9"/>
    <p:sldMasterId id="2147483676" r:id="rId10"/>
    <p:sldMasterId id="2147483677" r:id="rId11"/>
    <p:sldMasterId id="2147483678" r:id="rId12"/>
    <p:sldMasterId id="2147483679" r:id="rId13"/>
    <p:sldMasterId id="2147483680" r:id="rId14"/>
    <p:sldMasterId id="2147483681" r:id="rId15"/>
    <p:sldMasterId id="2147483682" r:id="rId16"/>
    <p:sldMasterId id="2147483683" r:id="rId17"/>
    <p:sldMasterId id="2147483684" r:id="rId18"/>
    <p:sldMasterId id="2147483685" r:id="rId19"/>
    <p:sldMasterId id="2147483686" r:id="rId20"/>
    <p:sldMasterId id="2147483687" r:id="rId21"/>
    <p:sldMasterId id="2147483688" r:id="rId22"/>
    <p:sldMasterId id="2147483689" r:id="rId23"/>
    <p:sldMasterId id="2147483690" r:id="rId24"/>
  </p:sldMasterIdLst>
  <p:notesMasterIdLst>
    <p:notesMasterId r:id="rId25"/>
  </p:notes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14.xml"/><Relationship Id="rId38" Type="http://schemas.openxmlformats.org/officeDocument/2006/relationships/slide" Target="slides/slide13.xml"/><Relationship Id="rId37" Type="http://schemas.openxmlformats.org/officeDocument/2006/relationships/slide" Target="slides/slide12.xml"/><Relationship Id="rId36" Type="http://schemas.openxmlformats.org/officeDocument/2006/relationships/slide" Target="slides/slide11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48" Type="http://schemas.openxmlformats.org/officeDocument/2006/relationships/slide" Target="slides/slide23.xml"/><Relationship Id="rId47" Type="http://schemas.openxmlformats.org/officeDocument/2006/relationships/slide" Target="slides/slide22.xml"/><Relationship Id="rId49" Type="http://schemas.openxmlformats.org/officeDocument/2006/relationships/slide" Target="slides/slide24.xml"/><Relationship Id="rId2" Type="http://schemas.openxmlformats.org/officeDocument/2006/relationships/presProps" Target="presProps.xml"/><Relationship Id="rId1" Type="http://schemas.openxmlformats.org/officeDocument/2006/relationships/theme" Target="theme/theme18.xml"/><Relationship Id="rId40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41" Type="http://schemas.openxmlformats.org/officeDocument/2006/relationships/slide" Target="slides/slide16.xml"/><Relationship Id="rId3" Type="http://schemas.openxmlformats.org/officeDocument/2006/relationships/tableStyles" Target="tableStyles.xml"/><Relationship Id="rId42" Type="http://schemas.openxmlformats.org/officeDocument/2006/relationships/slide" Target="slides/slide17.xml"/><Relationship Id="rId43" Type="http://schemas.openxmlformats.org/officeDocument/2006/relationships/slide" Target="slides/slide18.xml"/><Relationship Id="rId44" Type="http://schemas.openxmlformats.org/officeDocument/2006/relationships/slide" Target="slides/slide19.xml"/><Relationship Id="rId45" Type="http://schemas.openxmlformats.org/officeDocument/2006/relationships/slide" Target="slides/slide20.xml"/><Relationship Id="rId46" Type="http://schemas.openxmlformats.org/officeDocument/2006/relationships/slide" Target="slides/slide21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5" Type="http://schemas.openxmlformats.org/officeDocument/2006/relationships/slideMaster" Target="slideMasters/slideMaster2.xml"/><Relationship Id="rId8" Type="http://schemas.openxmlformats.org/officeDocument/2006/relationships/slideMaster" Target="slideMasters/slideMaster5.xml"/><Relationship Id="rId7" Type="http://schemas.openxmlformats.org/officeDocument/2006/relationships/slideMaster" Target="slideMasters/slideMaster4.xml"/><Relationship Id="rId58" Type="http://schemas.openxmlformats.org/officeDocument/2006/relationships/slide" Target="slides/slide33.xml"/><Relationship Id="rId59" Type="http://schemas.openxmlformats.org/officeDocument/2006/relationships/slide" Target="slides/slide34.xml"/><Relationship Id="rId19" Type="http://schemas.openxmlformats.org/officeDocument/2006/relationships/slideMaster" Target="slideMasters/slideMaster16.xml"/><Relationship Id="rId18" Type="http://schemas.openxmlformats.org/officeDocument/2006/relationships/slideMaster" Target="slideMasters/slideMaster15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2" Type="http://schemas.openxmlformats.org/officeDocument/2006/relationships/slideMaster" Target="slideMasters/slideMaster9.xml"/><Relationship Id="rId13" Type="http://schemas.openxmlformats.org/officeDocument/2006/relationships/slideMaster" Target="slideMasters/slideMaster10.xml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57" Type="http://schemas.openxmlformats.org/officeDocument/2006/relationships/slide" Target="slides/slide32.xml"/><Relationship Id="rId56" Type="http://schemas.openxmlformats.org/officeDocument/2006/relationships/slide" Target="slides/slide31.xml"/><Relationship Id="rId55" Type="http://schemas.openxmlformats.org/officeDocument/2006/relationships/slide" Target="slides/slide30.xml"/><Relationship Id="rId54" Type="http://schemas.openxmlformats.org/officeDocument/2006/relationships/slide" Target="slides/slide29.xml"/><Relationship Id="rId53" Type="http://schemas.openxmlformats.org/officeDocument/2006/relationships/slide" Target="slides/slide28.xml"/><Relationship Id="rId52" Type="http://schemas.openxmlformats.org/officeDocument/2006/relationships/slide" Target="slides/slide27.xml"/><Relationship Id="rId51" Type="http://schemas.openxmlformats.org/officeDocument/2006/relationships/slide" Target="slides/slide26.xml"/><Relationship Id="rId50" Type="http://schemas.openxmlformats.org/officeDocument/2006/relationships/slide" Target="slides/slide25.xml"/><Relationship Id="rId29" Type="http://schemas.openxmlformats.org/officeDocument/2006/relationships/slide" Target="slides/slide4.xml"/><Relationship Id="rId26" Type="http://schemas.openxmlformats.org/officeDocument/2006/relationships/slide" Target="slides/slide1.xml"/><Relationship Id="rId25" Type="http://schemas.openxmlformats.org/officeDocument/2006/relationships/notesMaster" Target="notesMasters/notesMaster1.xml"/><Relationship Id="rId28" Type="http://schemas.openxmlformats.org/officeDocument/2006/relationships/slide" Target="slides/slide3.xml"/><Relationship Id="rId27" Type="http://schemas.openxmlformats.org/officeDocument/2006/relationships/slide" Target="slides/slide2.xml"/><Relationship Id="rId21" Type="http://schemas.openxmlformats.org/officeDocument/2006/relationships/slideMaster" Target="slideMasters/slideMaster18.xml"/><Relationship Id="rId22" Type="http://schemas.openxmlformats.org/officeDocument/2006/relationships/slideMaster" Target="slideMasters/slideMaster19.xml"/><Relationship Id="rId60" Type="http://schemas.openxmlformats.org/officeDocument/2006/relationships/slide" Target="slides/slide35.xml"/><Relationship Id="rId23" Type="http://schemas.openxmlformats.org/officeDocument/2006/relationships/slideMaster" Target="slideMasters/slideMaster20.xml"/><Relationship Id="rId24" Type="http://schemas.openxmlformats.org/officeDocument/2006/relationships/slideMaster" Target="slideMasters/slideMaster21.xml"/><Relationship Id="rId20" Type="http://schemas.openxmlformats.org/officeDocument/2006/relationships/slideMaster" Target="slideMasters/slideMaster17.xml"/><Relationship Id="rId62" Type="http://schemas.openxmlformats.org/officeDocument/2006/relationships/slide" Target="slides/slide37.xml"/><Relationship Id="rId61" Type="http://schemas.openxmlformats.org/officeDocument/2006/relationships/slide" Target="slides/slide36.xml"/><Relationship Id="rId63" Type="http://schemas.openxmlformats.org/officeDocument/2006/relationships/slide" Target="slides/slide3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9" name="Shape 4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7" name="Shape 5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5" name="Shape 5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9" name="Shape 5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5" name="Shape 5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 rot="5400000">
            <a:off x="4936367" y="2182285"/>
            <a:ext cx="5592760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x="823119" y="-91279"/>
            <a:ext cx="5592759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"/>
              <a:defRPr/>
            </a:lvl1pPr>
            <a:lvl2pPr indent="-93662" marL="620713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◦"/>
              <a:defRPr/>
            </a:lvl2pPr>
            <a:lvl3pPr indent="-103187" marL="858838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3pPr>
            <a:lvl4pPr indent="-107950" marL="114300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4pPr>
            <a:lvl5pPr indent="-101600" marL="137160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5pPr>
            <a:lvl6pPr indent="-114300" marL="160020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6pPr>
            <a:lvl7pPr indent="-127000" marL="182880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7pPr>
            <a:lvl8pPr indent="-127000" marL="205740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8pPr>
            <a:lvl9pPr indent="-127000" marL="228600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8" name="Shape 148"/>
          <p:cNvSpPr txBox="1"/>
          <p:nvPr>
            <p:ph idx="1" type="subTitle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350"/>
              </a:spcBef>
              <a:buClr>
                <a:schemeClr val="accent3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350"/>
              </a:spcBef>
              <a:buClr>
                <a:schemeClr val="accent3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350"/>
              </a:spcBef>
              <a:buClr>
                <a:schemeClr val="accent3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350"/>
              </a:spcBef>
              <a:buClr>
                <a:schemeClr val="accent3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"/>
              <a:defRPr/>
            </a:lvl1pPr>
            <a:lvl2pPr indent="-93662" marL="620713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◦"/>
              <a:defRPr/>
            </a:lvl2pPr>
            <a:lvl3pPr indent="-103187" marL="858838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3pPr>
            <a:lvl4pPr indent="-107950" marL="114300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4pPr>
            <a:lvl5pPr indent="-101600" marL="137160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5pPr>
            <a:lvl6pPr indent="-114300" marL="160020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6pPr>
            <a:lvl7pPr indent="-127000" marL="182880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7pPr>
            <a:lvl8pPr indent="-127000" marL="205740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8pPr>
            <a:lvl9pPr indent="-127000" marL="228600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9pPr>
          </a:lstStyle>
          <a:p/>
        </p:txBody>
      </p:sp>
      <p:sp>
        <p:nvSpPr>
          <p:cNvPr id="163" name="Shape 1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r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922712" y="2931711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457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5" name="Shape 195"/>
          <p:cNvSpPr txBox="1"/>
          <p:nvPr>
            <p:ph idx="2" type="body"/>
          </p:nvPr>
        </p:nvSpPr>
        <p:spPr>
          <a:xfrm>
            <a:off x="4648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6" name="Shape 1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57200" y="5410200"/>
            <a:ext cx="4040187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buFont typeface="Arial"/>
              <a:buNone/>
              <a:defRPr/>
            </a:lvl2pPr>
            <a:lvl3pPr rtl="0">
              <a:spcBef>
                <a:spcPts val="0"/>
              </a:spcBef>
              <a:buFont typeface="Arial"/>
              <a:buNone/>
              <a:defRPr/>
            </a:lvl3pPr>
            <a:lvl4pPr rtl="0">
              <a:spcBef>
                <a:spcPts val="0"/>
              </a:spcBef>
              <a:buFont typeface="Arial"/>
              <a:buNone/>
              <a:defRPr/>
            </a:lvl4pPr>
            <a:lvl5pPr rtl="0">
              <a:spcBef>
                <a:spcPts val="0"/>
              </a:spcBef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6" name="Shape 206"/>
          <p:cNvSpPr txBox="1"/>
          <p:nvPr>
            <p:ph idx="2" type="body"/>
          </p:nvPr>
        </p:nvSpPr>
        <p:spPr>
          <a:xfrm>
            <a:off x="4645026" y="5410200"/>
            <a:ext cx="4041774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buFont typeface="Arial"/>
              <a:buNone/>
              <a:defRPr/>
            </a:lvl2pPr>
            <a:lvl3pPr rtl="0">
              <a:spcBef>
                <a:spcPts val="0"/>
              </a:spcBef>
              <a:buFont typeface="Arial"/>
              <a:buNone/>
              <a:defRPr/>
            </a:lvl3pPr>
            <a:lvl4pPr rtl="0">
              <a:spcBef>
                <a:spcPts val="0"/>
              </a:spcBef>
              <a:buFont typeface="Arial"/>
              <a:buNone/>
              <a:defRPr/>
            </a:lvl4pPr>
            <a:lvl5pPr rtl="0">
              <a:spcBef>
                <a:spcPts val="0"/>
              </a:spcBef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7" name="Shape 207"/>
          <p:cNvSpPr txBox="1"/>
          <p:nvPr>
            <p:ph idx="3" type="body"/>
          </p:nvPr>
        </p:nvSpPr>
        <p:spPr>
          <a:xfrm>
            <a:off x="457200" y="1444294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8" name="Shape 208"/>
          <p:cNvSpPr txBox="1"/>
          <p:nvPr>
            <p:ph idx="4" type="body"/>
          </p:nvPr>
        </p:nvSpPr>
        <p:spPr>
          <a:xfrm>
            <a:off x="4645025" y="1444294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 rot="5400000">
            <a:off x="2378964" y="-440435"/>
            <a:ext cx="438607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"/>
              <a:defRPr/>
            </a:lvl1pPr>
            <a:lvl2pPr indent="-93662" marL="620713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◦"/>
              <a:defRPr/>
            </a:lvl2pPr>
            <a:lvl3pPr indent="-103187" marL="858838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3pPr>
            <a:lvl4pPr indent="-107950" marL="114300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4pPr>
            <a:lvl5pPr indent="-101600" marL="137160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5pPr>
            <a:lvl6pPr indent="-114300" marL="160020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6pPr>
            <a:lvl7pPr indent="-127000" marL="182880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7pPr>
            <a:lvl8pPr indent="-127000" marL="205740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8pPr>
            <a:lvl9pPr indent="-127000" marL="228600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r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r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buFont typeface="Arial"/>
              <a:buNone/>
              <a:defRPr/>
            </a:lvl2pPr>
            <a:lvl3pPr rtl="0">
              <a:spcBef>
                <a:spcPts val="0"/>
              </a:spcBef>
              <a:buFont typeface="Arial"/>
              <a:buNone/>
              <a:defRPr/>
            </a:lvl3pPr>
            <a:lvl4pPr rtl="0">
              <a:spcBef>
                <a:spcPts val="0"/>
              </a:spcBef>
              <a:buFont typeface="Arial"/>
              <a:buNone/>
              <a:defRPr/>
            </a:lvl4pPr>
            <a:lvl5pPr rtl="0">
              <a:spcBef>
                <a:spcPts val="0"/>
              </a:spcBef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2" name="Shape 232"/>
          <p:cNvSpPr txBox="1"/>
          <p:nvPr>
            <p:ph idx="2" type="body"/>
          </p:nvPr>
        </p:nvSpPr>
        <p:spPr>
          <a:xfrm>
            <a:off x="914400" y="274319"/>
            <a:ext cx="7479791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1141232" y="5443401"/>
            <a:ext cx="7162799" cy="6482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18288" rtl="0" algn="r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9" name="Shape 249"/>
          <p:cNvSpPr/>
          <p:nvPr>
            <p:ph idx="2" type="pic"/>
          </p:nvPr>
        </p:nvSpPr>
        <p:spPr>
          <a:xfrm>
            <a:off x="228600" y="189968"/>
            <a:ext cx="8686800" cy="4389119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0" name="Shape 250"/>
          <p:cNvSpPr txBox="1"/>
          <p:nvPr>
            <p:ph type="title"/>
          </p:nvPr>
        </p:nvSpPr>
        <p:spPr>
          <a:xfrm>
            <a:off x="228600" y="4865121"/>
            <a:ext cx="8075431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marR="0" rtl="0" algn="r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indent="0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indent="0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indent="0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indent="0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10.xml.rels><?xml version="1.0" encoding="UTF-8" standalone="yes"?>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<Relationships xmlns="http://schemas.openxmlformats.org/package/2006/relationships"><Relationship Id="rId2" Type="http://schemas.openxmlformats.org/officeDocument/2006/relationships/image" Target="../media/image03.png"/><Relationship Id="rId1" Type="http://schemas.openxmlformats.org/officeDocument/2006/relationships/image" Target="../media/image02.png"/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15.xml"/></Relationships>
</file>

<file path=ppt/slideMasters/_rels/slideMaster15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image" Target="../media/image00.png"/><Relationship Id="rId4" Type="http://schemas.openxmlformats.org/officeDocument/2006/relationships/theme" Target="../theme/theme17.xml"/><Relationship Id="rId3" Type="http://schemas.openxmlformats.org/officeDocument/2006/relationships/slideLayout" Target="../slideLayouts/slideLayout16.xml"/></Relationships>
</file>

<file path=ppt/slideMasters/_rels/slideMaster16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png"/><Relationship Id="rId1" Type="http://schemas.openxmlformats.org/officeDocument/2006/relationships/image" Target="../media/image05.jpg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01.png"/><Relationship Id="rId5" Type="http://schemas.openxmlformats.org/officeDocument/2006/relationships/theme" Target="../theme/theme13.xml"/></Relationships>
</file>

<file path=ppt/slideMasters/_rels/slideMaster17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png"/><Relationship Id="rId1" Type="http://schemas.openxmlformats.org/officeDocument/2006/relationships/image" Target="../media/image05.jpg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01.png"/><Relationship Id="rId5" Type="http://schemas.openxmlformats.org/officeDocument/2006/relationships/theme" Target="../theme/theme23.xml"/></Relationships>
</file>

<file path=ppt/slideMasters/_rels/slideMaster18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08.jpg"/><Relationship Id="rId3" Type="http://schemas.openxmlformats.org/officeDocument/2006/relationships/theme" Target="../theme/theme12.xml"/></Relationships>
</file>

<file path=ppt/slideMasters/_rels/slideMaster19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png"/><Relationship Id="rId1" Type="http://schemas.openxmlformats.org/officeDocument/2006/relationships/image" Target="../media/image05.jpg"/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01.png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png"/><Relationship Id="rId1" Type="http://schemas.openxmlformats.org/officeDocument/2006/relationships/image" Target="../media/image00.png"/><Relationship Id="rId4" Type="http://schemas.openxmlformats.org/officeDocument/2006/relationships/slideLayout" Target="../slideLayouts/slideLayout2.xml"/><Relationship Id="rId3" Type="http://schemas.openxmlformats.org/officeDocument/2006/relationships/slideLayout" Target="../slideLayouts/slideLayout1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.xml"/></Relationships>
</file>

<file path=ppt/slideMasters/_rels/slideMaster20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08.jpg"/><Relationship Id="rId3" Type="http://schemas.openxmlformats.org/officeDocument/2006/relationships/theme" Target="../theme/theme2.xml"/></Relationships>
</file>

<file path=ppt/slideMasters/_rels/slideMaster21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png"/><Relationship Id="rId1" Type="http://schemas.openxmlformats.org/officeDocument/2006/relationships/image" Target="../media/image05.jpg"/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01.png"/><Relationship Id="rId5" Type="http://schemas.openxmlformats.org/officeDocument/2006/relationships/theme" Target="../theme/theme15.xml"/></Relationships>
</file>

<file path=ppt/slideMasters/_rels/slideMaster3.xml.rels><?xml version="1.0" encoding="UTF-8" standalone="yes"?>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>
            <a:gsLst>
              <a:gs pos="0">
                <a:srgbClr val="007897"/>
              </a:gs>
              <a:gs pos="55000">
                <a:srgbClr val="4ABBE0"/>
              </a:gs>
              <a:gs pos="100000">
                <a:srgbClr val="007897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Shape 134"/>
          <p:cNvGrpSpPr/>
          <p:nvPr/>
        </p:nvGrpSpPr>
        <p:grpSpPr>
          <a:xfrm>
            <a:off x="-12192" y="4953000"/>
            <a:ext cx="9162288" cy="1917191"/>
            <a:chOff x="0" y="0"/>
            <a:chExt cx="2147483646" cy="2147483647"/>
          </a:xfrm>
        </p:grpSpPr>
        <p:sp>
          <p:nvSpPr>
            <p:cNvPr id="135" name="Shape 135"/>
            <p:cNvSpPr/>
            <p:nvPr/>
          </p:nvSpPr>
          <p:spPr>
            <a:xfrm>
              <a:off x="398381857" y="0"/>
              <a:ext cx="1747672987" cy="545905155"/>
            </a:xfrm>
            <a:custGeom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607"/>
              </a:srgb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11415820" y="318296703"/>
              <a:ext cx="2134639035" cy="883759424"/>
            </a:xfrm>
            <a:custGeom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" name="Shape 137"/>
            <p:cNvGrpSpPr/>
            <p:nvPr/>
          </p:nvGrpSpPr>
          <p:grpSpPr>
            <a:xfrm>
              <a:off x="1428940" y="44383138"/>
              <a:ext cx="2146054706" cy="2103100508"/>
              <a:chOff x="0" y="0"/>
              <a:chExt cx="2147483647" cy="2147483647"/>
            </a:xfrm>
          </p:grpSpPr>
          <p:pic>
            <p:nvPicPr>
              <p:cNvPr id="138" name="Shape 138"/>
              <p:cNvPicPr preferRelativeResize="0"/>
              <p:nvPr/>
            </p:nvPicPr>
            <p:blipFill rotWithShape="1">
              <a:blip r:embed="rId1">
                <a:alphaModFix/>
              </a:blip>
              <a:srcRect b="0" l="0" r="0" t="0"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9" name="Shape 139"/>
              <p:cNvSpPr txBox="1"/>
              <p:nvPr/>
            </p:nvSpPr>
            <p:spPr>
              <a:xfrm>
                <a:off x="1568127" y="9534511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baseline="0" i="0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40" name="Shape 1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37555631"/>
              <a:ext cx="2147483545" cy="9149854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Shape 1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"/>
              <a:defRPr/>
            </a:lvl1pPr>
            <a:lvl2pPr indent="-93662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◦"/>
              <a:defRPr/>
            </a:lvl2pPr>
            <a:lvl3pPr indent="-103187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3pPr>
            <a:lvl4pPr indent="-107950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4pPr>
            <a:lvl5pPr indent="-101600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5pPr>
            <a:lvl6pPr indent="-114300" marL="16002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6pPr>
            <a:lvl7pPr indent="-127000" marL="18288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7pPr>
            <a:lvl8pPr indent="-127000" marL="20574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8pPr>
            <a:lvl9pPr indent="-127000" marL="22860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715962" y="5002212"/>
            <a:ext cx="3802061" cy="1443036"/>
          </a:xfrm>
          <a:custGeom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-53975" y="5784850"/>
            <a:ext cx="3802061" cy="838200"/>
          </a:xfrm>
          <a:custGeom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Shape 152"/>
          <p:cNvGrpSpPr/>
          <p:nvPr/>
        </p:nvGrpSpPr>
        <p:grpSpPr>
          <a:xfrm>
            <a:off x="-12700" y="5784850"/>
            <a:ext cx="3414712" cy="1092199"/>
            <a:chOff x="-12700" y="5784850"/>
            <a:chExt cx="3414712" cy="1092199"/>
          </a:xfrm>
        </p:grpSpPr>
        <p:pic>
          <p:nvPicPr>
            <p:cNvPr id="153" name="Shape 15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-12700" y="5784850"/>
              <a:ext cx="3414712" cy="1092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Shape 154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Shape 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50" y="5772150"/>
            <a:ext cx="3421062" cy="110966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5486400" y="64928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2009</a:t>
            </a:r>
          </a:p>
        </p:txBody>
      </p:sp>
      <p:sp>
        <p:nvSpPr>
          <p:cNvPr id="157" name="Shape 1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"/>
              <a:defRPr/>
            </a:lvl1pPr>
            <a:lvl2pPr indent="-93662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◦"/>
              <a:defRPr/>
            </a:lvl2pPr>
            <a:lvl3pPr indent="-103187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3pPr>
            <a:lvl4pPr indent="-107950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4pPr>
            <a:lvl5pPr indent="-101600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5pPr>
            <a:lvl6pPr indent="-114300" marL="16002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6pPr>
            <a:lvl7pPr indent="-127000" marL="18288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7pPr>
            <a:lvl8pPr indent="-127000" marL="20574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8pPr>
            <a:lvl9pPr indent="-127000" marL="22860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9pPr>
          </a:lstStyle>
          <a:p/>
        </p:txBody>
      </p:sp>
      <p:sp>
        <p:nvSpPr>
          <p:cNvPr id="159" name="Shape 159"/>
          <p:cNvSpPr txBox="1"/>
          <p:nvPr>
            <p:ph idx="11" type="ftr"/>
          </p:nvPr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715962" y="5002212"/>
            <a:ext cx="3802061" cy="1443036"/>
          </a:xfrm>
          <a:custGeom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-53975" y="5784850"/>
            <a:ext cx="3802061" cy="838200"/>
          </a:xfrm>
          <a:custGeom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Shape 167"/>
          <p:cNvGrpSpPr/>
          <p:nvPr/>
        </p:nvGrpSpPr>
        <p:grpSpPr>
          <a:xfrm>
            <a:off x="-12700" y="5784850"/>
            <a:ext cx="3414712" cy="1092199"/>
            <a:chOff x="-12700" y="5784850"/>
            <a:chExt cx="3414712" cy="1092199"/>
          </a:xfrm>
        </p:grpSpPr>
        <p:pic>
          <p:nvPicPr>
            <p:cNvPr id="168" name="Shape 16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2700" y="5784850"/>
              <a:ext cx="3414712" cy="1092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Shape 169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50" y="5772150"/>
            <a:ext cx="3421062" cy="110966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3636962" y="3005136"/>
            <a:ext cx="182561" cy="228600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cap="rnd" cmpd="sng" w="9525">
            <a:solidFill>
              <a:srgbClr val="1E768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3449637" y="3005136"/>
            <a:ext cx="184149" cy="228600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cap="rnd" cmpd="sng" w="9525">
            <a:solidFill>
              <a:srgbClr val="1E768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"/>
              <a:defRPr/>
            </a:lvl1pPr>
            <a:lvl2pPr indent="-93662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◦"/>
              <a:defRPr/>
            </a:lvl2pPr>
            <a:lvl3pPr indent="-103187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3pPr>
            <a:lvl4pPr indent="-107950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4pPr>
            <a:lvl5pPr indent="-101600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5pPr>
            <a:lvl6pPr indent="-114300" marL="16002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6pPr>
            <a:lvl7pPr indent="-127000" marL="18288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7pPr>
            <a:lvl8pPr indent="-127000" marL="20574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8pPr>
            <a:lvl9pPr indent="-127000" marL="22860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4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715962" y="5002212"/>
            <a:ext cx="3802061" cy="1443036"/>
          </a:xfrm>
          <a:custGeom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-53975" y="5784850"/>
            <a:ext cx="3802061" cy="838200"/>
          </a:xfrm>
          <a:custGeom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Shape 184"/>
          <p:cNvGrpSpPr/>
          <p:nvPr/>
        </p:nvGrpSpPr>
        <p:grpSpPr>
          <a:xfrm>
            <a:off x="-12700" y="5784850"/>
            <a:ext cx="3414712" cy="1092199"/>
            <a:chOff x="-12700" y="5784850"/>
            <a:chExt cx="3414712" cy="1092199"/>
          </a:xfrm>
        </p:grpSpPr>
        <p:pic>
          <p:nvPicPr>
            <p:cNvPr id="185" name="Shape 18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2700" y="5784850"/>
              <a:ext cx="3414712" cy="1092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Shape 186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50" y="5772150"/>
            <a:ext cx="3421062" cy="110966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"/>
              <a:defRPr/>
            </a:lvl1pPr>
            <a:lvl2pPr indent="-93662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◦"/>
              <a:defRPr/>
            </a:lvl2pPr>
            <a:lvl3pPr indent="-103187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3pPr>
            <a:lvl4pPr indent="-107950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4pPr>
            <a:lvl5pPr indent="-101600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5pPr>
            <a:lvl6pPr indent="-114300" marL="16002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6pPr>
            <a:lvl7pPr indent="-127000" marL="18288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7pPr>
            <a:lvl8pPr indent="-127000" marL="20574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8pPr>
            <a:lvl9pPr indent="-127000" marL="22860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9pPr>
          </a:lstStyle>
          <a:p/>
        </p:txBody>
      </p:sp>
      <p:sp>
        <p:nvSpPr>
          <p:cNvPr id="190" name="Shape 190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1" name="Shape 191"/>
          <p:cNvSpPr txBox="1"/>
          <p:nvPr>
            <p:ph idx="11" type="ftr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4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"/>
              <a:defRPr/>
            </a:lvl1pPr>
            <a:lvl2pPr indent="-93662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◦"/>
              <a:defRPr/>
            </a:lvl2pPr>
            <a:lvl3pPr indent="-103187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3pPr>
            <a:lvl4pPr indent="-107950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4pPr>
            <a:lvl5pPr indent="-101600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5pPr>
            <a:lvl6pPr indent="-114300" marL="16002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6pPr>
            <a:lvl7pPr indent="-127000" marL="18288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7pPr>
            <a:lvl8pPr indent="-127000" marL="20574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8pPr>
            <a:lvl9pPr indent="-127000" marL="22860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9pPr>
          </a:lstStyle>
          <a:p/>
        </p:txBody>
      </p:sp>
      <p:sp>
        <p:nvSpPr>
          <p:cNvPr id="200" name="Shape 200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1" name="Shape 201"/>
          <p:cNvSpPr txBox="1"/>
          <p:nvPr>
            <p:ph idx="11" type="ftr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715962" y="5002212"/>
            <a:ext cx="3802061" cy="1443036"/>
          </a:xfrm>
          <a:custGeom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-53975" y="5784850"/>
            <a:ext cx="3802061" cy="838200"/>
          </a:xfrm>
          <a:custGeom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Shape 212"/>
          <p:cNvGrpSpPr/>
          <p:nvPr/>
        </p:nvGrpSpPr>
        <p:grpSpPr>
          <a:xfrm>
            <a:off x="-12700" y="5784850"/>
            <a:ext cx="3414712" cy="1092199"/>
            <a:chOff x="-12700" y="5784850"/>
            <a:chExt cx="3414712" cy="1092199"/>
          </a:xfrm>
        </p:grpSpPr>
        <p:pic>
          <p:nvPicPr>
            <p:cNvPr id="213" name="Shape 2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2700" y="5784850"/>
              <a:ext cx="3414712" cy="1092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Shape 214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50" y="5772150"/>
            <a:ext cx="3421062" cy="110966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"/>
              <a:defRPr/>
            </a:lvl1pPr>
            <a:lvl2pPr indent="-93662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◦"/>
              <a:defRPr/>
            </a:lvl2pPr>
            <a:lvl3pPr indent="-103187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3pPr>
            <a:lvl4pPr indent="-107950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4pPr>
            <a:lvl5pPr indent="-101600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5pPr>
            <a:lvl6pPr indent="-114300" marL="16002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6pPr>
            <a:lvl7pPr indent="-127000" marL="18288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7pPr>
            <a:lvl8pPr indent="-127000" marL="20574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8pPr>
            <a:lvl9pPr indent="-127000" marL="22860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9pPr>
          </a:lstStyle>
          <a:p/>
        </p:txBody>
      </p:sp>
      <p:sp>
        <p:nvSpPr>
          <p:cNvPr id="218" name="Shape 218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9" name="Shape 219"/>
          <p:cNvSpPr txBox="1"/>
          <p:nvPr>
            <p:ph idx="11" type="ftr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4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715962" y="5002212"/>
            <a:ext cx="3802061" cy="1443036"/>
          </a:xfrm>
          <a:custGeom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-53975" y="5784850"/>
            <a:ext cx="3802061" cy="838200"/>
          </a:xfrm>
          <a:custGeom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Shape 14"/>
          <p:cNvGrpSpPr/>
          <p:nvPr/>
        </p:nvGrpSpPr>
        <p:grpSpPr>
          <a:xfrm>
            <a:off x="-12700" y="5784850"/>
            <a:ext cx="3414712" cy="1092199"/>
            <a:chOff x="-12700" y="5784850"/>
            <a:chExt cx="3414712" cy="1092199"/>
          </a:xfrm>
        </p:grpSpPr>
        <p:pic>
          <p:nvPicPr>
            <p:cNvPr id="15" name="Shape 15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-12700" y="5784850"/>
              <a:ext cx="3414712" cy="1092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Shape 16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050" y="5772150"/>
            <a:ext cx="3421062" cy="110966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"/>
              <a:defRPr/>
            </a:lvl1pPr>
            <a:lvl2pPr indent="-93662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◦"/>
              <a:defRPr/>
            </a:lvl2pPr>
            <a:lvl3pPr indent="-103187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3pPr>
            <a:lvl4pPr indent="-107950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4pPr>
            <a:lvl5pPr indent="-101600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5pPr>
            <a:lvl6pPr indent="-114300" marL="16002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6pPr>
            <a:lvl7pPr indent="-127000" marL="18288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7pPr>
            <a:lvl8pPr indent="-127000" marL="20574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8pPr>
            <a:lvl9pPr indent="-127000" marL="22860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"/>
              <a:defRPr/>
            </a:lvl1pPr>
            <a:lvl2pPr indent="-93662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◦"/>
              <a:defRPr/>
            </a:lvl2pPr>
            <a:lvl3pPr indent="-103187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3pPr>
            <a:lvl4pPr indent="-107950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4pPr>
            <a:lvl5pPr indent="-101600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5pPr>
            <a:lvl6pPr indent="-114300" marL="16002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6pPr>
            <a:lvl7pPr indent="-127000" marL="18288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7pPr>
            <a:lvl8pPr indent="-127000" marL="20574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8pPr>
            <a:lvl9pPr indent="-127000" marL="22860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9pPr>
          </a:lstStyle>
          <a:p/>
        </p:txBody>
      </p:sp>
      <p:sp>
        <p:nvSpPr>
          <p:cNvPr id="226" name="Shape 226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7" name="Shape 227"/>
          <p:cNvSpPr txBox="1"/>
          <p:nvPr>
            <p:ph idx="11" type="ftr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715962" y="5002212"/>
            <a:ext cx="3802061" cy="1443036"/>
          </a:xfrm>
          <a:custGeom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-53975" y="5784850"/>
            <a:ext cx="3802061" cy="838200"/>
          </a:xfrm>
          <a:custGeom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Shape 236"/>
          <p:cNvGrpSpPr/>
          <p:nvPr/>
        </p:nvGrpSpPr>
        <p:grpSpPr>
          <a:xfrm>
            <a:off x="-12700" y="5784850"/>
            <a:ext cx="3414712" cy="1092199"/>
            <a:chOff x="-12700" y="5784850"/>
            <a:chExt cx="3414712" cy="1092199"/>
          </a:xfrm>
        </p:grpSpPr>
        <p:pic>
          <p:nvPicPr>
            <p:cNvPr id="237" name="Shape 2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2700" y="5784850"/>
              <a:ext cx="3414712" cy="1092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Shape 238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50" y="5772150"/>
            <a:ext cx="3421062" cy="110966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8664575" y="4987925"/>
            <a:ext cx="182561" cy="228600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cap="rnd" cmpd="sng" w="9525">
            <a:solidFill>
              <a:srgbClr val="1E768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8477250" y="4987925"/>
            <a:ext cx="182561" cy="228600"/>
          </a:xfrm>
          <a:prstGeom prst="chevron">
            <a:avLst>
              <a:gd fmla="val 10800" name="adj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cap="rnd" cmpd="sng" w="9525">
            <a:solidFill>
              <a:srgbClr val="1E768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"/>
              <a:defRPr/>
            </a:lvl1pPr>
            <a:lvl2pPr indent="-93662" marL="620713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◦"/>
              <a:defRPr/>
            </a:lvl2pPr>
            <a:lvl3pPr indent="-103187" marL="858838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3pPr>
            <a:lvl4pPr indent="-107950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4pPr>
            <a:lvl5pPr indent="-101600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⚫"/>
              <a:defRPr/>
            </a:lvl5pPr>
            <a:lvl6pPr indent="-114300" marL="16002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6pPr>
            <a:lvl7pPr indent="-127000" marL="18288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7pPr>
            <a:lvl8pPr indent="-127000" marL="20574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8pPr>
            <a:lvl9pPr indent="-127000" marL="2286000" marR="0" rtl="0" algn="l">
              <a:spcBef>
                <a:spcPts val="350"/>
              </a:spcBef>
              <a:buClr>
                <a:schemeClr val="accent3"/>
              </a:buClr>
              <a:buFont typeface="Arial"/>
              <a:buChar char="◾"/>
              <a:defRPr/>
            </a:lvl9pPr>
          </a:lstStyle>
          <a:p/>
        </p:txBody>
      </p:sp>
      <p:sp>
        <p:nvSpPr>
          <p:cNvPr id="244" name="Shape 244"/>
          <p:cNvSpPr txBox="1"/>
          <p:nvPr>
            <p:ph idx="10" type="dt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5" name="Shape 245"/>
          <p:cNvSpPr txBox="1"/>
          <p:nvPr>
            <p:ph idx="11" type="ftr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4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07.png"/><Relationship Id="rId3" Type="http://schemas.openxmlformats.org/officeDocument/2006/relationships/image" Target="../media/image09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png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04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jpg"/><Relationship Id="rId3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jpg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36.pn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06.png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png"/><Relationship Id="rId3" Type="http://schemas.openxmlformats.org/officeDocument/2006/relationships/image" Target="../media/image49.png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40.png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43.png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41.png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45.png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47.png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46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g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225" y="1231900"/>
            <a:ext cx="8570911" cy="173672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152400" y="3657600"/>
            <a:ext cx="5791200" cy="134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unito"/>
              <a:buNone/>
            </a:pPr>
            <a:r>
              <a:rPr b="1" baseline="0" i="0" lang="en-US" sz="28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Information Technology Project Management, Sixth Edition</a:t>
            </a: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600" y="3048000"/>
            <a:ext cx="2895600" cy="362584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304800" y="5791200"/>
            <a:ext cx="4792661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See the text itself for full citations.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25" y="115886"/>
            <a:ext cx="8467725" cy="134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4">
            <a:alphaModFix/>
          </a:blip>
          <a:srcRect b="36000" l="23124" r="35000" t="19999"/>
          <a:stretch/>
        </p:blipFill>
        <p:spPr>
          <a:xfrm>
            <a:off x="1219200" y="1524000"/>
            <a:ext cx="6705599" cy="44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organizations use IT to reduce operational costs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 has decreased the costs associated with processing an ATM transaction: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1968, the average cost was $5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1978, the cost went down to $1.50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1988, the cost was just a nickel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1998, it only cost a penny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2008, the cost was just half a penny!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Investing in green IT and other initiatives has helped both the environment and companies’ bottom lines; Michael Dell, CEO of Dell, reached his goal to make his company “carbon neutral” in 2008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x="304800" y="838200"/>
            <a:ext cx="83057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Tangible costs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those costs or benefits that an organization can easily measure in dollars 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Intangible costs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costs or benefits that are difficult to measure in monetary terms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costs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costs that can be directly related to producing the products and services of the project 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Indirect costs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costs that are not directly related to the products or services of the project, but are indirectly related to performing the project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Sunk cost 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money that has been spent in the past; when deciding what projects to invest in or continue, you should </a:t>
            </a:r>
            <a:r>
              <a:rPr b="0" baseline="0" i="1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include sunk costs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911" y="96836"/>
            <a:ext cx="8504236" cy="67786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curve theory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states that when many items are produced repetitively, the unit cost of those items decreases in a regular pattern as more units are produced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Reserves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dollars included in a cost estimate to mitigate cost risk by allowing for future situations that are difficult to predict</a:t>
            </a:r>
          </a:p>
          <a:p>
            <a:pPr indent="-239712" lvl="1" marL="62071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1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Contingency reserves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 for future situations that may be partially planned for (sometimes called </a:t>
            </a:r>
            <a:r>
              <a:rPr b="1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known unknowns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and are included in the project cost baseline</a:t>
            </a:r>
          </a:p>
          <a:p>
            <a:pPr indent="-239712" lvl="1" marL="62071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1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Management reserves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allow for future situations that are unpredictable (sometimes called </a:t>
            </a:r>
            <a:r>
              <a:rPr b="1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unknown unknowns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911" y="96836"/>
            <a:ext cx="8504236" cy="750887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managers must take cost estimates seriously if they want to complete projects within budget constraints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important to know the types of cost estimates, how to prepare cost estimates, and typical problems associated with IT cost estimates</a:t>
            </a: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25" y="268287"/>
            <a:ext cx="8467725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4">
            <a:alphaModFix/>
          </a:blip>
          <a:srcRect b="0" l="0" r="0" t="9091"/>
          <a:stretch/>
        </p:blipFill>
        <p:spPr>
          <a:xfrm>
            <a:off x="352425" y="2057400"/>
            <a:ext cx="843915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management plan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document that describes how the organization will manage cost variances on the project 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large percentage of total project costs are often labor costs, so project managers must develop and track estimates for labor</a:t>
            </a: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hape 3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287" y="219075"/>
            <a:ext cx="8424862" cy="120808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Shape 382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pic>
        <p:nvPicPr>
          <p:cNvPr id="384" name="Shape 384"/>
          <p:cNvPicPr preferRelativeResize="0"/>
          <p:nvPr/>
        </p:nvPicPr>
        <p:blipFill/>
        <p:spPr>
          <a:xfrm>
            <a:off x="304800" y="1905000"/>
            <a:ext cx="8458200" cy="25542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304800" y="990600"/>
            <a:ext cx="8305799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tools and techniques for cost estimates: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1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Analogous 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b="1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top-down estimates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actual cost of a previous, similar project as the basis for estimating the cost of the current project 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1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Bottom-up estimates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involve estimating individual work items or activities and summing them to get a project total 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1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Parametric modeling 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project characteristics (parameters) in a mathematical model to estimate project costs </a:t>
            </a:r>
          </a:p>
        </p:txBody>
      </p:sp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50" y="109536"/>
            <a:ext cx="9236075" cy="78581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idx="1" type="body"/>
          </p:nvPr>
        </p:nvSpPr>
        <p:spPr>
          <a:xfrm>
            <a:off x="381000" y="16002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Estimates are done too quickly</a:t>
            </a:r>
          </a:p>
          <a:p>
            <a:pPr indent="-263525" lvl="0" marL="3651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estimating experience</a:t>
            </a:r>
          </a:p>
          <a:p>
            <a:pPr indent="-263525" lvl="0" marL="3651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beings are biased toward underestimation</a:t>
            </a:r>
          </a:p>
          <a:p>
            <a:pPr indent="-263525" lvl="0" marL="3651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Management desires accuracy</a:t>
            </a: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25" y="115886"/>
            <a:ext cx="8467725" cy="134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the importance of project cost management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basic project cost management principles, concepts, and terms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different types of cost estimates and methods for preparing them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idx="1" type="body"/>
          </p:nvPr>
        </p:nvSpPr>
        <p:spPr>
          <a:xfrm>
            <a:off x="381000" y="1219200"/>
            <a:ext cx="83057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pages 265-270 for a detailed example of creating a cost estimate for the Surveyor Pro project described in the opening case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 creating an estimate, know what it will be used for, gather as much information as possible, and clarify the ground rules and assumptions for the estimate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possible, estimate costs by major WBS categories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cost model to make it easy to make changes to and document the estimate</a:t>
            </a:r>
          </a:p>
        </p:txBody>
      </p:sp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86" y="219075"/>
            <a:ext cx="8577261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Shape 407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750" y="-6350"/>
            <a:ext cx="9309099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Shape 414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pic>
        <p:nvPicPr>
          <p:cNvPr id="416" name="Shape 416"/>
          <p:cNvPicPr preferRelativeResize="0"/>
          <p:nvPr/>
        </p:nvPicPr>
        <p:blipFill rotWithShape="1">
          <a:blip r:embed="rId4">
            <a:alphaModFix/>
          </a:blip>
          <a:srcRect b="5714" l="0" r="0" t="2548"/>
          <a:stretch/>
        </p:blipFill>
        <p:spPr>
          <a:xfrm>
            <a:off x="762000" y="609600"/>
            <a:ext cx="7426325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911" y="-115886"/>
            <a:ext cx="8504236" cy="1163637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1073150"/>
            <a:ext cx="7696199" cy="4856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x="228600" y="1066800"/>
            <a:ext cx="8610599" cy="479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budgeting involves allocating the project cost estimate to individual work items over time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WBS is a required input to the cost budgeting process since it defines the work items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goal is to produce a </a:t>
            </a: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baseline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time-phased budget that project managers use to measure and monitor cost performance </a:t>
            </a: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5725" y="-6350"/>
            <a:ext cx="9236075" cy="10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Shape 4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287" y="219075"/>
            <a:ext cx="8424862" cy="1208086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Shape 438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pic>
        <p:nvPicPr>
          <p:cNvPr id="440" name="Shape 4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641475"/>
            <a:ext cx="8763000" cy="373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1" type="body"/>
          </p:nvPr>
        </p:nvSpPr>
        <p:spPr>
          <a:xfrm>
            <a:off x="0" y="1371600"/>
            <a:ext cx="8991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President Barack Obama successfully used the media and information technology in his campaign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4347"/>
              <a:buFont typeface="Arial"/>
              <a:buChar char="◦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Obama campaign used 16 different online social platforms to interact with people of various backgrounds; 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ources say 80 percent of all contributions originated from these social networks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60 Minutes episode shortly after the election, campaign leaders discussed some of the details of the campaign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Web site My.BarackObama was created to develop an online community with more than a million members</a:t>
            </a:r>
          </a:p>
          <a:p>
            <a:pPr indent="-619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19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366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Shape 446"/>
          <p:cNvPicPr preferRelativeResize="0"/>
          <p:nvPr/>
        </p:nvPicPr>
        <p:blipFill/>
        <p:spPr>
          <a:xfrm>
            <a:off x="195261" y="268287"/>
            <a:ext cx="8497886" cy="11588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47" name="Shape 447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idx="1" type="body"/>
          </p:nvPr>
        </p:nvSpPr>
        <p:spPr>
          <a:xfrm>
            <a:off x="609600" y="1066800"/>
            <a:ext cx="8153399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cost control includes: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cost performance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Ensuring that only appropriate project changes are included in a revised cost baseline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Informing project stakeholders of authorized changes to the project that will affect costs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organizations around the globe have problems with cost control</a:t>
            </a:r>
          </a:p>
        </p:txBody>
      </p:sp>
      <p:pic>
        <p:nvPicPr>
          <p:cNvPr id="454" name="Shape 4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50" y="146050"/>
            <a:ext cx="8474075" cy="7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Shape 455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idx="1" type="body"/>
          </p:nvPr>
        </p:nvSpPr>
        <p:spPr>
          <a:xfrm>
            <a:off x="381000" y="1066800"/>
            <a:ext cx="8458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EVM 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project performance measurement technique that integrates scope, time, and cost data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a </a:t>
            </a: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baseline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(original plan plus approved changes), you can determine how well the project is meeting its goals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must enter actual information periodically to use EVM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and more organizations around the world are using EVM to help control project costs</a:t>
            </a:r>
          </a:p>
        </p:txBody>
      </p:sp>
      <p:pic>
        <p:nvPicPr>
          <p:cNvPr id="462" name="Shape 4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6211" y="-6350"/>
            <a:ext cx="9326562" cy="10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idx="1" type="body"/>
          </p:nvPr>
        </p:nvSpPr>
        <p:spPr>
          <a:xfrm>
            <a:off x="304800" y="1143000"/>
            <a:ext cx="8305799" cy="479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planned value (PV)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formerly called the budgeted cost of work scheduled (BCWS), also called the budget, is that portion of the approved total cost estimate planned to be spent on an activity during a given period</a:t>
            </a:r>
          </a:p>
          <a:p>
            <a:pPr indent="-263525" lvl="0" marL="3651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Actual cost (AC)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formerly called actual cost of work performed (ACWP), is the total of direct and indirect costs incurred in accomplishing work on an activity during a given period</a:t>
            </a:r>
          </a:p>
          <a:p>
            <a:pPr indent="-263525" lvl="0" marL="3651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earned value (EV)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formerly called the budgeted cost of work performed (BCWP), is an estimate of the value of the physical work actually completed</a:t>
            </a:r>
          </a:p>
          <a:p>
            <a:pPr indent="-263525" lvl="0" marL="3651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 is based on the original planned costs for the project or activity and the rate at which the team is completing work on the project or activity to date</a:t>
            </a:r>
          </a:p>
        </p:txBody>
      </p:sp>
      <p:pic>
        <p:nvPicPr>
          <p:cNvPr id="470" name="Shape 4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75" y="-6350"/>
            <a:ext cx="9058274" cy="10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idx="1" type="body"/>
          </p:nvPr>
        </p:nvSpPr>
        <p:spPr>
          <a:xfrm>
            <a:off x="381000" y="1143000"/>
            <a:ext cx="84582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 of performance (RP)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ratio of actual work completed to the percentage of work planned to have been completed at any given time during the life of the project or activity</a:t>
            </a:r>
          </a:p>
          <a:p>
            <a:pPr indent="-263525" lvl="0" marL="3651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Brenda Taylor, Senior Project Manager in South Africa, suggests this term and approach for estimating earned value</a:t>
            </a:r>
          </a:p>
          <a:p>
            <a:pPr indent="-263525" lvl="0" marL="3651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suppose the server installation was halfway completed by the end of week 1: the rate of performance would be 50% because by the end of week 1, the planned schedule reflects that the task should be 100 percent complete and only 50 percent of that work has been completed</a:t>
            </a:r>
          </a:p>
        </p:txBody>
      </p:sp>
      <p:pic>
        <p:nvPicPr>
          <p:cNvPr id="478" name="Shape 4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050" y="188911"/>
            <a:ext cx="8547100" cy="811212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Shape 479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the processes involved in cost budgeting and preparing a cost estimate and budget for an information technology project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the benefits of earned value management and project portfolio management to assist in cost control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how project management software can assist in project cost management</a:t>
            </a: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261" y="268287"/>
            <a:ext cx="8624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Shape 4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287" y="219075"/>
            <a:ext cx="8424862" cy="1208086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Shape 486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pic>
        <p:nvPicPr>
          <p:cNvPr id="488" name="Shape 488"/>
          <p:cNvPicPr preferRelativeResize="0"/>
          <p:nvPr/>
        </p:nvPicPr>
        <p:blipFill rotWithShape="1">
          <a:blip r:embed="rId4">
            <a:alphaModFix/>
          </a:blip>
          <a:srcRect b="0" l="0" r="0" t="7690"/>
          <a:stretch/>
        </p:blipFill>
        <p:spPr>
          <a:xfrm>
            <a:off x="457200" y="1981200"/>
            <a:ext cx="8170861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Shape 4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25" y="268287"/>
            <a:ext cx="8467725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Shape 494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pic>
        <p:nvPicPr>
          <p:cNvPr id="496" name="Shape 496"/>
          <p:cNvPicPr preferRelativeResize="0"/>
          <p:nvPr/>
        </p:nvPicPr>
        <p:blipFill rotWithShape="1">
          <a:blip r:embed="rId4">
            <a:alphaModFix/>
          </a:blip>
          <a:srcRect b="0" l="0" r="0" t="6975"/>
          <a:stretch/>
        </p:blipFill>
        <p:spPr>
          <a:xfrm>
            <a:off x="304800" y="1600200"/>
            <a:ext cx="8505824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idx="1" type="body"/>
          </p:nvPr>
        </p:nvSpPr>
        <p:spPr>
          <a:xfrm>
            <a:off x="457200" y="13716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numbers for cost and schedule variance indicate problems in those areas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CPI and SPI less than 100% indicate problems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Problems mean the project is costing more than planned (over budget) or taking longer than planned (behind schedule)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CPI can be used to calculate the </a:t>
            </a: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estimate at completion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(EAC), an estimate of what it will cost to complete the project based on performance to date; the </a:t>
            </a: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budget at completion 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(BAC) is the original total budget for the project</a:t>
            </a:r>
          </a:p>
        </p:txBody>
      </p:sp>
      <p:pic>
        <p:nvPicPr>
          <p:cNvPr id="502" name="Shape 5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25" y="115886"/>
            <a:ext cx="8467725" cy="1347786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Shape 503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Shape 509"/>
          <p:cNvPicPr preferRelativeResize="0"/>
          <p:nvPr/>
        </p:nvPicPr>
        <p:blipFill/>
        <p:spPr>
          <a:xfrm>
            <a:off x="268287" y="219075"/>
            <a:ext cx="8693150" cy="12080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10" name="Shape 510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pic>
        <p:nvPicPr>
          <p:cNvPr id="512" name="Shape 512"/>
          <p:cNvPicPr preferRelativeResize="0"/>
          <p:nvPr/>
        </p:nvPicPr>
        <p:blipFill/>
        <p:spPr>
          <a:xfrm>
            <a:off x="533400" y="1524000"/>
            <a:ext cx="7848599" cy="44545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>
            <p:ph idx="1" type="body"/>
          </p:nvPr>
        </p:nvSpPr>
        <p:spPr>
          <a:xfrm>
            <a:off x="304800" y="11430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organizations collect and control an entire suite of projects or investments as one set of interrelated activities in a portfolio</a:t>
            </a:r>
          </a:p>
          <a:p>
            <a:pPr indent="-263525" lvl="0" marL="3651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Five levels for project portfolio management</a:t>
            </a:r>
          </a:p>
          <a:p>
            <a:pPr indent="-458787" lvl="1" marL="77628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all your projects in one database</a:t>
            </a:r>
          </a:p>
          <a:p>
            <a:pPr indent="-458787" lvl="1" marL="77628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Prioritize the projects in your database</a:t>
            </a:r>
          </a:p>
          <a:p>
            <a:pPr indent="-458787" lvl="1" marL="77628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 your projects into two or three budgets based on type of investment</a:t>
            </a:r>
          </a:p>
          <a:p>
            <a:pPr indent="-458787" lvl="1" marL="77628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Automate the repository</a:t>
            </a:r>
          </a:p>
          <a:p>
            <a:pPr indent="-458787" lvl="1" marL="77628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modern portfolio theory, including risk-return tools that map project risk on a curve</a:t>
            </a:r>
          </a:p>
        </p:txBody>
      </p:sp>
      <p:pic>
        <p:nvPicPr>
          <p:cNvPr id="518" name="Shape 5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86" y="182561"/>
            <a:ext cx="8577261" cy="890587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idx="1" type="body"/>
          </p:nvPr>
        </p:nvSpPr>
        <p:spPr>
          <a:xfrm>
            <a:off x="381000" y="1143000"/>
            <a:ext cx="8763000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Schlumberger saved $3 million in one year by organizing 120 information technology projects into a portfolio 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ROI of implementing portfolio management software by IT departments: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Savings of 6.5 percent of the average annual IT budget by the end of year one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annual average project timeliness by 45.2 percent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IT management time spent on project status reporting by 43 percent and IT labor capitalization reporting by 55 percent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Decreased the time to achieve financial sign-off for new IT projects by 20.4 percent, or 8.4 days</a:t>
            </a:r>
          </a:p>
        </p:txBody>
      </p:sp>
      <p:pic>
        <p:nvPicPr>
          <p:cNvPr id="526" name="Shape 5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050" y="261937"/>
            <a:ext cx="8547100" cy="890587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Shape 527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idx="1" type="body"/>
          </p:nvPr>
        </p:nvSpPr>
        <p:spPr>
          <a:xfrm>
            <a:off x="381000" y="1143000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global survey released by Borland Software in 2006 suggests that many organizations are still at a low level of maturity in terms of how they define project goals, allocate resources, and measure overall success of their information technology portfolios; some of the findings include the following: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22 percent of survey respondents reported that their organization either effectively or very effectively uses a project plan for managing projects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17 percent have either rigorous or very rigorous processes for project plans, which include developing a baseline and estimating schedule, cost, and business impact of projects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20 percent agreed their organizations monitor portfolio progress and coordinate across inter-dependent projects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050" y="188911"/>
            <a:ext cx="8547100" cy="811212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Shape 535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Spreadsheets are a common tool for resource planning, cost estimating, cost budgeting, and cost control</a:t>
            </a:r>
          </a:p>
          <a:p>
            <a:pPr indent="-263525" lvl="0" marL="3651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companies use more sophisticated and centralized financial applications software for cost information</a:t>
            </a:r>
          </a:p>
          <a:p>
            <a:pPr indent="-263525" lvl="0" marL="3651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management software has many cost-related features, especially enterprise PM software</a:t>
            </a:r>
          </a:p>
          <a:p>
            <a:pPr indent="-263525" lvl="0" marL="36512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Portfolio management software can help reduce costs</a:t>
            </a:r>
          </a:p>
        </p:txBody>
      </p:sp>
      <p:pic>
        <p:nvPicPr>
          <p:cNvPr id="542" name="Shape 5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25" y="115886"/>
            <a:ext cx="8467725" cy="1347786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Shape 543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cost management is a traditionally weak area of IT projects, and project managers must work to improve their ability to deliver projects within approved budgets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processes include: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Estimate costs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the budget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costs</a:t>
            </a:r>
          </a:p>
        </p:txBody>
      </p:sp>
      <p:pic>
        <p:nvPicPr>
          <p:cNvPr id="550" name="Shape 5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261" y="268287"/>
            <a:ext cx="8497886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Shape 551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projects have a poor track record for meeting budget goals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CHAOS studies found the average cost </a:t>
            </a: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overrun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(the additional percentage or dollar amount by which actual costs exceed estimates) ranged from 180 percent in 1994 to </a:t>
            </a:r>
            <a:r>
              <a:rPr b="0" baseline="0" i="1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 in 2004; other studies found overruns to be 33-34 percent</a:t>
            </a: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25" y="115886"/>
            <a:ext cx="8467725" cy="134778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228600" y="914400"/>
            <a:ext cx="8686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U.S. government, especially the Internal Revenue Service (IRS), continues to provide examples of how not to manage costs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series of project failures by the IRS in the 1990s cost taxpayers more than $50 billion a year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2006, the IRS was in the news for a botched upgrade to its fraud-detection software, costing $318 million in fraudulent refunds that didn’t get caught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2008 Government Accountability Office (GAO) report stated that more than 400 U.S. government agency IT projects, worth an estimated $25 billion, suffer from poor planning and underperformance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Kingdom’s National Health Service IT modernization program was called the greatest IT disaster in history with an estimated $26 billion overrun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050" y="109536"/>
            <a:ext cx="8547100" cy="78581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457200" y="1447800"/>
            <a:ext cx="8458200" cy="479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resource sacrificed or foregone to achieve a specific objective or something given up in exchange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Costs are usually measured in monetary units like dollars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cost management 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the processes required to ensure that the project is completed within an approved budget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25" y="115886"/>
            <a:ext cx="8467725" cy="134778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304800" y="1219200"/>
            <a:ext cx="8381999" cy="479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Estimating costs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developing an approximation or estimate of the costs of the resources needed to complete a project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the budget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allocating the overall cost estimate to individual work items to establish a baseline for measuring performance</a:t>
            </a:r>
          </a:p>
          <a:p>
            <a:pPr indent="-263525" lvl="0" marL="365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1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Controlling costs</a:t>
            </a: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controlling changes to the project budget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50" y="-6350"/>
            <a:ext cx="9156699" cy="10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25" y="115886"/>
            <a:ext cx="8467725" cy="134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1536700"/>
            <a:ext cx="8458200" cy="38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381000" y="1447800"/>
            <a:ext cx="84582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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members of an executive board better understand and are more interested in financial terms than IT terms, so IT project managers must speak their language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1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Profits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revenues minus expenditures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1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Profit margin 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ratio of revenues to profits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1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cycle costing 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considers the total cost of ownership, or development plus support costs, for a project </a:t>
            </a:r>
          </a:p>
          <a:p>
            <a:pPr indent="-239712" lvl="1" marL="62071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◦"/>
            </a:pPr>
            <a:r>
              <a:rPr b="1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Cash flow analysis</a:t>
            </a:r>
            <a:r>
              <a:rPr b="0" baseline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determines the estimated annual costs and benefits for a project and the resulting annual cash flow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25" y="115886"/>
            <a:ext cx="8467725" cy="134778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0" y="6492875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Technology Project Management, Sixth Edition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8588375" y="6492875"/>
            <a:ext cx="555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6_Theme1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heme1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5_Theme1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3_Theme1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8_Theme1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8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2_Theme1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19.xml><?xml version="1.0" encoding="utf-8"?>
<a:theme xmlns:a="http://schemas.openxmlformats.org/drawingml/2006/main" xmlns:r="http://schemas.openxmlformats.org/officeDocument/2006/relationships" name="6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7_Theme1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7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4_Theme1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Theme1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5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9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0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