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9" r:id="rId4"/>
    <p:sldId id="284" r:id="rId5"/>
    <p:sldId id="288" r:id="rId6"/>
    <p:sldId id="285" r:id="rId7"/>
    <p:sldId id="289" r:id="rId8"/>
    <p:sldId id="290" r:id="rId9"/>
    <p:sldId id="286" r:id="rId10"/>
    <p:sldId id="291" r:id="rId11"/>
    <p:sldId id="287" r:id="rId12"/>
    <p:sldId id="300" r:id="rId13"/>
    <p:sldId id="292" r:id="rId14"/>
    <p:sldId id="302" r:id="rId15"/>
    <p:sldId id="303" r:id="rId16"/>
    <p:sldId id="293" r:id="rId17"/>
    <p:sldId id="304" r:id="rId18"/>
    <p:sldId id="305" r:id="rId19"/>
    <p:sldId id="306" r:id="rId20"/>
    <p:sldId id="325" r:id="rId21"/>
    <p:sldId id="307" r:id="rId22"/>
    <p:sldId id="322" r:id="rId23"/>
    <p:sldId id="323" r:id="rId24"/>
    <p:sldId id="324" r:id="rId25"/>
    <p:sldId id="301" r:id="rId26"/>
    <p:sldId id="308" r:id="rId27"/>
    <p:sldId id="309" r:id="rId28"/>
    <p:sldId id="310" r:id="rId29"/>
    <p:sldId id="311" r:id="rId30"/>
    <p:sldId id="326" r:id="rId31"/>
    <p:sldId id="328" r:id="rId32"/>
    <p:sldId id="327" r:id="rId33"/>
    <p:sldId id="312" r:id="rId34"/>
    <p:sldId id="329" r:id="rId35"/>
    <p:sldId id="313" r:id="rId36"/>
    <p:sldId id="318" r:id="rId37"/>
    <p:sldId id="314" r:id="rId38"/>
    <p:sldId id="315" r:id="rId39"/>
    <p:sldId id="316" r:id="rId40"/>
    <p:sldId id="317" r:id="rId41"/>
    <p:sldId id="294" r:id="rId42"/>
    <p:sldId id="319" r:id="rId43"/>
    <p:sldId id="320" r:id="rId44"/>
    <p:sldId id="321" r:id="rId45"/>
    <p:sldId id="28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A3DF4-D9EE-47B5-9C77-BBE2E190DD13}" type="datetimeFigureOut">
              <a:rPr lang="en-US" smtClean="0"/>
              <a:t>15-12-02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30D3B-C166-441B-805A-64F86B22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5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D3B-C166-441B-805A-64F86B221EE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5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9295" y="985720"/>
            <a:ext cx="4428445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4130" y="266547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157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IT230</a:t>
            </a:r>
          </a:p>
          <a:p>
            <a:r>
              <a:rPr lang="en-US" dirty="0" smtClean="0"/>
              <a:t>Dr Mohamed Habib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15-12-02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15-12-02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15-12-02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15-12-02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749245"/>
            <a:ext cx="6413610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15-12-02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15-12-02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15-12-02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15-12-02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15-12-02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15-12-02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15-12-02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15-12-02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15-12-02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IT230</a:t>
            </a:r>
          </a:p>
          <a:p>
            <a:r>
              <a:rPr lang="en-US" dirty="0" smtClean="0"/>
              <a:t>Dr Mohamed Habib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Advanced OOP and Design</a:t>
            </a:r>
            <a:br>
              <a:rPr lang="en-US" sz="2800" b="1" dirty="0"/>
            </a:br>
            <a:r>
              <a:rPr lang="en-US" sz="2800" b="1" dirty="0"/>
              <a:t>Patterns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Observer </a:t>
            </a:r>
            <a:r>
              <a:rPr lang="en-US" sz="2400" b="1" dirty="0" smtClean="0"/>
              <a:t>Pattern</a:t>
            </a:r>
          </a:p>
          <a:p>
            <a:r>
              <a:rPr lang="en-US" sz="2400" dirty="0" smtClean="0"/>
              <a:t>The </a:t>
            </a:r>
            <a:r>
              <a:rPr lang="en-US" sz="2400" b="1" dirty="0"/>
              <a:t>observer pattern </a:t>
            </a:r>
            <a:r>
              <a:rPr lang="en-US" sz="2400" dirty="0"/>
              <a:t>allows for objects to register on certain </a:t>
            </a:r>
            <a:r>
              <a:rPr lang="en-US" sz="2400" dirty="0" smtClean="0"/>
              <a:t>events and/or </a:t>
            </a:r>
            <a:r>
              <a:rPr lang="en-US" sz="2400" dirty="0"/>
              <a:t>data, and when such an event or change in data occurs, it is </a:t>
            </a:r>
            <a:r>
              <a:rPr lang="en-US" sz="2400" dirty="0" smtClean="0"/>
              <a:t>automatically notified</a:t>
            </a:r>
            <a:r>
              <a:rPr lang="en-US" sz="2400" dirty="0"/>
              <a:t>. In this way, you could develop the product item to be an </a:t>
            </a:r>
            <a:r>
              <a:rPr lang="en-US" sz="2400" dirty="0" smtClean="0"/>
              <a:t>observer on </a:t>
            </a:r>
            <a:r>
              <a:rPr lang="en-US" sz="2400" dirty="0"/>
              <a:t>the currency exchange rate, and before printing out the list of items, </a:t>
            </a:r>
            <a:r>
              <a:rPr lang="en-US" sz="2400" dirty="0" smtClean="0"/>
              <a:t>you could </a:t>
            </a:r>
            <a:r>
              <a:rPr lang="en-US" sz="2400" dirty="0"/>
              <a:t>trigger an event that updates all the registered objects with the </a:t>
            </a:r>
            <a:r>
              <a:rPr lang="en-US" sz="2400" dirty="0" smtClean="0"/>
              <a:t>correct rate</a:t>
            </a:r>
            <a:r>
              <a:rPr lang="en-US" sz="2400" dirty="0"/>
              <a:t>. Doing so gives the objects a chance to update themselves and take </a:t>
            </a:r>
            <a:r>
              <a:rPr lang="en-US" sz="2400" dirty="0" smtClean="0"/>
              <a:t>the new </a:t>
            </a:r>
            <a:r>
              <a:rPr lang="en-US" sz="2400" dirty="0"/>
              <a:t>data into account in their display() method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91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EMBEDDING INTO HTML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03" y="2512770"/>
            <a:ext cx="8506993" cy="408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4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EMBEDDING INTO HTML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0" y="2207360"/>
            <a:ext cx="8182670" cy="44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6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USER INPUT</a:t>
            </a:r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45" y="2136304"/>
            <a:ext cx="5562665" cy="41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87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USER INPUT</a:t>
            </a:r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05" y="2196203"/>
            <a:ext cx="6201092" cy="45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1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USER INPUT</a:t>
            </a:r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89" y="2720834"/>
            <a:ext cx="7956441" cy="1318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56" y="3831824"/>
            <a:ext cx="8088679" cy="28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31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SAFE-HANDLING USER </a:t>
            </a:r>
            <a:r>
              <a:rPr lang="en-US" sz="2400" b="1" dirty="0" smtClean="0"/>
              <a:t>INPUT</a:t>
            </a:r>
          </a:p>
          <a:p>
            <a:r>
              <a:rPr lang="en-US" sz="2400" b="1" dirty="0"/>
              <a:t>Common </a:t>
            </a:r>
            <a:r>
              <a:rPr lang="en-US" sz="2400" b="1" dirty="0" smtClean="0"/>
              <a:t>Mistakes</a:t>
            </a:r>
          </a:p>
          <a:p>
            <a:pPr lvl="1"/>
            <a:r>
              <a:rPr lang="en-US" sz="2400" b="1" dirty="0"/>
              <a:t>Global Variables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5" y="3093612"/>
            <a:ext cx="7452665" cy="1892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6" y="4986028"/>
            <a:ext cx="3844550" cy="16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21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SAFE-HANDLING USER </a:t>
            </a:r>
            <a:r>
              <a:rPr lang="en-US" sz="2400" b="1" dirty="0" smtClean="0"/>
              <a:t>INPUT</a:t>
            </a:r>
          </a:p>
          <a:p>
            <a:r>
              <a:rPr lang="en-US" sz="2400" b="1" dirty="0"/>
              <a:t>Common </a:t>
            </a:r>
            <a:r>
              <a:rPr lang="en-US" sz="2400" b="1" dirty="0" smtClean="0"/>
              <a:t>Mistakes</a:t>
            </a:r>
          </a:p>
          <a:p>
            <a:pPr lvl="1"/>
            <a:r>
              <a:rPr lang="en-US" sz="2400" b="1" dirty="0"/>
              <a:t>Global Variables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2970884"/>
            <a:ext cx="8595754" cy="35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0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SAFE-HANDLING USER </a:t>
            </a:r>
            <a:r>
              <a:rPr lang="en-US" sz="2400" b="1" dirty="0" smtClean="0"/>
              <a:t>INPUT</a:t>
            </a:r>
          </a:p>
          <a:p>
            <a:r>
              <a:rPr lang="en-US" sz="2400" b="1" dirty="0"/>
              <a:t>Common </a:t>
            </a:r>
            <a:r>
              <a:rPr lang="en-US" sz="2400" b="1" dirty="0" smtClean="0"/>
              <a:t>Mistakes</a:t>
            </a:r>
          </a:p>
          <a:p>
            <a:pPr lvl="1"/>
            <a:r>
              <a:rPr lang="en-US" sz="2400" b="1" dirty="0"/>
              <a:t>Global Variables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70" y="3494437"/>
            <a:ext cx="8460370" cy="28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93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SAFE-HANDLING USER </a:t>
            </a:r>
            <a:r>
              <a:rPr lang="en-US" sz="2400" b="1" dirty="0" smtClean="0"/>
              <a:t>INPUT</a:t>
            </a:r>
          </a:p>
          <a:p>
            <a:r>
              <a:rPr lang="en-US" sz="2400" b="1" dirty="0"/>
              <a:t>Common </a:t>
            </a:r>
            <a:r>
              <a:rPr lang="en-US" sz="2400" b="1" dirty="0" smtClean="0"/>
              <a:t>Mistakes</a:t>
            </a:r>
          </a:p>
          <a:p>
            <a:pPr lvl="1"/>
            <a:r>
              <a:rPr lang="en-US" sz="2400" b="1" dirty="0"/>
              <a:t>Cross-Site </a:t>
            </a:r>
            <a:r>
              <a:rPr lang="en-US" sz="2400" b="1" dirty="0" smtClean="0"/>
              <a:t>Scripting</a:t>
            </a:r>
          </a:p>
          <a:p>
            <a:pPr lvl="1"/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3123590"/>
            <a:ext cx="7073115" cy="2217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69" y="5552488"/>
            <a:ext cx="8539671" cy="7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7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/>
              <a:t>Chapter </a:t>
            </a:r>
            <a:r>
              <a:rPr lang="en-US" b="1" dirty="0" smtClean="0"/>
              <a:t>4: </a:t>
            </a:r>
            <a:r>
              <a:rPr lang="en-US" dirty="0"/>
              <a:t>PHP 5 Basic Language</a:t>
            </a:r>
            <a:br>
              <a:rPr lang="en-US" dirty="0"/>
            </a:br>
            <a:r>
              <a:rPr lang="en-US" b="1" dirty="0"/>
              <a:t>Chapter </a:t>
            </a:r>
            <a:r>
              <a:rPr lang="en-US" b="1" dirty="0" smtClean="0"/>
              <a:t>5: </a:t>
            </a:r>
            <a:r>
              <a:rPr lang="en-US" dirty="0"/>
              <a:t>PHP 5 OO </a:t>
            </a:r>
            <a:r>
              <a:rPr lang="en-US" dirty="0" smtClean="0"/>
              <a:t>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1" y="144383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SAFE-HANDLING USER </a:t>
            </a:r>
            <a:r>
              <a:rPr lang="en-US" sz="2400" b="1" dirty="0" smtClean="0"/>
              <a:t>INPUT</a:t>
            </a:r>
          </a:p>
          <a:p>
            <a:r>
              <a:rPr lang="en-US" sz="2400" b="1" dirty="0"/>
              <a:t>Common </a:t>
            </a:r>
            <a:r>
              <a:rPr lang="en-US" sz="2400" b="1" dirty="0" smtClean="0"/>
              <a:t>Mistakes</a:t>
            </a:r>
          </a:p>
          <a:p>
            <a:pPr lvl="1"/>
            <a:r>
              <a:rPr lang="en-US" sz="2400" b="1" dirty="0"/>
              <a:t>Cross-Site </a:t>
            </a:r>
            <a:r>
              <a:rPr lang="en-US" sz="2400" b="1" dirty="0" smtClean="0"/>
              <a:t>Scripting</a:t>
            </a:r>
          </a:p>
          <a:p>
            <a:pPr lvl="1"/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52" y="2709051"/>
            <a:ext cx="8847740" cy="41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56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SAFE-HANDLING USER </a:t>
            </a:r>
            <a:r>
              <a:rPr lang="en-US" sz="2400" b="1" dirty="0" smtClean="0"/>
              <a:t>INPUT</a:t>
            </a:r>
          </a:p>
          <a:p>
            <a:r>
              <a:rPr lang="en-US" sz="2400" b="1" dirty="0"/>
              <a:t>Common </a:t>
            </a:r>
            <a:r>
              <a:rPr lang="en-US" sz="2400" b="1" dirty="0" smtClean="0"/>
              <a:t>Mistakes</a:t>
            </a:r>
          </a:p>
          <a:p>
            <a:pPr lvl="1"/>
            <a:r>
              <a:rPr lang="en-US" sz="2400" b="1" dirty="0"/>
              <a:t>SQL Injection</a:t>
            </a:r>
            <a:endParaRPr lang="en-US" sz="2400" b="1" dirty="0" smtClean="0"/>
          </a:p>
          <a:p>
            <a:pPr lvl="1"/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3189046"/>
            <a:ext cx="8386600" cy="1461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4" y="4871594"/>
            <a:ext cx="7482545" cy="15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25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SAFE-HANDLING USER </a:t>
            </a:r>
            <a:r>
              <a:rPr lang="en-US" sz="2400" b="1" dirty="0" smtClean="0"/>
              <a:t>INPUT</a:t>
            </a:r>
          </a:p>
          <a:p>
            <a:r>
              <a:rPr lang="en-US" sz="2400" b="1" dirty="0"/>
              <a:t>Common </a:t>
            </a:r>
            <a:r>
              <a:rPr lang="en-US" sz="2400" b="1" dirty="0" smtClean="0"/>
              <a:t>Mistakes</a:t>
            </a:r>
          </a:p>
          <a:p>
            <a:pPr lvl="1"/>
            <a:r>
              <a:rPr lang="en-US" sz="2400" b="1" dirty="0"/>
              <a:t>SQL Injection</a:t>
            </a:r>
            <a:endParaRPr lang="en-US" sz="2400" b="1" dirty="0" smtClean="0"/>
          </a:p>
          <a:p>
            <a:pPr lvl="1"/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0" y="3123590"/>
            <a:ext cx="7562600" cy="357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45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SAFE-HANDLING USER </a:t>
            </a:r>
            <a:r>
              <a:rPr lang="en-US" sz="2400" b="1" dirty="0" smtClean="0"/>
              <a:t>INPUT</a:t>
            </a:r>
          </a:p>
          <a:p>
            <a:r>
              <a:rPr lang="en-US" sz="2400" b="1" dirty="0"/>
              <a:t>Common </a:t>
            </a:r>
            <a:r>
              <a:rPr lang="en-US" sz="2400" b="1" dirty="0" smtClean="0"/>
              <a:t>Mistakes</a:t>
            </a:r>
          </a:p>
          <a:p>
            <a:pPr lvl="1"/>
            <a:r>
              <a:rPr lang="en-US" sz="2400" b="1" dirty="0"/>
              <a:t>SQL Injection</a:t>
            </a:r>
            <a:endParaRPr lang="en-US" sz="2400" b="1" dirty="0" smtClean="0"/>
          </a:p>
          <a:p>
            <a:pPr lvl="1"/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37" y="3123590"/>
            <a:ext cx="8264408" cy="363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59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SAFE-HANDLING USER </a:t>
            </a:r>
            <a:r>
              <a:rPr lang="en-US" sz="2400" b="1" dirty="0" smtClean="0"/>
              <a:t>INPUT</a:t>
            </a:r>
          </a:p>
          <a:p>
            <a:r>
              <a:rPr lang="en-US" sz="2400" b="1" dirty="0"/>
              <a:t>Common </a:t>
            </a:r>
            <a:r>
              <a:rPr lang="en-US" sz="2400" b="1" dirty="0" smtClean="0"/>
              <a:t>Mistakes</a:t>
            </a:r>
          </a:p>
          <a:p>
            <a:pPr lvl="1"/>
            <a:r>
              <a:rPr lang="en-US" sz="2400" b="1" dirty="0"/>
              <a:t>SQL Injection</a:t>
            </a:r>
            <a:endParaRPr lang="en-US" sz="2400" b="1" dirty="0" smtClean="0"/>
          </a:p>
          <a:p>
            <a:pPr lvl="1"/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20" y="3123590"/>
            <a:ext cx="7778805" cy="33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33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TECHNIQUES TO MAKE SCRIPTS “SAFE</a:t>
            </a:r>
            <a:r>
              <a:rPr lang="en-US" sz="2400" b="1" dirty="0" smtClean="0"/>
              <a:t>”</a:t>
            </a:r>
          </a:p>
          <a:p>
            <a:r>
              <a:rPr lang="en-US" sz="2400" b="1" dirty="0"/>
              <a:t>Input </a:t>
            </a:r>
            <a:r>
              <a:rPr lang="en-US" sz="2400" b="1" dirty="0" smtClean="0"/>
              <a:t>Validation</a:t>
            </a:r>
          </a:p>
          <a:p>
            <a:pPr lvl="1"/>
            <a:r>
              <a:rPr lang="en-US" sz="2400" dirty="0"/>
              <a:t>For different kinds of input, you can use different methods. For instance</a:t>
            </a:r>
            <a:r>
              <a:rPr lang="en-US" sz="2400" dirty="0" smtClean="0"/>
              <a:t>, if </a:t>
            </a:r>
            <a:r>
              <a:rPr lang="en-US" sz="2400" dirty="0"/>
              <a:t>you expect a parameter passed with the HTTP GET method to be an integer</a:t>
            </a:r>
            <a:r>
              <a:rPr lang="en-US" sz="2400" dirty="0" smtClean="0"/>
              <a:t>, force </a:t>
            </a:r>
            <a:r>
              <a:rPr lang="en-US" sz="2400" dirty="0"/>
              <a:t>it to be an integer in your script:</a:t>
            </a:r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0" y="4497935"/>
            <a:ext cx="6525001" cy="12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6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TECHNIQUES TO MAKE SCRIPTS “SAFE</a:t>
            </a:r>
            <a:r>
              <a:rPr lang="en-US" sz="2400" b="1" dirty="0" smtClean="0"/>
              <a:t>”</a:t>
            </a:r>
          </a:p>
          <a:p>
            <a:r>
              <a:rPr lang="en-US" sz="2400" b="1" dirty="0"/>
              <a:t>Input </a:t>
            </a:r>
            <a:r>
              <a:rPr lang="en-US" sz="2400" b="1" dirty="0" smtClean="0"/>
              <a:t>Validation</a:t>
            </a:r>
          </a:p>
          <a:p>
            <a:pPr lvl="1"/>
            <a:r>
              <a:rPr lang="en-US" dirty="0"/>
              <a:t>Everything other than an integer value is converted to 0. But, what </a:t>
            </a:r>
            <a:r>
              <a:rPr lang="en-US" dirty="0" smtClean="0"/>
              <a:t>if </a:t>
            </a:r>
            <a:r>
              <a:rPr lang="en-US" sz="2000" dirty="0" smtClean="0"/>
              <a:t>$_</a:t>
            </a:r>
            <a:r>
              <a:rPr lang="en-US" sz="2000" dirty="0"/>
              <a:t>GET['</a:t>
            </a:r>
            <a:r>
              <a:rPr lang="en-US" sz="2000" dirty="0" err="1"/>
              <a:t>prod_id</a:t>
            </a:r>
            <a:r>
              <a:rPr lang="en-US" sz="2000" dirty="0"/>
              <a:t>'] </a:t>
            </a:r>
            <a:r>
              <a:rPr lang="en-US" dirty="0"/>
              <a:t>doesn’t exist? You will receive a notice because we turned </a:t>
            </a:r>
            <a:r>
              <a:rPr lang="en-US" dirty="0" smtClean="0"/>
              <a:t>the </a:t>
            </a:r>
            <a:r>
              <a:rPr lang="en-US" sz="2000" dirty="0" err="1" smtClean="0"/>
              <a:t>error_level</a:t>
            </a:r>
            <a:r>
              <a:rPr lang="en-US" sz="2000" dirty="0" smtClean="0"/>
              <a:t> </a:t>
            </a:r>
            <a:r>
              <a:rPr lang="en-US" dirty="0"/>
              <a:t>setting up. A better way to validate the input would be</a:t>
            </a:r>
            <a:endParaRPr lang="en-US" sz="6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20" y="4833731"/>
            <a:ext cx="6041066" cy="195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99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TECHNIQUES TO MAKE SCRIPTS “SAFE</a:t>
            </a:r>
            <a:r>
              <a:rPr lang="en-US" sz="2400" b="1" dirty="0" smtClean="0"/>
              <a:t>”</a:t>
            </a:r>
          </a:p>
          <a:p>
            <a:r>
              <a:rPr lang="en-US" sz="2400" b="1" dirty="0"/>
              <a:t>HMAC </a:t>
            </a:r>
            <a:r>
              <a:rPr lang="en-US" sz="2400" b="1" dirty="0" smtClean="0"/>
              <a:t>Verification</a:t>
            </a:r>
          </a:p>
          <a:p>
            <a:r>
              <a:rPr lang="en-US" sz="2400" dirty="0"/>
              <a:t>If you need to prevent bad guys from tampering with variables passed in </a:t>
            </a:r>
            <a:r>
              <a:rPr lang="en-US" sz="2400" dirty="0" smtClean="0"/>
              <a:t>the URL </a:t>
            </a:r>
            <a:r>
              <a:rPr lang="en-US" sz="2400" dirty="0"/>
              <a:t>(such as for a redirect as shown previously, or for links that pass </a:t>
            </a:r>
            <a:r>
              <a:rPr lang="en-US" sz="2400" dirty="0" smtClean="0"/>
              <a:t>special parameters </a:t>
            </a:r>
            <a:r>
              <a:rPr lang="en-US" sz="2400" dirty="0"/>
              <a:t>to the linked script), you can use a hash, as shown in the </a:t>
            </a:r>
            <a:r>
              <a:rPr lang="en-US" sz="2400" dirty="0" smtClean="0"/>
              <a:t>following script</a:t>
            </a:r>
            <a:r>
              <a:rPr lang="en-US" sz="2400" dirty="0"/>
              <a:t>: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3659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TECHNIQUES TO MAKE SCRIPTS “SAFE</a:t>
            </a:r>
            <a:r>
              <a:rPr lang="en-US" sz="2400" b="1" dirty="0" smtClean="0"/>
              <a:t>”</a:t>
            </a:r>
          </a:p>
          <a:p>
            <a:r>
              <a:rPr lang="en-US" sz="2400" b="1" dirty="0"/>
              <a:t>HMAC </a:t>
            </a:r>
            <a:r>
              <a:rPr lang="en-US" sz="2400" b="1" dirty="0" smtClean="0"/>
              <a:t>Verification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75" y="2207360"/>
            <a:ext cx="4893255" cy="3817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75" y="6026247"/>
            <a:ext cx="4699180" cy="646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345230"/>
            <a:ext cx="3808475" cy="37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6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TECHNIQUES TO MAKE SCRIPTS “SAFE</a:t>
            </a:r>
            <a:r>
              <a:rPr lang="en-US" sz="2400" b="1" dirty="0" smtClean="0"/>
              <a:t>”</a:t>
            </a:r>
          </a:p>
          <a:p>
            <a:r>
              <a:rPr lang="en-US" sz="2400" b="1" dirty="0"/>
              <a:t>Input </a:t>
            </a:r>
            <a:r>
              <a:rPr lang="en-US" sz="2400" b="1" dirty="0" smtClean="0"/>
              <a:t>Filter</a:t>
            </a:r>
          </a:p>
          <a:p>
            <a:endParaRPr lang="en-US" sz="24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4" y="2759872"/>
            <a:ext cx="8704185" cy="361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Advanced OOP and Design</a:t>
            </a:r>
            <a:br>
              <a:rPr lang="en-US" sz="2800" b="1" dirty="0"/>
            </a:br>
            <a:r>
              <a:rPr lang="en-US" sz="2800" b="1" dirty="0"/>
              <a:t>Patterns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DESIGN </a:t>
            </a:r>
            <a:r>
              <a:rPr lang="en-US" sz="2400" b="1" dirty="0" smtClean="0"/>
              <a:t>PATTERNS</a:t>
            </a:r>
          </a:p>
          <a:p>
            <a:endParaRPr lang="en-US" sz="2400" b="1" dirty="0"/>
          </a:p>
          <a:p>
            <a:r>
              <a:rPr lang="en-US" sz="2400" dirty="0"/>
              <a:t>When designing software, certain programming patterns repeat themselves</a:t>
            </a:r>
            <a:r>
              <a:rPr lang="en-US" sz="2400" dirty="0" smtClean="0"/>
              <a:t>. Some </a:t>
            </a:r>
            <a:r>
              <a:rPr lang="en-US" sz="2400" dirty="0"/>
              <a:t>of these have been addressed by the software design </a:t>
            </a:r>
            <a:r>
              <a:rPr lang="en-US" sz="2400" dirty="0" smtClean="0"/>
              <a:t>community and </a:t>
            </a:r>
            <a:r>
              <a:rPr lang="en-US" sz="2400" dirty="0"/>
              <a:t>have been given accepted general solutions. These repeating problems </a:t>
            </a:r>
            <a:r>
              <a:rPr lang="en-US" sz="2400" dirty="0" smtClean="0"/>
              <a:t>are called </a:t>
            </a:r>
            <a:r>
              <a:rPr lang="en-US" sz="2400" b="1" dirty="0"/>
              <a:t>design patterns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623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TECHNIQUES TO MAKE SCRIPTS “SAFE</a:t>
            </a:r>
            <a:r>
              <a:rPr lang="en-US" sz="2400" b="1" dirty="0" smtClean="0"/>
              <a:t>”</a:t>
            </a:r>
          </a:p>
          <a:p>
            <a:r>
              <a:rPr lang="en-US" sz="2400" b="1" dirty="0"/>
              <a:t>Input </a:t>
            </a:r>
            <a:r>
              <a:rPr lang="en-US" sz="2400" b="1" dirty="0" smtClean="0"/>
              <a:t>Filter</a:t>
            </a:r>
          </a:p>
          <a:p>
            <a:endParaRPr lang="en-US" sz="2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59785" y="2970885"/>
            <a:ext cx="2392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strip_tags</a:t>
            </a:r>
            <a:r>
              <a:rPr lang="en-US" dirty="0"/>
              <a:t>(</a:t>
            </a:r>
            <a:r>
              <a:rPr lang="en-US" dirty="0" err="1"/>
              <a:t>string,allow</a:t>
            </a:r>
            <a:r>
              <a:rPr lang="en-US" dirty="0"/>
              <a:t>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0" y="3734410"/>
            <a:ext cx="71247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TECHNIQUES TO MAKE SCRIPTS “SAFE</a:t>
            </a:r>
            <a:r>
              <a:rPr lang="en-US" sz="2400" b="1" dirty="0" smtClean="0"/>
              <a:t>”</a:t>
            </a:r>
          </a:p>
          <a:p>
            <a:r>
              <a:rPr lang="en-US" sz="2400" b="1" dirty="0"/>
              <a:t>Input </a:t>
            </a:r>
            <a:r>
              <a:rPr lang="en-US" sz="2400" b="1" dirty="0" smtClean="0"/>
              <a:t>Filter</a:t>
            </a:r>
          </a:p>
          <a:p>
            <a:endParaRPr lang="en-US" sz="24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60" y="2665475"/>
            <a:ext cx="9144000" cy="380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3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TECHNIQUES TO MAKE SCRIPTS “SAFE</a:t>
            </a:r>
            <a:r>
              <a:rPr lang="en-US" sz="2400" b="1" dirty="0" smtClean="0"/>
              <a:t>”</a:t>
            </a:r>
          </a:p>
          <a:p>
            <a:r>
              <a:rPr lang="en-US" sz="2400" b="1" dirty="0"/>
              <a:t>Input </a:t>
            </a:r>
            <a:r>
              <a:rPr lang="en-US" sz="2400" b="1" dirty="0" smtClean="0"/>
              <a:t>Filter</a:t>
            </a:r>
          </a:p>
          <a:p>
            <a:endParaRPr lang="en-US" sz="2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59785" y="2970885"/>
            <a:ext cx="2392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strip_tags</a:t>
            </a:r>
            <a:r>
              <a:rPr lang="en-US" dirty="0"/>
              <a:t>(</a:t>
            </a:r>
            <a:r>
              <a:rPr lang="en-US" dirty="0" err="1"/>
              <a:t>string,allow</a:t>
            </a:r>
            <a:r>
              <a:rPr lang="en-US" dirty="0"/>
              <a:t>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0" y="3734410"/>
            <a:ext cx="71247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2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TECHNIQUES TO MAKE SCRIPTS “SAFE</a:t>
            </a:r>
            <a:r>
              <a:rPr lang="en-US" sz="2400" b="1" dirty="0" smtClean="0"/>
              <a:t>”</a:t>
            </a:r>
          </a:p>
          <a:p>
            <a:r>
              <a:rPr lang="en-US" sz="2400" b="1" dirty="0"/>
              <a:t>Working with Passwords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" y="2665475"/>
            <a:ext cx="8962420" cy="244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9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TECHNIQUES TO MAKE SCRIPTS “SAFE</a:t>
            </a:r>
            <a:r>
              <a:rPr lang="en-US" sz="2400" b="1" dirty="0" smtClean="0"/>
              <a:t>”</a:t>
            </a:r>
          </a:p>
          <a:p>
            <a:r>
              <a:rPr lang="en-US" sz="2400" b="1" dirty="0"/>
              <a:t>Working with </a:t>
            </a:r>
            <a:r>
              <a:rPr lang="en-US" sz="2400" b="1" dirty="0" smtClean="0"/>
              <a:t>Passwords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Result:</a:t>
            </a:r>
          </a:p>
          <a:p>
            <a:pPr marL="0" indent="0">
              <a:buNone/>
            </a:pPr>
            <a:r>
              <a:rPr lang="en-US" sz="2400" dirty="0"/>
              <a:t>8b1a9953c4611296a827abf8c47804d7 </a:t>
            </a: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5" y="2665475"/>
            <a:ext cx="5575300" cy="25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COOKIES</a:t>
            </a:r>
          </a:p>
          <a:p>
            <a:pPr algn="just"/>
            <a:r>
              <a:rPr lang="en-US" sz="2000" dirty="0"/>
              <a:t>The simple registration we used earlier in this chapter does not make </a:t>
            </a:r>
            <a:r>
              <a:rPr lang="en-US" sz="2000" dirty="0" smtClean="0"/>
              <a:t>data persistent </a:t>
            </a:r>
            <a:r>
              <a:rPr lang="en-US" sz="2000" dirty="0"/>
              <a:t>across requests. If you go to the next page (such as by clicking a </a:t>
            </a:r>
            <a:r>
              <a:rPr lang="en-US" sz="2000" dirty="0" smtClean="0"/>
              <a:t>link or </a:t>
            </a:r>
            <a:r>
              <a:rPr lang="en-US" sz="2000" dirty="0"/>
              <a:t>by entering a different URL in your browser’s address bar), the posted </a:t>
            </a:r>
            <a:r>
              <a:rPr lang="en-US" sz="2000" dirty="0" smtClean="0"/>
              <a:t>data is </a:t>
            </a:r>
            <a:r>
              <a:rPr lang="en-US" sz="2000" dirty="0"/>
              <a:t>gone. One simple way to maintain data between the different pages in a </a:t>
            </a:r>
            <a:r>
              <a:rPr lang="en-US" sz="2000" dirty="0" smtClean="0"/>
              <a:t>web application </a:t>
            </a:r>
            <a:r>
              <a:rPr lang="en-US" sz="2000" dirty="0"/>
              <a:t>is with cookies. </a:t>
            </a:r>
            <a:r>
              <a:rPr lang="en-US" sz="2000" b="1" dirty="0"/>
              <a:t>Cookies </a:t>
            </a:r>
            <a:r>
              <a:rPr lang="en-US" sz="2000" dirty="0"/>
              <a:t>are sent by PHP through the web </a:t>
            </a:r>
            <a:r>
              <a:rPr lang="en-US" sz="2000" dirty="0" smtClean="0"/>
              <a:t>server with </a:t>
            </a:r>
            <a:r>
              <a:rPr lang="en-US" sz="2000" dirty="0"/>
              <a:t>the </a:t>
            </a:r>
            <a:r>
              <a:rPr lang="en-US" sz="2000" dirty="0" err="1"/>
              <a:t>setcookie</a:t>
            </a:r>
            <a:r>
              <a:rPr lang="en-US" sz="2000" dirty="0"/>
              <a:t>() function and are stored in the browser. If a time-out is </a:t>
            </a:r>
            <a:r>
              <a:rPr lang="en-US" sz="2000" dirty="0" smtClean="0"/>
              <a:t>set for </a:t>
            </a:r>
            <a:r>
              <a:rPr lang="en-US" sz="2000" dirty="0"/>
              <a:t>the cookie, the browser will even remember the cookie when you reset </a:t>
            </a:r>
            <a:r>
              <a:rPr lang="en-US" sz="2000" dirty="0" smtClean="0"/>
              <a:t>your computer</a:t>
            </a:r>
            <a:r>
              <a:rPr lang="en-US" sz="2000" dirty="0"/>
              <a:t>; without the time-out set, the browser forgets the cookie as soon </a:t>
            </a:r>
            <a:r>
              <a:rPr lang="en-US" sz="2000" dirty="0" smtClean="0"/>
              <a:t>as the </a:t>
            </a:r>
            <a:r>
              <a:rPr lang="en-US" sz="2000" dirty="0"/>
              <a:t>browser closes. You can also set a cookie to be valid only for a specific subdomain</a:t>
            </a:r>
            <a:r>
              <a:rPr lang="en-US" sz="2000" dirty="0" smtClean="0"/>
              <a:t>, rather </a:t>
            </a:r>
            <a:r>
              <a:rPr lang="en-US" sz="2000" dirty="0"/>
              <a:t>than having the cookie sent by the browser to </a:t>
            </a:r>
            <a:r>
              <a:rPr lang="en-US" sz="2000" dirty="0" smtClean="0"/>
              <a:t>the </a:t>
            </a:r>
            <a:r>
              <a:rPr lang="en-US" sz="2000" dirty="0"/>
              <a:t>script </a:t>
            </a:r>
            <a:r>
              <a:rPr lang="en-US" sz="2000" dirty="0" smtClean="0"/>
              <a:t>whenever the </a:t>
            </a:r>
            <a:r>
              <a:rPr lang="en-US" sz="2000" dirty="0"/>
              <a:t>domain of the script is the same as the domain where the cookie </a:t>
            </a:r>
            <a:r>
              <a:rPr lang="en-US" sz="2000" dirty="0" smtClean="0"/>
              <a:t>was set </a:t>
            </a:r>
            <a:r>
              <a:rPr lang="en-US" sz="2000" dirty="0"/>
              <a:t>(the default).</a:t>
            </a:r>
            <a:endParaRPr lang="en-US" sz="2000" b="1" dirty="0" smtClean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40635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COOKIES</a:t>
            </a:r>
          </a:p>
          <a:p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2207360"/>
            <a:ext cx="8398775" cy="432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COOKIES</a:t>
            </a:r>
          </a:p>
          <a:p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2207360"/>
            <a:ext cx="8220985" cy="428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25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COOKIES</a:t>
            </a:r>
          </a:p>
          <a:p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2207360"/>
            <a:ext cx="8246070" cy="44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15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COOKIES</a:t>
            </a:r>
          </a:p>
          <a:p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6" y="2360065"/>
            <a:ext cx="8856890" cy="349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9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Advanced OOP and Design</a:t>
            </a:r>
            <a:br>
              <a:rPr lang="en-US" sz="2800" b="1" dirty="0"/>
            </a:br>
            <a:r>
              <a:rPr lang="en-US" sz="2800" b="1" dirty="0"/>
              <a:t>Patterns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Strategy </a:t>
            </a:r>
            <a:r>
              <a:rPr lang="en-US" sz="2400" b="1" dirty="0" smtClean="0"/>
              <a:t>Pattern</a:t>
            </a:r>
          </a:p>
          <a:p>
            <a:r>
              <a:rPr lang="en-US" sz="2400" dirty="0" smtClean="0"/>
              <a:t>The </a:t>
            </a:r>
            <a:r>
              <a:rPr lang="en-US" sz="2400" b="1" dirty="0"/>
              <a:t>strategy pattern </a:t>
            </a:r>
            <a:r>
              <a:rPr lang="en-US" sz="2400" dirty="0"/>
              <a:t>is typically used when your programmer’s </a:t>
            </a:r>
            <a:r>
              <a:rPr lang="en-US" sz="2400" dirty="0" smtClean="0"/>
              <a:t>algorithm should </a:t>
            </a:r>
            <a:r>
              <a:rPr lang="en-US" sz="2400" dirty="0"/>
              <a:t>be interchangeable with different variations of the algorithm. </a:t>
            </a:r>
            <a:r>
              <a:rPr lang="en-US" sz="2400" dirty="0" smtClean="0"/>
              <a:t>For example</a:t>
            </a:r>
            <a:r>
              <a:rPr lang="en-US" sz="2400" dirty="0"/>
              <a:t>, if you have code that creates an image, under certain circumstances</a:t>
            </a:r>
            <a:r>
              <a:rPr lang="en-US" sz="2400" dirty="0" smtClean="0"/>
              <a:t>, you </a:t>
            </a:r>
            <a:r>
              <a:rPr lang="en-US" sz="2400" dirty="0"/>
              <a:t>might want to create JPEGs and under other circumstances, you </a:t>
            </a:r>
            <a:r>
              <a:rPr lang="en-US" sz="2400" dirty="0" smtClean="0"/>
              <a:t>might want </a:t>
            </a:r>
            <a:r>
              <a:rPr lang="en-US" sz="2400" dirty="0"/>
              <a:t>to create GIF files.</a:t>
            </a:r>
          </a:p>
          <a:p>
            <a:r>
              <a:rPr lang="en-US" sz="2400" dirty="0"/>
              <a:t>The strategy pattern is usually implemented by declaring an </a:t>
            </a:r>
            <a:r>
              <a:rPr lang="en-US" sz="2400" dirty="0" smtClean="0"/>
              <a:t>abstract base </a:t>
            </a:r>
            <a:r>
              <a:rPr lang="en-US" sz="2400" dirty="0"/>
              <a:t>class with an algorithm method, which is then implemented by </a:t>
            </a:r>
            <a:r>
              <a:rPr lang="en-US" sz="2400" dirty="0" smtClean="0"/>
              <a:t>inheriting concrete </a:t>
            </a:r>
            <a:r>
              <a:rPr lang="en-US" sz="2400" dirty="0"/>
              <a:t>classes. At some point in the code, it is decided what concrete </a:t>
            </a:r>
            <a:r>
              <a:rPr lang="en-US" sz="2400" dirty="0" smtClean="0"/>
              <a:t>strategy is </a:t>
            </a:r>
            <a:r>
              <a:rPr lang="en-US" sz="2400" dirty="0"/>
              <a:t>relevant; it would then be instantiated and used wherever relevant.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95063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COOKIES</a:t>
            </a:r>
          </a:p>
          <a:p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931" y="1715894"/>
            <a:ext cx="6340514" cy="48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7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SESSIONS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59" y="2207360"/>
            <a:ext cx="8398775" cy="4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19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SESSIONS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622" y="2207360"/>
            <a:ext cx="4781435" cy="1262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3734409"/>
            <a:ext cx="8551480" cy="23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40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SESSIONS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20" y="2138217"/>
            <a:ext cx="6413610" cy="46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25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How to Write a Web Application with PHP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SESSIONS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62" y="2512770"/>
            <a:ext cx="8199960" cy="22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56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IT230 – </a:t>
            </a:r>
            <a:r>
              <a:rPr lang="en-US" smtClean="0"/>
              <a:t>Week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3428999"/>
            <a:ext cx="6413610" cy="2901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Thanks,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6876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Advanced OOP and Design</a:t>
            </a:r>
            <a:br>
              <a:rPr lang="en-US" sz="2800" b="1" dirty="0"/>
            </a:br>
            <a:r>
              <a:rPr lang="en-US" sz="2800" b="1" dirty="0"/>
              <a:t>Patterns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Strategy </a:t>
            </a:r>
            <a:r>
              <a:rPr lang="en-US" sz="2400" b="1" dirty="0" smtClean="0"/>
              <a:t>Pattern</a:t>
            </a:r>
          </a:p>
          <a:p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71" y="2222578"/>
            <a:ext cx="7558559" cy="42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Advanced OOP and Design</a:t>
            </a:r>
            <a:br>
              <a:rPr lang="en-US" sz="2800" b="1" dirty="0"/>
            </a:br>
            <a:r>
              <a:rPr lang="en-US" sz="2800" b="1" dirty="0"/>
              <a:t>Patterns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Singleton </a:t>
            </a:r>
            <a:r>
              <a:rPr lang="en-US" sz="2400" b="1" dirty="0" smtClean="0"/>
              <a:t>Pattern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singleton pattern </a:t>
            </a:r>
            <a:r>
              <a:rPr lang="en-US" sz="2400" dirty="0"/>
              <a:t>is probably one of the best-known design patterns</a:t>
            </a:r>
            <a:r>
              <a:rPr lang="en-US" sz="2400" dirty="0" smtClean="0"/>
              <a:t>. You </a:t>
            </a:r>
            <a:r>
              <a:rPr lang="en-US" sz="2400" dirty="0"/>
              <a:t>have probably encountered many situations where you have an object </a:t>
            </a:r>
            <a:r>
              <a:rPr lang="en-US" sz="2400" dirty="0" smtClean="0"/>
              <a:t>that handles </a:t>
            </a:r>
            <a:r>
              <a:rPr lang="en-US" sz="2400" dirty="0"/>
              <a:t>some centralized operation in your application, such as a </a:t>
            </a:r>
            <a:r>
              <a:rPr lang="en-US" sz="2400" dirty="0" smtClean="0"/>
              <a:t>logger object</a:t>
            </a:r>
            <a:r>
              <a:rPr lang="en-US" sz="2400" dirty="0"/>
              <a:t>. In such cases, it is usually preferred for only one such </a:t>
            </a:r>
            <a:r>
              <a:rPr lang="en-US" sz="2400" dirty="0" smtClean="0"/>
              <a:t>application-wide instance </a:t>
            </a:r>
            <a:r>
              <a:rPr lang="en-US" sz="2400" dirty="0"/>
              <a:t>to exist and for all application code to have the ability to access it.</a:t>
            </a:r>
          </a:p>
          <a:p>
            <a:r>
              <a:rPr lang="en-US" sz="2000" dirty="0"/>
              <a:t>Specifically, in a logger object, you would want every place in the </a:t>
            </a:r>
            <a:r>
              <a:rPr lang="en-US" sz="2000" dirty="0" smtClean="0"/>
              <a:t>application that </a:t>
            </a:r>
            <a:r>
              <a:rPr lang="en-US" sz="2000" dirty="0"/>
              <a:t>wants to print something to the log to have access to it, and let the </a:t>
            </a:r>
            <a:r>
              <a:rPr lang="en-US" sz="2000" dirty="0" smtClean="0"/>
              <a:t>centralized logging </a:t>
            </a:r>
            <a:r>
              <a:rPr lang="en-US" sz="2000" dirty="0"/>
              <a:t>mechanism handle the filtering of log messages according </a:t>
            </a:r>
            <a:r>
              <a:rPr lang="en-US" sz="2000" dirty="0" smtClean="0"/>
              <a:t>to log </a:t>
            </a:r>
            <a:r>
              <a:rPr lang="en-US" sz="2000" dirty="0"/>
              <a:t>level settings. For this kind of situation, the singleton pattern exists.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6411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Advanced OOP and Design</a:t>
            </a:r>
            <a:br>
              <a:rPr lang="en-US" sz="2800" b="1" dirty="0"/>
            </a:br>
            <a:r>
              <a:rPr lang="en-US" sz="2800" b="1" dirty="0"/>
              <a:t>Patterns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Factory </a:t>
            </a:r>
            <a:r>
              <a:rPr lang="en-US" sz="2400" b="1" dirty="0" smtClean="0"/>
              <a:t>Pattern</a:t>
            </a:r>
          </a:p>
          <a:p>
            <a:r>
              <a:rPr lang="en-US" sz="2400" dirty="0"/>
              <a:t>Polymorphism and the use of base class is really the center of OOP. However</a:t>
            </a:r>
            <a:r>
              <a:rPr lang="en-US" sz="2400" dirty="0" smtClean="0"/>
              <a:t>, at </a:t>
            </a:r>
            <a:r>
              <a:rPr lang="en-US" sz="2400" dirty="0"/>
              <a:t>some stage, a concrete instance of the base class’s subclasses must be created</a:t>
            </a:r>
            <a:r>
              <a:rPr lang="en-US" sz="2400" dirty="0" smtClean="0"/>
              <a:t>. This </a:t>
            </a:r>
            <a:r>
              <a:rPr lang="en-US" sz="2400" dirty="0"/>
              <a:t>is usually done using the </a:t>
            </a:r>
            <a:r>
              <a:rPr lang="en-US" sz="2400" b="1" dirty="0"/>
              <a:t>factory pattern</a:t>
            </a:r>
            <a:r>
              <a:rPr lang="en-US" sz="2400" dirty="0"/>
              <a:t>. A Factory class has </a:t>
            </a:r>
            <a:r>
              <a:rPr lang="en-US" sz="2400" dirty="0" smtClean="0"/>
              <a:t>a static </a:t>
            </a:r>
            <a:r>
              <a:rPr lang="en-US" sz="2400" dirty="0"/>
              <a:t>method that receives some input and, according to that input, it </a:t>
            </a:r>
            <a:r>
              <a:rPr lang="en-US" sz="2400" dirty="0" smtClean="0"/>
              <a:t>decides what </a:t>
            </a:r>
            <a:r>
              <a:rPr lang="en-US" sz="2400" dirty="0"/>
              <a:t>class instance to create (usually a subclass).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6633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Advanced OOP and Design</a:t>
            </a:r>
            <a:br>
              <a:rPr lang="en-US" sz="2800" b="1" dirty="0"/>
            </a:br>
            <a:r>
              <a:rPr lang="en-US" sz="2800" b="1" dirty="0"/>
              <a:t>Patterns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Factory </a:t>
            </a:r>
            <a:r>
              <a:rPr lang="en-US" sz="2400" b="1" dirty="0" smtClean="0"/>
              <a:t>Pattern</a:t>
            </a:r>
          </a:p>
          <a:p>
            <a:r>
              <a:rPr lang="en-US" sz="2400" dirty="0"/>
              <a:t>Say that on your web site, different kinds of users can log in. Some </a:t>
            </a:r>
            <a:r>
              <a:rPr lang="en-US" sz="2400" dirty="0" smtClean="0"/>
              <a:t>are guests</a:t>
            </a:r>
            <a:r>
              <a:rPr lang="en-US" sz="2400" dirty="0"/>
              <a:t>, some are regular customers, and others are administrators. In a </a:t>
            </a:r>
            <a:r>
              <a:rPr lang="en-US" sz="2400" dirty="0" smtClean="0"/>
              <a:t>common scenario</a:t>
            </a:r>
            <a:r>
              <a:rPr lang="en-US" sz="2400" dirty="0"/>
              <a:t>, you would have a base class User and have three subclasses</a:t>
            </a:r>
            <a:r>
              <a:rPr lang="en-US" sz="2400" dirty="0" smtClean="0"/>
              <a:t>: </a:t>
            </a:r>
            <a:r>
              <a:rPr lang="en-US" sz="2400" dirty="0" err="1" smtClean="0"/>
              <a:t>GuestUser</a:t>
            </a:r>
            <a:r>
              <a:rPr lang="en-US" sz="2400" dirty="0"/>
              <a:t>, </a:t>
            </a:r>
            <a:r>
              <a:rPr lang="en-US" sz="2400" dirty="0" err="1"/>
              <a:t>CustomerUser</a:t>
            </a:r>
            <a:r>
              <a:rPr lang="en-US" sz="2400" dirty="0"/>
              <a:t>, and </a:t>
            </a:r>
            <a:r>
              <a:rPr lang="en-US" sz="2400" dirty="0" err="1"/>
              <a:t>AdminUser</a:t>
            </a:r>
            <a:r>
              <a:rPr lang="en-US" sz="2400" dirty="0"/>
              <a:t>. Likely User and its subclasses </a:t>
            </a:r>
            <a:r>
              <a:rPr lang="en-US" sz="2400" dirty="0" smtClean="0"/>
              <a:t>would contain </a:t>
            </a:r>
            <a:r>
              <a:rPr lang="en-US" sz="2400" dirty="0"/>
              <a:t>methods to retrieve information about the user (for example, </a:t>
            </a:r>
            <a:r>
              <a:rPr lang="en-US" sz="2400" dirty="0" smtClean="0"/>
              <a:t>permissions on </a:t>
            </a:r>
            <a:r>
              <a:rPr lang="en-US" sz="2400" dirty="0"/>
              <a:t>what they can access on the web site and their personal preferences).</a:t>
            </a:r>
          </a:p>
          <a:p>
            <a:r>
              <a:rPr lang="en-US" sz="2400" dirty="0"/>
              <a:t>The best way for you to write your web application is to use the base </a:t>
            </a:r>
            <a:r>
              <a:rPr lang="en-US" sz="2400" dirty="0" smtClean="0"/>
              <a:t>class User </a:t>
            </a:r>
            <a:r>
              <a:rPr lang="en-US" sz="2400" dirty="0"/>
              <a:t>as much as possible, so that the code would be generic and that it </a:t>
            </a:r>
            <a:r>
              <a:rPr lang="en-US" sz="2400" dirty="0" smtClean="0"/>
              <a:t>would be </a:t>
            </a:r>
            <a:r>
              <a:rPr lang="en-US" sz="2400" dirty="0"/>
              <a:t>easy to add additional kinds of users when the need arises.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9357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Advanced OOP and Design</a:t>
            </a:r>
            <a:br>
              <a:rPr lang="en-US" sz="2800" b="1" dirty="0"/>
            </a:br>
            <a:r>
              <a:rPr lang="en-US" sz="2800" b="1" dirty="0"/>
              <a:t>Patterns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1600" b="1" dirty="0"/>
              <a:t>Observer </a:t>
            </a:r>
            <a:r>
              <a:rPr lang="en-US" sz="1600" b="1" dirty="0" smtClean="0"/>
              <a:t>Pattern</a:t>
            </a:r>
          </a:p>
          <a:p>
            <a:r>
              <a:rPr lang="en-US" sz="1600" dirty="0"/>
              <a:t>PHP applications, usually manipulate data. In many cases, changes to </a:t>
            </a:r>
            <a:r>
              <a:rPr lang="en-US" sz="1600" dirty="0" smtClean="0"/>
              <a:t>one piece </a:t>
            </a:r>
            <a:r>
              <a:rPr lang="en-US" sz="1600" dirty="0"/>
              <a:t>of data can affect many different parts of your application’s code. </a:t>
            </a:r>
            <a:r>
              <a:rPr lang="en-US" sz="1600" dirty="0" smtClean="0"/>
              <a:t>For example</a:t>
            </a:r>
            <a:r>
              <a:rPr lang="en-US" sz="1600" dirty="0"/>
              <a:t>, the price of each product item displayed on an e-commerce site in </a:t>
            </a:r>
            <a:r>
              <a:rPr lang="en-US" sz="1600" dirty="0" smtClean="0"/>
              <a:t>the customer’s </a:t>
            </a:r>
            <a:r>
              <a:rPr lang="en-US" sz="1600" dirty="0"/>
              <a:t>local currency is affected by the current exchange rate. Now</a:t>
            </a:r>
            <a:r>
              <a:rPr lang="en-US" sz="1600" dirty="0" smtClean="0"/>
              <a:t>, assume </a:t>
            </a:r>
            <a:r>
              <a:rPr lang="en-US" sz="1600" dirty="0"/>
              <a:t>that each product item is represented by a PHP object that most </a:t>
            </a:r>
            <a:r>
              <a:rPr lang="en-US" sz="1600" dirty="0" smtClean="0"/>
              <a:t>likely originates </a:t>
            </a:r>
            <a:r>
              <a:rPr lang="en-US" sz="1600" dirty="0"/>
              <a:t>from a database; the exchange rate itself is most probably </a:t>
            </a:r>
            <a:r>
              <a:rPr lang="en-US" sz="1600" dirty="0" smtClean="0"/>
              <a:t>being taken </a:t>
            </a:r>
            <a:r>
              <a:rPr lang="en-US" sz="1600" dirty="0"/>
              <a:t>from a different source and is not part of the item’s database entry. </a:t>
            </a:r>
            <a:r>
              <a:rPr lang="en-US" sz="1600" dirty="0" smtClean="0"/>
              <a:t>Let’s also </a:t>
            </a:r>
            <a:r>
              <a:rPr lang="en-US" sz="1600" dirty="0"/>
              <a:t>assume that each such object has a display() </a:t>
            </a:r>
            <a:r>
              <a:rPr lang="en-US" sz="1600" dirty="0" smtClean="0"/>
              <a:t>method </a:t>
            </a:r>
            <a:r>
              <a:rPr lang="en-US" sz="1600" dirty="0"/>
              <a:t>that outputs </a:t>
            </a:r>
            <a:r>
              <a:rPr lang="en-US" sz="1600" dirty="0" smtClean="0"/>
              <a:t>the HTML </a:t>
            </a:r>
            <a:r>
              <a:rPr lang="en-US" sz="1600" dirty="0"/>
              <a:t>relevant to this product.</a:t>
            </a:r>
          </a:p>
          <a:p>
            <a:r>
              <a:rPr lang="en-US" sz="1600" dirty="0"/>
              <a:t>The </a:t>
            </a:r>
            <a:r>
              <a:rPr lang="en-US" sz="1600" b="1" dirty="0"/>
              <a:t>observer pattern </a:t>
            </a:r>
            <a:r>
              <a:rPr lang="en-US" sz="1600" dirty="0"/>
              <a:t>allows for objects to register on certain events</a:t>
            </a:r>
          </a:p>
          <a:p>
            <a:r>
              <a:rPr lang="en-US" sz="1600" dirty="0"/>
              <a:t>and/or data, and when such an event or change in data occurs, it is automatically</a:t>
            </a:r>
          </a:p>
          <a:p>
            <a:r>
              <a:rPr lang="en-US" sz="1600" dirty="0"/>
              <a:t>notified. In this way, you could develop the product item to be an observer</a:t>
            </a:r>
          </a:p>
          <a:p>
            <a:r>
              <a:rPr lang="en-US" sz="1600" dirty="0"/>
              <a:t>on the currency exchange rate, and before printing out the list of items, you</a:t>
            </a:r>
          </a:p>
          <a:p>
            <a:r>
              <a:rPr lang="en-US" sz="1600" dirty="0"/>
              <a:t>could trigger an event that updates all the registered objects with the correct</a:t>
            </a:r>
          </a:p>
          <a:p>
            <a:r>
              <a:rPr lang="en-US" sz="1600" dirty="0"/>
              <a:t>rate. Doing so gives the objects a chance to update themselves and take the</a:t>
            </a:r>
          </a:p>
          <a:p>
            <a:r>
              <a:rPr lang="en-US" sz="1600" dirty="0"/>
              <a:t>new data into account in their display() method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13504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1678</Words>
  <Application>Microsoft Macintosh PowerPoint</Application>
  <PresentationFormat>On-screen Show (4:3)</PresentationFormat>
  <Paragraphs>153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Web Technologies</vt:lpstr>
      <vt:lpstr>Objectives</vt:lpstr>
      <vt:lpstr>Advanced OOP and Design Patterns</vt:lpstr>
      <vt:lpstr>Advanced OOP and Design Patterns</vt:lpstr>
      <vt:lpstr>Advanced OOP and Design Patterns</vt:lpstr>
      <vt:lpstr>Advanced OOP and Design Patterns</vt:lpstr>
      <vt:lpstr>Advanced OOP and Design Patterns</vt:lpstr>
      <vt:lpstr>Advanced OOP and Design Patterns</vt:lpstr>
      <vt:lpstr>Advanced OOP and Design Patterns</vt:lpstr>
      <vt:lpstr>Advanced OOP and Design Patterns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How to Write a Web Application with PHP</vt:lpstr>
      <vt:lpstr>IT230 – Week 13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kaskotobia</cp:lastModifiedBy>
  <cp:revision>91</cp:revision>
  <dcterms:created xsi:type="dcterms:W3CDTF">2013-08-21T19:17:07Z</dcterms:created>
  <dcterms:modified xsi:type="dcterms:W3CDTF">2015-12-02T16:17:43Z</dcterms:modified>
</cp:coreProperties>
</file>