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9" r:id="rId4"/>
    <p:sldId id="284" r:id="rId5"/>
    <p:sldId id="285" r:id="rId6"/>
    <p:sldId id="286" r:id="rId7"/>
    <p:sldId id="300" r:id="rId8"/>
    <p:sldId id="287" r:id="rId9"/>
    <p:sldId id="317" r:id="rId10"/>
    <p:sldId id="318" r:id="rId11"/>
    <p:sldId id="319" r:id="rId12"/>
    <p:sldId id="320" r:id="rId13"/>
    <p:sldId id="321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301" r:id="rId22"/>
    <p:sldId id="302" r:id="rId23"/>
    <p:sldId id="303" r:id="rId24"/>
    <p:sldId id="304" r:id="rId25"/>
    <p:sldId id="295" r:id="rId26"/>
    <p:sldId id="305" r:id="rId27"/>
    <p:sldId id="296" r:id="rId28"/>
    <p:sldId id="306" r:id="rId29"/>
    <p:sldId id="316" r:id="rId30"/>
    <p:sldId id="297" r:id="rId31"/>
    <p:sldId id="298" r:id="rId32"/>
    <p:sldId id="299" r:id="rId33"/>
    <p:sldId id="307" r:id="rId34"/>
    <p:sldId id="28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7FFF"/>
    <a:srgbClr val="F7E289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157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A3DF4-D9EE-47B5-9C77-BBE2E190DD13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30D3B-C166-441B-805A-64F86B221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5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30D3B-C166-441B-805A-64F86B221EE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5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9295" y="985720"/>
            <a:ext cx="4428445" cy="12216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4130" y="2665475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157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IT230</a:t>
            </a:r>
          </a:p>
          <a:p>
            <a:r>
              <a:rPr lang="en-US" dirty="0" smtClean="0"/>
              <a:t>Dr Mohamed Habib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Saudi Electronic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680310"/>
            <a:ext cx="656631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749245"/>
            <a:ext cx="6413610" cy="458115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Saudi Electronic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157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Saudi Electronic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Saudi Electronic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680310"/>
            <a:ext cx="624443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1425" y="1749245"/>
            <a:ext cx="3054100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157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1425" y="2512770"/>
            <a:ext cx="3054100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93640" y="1749245"/>
            <a:ext cx="3054100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57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93640" y="2512770"/>
            <a:ext cx="3054100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Saudi Electronic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Saudi Electronic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Technologies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PHP 5 Basic Language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1669" y="1997839"/>
            <a:ext cx="77879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Diwani Letter" panose="02010400000000000000" pitchFamily="2" charset="-78"/>
              </a:rPr>
              <a:t>&lt;html&gt;</a:t>
            </a:r>
            <a:r>
              <a:rPr lang="en-US" dirty="0">
                <a:cs typeface="Diwani Letter" panose="02010400000000000000" pitchFamily="2" charset="-78"/>
              </a:rPr>
              <a:t/>
            </a:r>
            <a:br>
              <a:rPr lang="en-US" dirty="0">
                <a:cs typeface="Diwani Letter" panose="02010400000000000000" pitchFamily="2" charset="-78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Diwani Letter" panose="02010400000000000000" pitchFamily="2" charset="-78"/>
              </a:rPr>
              <a:t>&lt;body&gt;</a:t>
            </a:r>
            <a:r>
              <a:rPr lang="en-US" dirty="0">
                <a:cs typeface="Diwani Letter" panose="02010400000000000000" pitchFamily="2" charset="-78"/>
              </a:rPr>
              <a:t/>
            </a:r>
            <a:br>
              <a:rPr lang="en-US" dirty="0">
                <a:cs typeface="Diwani Letter" panose="02010400000000000000" pitchFamily="2" charset="-78"/>
              </a:rPr>
            </a:br>
            <a:r>
              <a:rPr lang="en-US" dirty="0">
                <a:cs typeface="Diwani Letter" panose="02010400000000000000" pitchFamily="2" charset="-78"/>
              </a:rPr>
              <a:t/>
            </a:r>
            <a:br>
              <a:rPr lang="en-US" dirty="0">
                <a:cs typeface="Diwani Letter" panose="02010400000000000000" pitchFamily="2" charset="-78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Diwani Letter" panose="02010400000000000000" pitchFamily="2" charset="-78"/>
              </a:rPr>
              <a:t>Welcome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Diwani Letter" panose="02010400000000000000" pitchFamily="2" charset="-78"/>
              </a:rPr>
              <a:t>&lt;?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Diwani Letter" panose="02010400000000000000" pitchFamily="2" charset="-78"/>
              </a:rPr>
              <a:t>php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Diwani Letter" panose="02010400000000000000" pitchFamily="2" charset="-78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Diwani Letter" panose="02010400000000000000" pitchFamily="2" charset="-78"/>
              </a:rPr>
              <a:t>echo </a:t>
            </a:r>
            <a:r>
              <a:rPr lang="en-US" dirty="0">
                <a:solidFill>
                  <a:srgbClr val="157FFF"/>
                </a:solidFill>
                <a:latin typeface="Consolas" panose="020B0609020204030204" pitchFamily="49" charset="0"/>
                <a:cs typeface="Diwani Letter" panose="02010400000000000000" pitchFamily="2" charset="-78"/>
              </a:rPr>
              <a:t>$_POST["name"]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Diwani Letter" panose="02010400000000000000" pitchFamily="2" charset="-78"/>
              </a:rPr>
              <a:t>;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Diwani Letter" panose="02010400000000000000" pitchFamily="2" charset="-78"/>
              </a:rPr>
              <a:t>?&gt;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Diwani Letter" panose="02010400000000000000" pitchFamily="2" charset="-78"/>
              </a:rPr>
              <a:t>&lt;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cs typeface="Diwani Letter" panose="02010400000000000000" pitchFamily="2" charset="-78"/>
              </a:rPr>
              <a:t>br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Diwani Letter" panose="02010400000000000000" pitchFamily="2" charset="-78"/>
              </a:rPr>
              <a:t>&gt;</a:t>
            </a:r>
            <a:r>
              <a:rPr lang="en-US" dirty="0">
                <a:cs typeface="Diwani Letter" panose="02010400000000000000" pitchFamily="2" charset="-78"/>
              </a:rPr>
              <a:t/>
            </a:r>
            <a:br>
              <a:rPr lang="en-US" dirty="0">
                <a:cs typeface="Diwani Letter" panose="02010400000000000000" pitchFamily="2" charset="-78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Diwani Letter" panose="02010400000000000000" pitchFamily="2" charset="-78"/>
              </a:rPr>
              <a:t>Your email address is: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Diwani Letter" panose="02010400000000000000" pitchFamily="2" charset="-78"/>
              </a:rPr>
              <a:t>&lt;?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Diwani Letter" panose="02010400000000000000" pitchFamily="2" charset="-78"/>
              </a:rPr>
              <a:t>php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Diwani Letter" panose="02010400000000000000" pitchFamily="2" charset="-78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Diwani Letter" panose="02010400000000000000" pitchFamily="2" charset="-78"/>
              </a:rPr>
              <a:t>echo </a:t>
            </a:r>
            <a:r>
              <a:rPr lang="en-US" dirty="0">
                <a:solidFill>
                  <a:srgbClr val="157FFF"/>
                </a:solidFill>
                <a:latin typeface="Consolas" panose="020B0609020204030204" pitchFamily="49" charset="0"/>
                <a:cs typeface="Diwani Letter" panose="02010400000000000000" pitchFamily="2" charset="-78"/>
              </a:rPr>
              <a:t>$_POST["email"]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Diwani Letter" panose="02010400000000000000" pitchFamily="2" charset="-78"/>
              </a:rPr>
              <a:t>;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Diwani Letter" panose="02010400000000000000" pitchFamily="2" charset="-78"/>
              </a:rPr>
              <a:t>?&gt;</a:t>
            </a:r>
            <a:r>
              <a:rPr lang="en-US" dirty="0">
                <a:solidFill>
                  <a:srgbClr val="FF0000"/>
                </a:solidFill>
                <a:cs typeface="Diwani Letter" panose="020104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Diwani Letter" panose="02010400000000000000" pitchFamily="2" charset="-78"/>
              </a:rPr>
            </a:br>
            <a:r>
              <a:rPr lang="en-US" dirty="0">
                <a:cs typeface="Diwani Letter" panose="02010400000000000000" pitchFamily="2" charset="-78"/>
              </a:rPr>
              <a:t/>
            </a:r>
            <a:br>
              <a:rPr lang="en-US" dirty="0">
                <a:cs typeface="Diwani Letter" panose="02010400000000000000" pitchFamily="2" charset="-78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Diwani Letter" panose="02010400000000000000" pitchFamily="2" charset="-78"/>
              </a:rPr>
              <a:t>&lt;/body&gt;</a:t>
            </a:r>
            <a:r>
              <a:rPr lang="en-US" dirty="0">
                <a:cs typeface="Diwani Letter" panose="02010400000000000000" pitchFamily="2" charset="-78"/>
              </a:rPr>
              <a:t/>
            </a:r>
            <a:br>
              <a:rPr lang="en-US" dirty="0">
                <a:cs typeface="Diwani Letter" panose="02010400000000000000" pitchFamily="2" charset="-78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Diwani Letter" panose="02010400000000000000" pitchFamily="2" charset="-78"/>
              </a:rPr>
              <a:t>&lt;/html&gt;</a:t>
            </a:r>
            <a:endParaRPr lang="en-US" dirty="0">
              <a:cs typeface="Diwani Letter" panose="0201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55" y="4758711"/>
            <a:ext cx="3419475" cy="1143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9041" b="17955"/>
          <a:stretch/>
        </p:blipFill>
        <p:spPr>
          <a:xfrm>
            <a:off x="4238555" y="4497934"/>
            <a:ext cx="4609185" cy="16645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ight Arrow 2"/>
          <p:cNvSpPr/>
          <p:nvPr/>
        </p:nvSpPr>
        <p:spPr>
          <a:xfrm>
            <a:off x="3671735" y="5101153"/>
            <a:ext cx="458115" cy="45811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4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65" y="2665475"/>
            <a:ext cx="8163655" cy="292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835" y="527605"/>
            <a:ext cx="5801121" cy="625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540" y="350870"/>
            <a:ext cx="5460399" cy="625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PHP 5 Basic </a:t>
            </a:r>
            <a:r>
              <a:rPr lang="en-US" b="1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u="sng" dirty="0" smtClean="0"/>
              <a:t>Basic Data Types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Integer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Floating </a:t>
            </a:r>
            <a:r>
              <a:rPr lang="en-US" sz="2400" dirty="0" smtClean="0"/>
              <a:t>Point Numbers</a:t>
            </a:r>
            <a:endParaRPr lang="en-US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Strings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Booleans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Null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5919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PHP 5 Basic </a:t>
            </a:r>
            <a:r>
              <a:rPr lang="en-US" b="1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u="sng" dirty="0" smtClean="0"/>
              <a:t>Arrays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49" y="2668076"/>
            <a:ext cx="8559008" cy="32068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54446" y="2237128"/>
            <a:ext cx="43909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 smtClean="0">
                <a:latin typeface="Arial" panose="020B0604020202020204" pitchFamily="34" charset="0"/>
              </a:rPr>
              <a:t>The array() construct creates an array 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1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PHP 5 Basic </a:t>
            </a:r>
            <a:r>
              <a:rPr lang="en-US" b="1" dirty="0" smtClean="0"/>
              <a:t>Language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250"/>
          <a:stretch/>
        </p:blipFill>
        <p:spPr>
          <a:xfrm>
            <a:off x="907080" y="2207360"/>
            <a:ext cx="3664920" cy="21186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176"/>
          <a:stretch/>
        </p:blipFill>
        <p:spPr>
          <a:xfrm>
            <a:off x="907080" y="4497935"/>
            <a:ext cx="7482545" cy="21331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07081" y="1564439"/>
            <a:ext cx="79406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 smtClean="0">
                <a:latin typeface="Arial" panose="020B0604020202020204" pitchFamily="34" charset="0"/>
              </a:rPr>
              <a:t>We can identify by position (a number beginning from zero) or some identify name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92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PHP 5 Basic </a:t>
            </a:r>
            <a:r>
              <a:rPr lang="en-US" b="1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Reading array values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90" y="2566416"/>
            <a:ext cx="5738777" cy="152385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141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PHP 5 Basic </a:t>
            </a:r>
            <a:r>
              <a:rPr lang="en-US" b="1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Accessing Nested Arrays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52" y="2360065"/>
            <a:ext cx="9019948" cy="30541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7068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PHP 5 Basic </a:t>
            </a:r>
            <a:r>
              <a:rPr lang="en-US" b="1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Traversing Arrays Using </a:t>
            </a:r>
            <a:r>
              <a:rPr lang="en-US" sz="2400" b="1" dirty="0" err="1" smtClean="0">
                <a:solidFill>
                  <a:schemeClr val="accent1"/>
                </a:solidFill>
                <a:cs typeface="Diwani Letter" panose="02010400000000000000" pitchFamily="2" charset="-78"/>
              </a:rPr>
              <a:t>foreach</a:t>
            </a:r>
            <a:r>
              <a:rPr lang="en-US" sz="2400" b="1" dirty="0" smtClean="0">
                <a:solidFill>
                  <a:schemeClr val="accent1"/>
                </a:solidFill>
                <a:cs typeface="Diwani Letter" panose="02010400000000000000" pitchFamily="2" charset="-78"/>
              </a:rPr>
              <a:t>()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900" y="2207360"/>
            <a:ext cx="6260905" cy="440045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3544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Write PHP code to perform a specific </a:t>
            </a:r>
            <a:r>
              <a:rPr lang="en-US" dirty="0" smtClean="0"/>
              <a:t>task.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Resolve </a:t>
            </a:r>
            <a:r>
              <a:rPr lang="en-US" dirty="0"/>
              <a:t>problems in a PHP program.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Write </a:t>
            </a:r>
            <a:r>
              <a:rPr lang="en-US" dirty="0"/>
              <a:t>PHP functions to perform specific tasks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/>
              <a:t>Chapter 2: </a:t>
            </a:r>
            <a:r>
              <a:rPr lang="en-US" dirty="0"/>
              <a:t>PHP 5 Basic Language</a:t>
            </a:r>
            <a:br>
              <a:rPr lang="en-US" dirty="0"/>
            </a:br>
            <a:r>
              <a:rPr lang="en-US" b="1" dirty="0"/>
              <a:t>Chapter 3: </a:t>
            </a:r>
            <a:r>
              <a:rPr lang="en-US" dirty="0"/>
              <a:t>PHP 5 OO </a:t>
            </a:r>
            <a:r>
              <a:rPr lang="en-US" dirty="0" smtClean="0"/>
              <a:t>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PHP 5 Basic </a:t>
            </a:r>
            <a:r>
              <a:rPr lang="en-US" b="1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Traversing Arrays Using </a:t>
            </a:r>
            <a:r>
              <a:rPr lang="en-US" sz="2400" b="1" dirty="0">
                <a:solidFill>
                  <a:schemeClr val="accent1"/>
                </a:solidFill>
              </a:rPr>
              <a:t>list()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chemeClr val="accent1"/>
                </a:solidFill>
              </a:rPr>
              <a:t>each()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785" y="2207360"/>
            <a:ext cx="6946510" cy="42757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9600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PHP 5 Basic </a:t>
            </a:r>
            <a:r>
              <a:rPr lang="en-US" b="1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u="sng" dirty="0" smtClean="0"/>
              <a:t>Constants</a:t>
            </a:r>
            <a:endParaRPr lang="en-US" sz="24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r="4159"/>
          <a:stretch/>
        </p:blipFill>
        <p:spPr>
          <a:xfrm>
            <a:off x="986293" y="2947216"/>
            <a:ext cx="7329840" cy="4720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824" r="746"/>
          <a:stretch/>
        </p:blipFill>
        <p:spPr>
          <a:xfrm>
            <a:off x="986293" y="3641380"/>
            <a:ext cx="5759455" cy="28041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83433" y="2264666"/>
            <a:ext cx="79406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 smtClean="0">
                <a:latin typeface="Arial" panose="020B0604020202020204" pitchFamily="34" charset="0"/>
              </a:rPr>
              <a:t>once set, the value of a constant cannot change. They are set using the </a:t>
            </a:r>
            <a:r>
              <a:rPr lang="en-US" altLang="en-US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define() </a:t>
            </a:r>
            <a:r>
              <a:rPr lang="en-US" altLang="en-US" b="1" dirty="0" smtClean="0">
                <a:latin typeface="Arial" panose="020B0604020202020204" pitchFamily="34" charset="0"/>
              </a:rPr>
              <a:t>function.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11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PHP 5 Basic </a:t>
            </a:r>
            <a:r>
              <a:rPr lang="en-US" b="1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u="sng" dirty="0" smtClean="0"/>
              <a:t>Operators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Numerical Operators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Assignment </a:t>
            </a:r>
            <a:r>
              <a:rPr lang="en-US" sz="2400" dirty="0" smtClean="0"/>
              <a:t>Operators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Comparison </a:t>
            </a:r>
            <a:r>
              <a:rPr lang="en-US" sz="2400" dirty="0" smtClean="0"/>
              <a:t>Operators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Logical </a:t>
            </a:r>
            <a:r>
              <a:rPr lang="en-US" sz="2400" dirty="0" smtClean="0"/>
              <a:t>Operators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Bitwise </a:t>
            </a:r>
            <a:r>
              <a:rPr lang="en-US" sz="2400" dirty="0" smtClean="0"/>
              <a:t>Operators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Negation </a:t>
            </a:r>
            <a:r>
              <a:rPr lang="en-US" sz="2400" dirty="0" smtClean="0"/>
              <a:t>Operators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Increment/Decrement </a:t>
            </a:r>
            <a:r>
              <a:rPr lang="en-US" sz="2400" dirty="0" smtClean="0"/>
              <a:t>Operators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The Cast </a:t>
            </a:r>
            <a:r>
              <a:rPr lang="en-US" sz="2400" dirty="0" smtClean="0"/>
              <a:t>Operators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The Silence Operator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60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PHP 5 Basic </a:t>
            </a:r>
            <a:r>
              <a:rPr lang="en-US" b="1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u="sng" dirty="0"/>
              <a:t>CONTROL STRUCTURES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167"/>
          <a:stretch/>
        </p:blipFill>
        <p:spPr>
          <a:xfrm>
            <a:off x="448965" y="2512769"/>
            <a:ext cx="8256288" cy="35122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702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PHP 5 Basic </a:t>
            </a:r>
            <a:r>
              <a:rPr lang="en-US" b="1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u="sng" dirty="0"/>
              <a:t>CONTROL STRUCTURES</a:t>
            </a:r>
            <a:r>
              <a:rPr lang="en-US" sz="2400" u="sng" dirty="0"/>
              <a:t/>
            </a:r>
            <a:br>
              <a:rPr lang="en-US" sz="2400" u="sng" dirty="0"/>
            </a:br>
            <a:r>
              <a:rPr lang="en-US" sz="2400" u="sng" dirty="0"/>
              <a:t/>
            </a:r>
            <a:br>
              <a:rPr lang="en-US" sz="2400" u="sng" dirty="0"/>
            </a:br>
            <a:endParaRPr lang="en-US" sz="24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546"/>
          <a:stretch/>
        </p:blipFill>
        <p:spPr>
          <a:xfrm>
            <a:off x="143555" y="2665474"/>
            <a:ext cx="9103188" cy="32068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3308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PHP 5 Basic </a:t>
            </a:r>
            <a:r>
              <a:rPr lang="en-US" b="1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u="sng" dirty="0"/>
              <a:t>Loop Control Structures</a:t>
            </a:r>
            <a:br>
              <a:rPr lang="en-US" sz="2400" b="1" u="sng" dirty="0"/>
            </a:br>
            <a:r>
              <a:rPr lang="en-US" sz="2400" b="1" u="sng" dirty="0"/>
              <a:t/>
            </a:r>
            <a:br>
              <a:rPr lang="en-US" sz="2400" b="1" u="sng" dirty="0"/>
            </a:br>
            <a:endParaRPr lang="en-US" sz="24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264"/>
          <a:stretch/>
        </p:blipFill>
        <p:spPr>
          <a:xfrm>
            <a:off x="1103903" y="2425730"/>
            <a:ext cx="5666062" cy="19851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903" y="4695511"/>
            <a:ext cx="3365978" cy="163597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629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PHP 5 Basic </a:t>
            </a:r>
            <a:r>
              <a:rPr lang="en-US" b="1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u="sng" dirty="0"/>
              <a:t>Loop Control Structures</a:t>
            </a:r>
            <a:br>
              <a:rPr lang="en-US" sz="2400" b="1" u="sng" dirty="0"/>
            </a:br>
            <a:r>
              <a:rPr lang="en-US" sz="2400" b="1" u="sng" dirty="0"/>
              <a:t/>
            </a:r>
            <a:br>
              <a:rPr lang="en-US" sz="2400" b="1" u="sng" dirty="0"/>
            </a:br>
            <a:endParaRPr lang="en-US" sz="2400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81" y="2512770"/>
            <a:ext cx="6061214" cy="36649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4203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PHP 5 Basic </a:t>
            </a:r>
            <a:r>
              <a:rPr lang="en-US" b="1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u="sng" dirty="0"/>
              <a:t>Code Inclusion Control Structures</a:t>
            </a:r>
            <a:br>
              <a:rPr lang="en-US" sz="2400" b="1" u="sng" dirty="0"/>
            </a:br>
            <a:r>
              <a:rPr lang="en-US" sz="2400" b="1" u="sng" dirty="0"/>
              <a:t/>
            </a:r>
            <a:br>
              <a:rPr lang="en-US" sz="2400" b="1" u="sng" dirty="0"/>
            </a:br>
            <a:endParaRPr lang="en-US" sz="24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520"/>
          <a:stretch/>
        </p:blipFill>
        <p:spPr>
          <a:xfrm>
            <a:off x="1135015" y="2610195"/>
            <a:ext cx="3210356" cy="5832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015" y="3422468"/>
            <a:ext cx="7172278" cy="48162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0597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PHP 5 Basic </a:t>
            </a:r>
            <a:r>
              <a:rPr lang="en-US" b="1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u="sng" dirty="0"/>
              <a:t>FUNCTIONS</a:t>
            </a:r>
            <a:br>
              <a:rPr lang="en-US" sz="2400" b="1" u="sng" dirty="0"/>
            </a:br>
            <a:r>
              <a:rPr lang="en-US" sz="2400" b="1" u="sng" dirty="0"/>
              <a:t/>
            </a:r>
            <a:br>
              <a:rPr lang="en-US" sz="2400" b="1" u="sng" dirty="0"/>
            </a:br>
            <a:endParaRPr lang="en-US" sz="24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08" y="2360481"/>
            <a:ext cx="3817625" cy="15333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08" y="4122846"/>
            <a:ext cx="2881839" cy="233291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3741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PHP 5 Basic </a:t>
            </a:r>
            <a:r>
              <a:rPr lang="en-US" b="1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u="sng" dirty="0"/>
              <a:t>FUNCTIONS</a:t>
            </a:r>
            <a:r>
              <a:rPr lang="en-US" sz="2400" u="sng" dirty="0"/>
              <a:t/>
            </a:r>
            <a:br>
              <a:rPr lang="en-US" sz="2400" u="sng" dirty="0"/>
            </a:br>
            <a:r>
              <a:rPr lang="en-US" sz="2400" u="sng" dirty="0"/>
              <a:t/>
            </a:r>
            <a:br>
              <a:rPr lang="en-US" sz="2400" u="sng" dirty="0"/>
            </a:br>
            <a:endParaRPr lang="en-US" sz="24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180" r="9919"/>
          <a:stretch/>
        </p:blipFill>
        <p:spPr>
          <a:xfrm>
            <a:off x="448965" y="2970885"/>
            <a:ext cx="2595985" cy="22353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3213"/>
          <a:stretch/>
        </p:blipFill>
        <p:spPr>
          <a:xfrm>
            <a:off x="3719390" y="2970885"/>
            <a:ext cx="3690384" cy="225895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3315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PHP 5 Basic </a:t>
            </a:r>
            <a:r>
              <a:rPr lang="en-US" b="1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dirty="0"/>
              <a:t>HTML EMBEDDING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05" y="2360064"/>
            <a:ext cx="5480535" cy="346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3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PHP 5 Basic </a:t>
            </a:r>
            <a:r>
              <a:rPr lang="en-US" b="1" dirty="0" smtClean="0"/>
              <a:t>Language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429"/>
          <a:stretch/>
        </p:blipFill>
        <p:spPr>
          <a:xfrm>
            <a:off x="1059785" y="2512770"/>
            <a:ext cx="7024430" cy="2660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07081" y="1749245"/>
            <a:ext cx="8093364" cy="4581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 smtClean="0"/>
              <a:t>Returning Values By Reference</a:t>
            </a:r>
            <a:r>
              <a:rPr lang="en-US" sz="2400" u="sng" dirty="0" smtClean="0"/>
              <a:t/>
            </a:r>
            <a:br>
              <a:rPr lang="en-US" sz="2400" u="sng" dirty="0" smtClean="0"/>
            </a:br>
            <a:r>
              <a:rPr lang="en-US" sz="2400" u="sng" dirty="0" smtClean="0"/>
              <a:t/>
            </a:r>
            <a:br>
              <a:rPr lang="en-US" sz="2400" u="sng" dirty="0" smtClean="0"/>
            </a:b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12386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PHP 5 Basic </a:t>
            </a:r>
            <a:r>
              <a:rPr lang="en-US" b="1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u="sng" dirty="0"/>
              <a:t>Declaring Function Parameters</a:t>
            </a:r>
            <a:br>
              <a:rPr lang="en-US" sz="2400" b="1" u="sng" dirty="0"/>
            </a:br>
            <a:r>
              <a:rPr lang="en-US" sz="2400" b="1" u="sng" dirty="0"/>
              <a:t/>
            </a:r>
            <a:br>
              <a:rPr lang="en-US" sz="2400" b="1" u="sng" dirty="0"/>
            </a:br>
            <a:endParaRPr lang="en-US" sz="2400" b="1" u="sng" dirty="0" smtClean="0"/>
          </a:p>
          <a:p>
            <a:pPr lvl="1"/>
            <a:r>
              <a:rPr lang="en-US" sz="2400" b="1" dirty="0"/>
              <a:t>By-Value Parameters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lvl="1"/>
            <a:r>
              <a:rPr lang="en-US" sz="2400" b="1" dirty="0"/>
              <a:t>By-Reference Parameters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582" y="2665475"/>
            <a:ext cx="2684314" cy="20672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37235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PHP 5 OO </a:t>
            </a:r>
            <a:r>
              <a:rPr lang="en-US" b="1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u="sng" dirty="0" smtClean="0"/>
              <a:t>Write a Class</a:t>
            </a:r>
            <a:endParaRPr lang="en-US" sz="24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521"/>
          <a:stretch/>
        </p:blipFill>
        <p:spPr>
          <a:xfrm>
            <a:off x="221502" y="2943835"/>
            <a:ext cx="3892384" cy="21919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617" r="3550"/>
          <a:stretch/>
        </p:blipFill>
        <p:spPr>
          <a:xfrm>
            <a:off x="4754495" y="2498347"/>
            <a:ext cx="3817625" cy="38669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90488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PHP 5 OO </a:t>
            </a:r>
            <a:r>
              <a:rPr lang="en-US" b="1" dirty="0" smtClean="0"/>
              <a:t>Language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111"/>
          <a:stretch/>
        </p:blipFill>
        <p:spPr>
          <a:xfrm>
            <a:off x="359099" y="2512770"/>
            <a:ext cx="8409251" cy="36649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07081" y="1749245"/>
            <a:ext cx="8093364" cy="4581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 smtClean="0"/>
              <a:t>final Classes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34033345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IT230 – Week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3428999"/>
            <a:ext cx="6413610" cy="2901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Thanks,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68768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PHP 5 Basic </a:t>
            </a:r>
            <a:r>
              <a:rPr lang="en-US" b="1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u="sng" dirty="0" smtClean="0"/>
              <a:t>Comments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62" y="2360065"/>
            <a:ext cx="8348678" cy="29013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1321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PHP 5 Basic </a:t>
            </a:r>
            <a:r>
              <a:rPr lang="en-US" b="1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u="sng" dirty="0" smtClean="0"/>
              <a:t>Variables</a:t>
            </a:r>
            <a:endParaRPr lang="en-US" sz="24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81" y="2732920"/>
            <a:ext cx="5191970" cy="20571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36" y="5026959"/>
            <a:ext cx="7896544" cy="8959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07081" y="2251752"/>
            <a:ext cx="7878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Variable names always begin with a dollar sign ($) and are case-sensitive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0505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PHP 5 Basic </a:t>
            </a:r>
            <a:r>
              <a:rPr lang="en-US" b="1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u="sng" dirty="0" smtClean="0"/>
              <a:t>Managing Variables</a:t>
            </a:r>
            <a:endParaRPr lang="en-US" sz="24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4285"/>
          <a:stretch/>
        </p:blipFill>
        <p:spPr>
          <a:xfrm>
            <a:off x="1218373" y="2665475"/>
            <a:ext cx="4645756" cy="9162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373" y="4345230"/>
            <a:ext cx="4962932" cy="21669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54446" y="2237128"/>
            <a:ext cx="60837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Isset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() — Determine if a variable is set and is not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NULL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8373" y="3916118"/>
            <a:ext cx="3666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Unset() </a:t>
            </a:r>
            <a:r>
              <a:rPr lang="en-US" sz="2000" b="1" dirty="0"/>
              <a:t>— Unset a given variable</a:t>
            </a:r>
          </a:p>
        </p:txBody>
      </p:sp>
    </p:spTree>
    <p:extLst>
      <p:ext uri="{BB962C8B-B14F-4D97-AF65-F5344CB8AC3E}">
        <p14:creationId xmlns:p14="http://schemas.microsoft.com/office/powerpoint/2010/main" val="390426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PHP 5 Basic </a:t>
            </a:r>
            <a:r>
              <a:rPr lang="en-US" b="1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3887115"/>
            <a:ext cx="8093364" cy="2748690"/>
          </a:xfrm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chemeClr val="accent1"/>
                </a:solidFill>
              </a:rPr>
              <a:t>i</a:t>
            </a:r>
            <a:r>
              <a:rPr lang="en-US" sz="2400" b="1" dirty="0" err="1" smtClean="0">
                <a:solidFill>
                  <a:schemeClr val="accent1"/>
                </a:solidFill>
              </a:rPr>
              <a:t>sset</a:t>
            </a:r>
            <a:r>
              <a:rPr lang="en-US" sz="2400" b="1" dirty="0" smtClean="0">
                <a:solidFill>
                  <a:schemeClr val="accent1"/>
                </a:solidFill>
              </a:rPr>
              <a:t>() </a:t>
            </a:r>
            <a:r>
              <a:rPr lang="en-US" sz="2400" dirty="0" smtClean="0"/>
              <a:t>- returns </a:t>
            </a:r>
            <a:r>
              <a:rPr lang="en-US" sz="2400" b="1" dirty="0"/>
              <a:t>true</a:t>
            </a:r>
            <a:r>
              <a:rPr lang="en-US" sz="2400" dirty="0"/>
              <a:t> only when the variable is </a:t>
            </a:r>
            <a:r>
              <a:rPr lang="en-US" sz="2400" b="1" dirty="0"/>
              <a:t>not null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>
                <a:solidFill>
                  <a:schemeClr val="accent1"/>
                </a:solidFill>
              </a:rPr>
              <a:t>empty() </a:t>
            </a:r>
            <a:r>
              <a:rPr lang="en-US" sz="2400" dirty="0" smtClean="0"/>
              <a:t>- returns </a:t>
            </a:r>
            <a:r>
              <a:rPr lang="en-US" sz="2400" b="1" dirty="0"/>
              <a:t>true</a:t>
            </a:r>
            <a:r>
              <a:rPr lang="en-US" sz="2400" dirty="0"/>
              <a:t> if the variable is an empty string, false, array(), NULL, “0?, 0, and an unset variable. 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959"/>
          <a:stretch/>
        </p:blipFill>
        <p:spPr>
          <a:xfrm>
            <a:off x="907081" y="2665475"/>
            <a:ext cx="8093364" cy="10689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907081" y="2207360"/>
            <a:ext cx="59554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empty() </a:t>
            </a:r>
            <a:r>
              <a:rPr lang="en-US" sz="2000" b="1" dirty="0"/>
              <a:t>— Determine whether a variable is empty</a:t>
            </a:r>
          </a:p>
        </p:txBody>
      </p:sp>
    </p:spTree>
    <p:extLst>
      <p:ext uri="{BB962C8B-B14F-4D97-AF65-F5344CB8AC3E}">
        <p14:creationId xmlns:p14="http://schemas.microsoft.com/office/powerpoint/2010/main" val="86513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PHP 5 Basic </a:t>
            </a:r>
            <a:r>
              <a:rPr lang="en-US" b="1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1" y="1749245"/>
            <a:ext cx="8093364" cy="4581150"/>
          </a:xfrm>
        </p:spPr>
        <p:txBody>
          <a:bodyPr>
            <a:noAutofit/>
          </a:bodyPr>
          <a:lstStyle/>
          <a:p>
            <a:r>
              <a:rPr lang="en-US" sz="2400" b="1" u="sng" dirty="0" err="1" smtClean="0"/>
              <a:t>SuperGlobals</a:t>
            </a:r>
            <a:endParaRPr lang="en-US" sz="24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765"/>
          <a:stretch/>
        </p:blipFill>
        <p:spPr>
          <a:xfrm>
            <a:off x="462135" y="2665475"/>
            <a:ext cx="8498727" cy="24432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8066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75" y="1749245"/>
            <a:ext cx="7940660" cy="4581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cs typeface="Diwani Letter" panose="02010400000000000000" pitchFamily="2" charset="-78"/>
              </a:rPr>
              <a:t>&lt;html&gt;</a:t>
            </a:r>
            <a:br>
              <a:rPr lang="en-US" sz="2400" dirty="0">
                <a:cs typeface="Diwani Letter" panose="02010400000000000000" pitchFamily="2" charset="-78"/>
              </a:rPr>
            </a:br>
            <a:r>
              <a:rPr lang="en-US" sz="2400" dirty="0">
                <a:cs typeface="Diwani Letter" panose="02010400000000000000" pitchFamily="2" charset="-78"/>
              </a:rPr>
              <a:t>&lt;body&gt;</a:t>
            </a:r>
            <a:br>
              <a:rPr lang="en-US" sz="2400" dirty="0">
                <a:cs typeface="Diwani Letter" panose="02010400000000000000" pitchFamily="2" charset="-78"/>
              </a:rPr>
            </a:br>
            <a:r>
              <a:rPr lang="en-US" sz="2400" dirty="0">
                <a:cs typeface="Diwani Letter" panose="02010400000000000000" pitchFamily="2" charset="-78"/>
              </a:rPr>
              <a:t/>
            </a:r>
            <a:br>
              <a:rPr lang="en-US" sz="2400" dirty="0">
                <a:cs typeface="Diwani Letter" panose="02010400000000000000" pitchFamily="2" charset="-78"/>
              </a:rPr>
            </a:br>
            <a:r>
              <a:rPr lang="en-US" sz="2400" dirty="0">
                <a:cs typeface="Diwani Letter" panose="02010400000000000000" pitchFamily="2" charset="-78"/>
              </a:rPr>
              <a:t>&lt;form action="</a:t>
            </a:r>
            <a:r>
              <a:rPr lang="en-US" sz="2400" dirty="0" err="1">
                <a:cs typeface="Diwani Letter" panose="02010400000000000000" pitchFamily="2" charset="-78"/>
              </a:rPr>
              <a:t>welcome.php</a:t>
            </a:r>
            <a:r>
              <a:rPr lang="en-US" sz="2400" dirty="0">
                <a:cs typeface="Diwani Letter" panose="02010400000000000000" pitchFamily="2" charset="-78"/>
              </a:rPr>
              <a:t>" method="</a:t>
            </a:r>
            <a:r>
              <a:rPr lang="en-US" sz="2400" dirty="0">
                <a:solidFill>
                  <a:srgbClr val="FF0000"/>
                </a:solidFill>
                <a:cs typeface="Diwani Letter" panose="02010400000000000000" pitchFamily="2" charset="-78"/>
              </a:rPr>
              <a:t>post</a:t>
            </a:r>
            <a:r>
              <a:rPr lang="en-US" sz="2400" dirty="0">
                <a:cs typeface="Diwani Letter" panose="02010400000000000000" pitchFamily="2" charset="-78"/>
              </a:rPr>
              <a:t>"&gt;</a:t>
            </a:r>
            <a:br>
              <a:rPr lang="en-US" sz="2400" dirty="0">
                <a:cs typeface="Diwani Letter" panose="02010400000000000000" pitchFamily="2" charset="-78"/>
              </a:rPr>
            </a:br>
            <a:r>
              <a:rPr lang="en-US" sz="2400" dirty="0">
                <a:cs typeface="Diwani Letter" panose="02010400000000000000" pitchFamily="2" charset="-78"/>
              </a:rPr>
              <a:t>Name: &lt;input type="text" name="</a:t>
            </a:r>
            <a:r>
              <a:rPr lang="en-US" sz="2400" dirty="0">
                <a:solidFill>
                  <a:srgbClr val="157FFF"/>
                </a:solidFill>
                <a:cs typeface="Diwani Letter" panose="02010400000000000000" pitchFamily="2" charset="-78"/>
              </a:rPr>
              <a:t>name</a:t>
            </a:r>
            <a:r>
              <a:rPr lang="en-US" sz="2400" dirty="0">
                <a:cs typeface="Diwani Letter" panose="02010400000000000000" pitchFamily="2" charset="-78"/>
              </a:rPr>
              <a:t>"&gt;&lt;</a:t>
            </a:r>
            <a:r>
              <a:rPr lang="en-US" sz="2400" dirty="0" err="1">
                <a:cs typeface="Diwani Letter" panose="02010400000000000000" pitchFamily="2" charset="-78"/>
              </a:rPr>
              <a:t>br</a:t>
            </a:r>
            <a:r>
              <a:rPr lang="en-US" sz="2400" dirty="0">
                <a:cs typeface="Diwani Letter" panose="02010400000000000000" pitchFamily="2" charset="-78"/>
              </a:rPr>
              <a:t>&gt;</a:t>
            </a:r>
            <a:br>
              <a:rPr lang="en-US" sz="2400" dirty="0">
                <a:cs typeface="Diwani Letter" panose="02010400000000000000" pitchFamily="2" charset="-78"/>
              </a:rPr>
            </a:br>
            <a:r>
              <a:rPr lang="en-US" sz="2400" dirty="0">
                <a:cs typeface="Diwani Letter" panose="02010400000000000000" pitchFamily="2" charset="-78"/>
              </a:rPr>
              <a:t>E-mail: &lt;input type="text" name="</a:t>
            </a:r>
            <a:r>
              <a:rPr lang="en-US" sz="2400" dirty="0">
                <a:solidFill>
                  <a:srgbClr val="157FFF"/>
                </a:solidFill>
                <a:cs typeface="Diwani Letter" panose="02010400000000000000" pitchFamily="2" charset="-78"/>
              </a:rPr>
              <a:t>email</a:t>
            </a:r>
            <a:r>
              <a:rPr lang="en-US" sz="2400" dirty="0">
                <a:cs typeface="Diwani Letter" panose="02010400000000000000" pitchFamily="2" charset="-78"/>
              </a:rPr>
              <a:t>"&gt;&lt;</a:t>
            </a:r>
            <a:r>
              <a:rPr lang="en-US" sz="2400" dirty="0" err="1">
                <a:cs typeface="Diwani Letter" panose="02010400000000000000" pitchFamily="2" charset="-78"/>
              </a:rPr>
              <a:t>br</a:t>
            </a:r>
            <a:r>
              <a:rPr lang="en-US" sz="2400" dirty="0">
                <a:cs typeface="Diwani Letter" panose="02010400000000000000" pitchFamily="2" charset="-78"/>
              </a:rPr>
              <a:t>&gt;</a:t>
            </a:r>
            <a:br>
              <a:rPr lang="en-US" sz="2400" dirty="0">
                <a:cs typeface="Diwani Letter" panose="02010400000000000000" pitchFamily="2" charset="-78"/>
              </a:rPr>
            </a:br>
            <a:r>
              <a:rPr lang="en-US" sz="2400" dirty="0">
                <a:cs typeface="Diwani Letter" panose="02010400000000000000" pitchFamily="2" charset="-78"/>
              </a:rPr>
              <a:t>&lt;input type="submit"&gt;</a:t>
            </a:r>
            <a:br>
              <a:rPr lang="en-US" sz="2400" dirty="0">
                <a:cs typeface="Diwani Letter" panose="02010400000000000000" pitchFamily="2" charset="-78"/>
              </a:rPr>
            </a:br>
            <a:r>
              <a:rPr lang="en-US" sz="2400" dirty="0">
                <a:cs typeface="Diwani Letter" panose="02010400000000000000" pitchFamily="2" charset="-78"/>
              </a:rPr>
              <a:t>&lt;/form&gt;</a:t>
            </a:r>
            <a:br>
              <a:rPr lang="en-US" sz="2400" dirty="0">
                <a:cs typeface="Diwani Letter" panose="02010400000000000000" pitchFamily="2" charset="-78"/>
              </a:rPr>
            </a:br>
            <a:r>
              <a:rPr lang="en-US" sz="2400" dirty="0">
                <a:cs typeface="Diwani Letter" panose="02010400000000000000" pitchFamily="2" charset="-78"/>
              </a:rPr>
              <a:t/>
            </a:r>
            <a:br>
              <a:rPr lang="en-US" sz="2400" dirty="0">
                <a:cs typeface="Diwani Letter" panose="02010400000000000000" pitchFamily="2" charset="-78"/>
              </a:rPr>
            </a:br>
            <a:r>
              <a:rPr lang="en-US" sz="2400" dirty="0">
                <a:cs typeface="Diwani Letter" panose="02010400000000000000" pitchFamily="2" charset="-78"/>
              </a:rPr>
              <a:t>&lt;/body&gt;</a:t>
            </a:r>
            <a:br>
              <a:rPr lang="en-US" sz="2400" dirty="0">
                <a:cs typeface="Diwani Letter" panose="02010400000000000000" pitchFamily="2" charset="-78"/>
              </a:rPr>
            </a:br>
            <a:r>
              <a:rPr lang="en-US" sz="2400" dirty="0">
                <a:cs typeface="Diwani Letter" panose="02010400000000000000" pitchFamily="2" charset="-78"/>
              </a:rPr>
              <a:t>&lt;/html&gt;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085" y="4345230"/>
            <a:ext cx="3409950" cy="11239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8721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349</Words>
  <Application>Microsoft Office PowerPoint</Application>
  <PresentationFormat>On-screen Show (4:3)</PresentationFormat>
  <Paragraphs>91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 Unicode MS</vt:lpstr>
      <vt:lpstr>Arial</vt:lpstr>
      <vt:lpstr>Calibri</vt:lpstr>
      <vt:lpstr>Consolas</vt:lpstr>
      <vt:lpstr>Diwani Letter</vt:lpstr>
      <vt:lpstr>Wingdings</vt:lpstr>
      <vt:lpstr>Office Theme</vt:lpstr>
      <vt:lpstr>Web Technologies</vt:lpstr>
      <vt:lpstr>Objectives</vt:lpstr>
      <vt:lpstr>PHP 5 Basic Language</vt:lpstr>
      <vt:lpstr>PHP 5 Basic Language</vt:lpstr>
      <vt:lpstr>PHP 5 Basic Language</vt:lpstr>
      <vt:lpstr>PHP 5 Basic Language</vt:lpstr>
      <vt:lpstr>PHP 5 Basic Language</vt:lpstr>
      <vt:lpstr>PHP 5 Basic Language</vt:lpstr>
      <vt:lpstr>Example</vt:lpstr>
      <vt:lpstr>Example</vt:lpstr>
      <vt:lpstr>Example</vt:lpstr>
      <vt:lpstr>PowerPoint Presentation</vt:lpstr>
      <vt:lpstr>PowerPoint Presentation</vt:lpstr>
      <vt:lpstr>PHP 5 Basic Language</vt:lpstr>
      <vt:lpstr>PHP 5 Basic Language</vt:lpstr>
      <vt:lpstr>PHP 5 Basic Language</vt:lpstr>
      <vt:lpstr>PHP 5 Basic Language</vt:lpstr>
      <vt:lpstr>PHP 5 Basic Language</vt:lpstr>
      <vt:lpstr>PHP 5 Basic Language</vt:lpstr>
      <vt:lpstr>PHP 5 Basic Language</vt:lpstr>
      <vt:lpstr>PHP 5 Basic Language</vt:lpstr>
      <vt:lpstr>PHP 5 Basic Language</vt:lpstr>
      <vt:lpstr>PHP 5 Basic Language</vt:lpstr>
      <vt:lpstr>PHP 5 Basic Language</vt:lpstr>
      <vt:lpstr>PHP 5 Basic Language</vt:lpstr>
      <vt:lpstr>PHP 5 Basic Language</vt:lpstr>
      <vt:lpstr>PHP 5 Basic Language</vt:lpstr>
      <vt:lpstr>PHP 5 Basic Language</vt:lpstr>
      <vt:lpstr>PHP 5 Basic Language</vt:lpstr>
      <vt:lpstr>PHP 5 Basic Language</vt:lpstr>
      <vt:lpstr>PHP 5 Basic Language</vt:lpstr>
      <vt:lpstr>PHP 5 OO Language</vt:lpstr>
      <vt:lpstr>PHP 5 OO Language</vt:lpstr>
      <vt:lpstr>IT230 – Week 12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Bothyna S. Alaayad</cp:lastModifiedBy>
  <cp:revision>86</cp:revision>
  <dcterms:created xsi:type="dcterms:W3CDTF">2013-08-21T19:17:07Z</dcterms:created>
  <dcterms:modified xsi:type="dcterms:W3CDTF">2017-03-18T14:06:17Z</dcterms:modified>
</cp:coreProperties>
</file>