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64"/>
  </p:notesMasterIdLst>
  <p:sldIdLst>
    <p:sldId id="256" r:id="rId2"/>
    <p:sldId id="257" r:id="rId3"/>
    <p:sldId id="258" r:id="rId4"/>
    <p:sldId id="260" r:id="rId5"/>
    <p:sldId id="265" r:id="rId6"/>
    <p:sldId id="434" r:id="rId7"/>
    <p:sldId id="266" r:id="rId8"/>
    <p:sldId id="435" r:id="rId9"/>
    <p:sldId id="272" r:id="rId10"/>
    <p:sldId id="273" r:id="rId11"/>
    <p:sldId id="274" r:id="rId12"/>
    <p:sldId id="275" r:id="rId13"/>
    <p:sldId id="277" r:id="rId14"/>
    <p:sldId id="280" r:id="rId15"/>
    <p:sldId id="281" r:id="rId16"/>
    <p:sldId id="437" r:id="rId17"/>
    <p:sldId id="285" r:id="rId18"/>
    <p:sldId id="288" r:id="rId19"/>
    <p:sldId id="289" r:id="rId20"/>
    <p:sldId id="291" r:id="rId21"/>
    <p:sldId id="292" r:id="rId22"/>
    <p:sldId id="293" r:id="rId23"/>
    <p:sldId id="438" r:id="rId24"/>
    <p:sldId id="294" r:id="rId25"/>
    <p:sldId id="295" r:id="rId26"/>
    <p:sldId id="297" r:id="rId27"/>
    <p:sldId id="298" r:id="rId28"/>
    <p:sldId id="299" r:id="rId29"/>
    <p:sldId id="331" r:id="rId30"/>
    <p:sldId id="332" r:id="rId31"/>
    <p:sldId id="333" r:id="rId32"/>
    <p:sldId id="334" r:id="rId33"/>
    <p:sldId id="337" r:id="rId34"/>
    <p:sldId id="439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61" r:id="rId44"/>
    <p:sldId id="362" r:id="rId45"/>
    <p:sldId id="363" r:id="rId46"/>
    <p:sldId id="364" r:id="rId47"/>
    <p:sldId id="365" r:id="rId48"/>
    <p:sldId id="441" r:id="rId49"/>
    <p:sldId id="372" r:id="rId50"/>
    <p:sldId id="375" r:id="rId51"/>
    <p:sldId id="377" r:id="rId52"/>
    <p:sldId id="381" r:id="rId53"/>
    <p:sldId id="382" r:id="rId54"/>
    <p:sldId id="383" r:id="rId55"/>
    <p:sldId id="387" r:id="rId56"/>
    <p:sldId id="389" r:id="rId57"/>
    <p:sldId id="391" r:id="rId58"/>
    <p:sldId id="440" r:id="rId59"/>
    <p:sldId id="395" r:id="rId60"/>
    <p:sldId id="396" r:id="rId61"/>
    <p:sldId id="397" r:id="rId62"/>
    <p:sldId id="419" r:id="rId6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5"/>
      <p: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Allerta" panose="020B0604020202020204" charset="0"/>
      <p:regular r:id="rId7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66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85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880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7" name="Shape 8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7" name="Shape 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9" name="Shape 8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7" name="Shape 10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125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7" name="Shape 1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9" name="Shape 1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9" name="Shape 1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6340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Shape 1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4" name="Shape 1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9672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9" name="Shape 1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35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430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134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03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09600" y="3352800"/>
            <a:ext cx="79247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2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89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76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5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8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289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97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369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5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85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82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577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5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Host Objects: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Browsers and the DOM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685800" y="917575"/>
            <a:ext cx="7772400" cy="1839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WEB TECHNOLOGIES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COMPUTER SCIENCE PERSPECTIVE</a:t>
            </a:r>
            <a:b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JEFFREY C. JACKSON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6819" y="5226347"/>
            <a:ext cx="2750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Allows us to manipulate the elements, attributes, and text on a page.</a:t>
            </a:r>
            <a:endParaRPr lang="en-GB" dirty="0"/>
          </a:p>
        </p:txBody>
      </p:sp>
      <p:sp>
        <p:nvSpPr>
          <p:cNvPr id="3" name="Rectangle: Folded Corner 2"/>
          <p:cNvSpPr/>
          <p:nvPr/>
        </p:nvSpPr>
        <p:spPr>
          <a:xfrm>
            <a:off x="6217920" y="5226347"/>
            <a:ext cx="2715065" cy="907167"/>
          </a:xfrm>
          <a:prstGeom prst="foldedCorner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Intrinsic Event Handling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90600" y="1219200"/>
            <a:ext cx="6781800" cy="504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Intrinsic Event Handling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676400" y="1143000"/>
            <a:ext cx="5773737" cy="54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Intrinsic Event Handling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6" y="1417637"/>
            <a:ext cx="7465325" cy="48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0" y="1586126"/>
            <a:ext cx="4533900" cy="1390650"/>
          </a:xfrm>
          <a:prstGeom prst="rect">
            <a:avLst/>
          </a:prstGeom>
        </p:spPr>
      </p:pic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716" y="3393387"/>
            <a:ext cx="3124199" cy="30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 rot="-6300000" flipH="1">
            <a:off x="4148859" y="4587982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271516" y="4112526"/>
            <a:ext cx="193674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background color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of element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containing cursor</a:t>
            </a:r>
          </a:p>
        </p:txBody>
      </p:sp>
      <p:cxnSp>
        <p:nvCxnSpPr>
          <p:cNvPr id="227" name="Shape 227"/>
          <p:cNvCxnSpPr/>
          <p:nvPr/>
        </p:nvCxnSpPr>
        <p:spPr>
          <a:xfrm rot="10800000" flipH="1">
            <a:off x="2871716" y="4645926"/>
            <a:ext cx="609599" cy="761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" name="Shape 242"/>
          <p:cNvSpPr/>
          <p:nvPr/>
        </p:nvSpPr>
        <p:spPr>
          <a:xfrm>
            <a:off x="1271516" y="1558027"/>
            <a:ext cx="1600199" cy="270774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43"/>
          <p:cNvSpPr txBox="1"/>
          <p:nvPr/>
        </p:nvSpPr>
        <p:spPr>
          <a:xfrm>
            <a:off x="5683972" y="1648924"/>
            <a:ext cx="3383828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Like rollover, style needs to be modified both when entering and exiting the element.</a:t>
            </a:r>
          </a:p>
        </p:txBody>
      </p:sp>
      <p:sp>
        <p:nvSpPr>
          <p:cNvPr id="12" name="Shape 242"/>
          <p:cNvSpPr/>
          <p:nvPr/>
        </p:nvSpPr>
        <p:spPr>
          <a:xfrm>
            <a:off x="1023582" y="1861903"/>
            <a:ext cx="1365378" cy="267148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0" y="1586126"/>
            <a:ext cx="4533900" cy="1390650"/>
          </a:xfrm>
          <a:prstGeom prst="rect">
            <a:avLst/>
          </a:prstGeom>
        </p:spPr>
      </p:pic>
      <p:pic>
        <p:nvPicPr>
          <p:cNvPr id="9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716" y="3393387"/>
            <a:ext cx="3124199" cy="30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42"/>
          <p:cNvSpPr/>
          <p:nvPr/>
        </p:nvSpPr>
        <p:spPr>
          <a:xfrm>
            <a:off x="4260376" y="1558026"/>
            <a:ext cx="707410" cy="276222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242"/>
          <p:cNvSpPr/>
          <p:nvPr/>
        </p:nvSpPr>
        <p:spPr>
          <a:xfrm>
            <a:off x="3716740" y="1814009"/>
            <a:ext cx="707410" cy="276222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52"/>
          <p:cNvSpPr txBox="1"/>
          <p:nvPr/>
        </p:nvSpPr>
        <p:spPr>
          <a:xfrm>
            <a:off x="5357340" y="1631445"/>
            <a:ext cx="3436936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Reference to </a:t>
            </a:r>
            <a:r>
              <a:rPr lang="en-US" sz="1800" b="0" i="0" u="none" strike="noStrike" cap="none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instance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representing the </a:t>
            </a:r>
            <a:r>
              <a:rPr lang="en-US" sz="1800" b="0" i="0" u="none" strike="noStrike" cap="none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td</a:t>
            </a:r>
            <a:r>
              <a:rPr lang="en-US"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5" y="1584064"/>
            <a:ext cx="5676900" cy="1533525"/>
          </a:xfrm>
          <a:prstGeom prst="rect">
            <a:avLst/>
          </a:prstGeom>
        </p:spPr>
      </p:pic>
      <p:pic>
        <p:nvPicPr>
          <p:cNvPr id="6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716" y="3393387"/>
            <a:ext cx="3124199" cy="30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42"/>
          <p:cNvSpPr/>
          <p:nvPr/>
        </p:nvSpPr>
        <p:spPr>
          <a:xfrm>
            <a:off x="3153769" y="1885572"/>
            <a:ext cx="995149" cy="298069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69"/>
          <p:cNvSpPr txBox="1"/>
          <p:nvPr/>
        </p:nvSpPr>
        <p:spPr>
          <a:xfrm>
            <a:off x="5011050" y="1816930"/>
            <a:ext cx="34369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Reference to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instance</a:t>
            </a:r>
          </a:p>
        </p:txBody>
      </p:sp>
      <p:sp>
        <p:nvSpPr>
          <p:cNvPr id="9" name="Shape 242"/>
          <p:cNvSpPr/>
          <p:nvPr/>
        </p:nvSpPr>
        <p:spPr>
          <a:xfrm>
            <a:off x="1913841" y="2207524"/>
            <a:ext cx="815712" cy="286604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78"/>
          <p:cNvSpPr txBox="1"/>
          <p:nvPr/>
        </p:nvSpPr>
        <p:spPr>
          <a:xfrm>
            <a:off x="1900192" y="2582934"/>
            <a:ext cx="49022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instances have a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property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with an Object value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5" y="1584064"/>
            <a:ext cx="5676900" cy="1533525"/>
          </a:xfrm>
          <a:prstGeom prst="rect">
            <a:avLst/>
          </a:prstGeom>
        </p:spPr>
      </p:pic>
      <p:pic>
        <p:nvPicPr>
          <p:cNvPr id="6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716" y="3393387"/>
            <a:ext cx="3124199" cy="30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42"/>
          <p:cNvSpPr/>
          <p:nvPr/>
        </p:nvSpPr>
        <p:spPr>
          <a:xfrm>
            <a:off x="2691762" y="2207524"/>
            <a:ext cx="2098601" cy="268715"/>
          </a:xfrm>
          <a:prstGeom prst="roundRect">
            <a:avLst>
              <a:gd name="adj" fmla="val 16667"/>
            </a:avLst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287"/>
          <p:cNvSpPr txBox="1"/>
          <p:nvPr/>
        </p:nvSpPr>
        <p:spPr>
          <a:xfrm>
            <a:off x="2691762" y="2530252"/>
            <a:ext cx="5357883" cy="6575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Properties of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object correspond to CSS style properties of the corresponding HTML element.</a:t>
            </a:r>
          </a:p>
        </p:txBody>
      </p:sp>
      <p:sp>
        <p:nvSpPr>
          <p:cNvPr id="12" name="Shape 304"/>
          <p:cNvSpPr txBox="1"/>
          <p:nvPr/>
        </p:nvSpPr>
        <p:spPr>
          <a:xfrm>
            <a:off x="6505480" y="3338563"/>
            <a:ext cx="2788645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Net effect: 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“silver”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becomes the specified value for CSS 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background-color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property of 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td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element;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browser immediately modifies the window.</a:t>
            </a:r>
          </a:p>
        </p:txBody>
      </p:sp>
    </p:spTree>
    <p:extLst>
      <p:ext uri="{BB962C8B-B14F-4D97-AF65-F5344CB8AC3E}">
        <p14:creationId xmlns:p14="http://schemas.microsoft.com/office/powerpoint/2010/main" val="288944821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for forming </a:t>
            </a:r>
            <a:r>
              <a:rPr lang="en-US" sz="3600" b="0" i="0" u="none" strike="noStrike" cap="none" dirty="0">
                <a:solidFill>
                  <a:schemeClr val="accent6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style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property names from names of CSS style properties: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CSS property name contains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 hyphens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then the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object’s property name is the same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4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color</a:t>
            </a:r>
            <a:r>
              <a:rPr lang="en-US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0" i="0" u="none" strike="noStrike" cap="none" dirty="0" err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color</a:t>
            </a:r>
            <a:endParaRPr lang="en-US" sz="2400" b="0" i="0" u="none" strike="noStrike" cap="none" dirty="0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Otherwise, all hyphens are removed and the letters that immediately followed hyphens are capitalized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4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background-color</a:t>
            </a:r>
            <a:r>
              <a:rPr lang="en-US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400" b="0" i="0" u="none" strike="noStrike" cap="none" dirty="0" err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backgroundColor</a:t>
            </a:r>
            <a:endParaRPr lang="en-US" sz="2400" b="0" i="0" u="none" strike="noStrike" cap="none" dirty="0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cxnSp>
        <p:nvCxnSpPr>
          <p:cNvPr id="295" name="Shape 295"/>
          <p:cNvCxnSpPr/>
          <p:nvPr/>
        </p:nvCxnSpPr>
        <p:spPr>
          <a:xfrm>
            <a:off x="3126474" y="3997656"/>
            <a:ext cx="533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96" name="Shape 296"/>
          <p:cNvCxnSpPr/>
          <p:nvPr/>
        </p:nvCxnSpPr>
        <p:spPr>
          <a:xfrm>
            <a:off x="5080379" y="5666096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" y="2387599"/>
            <a:ext cx="7943850" cy="1485900"/>
          </a:xfrm>
          <a:prstGeom prst="rect">
            <a:avLst/>
          </a:prstGeom>
        </p:spPr>
      </p:pic>
      <p:sp>
        <p:nvSpPr>
          <p:cNvPr id="317" name="Shape 3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syntax (not supported in IE6):</a:t>
            </a:r>
          </a:p>
        </p:txBody>
      </p:sp>
      <p:sp>
        <p:nvSpPr>
          <p:cNvPr id="321" name="Shape 321"/>
          <p:cNvSpPr/>
          <p:nvPr/>
        </p:nvSpPr>
        <p:spPr>
          <a:xfrm>
            <a:off x="2803526" y="2971800"/>
            <a:ext cx="1463674" cy="341312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2803525" y="3313112"/>
            <a:ext cx="3973512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Every DOM2-compliant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object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has a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setProperty()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method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8" y="2553493"/>
            <a:ext cx="7943850" cy="1485900"/>
          </a:xfrm>
          <a:prstGeom prst="rect">
            <a:avLst/>
          </a:prstGeom>
        </p:spPr>
      </p:pic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syntax (not supported in IE6):</a:t>
            </a:r>
          </a:p>
        </p:txBody>
      </p:sp>
      <p:sp>
        <p:nvSpPr>
          <p:cNvPr id="331" name="Shape 331"/>
          <p:cNvSpPr/>
          <p:nvPr/>
        </p:nvSpPr>
        <p:spPr>
          <a:xfrm rot="-5400000">
            <a:off x="5334000" y="2590799"/>
            <a:ext cx="76199" cy="1752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4572000" y="3581400"/>
            <a:ext cx="16192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CSS property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(unmodified)</a:t>
            </a:r>
          </a:p>
        </p:txBody>
      </p:sp>
      <p:sp>
        <p:nvSpPr>
          <p:cNvPr id="333" name="Shape 333"/>
          <p:cNvSpPr/>
          <p:nvPr/>
        </p:nvSpPr>
        <p:spPr>
          <a:xfrm rot="-5400000">
            <a:off x="7944029" y="3276599"/>
            <a:ext cx="76199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6172200" y="2286000"/>
            <a:ext cx="15557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CSS property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</a:p>
        </p:txBody>
      </p:sp>
      <p:sp>
        <p:nvSpPr>
          <p:cNvPr id="335" name="Shape 335"/>
          <p:cNvSpPr/>
          <p:nvPr/>
        </p:nvSpPr>
        <p:spPr>
          <a:xfrm rot="5400000">
            <a:off x="7100901" y="2622551"/>
            <a:ext cx="76199" cy="5333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7356488" y="3548855"/>
            <a:ext cx="1703387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Empty string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“important”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Document Object Model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an API that allows programs to interact with HTML (or XML) documents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typical browsers, the JavaScript version of the API is provided via the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document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host object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W3C recommendations define standard DOM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other browser host objects are informal,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facto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standards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alert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prompt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examples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others are covered in this chapter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Modifying Element Style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Obtaining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CSS property value: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DOM2 syntax (not supported by IE6):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595"/>
          <a:stretch/>
        </p:blipFill>
        <p:spPr>
          <a:xfrm>
            <a:off x="1666875" y="2349084"/>
            <a:ext cx="5810250" cy="313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99746"/>
            <a:ext cx="8482083" cy="37531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that HTML document elements form a tree structure,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 allows scripts to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modify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document tree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8722"/>
          <a:stretch/>
        </p:blipFill>
        <p:spPr>
          <a:xfrm>
            <a:off x="5562600" y="2209801"/>
            <a:ext cx="2430462" cy="2225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sz="4400" b="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4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95731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nodes in the DOM document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tree, representing:</a:t>
            </a:r>
          </a:p>
          <a:p>
            <a:pPr marL="857250" lvl="1" indent="-457200">
              <a:spcBef>
                <a:spcPts val="0"/>
              </a:spcBef>
              <a:buSzPct val="100000"/>
              <a:buFontTx/>
              <a:buChar char="-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rPr>
              <a:t>elements</a:t>
            </a:r>
          </a:p>
          <a:p>
            <a:pPr marL="857250" lvl="1" indent="-457200">
              <a:spcBef>
                <a:spcPts val="0"/>
              </a:spcBef>
              <a:buSzPct val="100000"/>
              <a:buFontTx/>
              <a:buChar char="-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lvl="1" indent="-457200">
              <a:spcBef>
                <a:spcPts val="0"/>
              </a:spcBef>
              <a:buSzPct val="100000"/>
              <a:buFontTx/>
              <a:buChar char="-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</a:p>
          <a:p>
            <a:pPr marL="857250" lvl="1" indent="-457200">
              <a:spcBef>
                <a:spcPts val="0"/>
              </a:spcBef>
              <a:buSzPct val="100000"/>
              <a:buFontTx/>
              <a:buChar char="-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document type declaration, etc.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Object in the DOM document tree has properties and methods defined by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host object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99" y="2182775"/>
            <a:ext cx="3132332" cy="17341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417637"/>
            <a:ext cx="73342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2322" y="2197290"/>
            <a:ext cx="6141493" cy="410797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9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US" sz="4400" b="0" i="0" u="none" strike="noStrike" cap="none" dirty="0">
              <a:solidFill>
                <a:schemeClr val="dk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74764"/>
            <a:ext cx="8172450" cy="37814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2" y="1938337"/>
            <a:ext cx="7046998" cy="3627813"/>
          </a:xfrm>
          <a:prstGeom prst="rect">
            <a:avLst/>
          </a:prstGeom>
        </p:spPr>
      </p:pic>
      <p:sp>
        <p:nvSpPr>
          <p:cNvPr id="379" name="Shape 3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US" sz="4400" b="0" i="0" u="none" strike="noStrike" cap="none" dirty="0">
              <a:solidFill>
                <a:schemeClr val="dk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1705970" y="2214187"/>
            <a:ext cx="4435523" cy="381000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US" sz="4400" b="0" i="0" u="none" strike="noStrike" cap="none" dirty="0">
              <a:solidFill>
                <a:schemeClr val="dk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1717983"/>
            <a:ext cx="8181975" cy="3476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" y="1787786"/>
            <a:ext cx="8079475" cy="3787512"/>
          </a:xfrm>
          <a:prstGeom prst="rect">
            <a:avLst/>
          </a:prstGeom>
        </p:spPr>
      </p:pic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US" sz="4400" b="0" i="0" u="none" strike="noStrike" cap="none" dirty="0">
              <a:solidFill>
                <a:schemeClr val="dk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5402239" y="4764881"/>
            <a:ext cx="14478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5843564" y="2085710"/>
            <a:ext cx="363219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Function we will write that will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methods and properties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to produce string representing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tree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64275" y="3808673"/>
            <a:ext cx="6741994" cy="467257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Node</a:t>
            </a:r>
            <a:endParaRPr lang="en-US" sz="4400" b="0" i="0" u="none" strike="noStrike" cap="none" dirty="0">
              <a:solidFill>
                <a:schemeClr val="dk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 produced by </a:t>
            </a:r>
            <a:r>
              <a:rPr lang="en-US" sz="3200" i="0" u="none" strike="noStrike" cap="none" dirty="0" err="1">
                <a:solidFill>
                  <a:schemeClr val="accent2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TreeOutline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()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286000"/>
            <a:ext cx="4190999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 Tree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HTML Properties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 values can be set two ways: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with CSS properties, former has some advantages: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clear that setting an HTML attribute, not merely a property of an object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Avoids certain </a:t>
            </a:r>
            <a:r>
              <a:rPr lang="en-US" sz="2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special cases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e.g.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element.setAttribute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(“class”, “warning”); //DOM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element.className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= “warning”; //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req’d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in IE6</a:t>
            </a:r>
          </a:p>
        </p:txBody>
      </p:sp>
      <p:sp>
        <p:nvSpPr>
          <p:cNvPr id="739" name="Shape 739"/>
          <p:cNvSpPr/>
          <p:nvPr/>
        </p:nvSpPr>
        <p:spPr>
          <a:xfrm>
            <a:off x="2438400" y="5486400"/>
            <a:ext cx="1524000" cy="27304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/>
        </p:nvSpPr>
        <p:spPr>
          <a:xfrm>
            <a:off x="1969294" y="5819777"/>
            <a:ext cx="398621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class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is reserved word in JavaScript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9630" y="2088049"/>
            <a:ext cx="5513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element.</a:t>
            </a:r>
            <a:r>
              <a:rPr lang="en-GB" sz="2400" b="1" dirty="0" err="1">
                <a:solidFill>
                  <a:schemeClr val="accent6"/>
                </a:solidFill>
                <a:latin typeface="+mj-lt"/>
              </a:rPr>
              <a:t>setAttribute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("id", "element3");</a:t>
            </a:r>
          </a:p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element</a:t>
            </a:r>
            <a:r>
              <a:rPr lang="en-GB" sz="2400" b="1" dirty="0">
                <a:solidFill>
                  <a:schemeClr val="accent6"/>
                </a:solidFill>
                <a:latin typeface="+mj-lt"/>
              </a:rPr>
              <a:t>.id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= "element3";</a:t>
            </a:r>
            <a:endParaRPr lang="en-GB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“Rollover” effect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752600" y="3352800"/>
            <a:ext cx="2133599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800600" y="3352800"/>
            <a:ext cx="2133599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 rot="-6300000" flipH="1">
            <a:off x="2572543" y="45140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600200" y="2667000"/>
            <a:ext cx="2444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Cursor not over image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724400" y="2667000"/>
            <a:ext cx="30543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Image changes when cursor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moves over</a:t>
            </a:r>
          </a:p>
        </p:txBody>
      </p:sp>
      <p:sp>
        <p:nvSpPr>
          <p:cNvPr id="62" name="Shape 62"/>
          <p:cNvSpPr/>
          <p:nvPr/>
        </p:nvSpPr>
        <p:spPr>
          <a:xfrm rot="-6300000" flipH="1">
            <a:off x="5087143" y="42854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24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IE6 has a different event model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+mj-lt"/>
                <a:ea typeface="Allerta"/>
                <a:cs typeface="Allerta"/>
                <a:sym typeface="Allerta"/>
              </a:rPr>
              <a:t>Event</a:t>
            </a:r>
            <a:r>
              <a:rPr lang="en-US" sz="3600" b="1" i="0" u="none" strike="noStrike" cap="none" dirty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rPr>
              <a:t> instance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for each event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200" b="0" i="0" u="sng" strike="noStrike" cap="none" dirty="0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Event</a:t>
            </a:r>
            <a:r>
              <a:rPr lang="en-US" sz="32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instance properties: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3200" b="1" i="0" u="none" strike="noStrike" cap="none" dirty="0">
                <a:solidFill>
                  <a:schemeClr val="accent1"/>
                </a:solidFill>
                <a:latin typeface="+mj-lt"/>
                <a:ea typeface="Allerta"/>
                <a:cs typeface="Allerta"/>
                <a:sym typeface="Allerta"/>
              </a:rPr>
              <a:t>type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of event (click,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mouseover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3200" b="1" i="0" u="none" strike="noStrike" cap="none" dirty="0">
                <a:solidFill>
                  <a:schemeClr val="accent1"/>
                </a:solidFill>
                <a:latin typeface="+mj-lt"/>
                <a:ea typeface="Allerta"/>
                <a:cs typeface="Allerta"/>
                <a:sym typeface="Allerta"/>
              </a:rPr>
              <a:t>target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 corresponding to document element that generated the event 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button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for click,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mouseover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 This is the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event target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event listener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function that is called with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Event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instance when a certain event occurs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event listener is associated with a target element by calling </a:t>
            </a:r>
            <a:r>
              <a:rPr lang="en-US" sz="3600" b="0" i="0" u="none" strike="noStrike" cap="none" dirty="0" err="1">
                <a:solidFill>
                  <a:schemeClr val="accent2"/>
                </a:solidFill>
                <a:latin typeface="+mj-lt"/>
                <a:ea typeface="Allerta"/>
                <a:cs typeface="Allerta"/>
                <a:sym typeface="Allerta"/>
              </a:rPr>
              <a:t>addEventListener</a:t>
            </a:r>
            <a:r>
              <a:rPr lang="en-US" sz="3600" b="0" i="0" u="none" strike="noStrike" cap="none" dirty="0">
                <a:solidFill>
                  <a:schemeClr val="accent2"/>
                </a:solidFill>
                <a:latin typeface="+mj-lt"/>
                <a:ea typeface="Allerta"/>
                <a:cs typeface="Allerta"/>
                <a:sym typeface="Allerta"/>
              </a:rPr>
              <a:t>()</a:t>
            </a:r>
            <a:r>
              <a:rPr lang="en-US" sz="3600" b="0" i="0" u="none" strike="noStrike" cap="none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element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4180"/>
          <a:stretch/>
        </p:blipFill>
        <p:spPr>
          <a:xfrm>
            <a:off x="1109496" y="2001591"/>
            <a:ext cx="7791450" cy="76486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109496" y="2278314"/>
            <a:ext cx="906865" cy="272955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hape 770"/>
          <p:cNvSpPr txBox="1"/>
          <p:nvPr/>
        </p:nvSpPr>
        <p:spPr>
          <a:xfrm>
            <a:off x="433221" y="2094116"/>
            <a:ext cx="768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295537" y="2278314"/>
            <a:ext cx="968991" cy="27295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779"/>
          <p:cNvSpPr txBox="1"/>
          <p:nvPr/>
        </p:nvSpPr>
        <p:spPr>
          <a:xfrm>
            <a:off x="3902074" y="2511242"/>
            <a:ext cx="1263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 type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6361" y="2551269"/>
            <a:ext cx="2131846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5411858" y="2278314"/>
            <a:ext cx="1186384" cy="27295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ape 796"/>
          <p:cNvSpPr txBox="1"/>
          <p:nvPr/>
        </p:nvSpPr>
        <p:spPr>
          <a:xfrm>
            <a:off x="5801317" y="2559451"/>
            <a:ext cx="15938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 handler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4774"/>
          <a:stretch/>
        </p:blipFill>
        <p:spPr>
          <a:xfrm>
            <a:off x="1109496" y="3438876"/>
            <a:ext cx="7791450" cy="22284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9" name="Shape 799"/>
          <p:cNvSpPr txBox="1"/>
          <p:nvPr/>
        </p:nvSpPr>
        <p:spPr>
          <a:xfrm>
            <a:off x="0" y="4091059"/>
            <a:ext cx="1136649" cy="1096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of 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handler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2275148" y="3515904"/>
            <a:ext cx="1186384" cy="401137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68340" y="2551269"/>
            <a:ext cx="3136710" cy="964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DOM event types: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HTML intrinsic events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keypress,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keydown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keyup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dblclick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has some others that are typically targeted at the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window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71" y="4147896"/>
            <a:ext cx="7740058" cy="24894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4180"/>
          <a:stretch/>
        </p:blipFill>
        <p:spPr>
          <a:xfrm>
            <a:off x="1109496" y="2001591"/>
            <a:ext cx="7791450" cy="764867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6566941" y="2278313"/>
            <a:ext cx="968991" cy="27295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016361" y="2551269"/>
            <a:ext cx="2131846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4774"/>
          <a:stretch/>
        </p:blipFill>
        <p:spPr>
          <a:xfrm>
            <a:off x="1109496" y="3438876"/>
            <a:ext cx="7791450" cy="22284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9" name="Shape 799"/>
          <p:cNvSpPr txBox="1"/>
          <p:nvPr/>
        </p:nvSpPr>
        <p:spPr>
          <a:xfrm>
            <a:off x="0" y="4091059"/>
            <a:ext cx="1136649" cy="1096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of 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handler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470559" y="3520119"/>
            <a:ext cx="787543" cy="264526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hape 808"/>
          <p:cNvSpPr txBox="1"/>
          <p:nvPr/>
        </p:nvSpPr>
        <p:spPr>
          <a:xfrm>
            <a:off x="4572000" y="3520119"/>
            <a:ext cx="178911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Event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instance</a:t>
            </a:r>
          </a:p>
        </p:txBody>
      </p:sp>
      <p:sp>
        <p:nvSpPr>
          <p:cNvPr id="21" name="Shape 817"/>
          <p:cNvSpPr txBox="1"/>
          <p:nvPr/>
        </p:nvSpPr>
        <p:spPr>
          <a:xfrm>
            <a:off x="6361110" y="2582336"/>
            <a:ext cx="2660060" cy="460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Normally false </a:t>
            </a:r>
            <a:r>
              <a:rPr lang="en-US"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(more later)</a:t>
            </a:r>
            <a:endParaRPr lang="en-US" sz="1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571693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</a:t>
            </a:r>
          </a:p>
        </p:txBody>
      </p:sp>
      <p:pic>
        <p:nvPicPr>
          <p:cNvPr id="824" name="Shape 8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286000"/>
            <a:ext cx="4953000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</a:p>
        </p:txBody>
      </p:sp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DOM2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mouse events: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mousedown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mouseup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mousemove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mouseover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mouseout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Event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instances have additional properties for mouse events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35" y="1561306"/>
            <a:ext cx="8229600" cy="4848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mouse “trail”</a:t>
            </a:r>
          </a:p>
        </p:txBody>
      </p:sp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705100"/>
            <a:ext cx="4572000" cy="24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Shape 847"/>
          <p:cNvSpPr/>
          <p:nvPr/>
        </p:nvSpPr>
        <p:spPr>
          <a:xfrm rot="-6300000" flipH="1">
            <a:off x="5239543" y="45140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28228" r="2684" b="33697"/>
          <a:stretch/>
        </p:blipFill>
        <p:spPr>
          <a:xfrm>
            <a:off x="528636" y="3795843"/>
            <a:ext cx="8462963" cy="16573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80817"/>
          <a:stretch/>
        </p:blipFill>
        <p:spPr>
          <a:xfrm>
            <a:off x="411954" y="5473701"/>
            <a:ext cx="8696325" cy="835023"/>
          </a:xfrm>
          <a:prstGeom prst="rect">
            <a:avLst/>
          </a:prstGeom>
        </p:spPr>
      </p:pic>
      <p:sp>
        <p:nvSpPr>
          <p:cNvPr id="852" name="Shape 8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53" name="Shape 8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document: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init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()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function:</a:t>
            </a:r>
          </a:p>
        </p:txBody>
      </p:sp>
      <p:sp>
        <p:nvSpPr>
          <p:cNvPr id="859" name="Shape 859"/>
          <p:cNvSpPr/>
          <p:nvPr/>
        </p:nvSpPr>
        <p:spPr>
          <a:xfrm>
            <a:off x="762796" y="3767138"/>
            <a:ext cx="152399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 txBox="1"/>
          <p:nvPr/>
        </p:nvSpPr>
        <p:spPr>
          <a:xfrm>
            <a:off x="0" y="4191000"/>
            <a:ext cx="8699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“blips”</a:t>
            </a:r>
          </a:p>
        </p:txBody>
      </p:sp>
      <p:sp>
        <p:nvSpPr>
          <p:cNvPr id="861" name="Shape 861"/>
          <p:cNvSpPr txBox="1"/>
          <p:nvPr/>
        </p:nvSpPr>
        <p:spPr>
          <a:xfrm>
            <a:off x="2838617" y="5729287"/>
            <a:ext cx="2520618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Add event listener</a:t>
            </a:r>
          </a:p>
        </p:txBody>
      </p:sp>
      <p:sp>
        <p:nvSpPr>
          <p:cNvPr id="863" name="Shape 863"/>
          <p:cNvSpPr/>
          <p:nvPr/>
        </p:nvSpPr>
        <p:spPr>
          <a:xfrm>
            <a:off x="4098926" y="4614733"/>
            <a:ext cx="2133599" cy="304799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 txBox="1"/>
          <p:nvPr/>
        </p:nvSpPr>
        <p:spPr>
          <a:xfrm>
            <a:off x="6851650" y="4511675"/>
            <a:ext cx="19875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String uniquely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identifying this div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762" y="2195111"/>
            <a:ext cx="4422274" cy="471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065" b="92888"/>
          <a:stretch/>
        </p:blipFill>
        <p:spPr>
          <a:xfrm>
            <a:off x="528637" y="3384015"/>
            <a:ext cx="8081962" cy="309566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627797" y="5473701"/>
            <a:ext cx="8480482" cy="25558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69" y="1417637"/>
            <a:ext cx="7948782" cy="4711535"/>
          </a:xfrm>
          <a:prstGeom prst="rect">
            <a:avLst/>
          </a:prstGeom>
        </p:spPr>
      </p:pic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933063" y="2866030"/>
            <a:ext cx="2210937" cy="564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Import JavaScript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82890" y="2972593"/>
            <a:ext cx="5513695" cy="457993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hape 87"/>
          <p:cNvSpPr txBox="1"/>
          <p:nvPr/>
        </p:nvSpPr>
        <p:spPr>
          <a:xfrm>
            <a:off x="2126681" y="3773404"/>
            <a:ext cx="5911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Default language for scripts specified as attribute values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282890" y="3459244"/>
            <a:ext cx="7525061" cy="31416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1721038" y="4851371"/>
            <a:ext cx="4637397" cy="566545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96"/>
          <p:cNvSpPr txBox="1"/>
          <p:nvPr/>
        </p:nvSpPr>
        <p:spPr>
          <a:xfrm>
            <a:off x="6384925" y="4844954"/>
            <a:ext cx="2711449" cy="1182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Calls to JavaScript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show()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function when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mouse moves over/away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from image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126681" y="4353636"/>
            <a:ext cx="1039600" cy="2866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3698544" y="4876224"/>
            <a:ext cx="805218" cy="541692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ape 106"/>
          <p:cNvSpPr txBox="1"/>
          <p:nvPr/>
        </p:nvSpPr>
        <p:spPr>
          <a:xfrm>
            <a:off x="2126681" y="5631655"/>
            <a:ext cx="367596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Notice that 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id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of image is first argument to </a:t>
            </a:r>
            <a:r>
              <a:rPr lang="en-US" sz="18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show()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39" y="2274887"/>
            <a:ext cx="3448050" cy="2105025"/>
          </a:xfrm>
          <a:prstGeom prst="rect">
            <a:avLst/>
          </a:prstGeom>
        </p:spPr>
      </p:pic>
      <p:sp>
        <p:nvSpPr>
          <p:cNvPr id="869" name="Shape 8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70" name="Shape 8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sheet for “blips”:</a:t>
            </a:r>
          </a:p>
        </p:txBody>
      </p:sp>
      <p:sp>
        <p:nvSpPr>
          <p:cNvPr id="873" name="Shape 873"/>
          <p:cNvSpPr/>
          <p:nvPr/>
        </p:nvSpPr>
        <p:spPr>
          <a:xfrm>
            <a:off x="1543050" y="4031598"/>
            <a:ext cx="1841595" cy="348314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 txBox="1"/>
          <p:nvPr/>
        </p:nvSpPr>
        <p:spPr>
          <a:xfrm>
            <a:off x="3507664" y="4022399"/>
            <a:ext cx="23558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Initially, not displayed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9779"/>
          <a:stretch/>
        </p:blipFill>
        <p:spPr>
          <a:xfrm>
            <a:off x="857250" y="3110065"/>
            <a:ext cx="7829550" cy="2638567"/>
          </a:xfrm>
          <a:prstGeom prst="rect">
            <a:avLst/>
          </a:prstGeom>
        </p:spPr>
      </p:pic>
      <p:sp>
        <p:nvSpPr>
          <p:cNvPr id="879" name="Shape 8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handler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updateDivs()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885" name="Shape 885"/>
          <p:cNvSpPr/>
          <p:nvPr/>
        </p:nvSpPr>
        <p:spPr>
          <a:xfrm>
            <a:off x="5931089" y="4539669"/>
            <a:ext cx="838199" cy="670506"/>
          </a:xfrm>
          <a:prstGeom prst="roundRect">
            <a:avLst>
              <a:gd name="adj" fmla="val 16667"/>
            </a:avLst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Shape 886"/>
          <p:cNvSpPr txBox="1"/>
          <p:nvPr/>
        </p:nvSpPr>
        <p:spPr>
          <a:xfrm>
            <a:off x="6502400" y="5210175"/>
            <a:ext cx="25844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Convert mouse location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from Number to String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and append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0415"/>
          <a:stretch/>
        </p:blipFill>
        <p:spPr>
          <a:xfrm>
            <a:off x="781049" y="2171700"/>
            <a:ext cx="7829550" cy="8581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49"/>
          <a:stretch/>
        </p:blipFill>
        <p:spPr>
          <a:xfrm>
            <a:off x="647700" y="2336840"/>
            <a:ext cx="8153399" cy="2365294"/>
          </a:xfrm>
          <a:prstGeom prst="rect">
            <a:avLst/>
          </a:prstGeom>
        </p:spPr>
      </p:pic>
      <p:sp>
        <p:nvSpPr>
          <p:cNvPr id="891" name="Shape 8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92" name="Shape 8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Handling: </a:t>
            </a:r>
            <a:b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 Events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handler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updateDivs()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4833582" y="3615511"/>
            <a:ext cx="2286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Shape 896"/>
          <p:cNvSpPr txBox="1"/>
          <p:nvPr/>
        </p:nvSpPr>
        <p:spPr>
          <a:xfrm>
            <a:off x="4572000" y="4102873"/>
            <a:ext cx="3397250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Mod (remainder) operator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used to cycle through “blip” </a:t>
            </a:r>
            <a:r>
              <a:rPr lang="en-US" sz="1800" b="0" i="0" u="none" strike="noStrike" cap="none" dirty="0" err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divs</a:t>
            </a:r>
            <a:endParaRPr lang="en-US" sz="1800" b="0" i="0" u="none" strike="noStrike" cap="none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(least-recently changed is the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next div moved)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648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9" name="Shape 10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20" name="Shape 10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</a:p>
        </p:txBody>
      </p:sp>
      <p:sp>
        <p:nvSpPr>
          <p:cNvPr id="1021" name="Shape 1021"/>
          <p:cNvSpPr txBox="1"/>
          <p:nvPr/>
        </p:nvSpPr>
        <p:spPr>
          <a:xfrm>
            <a:off x="228600" y="3352800"/>
            <a:ext cx="1479550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When cursor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moves over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upper menu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3" name="Shape 1023"/>
          <p:cNvCxnSpPr/>
          <p:nvPr/>
        </p:nvCxnSpPr>
        <p:spPr>
          <a:xfrm rot="10800000" flipH="1">
            <a:off x="1600200" y="3276599"/>
            <a:ext cx="762000" cy="7620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0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362200"/>
            <a:ext cx="4724400" cy="268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Shape 10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30" name="Shape 10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Shape 1031"/>
          <p:cNvSpPr txBox="1"/>
          <p:nvPr/>
        </p:nvSpPr>
        <p:spPr>
          <a:xfrm>
            <a:off x="228600" y="3352800"/>
            <a:ext cx="14541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 drop-down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appears</a:t>
            </a:r>
          </a:p>
        </p:txBody>
      </p:sp>
      <p:cxnSp>
        <p:nvCxnSpPr>
          <p:cNvPr id="1033" name="Shape 1033"/>
          <p:cNvCxnSpPr/>
          <p:nvPr/>
        </p:nvCxnSpPr>
        <p:spPr>
          <a:xfrm>
            <a:off x="1676400" y="3962400"/>
            <a:ext cx="685799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034" name="Shape 1034"/>
          <p:cNvSpPr/>
          <p:nvPr/>
        </p:nvSpPr>
        <p:spPr>
          <a:xfrm rot="-6300000" flipH="1">
            <a:off x="2801143" y="32186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Shape 10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362200"/>
            <a:ext cx="4724400" cy="268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Shape 1042"/>
          <p:cNvSpPr txBox="1"/>
          <p:nvPr/>
        </p:nvSpPr>
        <p:spPr>
          <a:xfrm>
            <a:off x="3733800" y="3962400"/>
            <a:ext cx="29527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Background color changes </a:t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as cursor moves over </a:t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drop-down items</a:t>
            </a:r>
          </a:p>
        </p:txBody>
      </p:sp>
      <p:cxnSp>
        <p:nvCxnSpPr>
          <p:cNvPr id="1043" name="Shape 1043"/>
          <p:cNvCxnSpPr/>
          <p:nvPr/>
        </p:nvCxnSpPr>
        <p:spPr>
          <a:xfrm rot="10800000">
            <a:off x="3124200" y="4191000"/>
            <a:ext cx="685799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044" name="Shape 1044"/>
          <p:cNvSpPr/>
          <p:nvPr/>
        </p:nvSpPr>
        <p:spPr>
          <a:xfrm rot="-6300000" flipH="1">
            <a:off x="2572543" y="41330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648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9" name="Shape 10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50" name="Shape 10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Shape 1051"/>
          <p:cNvSpPr txBox="1"/>
          <p:nvPr/>
        </p:nvSpPr>
        <p:spPr>
          <a:xfrm>
            <a:off x="228600" y="3352800"/>
            <a:ext cx="1428749" cy="201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Drop-down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disappears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when cursor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leaves both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drop-down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and menu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Shape 1053"/>
          <p:cNvSpPr/>
          <p:nvPr/>
        </p:nvSpPr>
        <p:spPr>
          <a:xfrm rot="-6300000" flipH="1">
            <a:off x="3486943" y="4361656"/>
            <a:ext cx="282574" cy="936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>
              <a:alpha val="49803"/>
            </a:scheme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59" name="Shape 10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structure: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2" y="2195298"/>
            <a:ext cx="7611957" cy="4113425"/>
          </a:xfrm>
          <a:prstGeom prst="rect">
            <a:avLst/>
          </a:prstGeom>
        </p:spPr>
      </p:pic>
      <p:sp>
        <p:nvSpPr>
          <p:cNvPr id="9" name="Shape 1070"/>
          <p:cNvSpPr txBox="1"/>
          <p:nvPr/>
        </p:nvSpPr>
        <p:spPr>
          <a:xfrm>
            <a:off x="5122520" y="1844676"/>
            <a:ext cx="34099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Event handlers will be added 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JavaScript code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565779" y="2195298"/>
            <a:ext cx="2160711" cy="31589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081"/>
          <p:cNvSpPr txBox="1"/>
          <p:nvPr/>
        </p:nvSpPr>
        <p:spPr>
          <a:xfrm>
            <a:off x="82431" y="2664842"/>
            <a:ext cx="12128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Top menu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is a table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1287410" y="2497540"/>
            <a:ext cx="705164" cy="286603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5622878" y="2515300"/>
            <a:ext cx="1557198" cy="268843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2129050" y="3521987"/>
            <a:ext cx="568687" cy="258444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ape 1091"/>
          <p:cNvSpPr txBox="1"/>
          <p:nvPr/>
        </p:nvSpPr>
        <p:spPr>
          <a:xfrm>
            <a:off x="766181" y="3598815"/>
            <a:ext cx="156844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Each top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menu item 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 (positioned)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</a:p>
        </p:txBody>
      </p:sp>
      <p:pic>
        <p:nvPicPr>
          <p:cNvPr id="16" name="Shape 1092"/>
          <p:cNvPicPr preferRelativeResize="0"/>
          <p:nvPr/>
        </p:nvPicPr>
        <p:blipFill rotWithShape="1">
          <a:blip r:embed="rId4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232444" y="2985517"/>
            <a:ext cx="3454356" cy="3162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7" name="Shape 1094"/>
          <p:cNvSpPr txBox="1"/>
          <p:nvPr/>
        </p:nvSpPr>
        <p:spPr>
          <a:xfrm>
            <a:off x="4572000" y="2960265"/>
            <a:ext cx="717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CSS: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59" name="Shape 10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structure: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2" y="2195298"/>
            <a:ext cx="7611957" cy="4113425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3077447" y="3733958"/>
            <a:ext cx="568687" cy="258444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Shape 1092"/>
          <p:cNvPicPr preferRelativeResize="0"/>
          <p:nvPr/>
        </p:nvPicPr>
        <p:blipFill rotWithShape="1">
          <a:blip r:embed="rId4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232444" y="2985517"/>
            <a:ext cx="3454356" cy="3162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7" name="Shape 1094"/>
          <p:cNvSpPr txBox="1"/>
          <p:nvPr/>
        </p:nvSpPr>
        <p:spPr>
          <a:xfrm>
            <a:off x="4572000" y="2960265"/>
            <a:ext cx="717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CSS:</a:t>
            </a:r>
          </a:p>
        </p:txBody>
      </p:sp>
      <p:sp>
        <p:nvSpPr>
          <p:cNvPr id="18" name="Shape 1104"/>
          <p:cNvSpPr txBox="1"/>
          <p:nvPr/>
        </p:nvSpPr>
        <p:spPr>
          <a:xfrm>
            <a:off x="324134" y="3378200"/>
            <a:ext cx="1898649" cy="201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Associated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drop-down 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in a div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that 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out of the normal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flow and initially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invisible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2372283" y="4005138"/>
            <a:ext cx="705164" cy="286603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hape 1117"/>
          <p:cNvSpPr txBox="1"/>
          <p:nvPr/>
        </p:nvSpPr>
        <p:spPr>
          <a:xfrm>
            <a:off x="3361790" y="4226261"/>
            <a:ext cx="2888165" cy="665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Associated drop-down 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 table</a:t>
            </a:r>
          </a:p>
        </p:txBody>
      </p:sp>
    </p:spTree>
    <p:extLst>
      <p:ext uri="{BB962C8B-B14F-4D97-AF65-F5344CB8AC3E}">
        <p14:creationId xmlns:p14="http://schemas.microsoft.com/office/powerpoint/2010/main" val="2576071834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91" y="2750316"/>
            <a:ext cx="5073308" cy="2562277"/>
          </a:xfrm>
          <a:prstGeom prst="rect">
            <a:avLst/>
          </a:prstGeom>
        </p:spPr>
      </p:pic>
      <p:sp>
        <p:nvSpPr>
          <p:cNvPr id="1133" name="Shape 11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34" name="Shape 1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style rules:</a:t>
            </a:r>
          </a:p>
        </p:txBody>
      </p:sp>
      <p:sp>
        <p:nvSpPr>
          <p:cNvPr id="1139" name="Shape 1139"/>
          <p:cNvSpPr txBox="1"/>
          <p:nvPr/>
        </p:nvSpPr>
        <p:spPr>
          <a:xfrm>
            <a:off x="4647062" y="1570477"/>
            <a:ext cx="2533650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Top menu item div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is “positioned” but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not moved from normal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flow location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425588" y="2852382"/>
            <a:ext cx="2442949" cy="272955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151"/>
          <p:cNvSpPr txBox="1"/>
          <p:nvPr/>
        </p:nvSpPr>
        <p:spPr>
          <a:xfrm>
            <a:off x="6536699" y="3292233"/>
            <a:ext cx="254634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Upper left corner of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div overlaps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bottom border of top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099942" y="3148325"/>
            <a:ext cx="768596" cy="287817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4572000" y="4298441"/>
            <a:ext cx="768596" cy="287817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hape 1164"/>
          <p:cNvSpPr txBox="1"/>
          <p:nvPr/>
        </p:nvSpPr>
        <p:spPr>
          <a:xfrm>
            <a:off x="1161424" y="4581350"/>
            <a:ext cx="25209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drawn over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lower z-index elements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961262" y="4645259"/>
            <a:ext cx="1379334" cy="254287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stCxn id="11" idx="1"/>
            <a:endCxn id="12" idx="3"/>
          </p:cNvCxnSpPr>
          <p:nvPr/>
        </p:nvCxnSpPr>
        <p:spPr>
          <a:xfrm flipH="1" flipV="1">
            <a:off x="5868538" y="3292234"/>
            <a:ext cx="668161" cy="59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1"/>
          </p:cNvCxnSpPr>
          <p:nvPr/>
        </p:nvCxnSpPr>
        <p:spPr>
          <a:xfrm flipH="1">
            <a:off x="5340596" y="3887545"/>
            <a:ext cx="1196103" cy="56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46" y="1910812"/>
            <a:ext cx="6766107" cy="2118798"/>
          </a:xfrm>
          <a:prstGeom prst="rect">
            <a:avLst/>
          </a:prstGeom>
        </p:spPr>
      </p:pic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123" name="Shape 123"/>
          <p:cNvSpPr/>
          <p:nvPr/>
        </p:nvSpPr>
        <p:spPr>
          <a:xfrm>
            <a:off x="4650378" y="2741611"/>
            <a:ext cx="2668586" cy="411022"/>
          </a:xfrm>
          <a:prstGeom prst="ellipse">
            <a:avLst/>
          </a:prstGeom>
          <a:solidFill>
            <a:srgbClr val="008080">
              <a:alpha val="34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708525" y="2322511"/>
            <a:ext cx="329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DOM method returning Object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" name="Shape 153"/>
          <p:cNvSpPr/>
          <p:nvPr/>
        </p:nvSpPr>
        <p:spPr>
          <a:xfrm>
            <a:off x="1981200" y="3048000"/>
            <a:ext cx="1600199" cy="381000"/>
          </a:xfrm>
          <a:prstGeom prst="ellipse">
            <a:avLst/>
          </a:prstGeom>
          <a:solidFill>
            <a:srgbClr val="FFFF00">
              <a:alpha val="39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54"/>
          <p:cNvSpPr txBox="1"/>
          <p:nvPr/>
        </p:nvSpPr>
        <p:spPr>
          <a:xfrm>
            <a:off x="2409030" y="3523433"/>
            <a:ext cx="4249737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Method inherited by </a:t>
            </a:r>
            <a:r>
              <a:rPr lang="en-US" sz="1800" b="0" i="0" u="none" strike="noStrike" cap="none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1800" b="0" i="0" u="none" strike="noStrike" cap="non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instances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 setting value of an attribute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70" name="Shape 1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Adding event handlers to top menu: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addEventHandlers()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177" name="Shape 1177"/>
          <p:cNvSpPr txBox="1"/>
          <p:nvPr/>
        </p:nvSpPr>
        <p:spPr>
          <a:xfrm>
            <a:off x="0" y="4525041"/>
            <a:ext cx="10604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handlers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69" y="2295525"/>
            <a:ext cx="4602734" cy="72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30" y="4397632"/>
            <a:ext cx="7591415" cy="802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30" y="5196553"/>
            <a:ext cx="8047630" cy="273729"/>
          </a:xfrm>
          <a:prstGeom prst="rect">
            <a:avLst/>
          </a:prstGeom>
        </p:spPr>
      </p:pic>
      <p:sp>
        <p:nvSpPr>
          <p:cNvPr id="14" name="Shape 1190"/>
          <p:cNvSpPr txBox="1"/>
          <p:nvPr/>
        </p:nvSpPr>
        <p:spPr>
          <a:xfrm>
            <a:off x="1060449" y="5605040"/>
            <a:ext cx="7245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menuBar1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will be target of events; adding reference to the drop-down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div makes it easy for event handler to access the drop-down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001530" y="5222462"/>
            <a:ext cx="2175839" cy="213519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7846"/>
          <a:stretch/>
        </p:blipFill>
        <p:spPr>
          <a:xfrm>
            <a:off x="902599" y="1663297"/>
            <a:ext cx="7858125" cy="356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9524"/>
          <a:stretch/>
        </p:blipFill>
        <p:spPr>
          <a:xfrm>
            <a:off x="978800" y="2019869"/>
            <a:ext cx="7858125" cy="1774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-1" r="18414" b="90646"/>
          <a:stretch/>
        </p:blipFill>
        <p:spPr>
          <a:xfrm>
            <a:off x="978801" y="4026943"/>
            <a:ext cx="7141618" cy="299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5132" r="5850"/>
          <a:stretch/>
        </p:blipFill>
        <p:spPr>
          <a:xfrm>
            <a:off x="902599" y="4326341"/>
            <a:ext cx="8241401" cy="1756012"/>
          </a:xfrm>
          <a:prstGeom prst="rect">
            <a:avLst/>
          </a:prstGeom>
        </p:spPr>
      </p:pic>
      <p:sp>
        <p:nvSpPr>
          <p:cNvPr id="12" name="Shape 1213"/>
          <p:cNvSpPr txBox="1"/>
          <p:nvPr/>
        </p:nvSpPr>
        <p:spPr>
          <a:xfrm>
            <a:off x="-44780" y="2906961"/>
            <a:ext cx="1352550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processing: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visibility of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drop-down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1446663" y="2361063"/>
            <a:ext cx="68238" cy="43672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ket 14"/>
          <p:cNvSpPr/>
          <p:nvPr/>
        </p:nvSpPr>
        <p:spPr>
          <a:xfrm>
            <a:off x="1365915" y="4647053"/>
            <a:ext cx="68238" cy="43672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hape 1226"/>
          <p:cNvSpPr txBox="1"/>
          <p:nvPr/>
        </p:nvSpPr>
        <p:spPr>
          <a:xfrm>
            <a:off x="5404513" y="1371756"/>
            <a:ext cx="3824073" cy="648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Ignore bubbling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mouseover</a:t>
            </a:r>
            <a:endParaRPr lang="en-US" sz="1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events from drop-down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365915" y="2075176"/>
            <a:ext cx="5338690" cy="251062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/>
          <p:cNvSpPr/>
          <p:nvPr/>
        </p:nvSpPr>
        <p:spPr>
          <a:xfrm>
            <a:off x="1204416" y="4354049"/>
            <a:ext cx="7556307" cy="251062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hape 1238"/>
          <p:cNvSpPr txBox="1"/>
          <p:nvPr/>
        </p:nvSpPr>
        <p:spPr>
          <a:xfrm>
            <a:off x="3848669" y="3424080"/>
            <a:ext cx="5295331" cy="6361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Ignore </a:t>
            </a:r>
            <a:r>
              <a:rPr lang="en-US" sz="18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mouseout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 if cursor is remaining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over menu item or drop-down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(self or descendant)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45" name="Shape 1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89906"/>
            <a:ext cx="7924800" cy="43910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Adding event handlers to drop-down: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addEventListener()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4" y="2380467"/>
            <a:ext cx="4448175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4362851"/>
            <a:ext cx="8477250" cy="895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Shape 12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62" name="Shape 126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Drop-down Menus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0036"/>
          <a:stretch/>
        </p:blipFill>
        <p:spPr>
          <a:xfrm>
            <a:off x="762000" y="1690048"/>
            <a:ext cx="8305800" cy="34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001"/>
          <a:stretch/>
        </p:blipFill>
        <p:spPr>
          <a:xfrm>
            <a:off x="838200" y="2993928"/>
            <a:ext cx="8305800" cy="911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5088" b="48281"/>
          <a:stretch/>
        </p:blipFill>
        <p:spPr>
          <a:xfrm>
            <a:off x="762000" y="2098437"/>
            <a:ext cx="8305800" cy="9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6245"/>
          <a:stretch/>
        </p:blipFill>
        <p:spPr>
          <a:xfrm>
            <a:off x="800100" y="4092908"/>
            <a:ext cx="8229600" cy="364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44595"/>
          <a:stretch/>
        </p:blipFill>
        <p:spPr>
          <a:xfrm>
            <a:off x="838200" y="4554967"/>
            <a:ext cx="8229600" cy="1467110"/>
          </a:xfrm>
          <a:prstGeom prst="rect">
            <a:avLst/>
          </a:prstGeom>
        </p:spPr>
      </p:pic>
      <p:sp>
        <p:nvSpPr>
          <p:cNvPr id="14" name="Shape 1279"/>
          <p:cNvSpPr txBox="1"/>
          <p:nvPr/>
        </p:nvSpPr>
        <p:spPr>
          <a:xfrm>
            <a:off x="-28575" y="1372026"/>
            <a:ext cx="1428749" cy="2289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Don’t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bother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style if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this 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bubbled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from 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descendant.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2639" y="2313128"/>
            <a:ext cx="204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1293"/>
          <p:cNvSpPr txBox="1"/>
          <p:nvPr/>
        </p:nvSpPr>
        <p:spPr>
          <a:xfrm>
            <a:off x="4533899" y="3019850"/>
            <a:ext cx="43116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Don’t bubble up to </a:t>
            </a:r>
            <a:r>
              <a:rPr lang="en-US" sz="18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showDropDown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since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 drop-down must be visible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91528" y="3023133"/>
            <a:ext cx="2320119" cy="252649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hape 1305"/>
          <p:cNvSpPr txBox="1"/>
          <p:nvPr/>
        </p:nvSpPr>
        <p:spPr>
          <a:xfrm>
            <a:off x="0" y="4530287"/>
            <a:ext cx="15557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Ignore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mouseout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 descendant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8200" y="4713079"/>
            <a:ext cx="349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12" name="Shape 13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Cancellation</a:t>
            </a:r>
          </a:p>
        </p:txBody>
      </p:sp>
      <p:sp>
        <p:nvSpPr>
          <p:cNvPr id="1313" name="Shape 13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provides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default event listener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certain elements and events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click on hyperlink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click on submit button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 listeners are called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user-specified listeners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stopPropagation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()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not affect default listeners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Instead, call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preventDefault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()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Event instance to cancel default event handling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26" name="Shape 1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Form Validation</a:t>
            </a:r>
          </a:p>
        </p:txBody>
      </p:sp>
      <p:sp>
        <p:nvSpPr>
          <p:cNvPr id="1327" name="Shape 1327"/>
          <p:cNvSpPr txBox="1"/>
          <p:nvPr/>
        </p:nvSpPr>
        <p:spPr>
          <a:xfrm>
            <a:off x="457200" y="2902425"/>
            <a:ext cx="8332787" cy="3387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&lt;body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onload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="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addListeners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();"&gt;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&lt;form id="</a:t>
            </a:r>
            <a:r>
              <a:rPr lang="en-US" sz="2000" b="1" i="0" u="none" strike="noStrike" cap="none" dirty="0" err="1">
                <a:solidFill>
                  <a:schemeClr val="accent6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validatedForm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" action="http://www.example.com"&gt;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&lt;p&gt;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  &lt;label&gt;Required input: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    &lt;input type="text" name="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requiredField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" id="</a:t>
            </a:r>
            <a:r>
              <a:rPr lang="en-US" sz="2000" b="1" i="0" u="none" strike="noStrike" cap="none" dirty="0" err="1">
                <a:solidFill>
                  <a:schemeClr val="accent6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requiredField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  &lt;/label&gt;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  &lt;input type="submit" name="submit" value="Click to submit" /&gt;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&lt;/p&gt;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  &lt;/form&gt;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&lt;/body&gt; </a:t>
            </a:r>
          </a:p>
        </p:txBody>
      </p:sp>
      <p:pic>
        <p:nvPicPr>
          <p:cNvPr id="5" name="Shape 132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920875" y="1348819"/>
            <a:ext cx="5405436" cy="162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1" y="1682748"/>
            <a:ext cx="7747557" cy="596903"/>
          </a:xfrm>
          <a:prstGeom prst="rect">
            <a:avLst/>
          </a:prstGeom>
        </p:spPr>
      </p:pic>
      <p:sp>
        <p:nvSpPr>
          <p:cNvPr id="1341" name="Shape 13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42" name="Shape 1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Form Validation</a:t>
            </a:r>
          </a:p>
        </p:txBody>
      </p:sp>
      <p:sp>
        <p:nvSpPr>
          <p:cNvPr id="1346" name="Shape 1346"/>
          <p:cNvSpPr/>
          <p:nvPr/>
        </p:nvSpPr>
        <p:spPr>
          <a:xfrm>
            <a:off x="3581400" y="1913367"/>
            <a:ext cx="990599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Shape 1347"/>
          <p:cNvSpPr txBox="1"/>
          <p:nvPr/>
        </p:nvSpPr>
        <p:spPr>
          <a:xfrm>
            <a:off x="3581400" y="2305861"/>
            <a:ext cx="3270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Listen for form to be submitted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76994"/>
          <a:stretch/>
        </p:blipFill>
        <p:spPr>
          <a:xfrm>
            <a:off x="698221" y="3061854"/>
            <a:ext cx="8227221" cy="835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49985"/>
          <a:stretch/>
        </p:blipFill>
        <p:spPr>
          <a:xfrm>
            <a:off x="698221" y="3968286"/>
            <a:ext cx="8227221" cy="1817427"/>
          </a:xfrm>
          <a:prstGeom prst="rect">
            <a:avLst/>
          </a:prstGeom>
        </p:spPr>
      </p:pic>
      <p:sp>
        <p:nvSpPr>
          <p:cNvPr id="13" name="Shape 1357"/>
          <p:cNvSpPr/>
          <p:nvPr/>
        </p:nvSpPr>
        <p:spPr>
          <a:xfrm>
            <a:off x="2983031" y="3557584"/>
            <a:ext cx="1828800" cy="366284"/>
          </a:xfrm>
          <a:prstGeom prst="ellipse">
            <a:avLst/>
          </a:prstGeom>
          <a:solidFill>
            <a:srgbClr val="FFFF00">
              <a:alpha val="37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358"/>
          <p:cNvSpPr txBox="1"/>
          <p:nvPr/>
        </p:nvSpPr>
        <p:spPr>
          <a:xfrm>
            <a:off x="4294543" y="2743016"/>
            <a:ext cx="3795711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Must use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value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property to access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value entered in text field on form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9985"/>
          <a:stretch/>
        </p:blipFill>
        <p:spPr>
          <a:xfrm>
            <a:off x="698221" y="3968286"/>
            <a:ext cx="8227221" cy="1817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1" y="1682748"/>
            <a:ext cx="7747557" cy="596903"/>
          </a:xfrm>
          <a:prstGeom prst="rect">
            <a:avLst/>
          </a:prstGeom>
        </p:spPr>
      </p:pic>
      <p:sp>
        <p:nvSpPr>
          <p:cNvPr id="1341" name="Shape 13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42" name="Shape 1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Form Validation</a:t>
            </a:r>
          </a:p>
        </p:txBody>
      </p:sp>
      <p:sp>
        <p:nvSpPr>
          <p:cNvPr id="1346" name="Shape 1346"/>
          <p:cNvSpPr/>
          <p:nvPr/>
        </p:nvSpPr>
        <p:spPr>
          <a:xfrm>
            <a:off x="1370462" y="3942260"/>
            <a:ext cx="990599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6994"/>
          <a:stretch/>
        </p:blipFill>
        <p:spPr>
          <a:xfrm>
            <a:off x="698221" y="3061854"/>
            <a:ext cx="8227221" cy="835988"/>
          </a:xfrm>
          <a:prstGeom prst="rect">
            <a:avLst/>
          </a:prstGeom>
        </p:spPr>
      </p:pic>
      <p:sp>
        <p:nvSpPr>
          <p:cNvPr id="13" name="Shape 1357"/>
          <p:cNvSpPr/>
          <p:nvPr/>
        </p:nvSpPr>
        <p:spPr>
          <a:xfrm>
            <a:off x="1865760" y="4724463"/>
            <a:ext cx="1996555" cy="366284"/>
          </a:xfrm>
          <a:prstGeom prst="ellipse">
            <a:avLst/>
          </a:prstGeom>
          <a:solidFill>
            <a:srgbClr val="FFFF00">
              <a:alpha val="37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370"/>
          <p:cNvSpPr txBox="1"/>
          <p:nvPr/>
        </p:nvSpPr>
        <p:spPr>
          <a:xfrm>
            <a:off x="698221" y="2420504"/>
            <a:ext cx="47180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Regular expression literal representing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“set of strings consisting only of white space”</a:t>
            </a:r>
          </a:p>
        </p:txBody>
      </p:sp>
      <p:sp>
        <p:nvSpPr>
          <p:cNvPr id="15" name="Shape 1382"/>
          <p:cNvSpPr txBox="1"/>
          <p:nvPr/>
        </p:nvSpPr>
        <p:spPr>
          <a:xfrm>
            <a:off x="2809596" y="5107779"/>
            <a:ext cx="5213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Cancel browser’s default submit event processing</a:t>
            </a:r>
          </a:p>
        </p:txBody>
      </p:sp>
    </p:spTree>
    <p:extLst>
      <p:ext uri="{BB962C8B-B14F-4D97-AF65-F5344CB8AC3E}">
        <p14:creationId xmlns:p14="http://schemas.microsoft.com/office/powerpoint/2010/main" val="3473851744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88" name="Shape 13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Event Generation</a:t>
            </a:r>
          </a:p>
        </p:txBody>
      </p:sp>
      <p:sp>
        <p:nvSpPr>
          <p:cNvPr id="1389" name="Shape 13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Element’s provide methods for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                         causes text in text field to be selected and a select event to occur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2311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77724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46" y="1910812"/>
            <a:ext cx="6766107" cy="2118798"/>
          </a:xfrm>
          <a:prstGeom prst="rect">
            <a:avLst/>
          </a:prstGeom>
        </p:spPr>
      </p:pic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8" name="Shape 153"/>
          <p:cNvSpPr/>
          <p:nvPr/>
        </p:nvSpPr>
        <p:spPr>
          <a:xfrm>
            <a:off x="1446664" y="3048000"/>
            <a:ext cx="3616656" cy="381000"/>
          </a:xfrm>
          <a:prstGeom prst="ellipse">
            <a:avLst/>
          </a:prstGeom>
          <a:solidFill>
            <a:srgbClr val="FFFF00">
              <a:alpha val="35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3"/>
          <p:cNvSpPr txBox="1"/>
          <p:nvPr/>
        </p:nvSpPr>
        <p:spPr>
          <a:xfrm>
            <a:off x="2710645" y="3429000"/>
            <a:ext cx="4705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Effect: </a:t>
            </a:r>
            <a:r>
              <a:rPr lang="en-US" sz="1800" b="0" i="0" u="none" strike="noStrike" cap="none" dirty="0" err="1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src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attribute of HTML element with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specified </a:t>
            </a:r>
            <a:r>
              <a:rPr lang="en-US" sz="1800" b="0" i="0" u="none" strike="noStrike" cap="none" dirty="0" err="1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eltId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is changed to specified 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951750787"/>
      </p:ext>
    </p:extLst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Shape 13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97" name="Shape 13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Detecting Host Objects</a:t>
            </a:r>
          </a:p>
        </p:txBody>
      </p:sp>
      <p:sp>
        <p:nvSpPr>
          <p:cNvPr id="1398" name="Shape 13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a JavaScript program test for the existence of a certain host object?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have a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setProperty()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we’re also not sure that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defined or that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exists:</a:t>
            </a:r>
          </a:p>
        </p:txBody>
      </p:sp>
      <p:pic>
        <p:nvPicPr>
          <p:cNvPr id="1400" name="Shape 140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371600" y="5257800"/>
            <a:ext cx="7010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4191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06" name="Shape 1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Detecting Host Objects</a:t>
            </a:r>
          </a:p>
        </p:txBody>
      </p:sp>
      <p:sp>
        <p:nvSpPr>
          <p:cNvPr id="1407" name="Shape 14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browser DOM-compliant?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document.implementation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(“Core”, “2.0”)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returns </a:t>
            </a:r>
            <a:r>
              <a:rPr lang="en-US" sz="3200" b="1" i="0" u="none" strike="noStrike" cap="none" dirty="0">
                <a:solidFill>
                  <a:schemeClr val="accent2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true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browser implements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DOM 2 Core module, </a:t>
            </a:r>
            <a:r>
              <a:rPr lang="en-US" sz="3200" b="1" dirty="0">
                <a:solidFill>
                  <a:schemeClr val="accent2"/>
                </a:solidFill>
                <a:latin typeface="Calibri Light" panose="020F0302020204030204" pitchFamily="34" charset="0"/>
                <a:ea typeface="Allerta"/>
                <a:cs typeface="Calibri Light" panose="020F0302020204030204" pitchFamily="34" charset="0"/>
                <a:sym typeface="Allerta"/>
              </a:rPr>
              <a:t>false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otherwise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 what does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false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tell you?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scripts attempt to directly determine the browser, but…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new browsers?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browsers can “lie” about what they are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Shape 16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662" name="Shape 16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Common Host Objects</a:t>
            </a:r>
          </a:p>
        </p:txBody>
      </p:sp>
      <p:sp>
        <p:nvSpPr>
          <p:cNvPr id="1663" name="Shape 16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Browsers also provide many non-DOM host objects as properties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window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 formal standard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defines these objects, many host objects are very similar in IE6 and Mozilla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1" y="1545074"/>
            <a:ext cx="6408690" cy="4324352"/>
          </a:xfrm>
          <a:prstGeom prst="rect">
            <a:avLst/>
          </a:prstGeom>
        </p:spPr>
      </p:pic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5090615" y="3229769"/>
            <a:ext cx="1691185" cy="359591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83151" y="2574132"/>
            <a:ext cx="1898649" cy="201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Returns instance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Element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(DOM-defined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host object)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representing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HTML element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with given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id</a:t>
            </a:r>
          </a:p>
        </p:txBody>
      </p:sp>
      <p:sp>
        <p:nvSpPr>
          <p:cNvPr id="9" name="Shape 144"/>
          <p:cNvSpPr txBox="1"/>
          <p:nvPr/>
        </p:nvSpPr>
        <p:spPr>
          <a:xfrm>
            <a:off x="967901" y="4105673"/>
            <a:ext cx="2178049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Some properties of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Element instance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correspond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 attributes of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HTML element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74710" y="3098042"/>
            <a:ext cx="2606723" cy="1596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1473958" y="2784143"/>
            <a:ext cx="1528549" cy="31389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/>
          <p:cNvSpPr/>
          <p:nvPr/>
        </p:nvSpPr>
        <p:spPr>
          <a:xfrm>
            <a:off x="5036024" y="4476466"/>
            <a:ext cx="1119116" cy="464024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196047" y="3875964"/>
            <a:ext cx="887104" cy="593286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69" y="1417637"/>
            <a:ext cx="7948782" cy="4711535"/>
          </a:xfrm>
          <a:prstGeom prst="rect">
            <a:avLst/>
          </a:prstGeom>
        </p:spPr>
      </p:pic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Introduction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721038" y="4851371"/>
            <a:ext cx="4637397" cy="566545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hape 171"/>
          <p:cNvSpPr txBox="1"/>
          <p:nvPr/>
        </p:nvSpPr>
        <p:spPr>
          <a:xfrm>
            <a:off x="6308725" y="4837112"/>
            <a:ext cx="2786062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-US" sz="1800" b="0" i="0" u="none" strike="noStrike" cap="none" dirty="0" err="1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src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changed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CFP22.png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when mouse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is over image,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CFP2.png</a:t>
            </a:r>
            <a:r>
              <a:rPr lang="en-US" sz="18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when leaves</a:t>
            </a:r>
          </a:p>
        </p:txBody>
      </p:sp>
    </p:spTree>
    <p:extLst>
      <p:ext uri="{BB962C8B-B14F-4D97-AF65-F5344CB8AC3E}">
        <p14:creationId xmlns:p14="http://schemas.microsoft.com/office/powerpoint/2010/main" val="353926999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Intrinsic Event Handling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occurrence of something potentially interesting to a script: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mouseover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mouseout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HTML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intrinsic event attribute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used to specify a script to be called when an event occurs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800" b="0" i="0" u="none" strike="noStrike" cap="none" dirty="0" err="1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onmouseover</a:t>
            </a:r>
            <a:endParaRPr lang="en-US" sz="2800" b="0" i="0" u="none" strike="noStrike" cap="none" dirty="0">
              <a:solidFill>
                <a:schemeClr val="accent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of attribute 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 event name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2880</Words>
  <Application>Microsoft Office PowerPoint</Application>
  <PresentationFormat>On-screen Show (4:3)</PresentationFormat>
  <Paragraphs>397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Calibri Light</vt:lpstr>
      <vt:lpstr>Calibri</vt:lpstr>
      <vt:lpstr>Allerta</vt:lpstr>
      <vt:lpstr>Arial</vt:lpstr>
      <vt:lpstr>Office Theme</vt:lpstr>
      <vt:lpstr>Chapter 5 Host Objects: Browsers and the DOM</vt:lpstr>
      <vt:lpstr>Overview</vt:lpstr>
      <vt:lpstr>DOM Introduction</vt:lpstr>
      <vt:lpstr>DOM Introduction</vt:lpstr>
      <vt:lpstr>DOM Introduction</vt:lpstr>
      <vt:lpstr>DOM Introduction</vt:lpstr>
      <vt:lpstr>DOM Introduction</vt:lpstr>
      <vt:lpstr>DOM Introduction</vt:lpstr>
      <vt:lpstr>Intrinsic Event Handling</vt:lpstr>
      <vt:lpstr>Intrinsic Event Handling</vt:lpstr>
      <vt:lpstr>Intrinsic Event Handling</vt:lpstr>
      <vt:lpstr>Intrinsic Event Handling</vt:lpstr>
      <vt:lpstr>Modifying Element Style</vt:lpstr>
      <vt:lpstr>Modifying Element Style</vt:lpstr>
      <vt:lpstr>Modifying Element Style</vt:lpstr>
      <vt:lpstr>Modifying Element Style</vt:lpstr>
      <vt:lpstr>Modifying Element Style</vt:lpstr>
      <vt:lpstr>Modifying Element Style</vt:lpstr>
      <vt:lpstr>Modifying Element Style</vt:lpstr>
      <vt:lpstr>Modifying Element Style</vt:lpstr>
      <vt:lpstr>Document Tree</vt:lpstr>
      <vt:lpstr>Document Tree: Node</vt:lpstr>
      <vt:lpstr>Document Tree: Node</vt:lpstr>
      <vt:lpstr>Document Tree: Node</vt:lpstr>
      <vt:lpstr>Document Tree: Node</vt:lpstr>
      <vt:lpstr>Document Tree: Node</vt:lpstr>
      <vt:lpstr>Document Tree: Node</vt:lpstr>
      <vt:lpstr>Document Tree: Node</vt:lpstr>
      <vt:lpstr>Document Tree: HTML Properties</vt:lpstr>
      <vt:lpstr>DOM Event Handling</vt:lpstr>
      <vt:lpstr>DOM Event Handling</vt:lpstr>
      <vt:lpstr>DOM Event Handling</vt:lpstr>
      <vt:lpstr>DOM Event Handling</vt:lpstr>
      <vt:lpstr>DOM Event Handling</vt:lpstr>
      <vt:lpstr>DOM Event Handling</vt:lpstr>
      <vt:lpstr>DOM Event Handling:  Mouse Events</vt:lpstr>
      <vt:lpstr>DOM Event Handling:  Mouse Events</vt:lpstr>
      <vt:lpstr>DOM Event Handling:  Mouse Events</vt:lpstr>
      <vt:lpstr>DOM Event Handling:  Mouse Events</vt:lpstr>
      <vt:lpstr>DOM Event Handling:  Mouse Events</vt:lpstr>
      <vt:lpstr>DOM Event Handling:  Mouse Events</vt:lpstr>
      <vt:lpstr>DOM Event Handling:  Mouse Events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Example: Drop-down Menus</vt:lpstr>
      <vt:lpstr>DOM Event Cancellation</vt:lpstr>
      <vt:lpstr>DOM Form Validation</vt:lpstr>
      <vt:lpstr>DOM Form Validation</vt:lpstr>
      <vt:lpstr>DOM Form Validation</vt:lpstr>
      <vt:lpstr>DOM Event Generation</vt:lpstr>
      <vt:lpstr>Detecting Host Objects</vt:lpstr>
      <vt:lpstr>Detecting Host Objects</vt:lpstr>
      <vt:lpstr>Other Common Host Objects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Host Objects: Browsers and the DOM</dc:title>
  <cp:lastModifiedBy>Bothyna ALAayed</cp:lastModifiedBy>
  <cp:revision>35</cp:revision>
  <dcterms:modified xsi:type="dcterms:W3CDTF">2017-03-11T16:18:42Z</dcterms:modified>
</cp:coreProperties>
</file>