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66"/>
  </p:notesMasterIdLst>
  <p:sldIdLst>
    <p:sldId id="256" r:id="rId2"/>
    <p:sldId id="257" r:id="rId3"/>
    <p:sldId id="258" r:id="rId4"/>
    <p:sldId id="363" r:id="rId5"/>
    <p:sldId id="259" r:id="rId6"/>
    <p:sldId id="260" r:id="rId7"/>
    <p:sldId id="264" r:id="rId8"/>
    <p:sldId id="365" r:id="rId9"/>
    <p:sldId id="266" r:id="rId10"/>
    <p:sldId id="267" r:id="rId11"/>
    <p:sldId id="364" r:id="rId12"/>
    <p:sldId id="268" r:id="rId13"/>
    <p:sldId id="269" r:id="rId14"/>
    <p:sldId id="273" r:id="rId15"/>
    <p:sldId id="274" r:id="rId16"/>
    <p:sldId id="277" r:id="rId17"/>
    <p:sldId id="281" r:id="rId18"/>
    <p:sldId id="282" r:id="rId19"/>
    <p:sldId id="367" r:id="rId20"/>
    <p:sldId id="284" r:id="rId21"/>
    <p:sldId id="285" r:id="rId22"/>
    <p:sldId id="289" r:id="rId23"/>
    <p:sldId id="370" r:id="rId24"/>
    <p:sldId id="293" r:id="rId25"/>
    <p:sldId id="373" r:id="rId26"/>
    <p:sldId id="298" r:id="rId27"/>
    <p:sldId id="302" r:id="rId28"/>
    <p:sldId id="372" r:id="rId29"/>
    <p:sldId id="303" r:id="rId30"/>
    <p:sldId id="305" r:id="rId31"/>
    <p:sldId id="306" r:id="rId32"/>
    <p:sldId id="309" r:id="rId33"/>
    <p:sldId id="316" r:id="rId34"/>
    <p:sldId id="317" r:id="rId35"/>
    <p:sldId id="318" r:id="rId36"/>
    <p:sldId id="319" r:id="rId37"/>
    <p:sldId id="320" r:id="rId38"/>
    <p:sldId id="321" r:id="rId39"/>
    <p:sldId id="325" r:id="rId40"/>
    <p:sldId id="326" r:id="rId41"/>
    <p:sldId id="327" r:id="rId42"/>
    <p:sldId id="329" r:id="rId43"/>
    <p:sldId id="330" r:id="rId44"/>
    <p:sldId id="331" r:id="rId45"/>
    <p:sldId id="332" r:id="rId46"/>
    <p:sldId id="334" r:id="rId47"/>
    <p:sldId id="335" r:id="rId48"/>
    <p:sldId id="344" r:id="rId49"/>
    <p:sldId id="345" r:id="rId50"/>
    <p:sldId id="346" r:id="rId51"/>
    <p:sldId id="347" r:id="rId52"/>
    <p:sldId id="348" r:id="rId53"/>
    <p:sldId id="349" r:id="rId54"/>
    <p:sldId id="350" r:id="rId55"/>
    <p:sldId id="351" r:id="rId56"/>
    <p:sldId id="352" r:id="rId57"/>
    <p:sldId id="353" r:id="rId58"/>
    <p:sldId id="354" r:id="rId59"/>
    <p:sldId id="356" r:id="rId60"/>
    <p:sldId id="357" r:id="rId61"/>
    <p:sldId id="358" r:id="rId62"/>
    <p:sldId id="360" r:id="rId63"/>
    <p:sldId id="361" r:id="rId64"/>
    <p:sldId id="362" r:id="rId65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67"/>
      <p:italic r:id="rId68"/>
    </p:embeddedFont>
    <p:embeddedFont>
      <p:font typeface="Calibri" panose="020F0502020204030204" pitchFamily="34" charset="0"/>
      <p:regular r:id="rId69"/>
      <p:bold r:id="rId70"/>
      <p:italic r:id="rId71"/>
      <p:boldItalic r:id="rId72"/>
    </p:embeddedFont>
    <p:embeddedFont>
      <p:font typeface="Allerta" panose="020B0604020202020204" charset="0"/>
      <p:regular r:id="rId7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8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font" Target="fonts/font2.fntdata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3.fntdata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4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700E25-F787-4320-911A-4197AA0C8586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F63B25E9-BC9A-4346-8175-4C8DF86C6006}">
      <dgm:prSet phldrT="[Text]" custT="1"/>
      <dgm:spPr/>
      <dgm:t>
        <a:bodyPr/>
        <a:lstStyle/>
        <a:p>
          <a:r>
            <a:rPr lang="en-US" sz="2000" dirty="0"/>
            <a:t>Select style sheets and insert rules for HTML attributes</a:t>
          </a:r>
        </a:p>
      </dgm:t>
    </dgm:pt>
    <dgm:pt modelId="{E0FF0070-4F56-4F1D-BA00-47DFC9535723}" type="parTrans" cxnId="{4BA51F85-E801-4F0C-B97C-93B7211BBD2D}">
      <dgm:prSet/>
      <dgm:spPr/>
      <dgm:t>
        <a:bodyPr/>
        <a:lstStyle/>
        <a:p>
          <a:endParaRPr lang="en-US" sz="2400"/>
        </a:p>
      </dgm:t>
    </dgm:pt>
    <dgm:pt modelId="{CCF732FB-C2C3-4B83-9489-80582832E718}" type="sibTrans" cxnId="{4BA51F85-E801-4F0C-B97C-93B7211BBD2D}">
      <dgm:prSet custT="1"/>
      <dgm:spPr/>
      <dgm:t>
        <a:bodyPr/>
        <a:lstStyle/>
        <a:p>
          <a:endParaRPr lang="en-US" sz="1800"/>
        </a:p>
      </dgm:t>
    </dgm:pt>
    <dgm:pt modelId="{C722B851-F72E-40BA-8120-8FC291F19A75}">
      <dgm:prSet phldrT="[Text]" custT="1"/>
      <dgm:spPr/>
      <dgm:t>
        <a:bodyPr/>
        <a:lstStyle/>
        <a:p>
          <a:r>
            <a:rPr lang="en-US" sz="2000" dirty="0"/>
            <a:t>Prioritize declarations by origin and weight</a:t>
          </a:r>
        </a:p>
      </dgm:t>
    </dgm:pt>
    <dgm:pt modelId="{CBAB2661-0327-41B9-9C8F-5CB5A903D41F}" type="parTrans" cxnId="{50B891DA-80D3-4790-9DB8-D401B2F13B79}">
      <dgm:prSet/>
      <dgm:spPr/>
      <dgm:t>
        <a:bodyPr/>
        <a:lstStyle/>
        <a:p>
          <a:endParaRPr lang="en-US" sz="2400"/>
        </a:p>
      </dgm:t>
    </dgm:pt>
    <dgm:pt modelId="{EB8D5ECD-07C5-4DCD-883D-A7A855F95BE8}" type="sibTrans" cxnId="{50B891DA-80D3-4790-9DB8-D401B2F13B79}">
      <dgm:prSet custT="1"/>
      <dgm:spPr/>
      <dgm:t>
        <a:bodyPr/>
        <a:lstStyle/>
        <a:p>
          <a:endParaRPr lang="en-US" sz="1800"/>
        </a:p>
      </dgm:t>
    </dgm:pt>
    <dgm:pt modelId="{14D27C46-B319-4D50-8792-CB90B55219FA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000" dirty="0"/>
            <a:t>Break ties based on specificity (style attribute or most specific selector)</a:t>
          </a:r>
        </a:p>
      </dgm:t>
    </dgm:pt>
    <dgm:pt modelId="{255D87B4-2BA8-431F-9DA0-BCD35B36DAF7}" type="parTrans" cxnId="{600F984C-F172-4D9B-AB88-A94AC594A338}">
      <dgm:prSet/>
      <dgm:spPr/>
      <dgm:t>
        <a:bodyPr/>
        <a:lstStyle/>
        <a:p>
          <a:endParaRPr lang="en-US" sz="2400"/>
        </a:p>
      </dgm:t>
    </dgm:pt>
    <dgm:pt modelId="{8B93F765-009A-479C-BF26-35FC8A9E527C}" type="sibTrans" cxnId="{600F984C-F172-4D9B-AB88-A94AC594A338}">
      <dgm:prSet custT="1"/>
      <dgm:spPr/>
      <dgm:t>
        <a:bodyPr/>
        <a:lstStyle/>
        <a:p>
          <a:endParaRPr lang="en-US" sz="1800"/>
        </a:p>
      </dgm:t>
    </dgm:pt>
    <dgm:pt modelId="{0282BB02-5866-4357-89DA-9D3CE5C85DC9}">
      <dgm:prSet phldrT="[Text]" custT="1"/>
      <dgm:spPr/>
      <dgm:t>
        <a:bodyPr/>
        <a:lstStyle/>
        <a:p>
          <a:r>
            <a:rPr lang="en-US" sz="2000" dirty="0"/>
            <a:t>Break ties based on position within style sheet (last occurring wins)</a:t>
          </a:r>
        </a:p>
      </dgm:t>
    </dgm:pt>
    <dgm:pt modelId="{03A815CE-2DB8-49F8-9138-070EBED1DE55}" type="parTrans" cxnId="{F45592B1-FDEC-4BBF-AC7F-CBE88EAB7179}">
      <dgm:prSet/>
      <dgm:spPr/>
      <dgm:t>
        <a:bodyPr/>
        <a:lstStyle/>
        <a:p>
          <a:endParaRPr lang="en-US" sz="2400"/>
        </a:p>
      </dgm:t>
    </dgm:pt>
    <dgm:pt modelId="{24E58FC9-7109-4E33-B217-827144433FBF}" type="sibTrans" cxnId="{F45592B1-FDEC-4BBF-AC7F-CBE88EAB7179}">
      <dgm:prSet/>
      <dgm:spPr/>
      <dgm:t>
        <a:bodyPr/>
        <a:lstStyle/>
        <a:p>
          <a:endParaRPr lang="en-US" sz="2400"/>
        </a:p>
      </dgm:t>
    </dgm:pt>
    <dgm:pt modelId="{FCE82085-2850-4AED-8B9A-F1A4FF2722BA}" type="pres">
      <dgm:prSet presAssocID="{F3700E25-F787-4320-911A-4197AA0C8586}" presName="linearFlow" presStyleCnt="0">
        <dgm:presLayoutVars>
          <dgm:resizeHandles val="exact"/>
        </dgm:presLayoutVars>
      </dgm:prSet>
      <dgm:spPr/>
    </dgm:pt>
    <dgm:pt modelId="{30F101E2-8F41-4D13-A617-D58B7C5E645A}" type="pres">
      <dgm:prSet presAssocID="{F63B25E9-BC9A-4346-8175-4C8DF86C6006}" presName="node" presStyleLbl="node1" presStyleIdx="0" presStyleCnt="4">
        <dgm:presLayoutVars>
          <dgm:bulletEnabled val="1"/>
        </dgm:presLayoutVars>
      </dgm:prSet>
      <dgm:spPr/>
    </dgm:pt>
    <dgm:pt modelId="{00BE1386-9977-4465-876B-808C4FBF66B8}" type="pres">
      <dgm:prSet presAssocID="{CCF732FB-C2C3-4B83-9489-80582832E718}" presName="sibTrans" presStyleLbl="sibTrans2D1" presStyleIdx="0" presStyleCnt="3"/>
      <dgm:spPr/>
    </dgm:pt>
    <dgm:pt modelId="{0568B513-F002-43F7-B27E-44F94BF9142E}" type="pres">
      <dgm:prSet presAssocID="{CCF732FB-C2C3-4B83-9489-80582832E718}" presName="connectorText" presStyleLbl="sibTrans2D1" presStyleIdx="0" presStyleCnt="3"/>
      <dgm:spPr/>
    </dgm:pt>
    <dgm:pt modelId="{E037DC06-2C0D-44F2-A816-94A7A1A4A751}" type="pres">
      <dgm:prSet presAssocID="{C722B851-F72E-40BA-8120-8FC291F19A75}" presName="node" presStyleLbl="node1" presStyleIdx="1" presStyleCnt="4">
        <dgm:presLayoutVars>
          <dgm:bulletEnabled val="1"/>
        </dgm:presLayoutVars>
      </dgm:prSet>
      <dgm:spPr/>
    </dgm:pt>
    <dgm:pt modelId="{7698D9B9-E3C4-4FCC-B0D4-E1154D791484}" type="pres">
      <dgm:prSet presAssocID="{EB8D5ECD-07C5-4DCD-883D-A7A855F95BE8}" presName="sibTrans" presStyleLbl="sibTrans2D1" presStyleIdx="1" presStyleCnt="3"/>
      <dgm:spPr/>
    </dgm:pt>
    <dgm:pt modelId="{E5432F01-2669-44EE-A613-78E40E5DC1FD}" type="pres">
      <dgm:prSet presAssocID="{EB8D5ECD-07C5-4DCD-883D-A7A855F95BE8}" presName="connectorText" presStyleLbl="sibTrans2D1" presStyleIdx="1" presStyleCnt="3"/>
      <dgm:spPr/>
    </dgm:pt>
    <dgm:pt modelId="{3A6F8254-C527-4E12-B67E-0A3749F33629}" type="pres">
      <dgm:prSet presAssocID="{14D27C46-B319-4D50-8792-CB90B55219FA}" presName="node" presStyleLbl="node1" presStyleIdx="2" presStyleCnt="4">
        <dgm:presLayoutVars>
          <dgm:bulletEnabled val="1"/>
        </dgm:presLayoutVars>
      </dgm:prSet>
      <dgm:spPr/>
    </dgm:pt>
    <dgm:pt modelId="{FBBB8F99-EA1B-4F0D-B1CE-4AE0EAE04B3F}" type="pres">
      <dgm:prSet presAssocID="{8B93F765-009A-479C-BF26-35FC8A9E527C}" presName="sibTrans" presStyleLbl="sibTrans2D1" presStyleIdx="2" presStyleCnt="3"/>
      <dgm:spPr/>
    </dgm:pt>
    <dgm:pt modelId="{D35AD77C-D0F8-4078-8D52-56D91852DDB1}" type="pres">
      <dgm:prSet presAssocID="{8B93F765-009A-479C-BF26-35FC8A9E527C}" presName="connectorText" presStyleLbl="sibTrans2D1" presStyleIdx="2" presStyleCnt="3"/>
      <dgm:spPr/>
    </dgm:pt>
    <dgm:pt modelId="{3AB8A7BE-D121-42A7-B5B5-177457BF031F}" type="pres">
      <dgm:prSet presAssocID="{0282BB02-5866-4357-89DA-9D3CE5C85DC9}" presName="node" presStyleLbl="node1" presStyleIdx="3" presStyleCnt="4">
        <dgm:presLayoutVars>
          <dgm:bulletEnabled val="1"/>
        </dgm:presLayoutVars>
      </dgm:prSet>
      <dgm:spPr/>
    </dgm:pt>
  </dgm:ptLst>
  <dgm:cxnLst>
    <dgm:cxn modelId="{C6015C2D-734B-4F53-9360-7931E274597B}" type="presOf" srcId="{F3700E25-F787-4320-911A-4197AA0C8586}" destId="{FCE82085-2850-4AED-8B9A-F1A4FF2722BA}" srcOrd="0" destOrd="0" presId="urn:microsoft.com/office/officeart/2005/8/layout/process2"/>
    <dgm:cxn modelId="{4BA51F85-E801-4F0C-B97C-93B7211BBD2D}" srcId="{F3700E25-F787-4320-911A-4197AA0C8586}" destId="{F63B25E9-BC9A-4346-8175-4C8DF86C6006}" srcOrd="0" destOrd="0" parTransId="{E0FF0070-4F56-4F1D-BA00-47DFC9535723}" sibTransId="{CCF732FB-C2C3-4B83-9489-80582832E718}"/>
    <dgm:cxn modelId="{600F984C-F172-4D9B-AB88-A94AC594A338}" srcId="{F3700E25-F787-4320-911A-4197AA0C8586}" destId="{14D27C46-B319-4D50-8792-CB90B55219FA}" srcOrd="2" destOrd="0" parTransId="{255D87B4-2BA8-431F-9DA0-BCD35B36DAF7}" sibTransId="{8B93F765-009A-479C-BF26-35FC8A9E527C}"/>
    <dgm:cxn modelId="{1C5EB3D9-AB38-4A1C-97EA-C01F943009E1}" type="presOf" srcId="{14D27C46-B319-4D50-8792-CB90B55219FA}" destId="{3A6F8254-C527-4E12-B67E-0A3749F33629}" srcOrd="0" destOrd="0" presId="urn:microsoft.com/office/officeart/2005/8/layout/process2"/>
    <dgm:cxn modelId="{7A1CE4DA-8523-48CC-A7BE-DB29770F78F2}" type="presOf" srcId="{0282BB02-5866-4357-89DA-9D3CE5C85DC9}" destId="{3AB8A7BE-D121-42A7-B5B5-177457BF031F}" srcOrd="0" destOrd="0" presId="urn:microsoft.com/office/officeart/2005/8/layout/process2"/>
    <dgm:cxn modelId="{44C71DFD-8983-40DD-B607-8279D9807660}" type="presOf" srcId="{F63B25E9-BC9A-4346-8175-4C8DF86C6006}" destId="{30F101E2-8F41-4D13-A617-D58B7C5E645A}" srcOrd="0" destOrd="0" presId="urn:microsoft.com/office/officeart/2005/8/layout/process2"/>
    <dgm:cxn modelId="{F733317D-B856-433D-BC00-D7FB45ED043C}" type="presOf" srcId="{CCF732FB-C2C3-4B83-9489-80582832E718}" destId="{00BE1386-9977-4465-876B-808C4FBF66B8}" srcOrd="0" destOrd="0" presId="urn:microsoft.com/office/officeart/2005/8/layout/process2"/>
    <dgm:cxn modelId="{0DC2DEDC-ADC3-44E1-BB0C-47913CD0A623}" type="presOf" srcId="{C722B851-F72E-40BA-8120-8FC291F19A75}" destId="{E037DC06-2C0D-44F2-A816-94A7A1A4A751}" srcOrd="0" destOrd="0" presId="urn:microsoft.com/office/officeart/2005/8/layout/process2"/>
    <dgm:cxn modelId="{50B891DA-80D3-4790-9DB8-D401B2F13B79}" srcId="{F3700E25-F787-4320-911A-4197AA0C8586}" destId="{C722B851-F72E-40BA-8120-8FC291F19A75}" srcOrd="1" destOrd="0" parTransId="{CBAB2661-0327-41B9-9C8F-5CB5A903D41F}" sibTransId="{EB8D5ECD-07C5-4DCD-883D-A7A855F95BE8}"/>
    <dgm:cxn modelId="{586F84F9-884E-445F-8674-99BE266E7840}" type="presOf" srcId="{8B93F765-009A-479C-BF26-35FC8A9E527C}" destId="{D35AD77C-D0F8-4078-8D52-56D91852DDB1}" srcOrd="1" destOrd="0" presId="urn:microsoft.com/office/officeart/2005/8/layout/process2"/>
    <dgm:cxn modelId="{363CAEE0-6C5E-43B9-A564-58A26D7E86B7}" type="presOf" srcId="{EB8D5ECD-07C5-4DCD-883D-A7A855F95BE8}" destId="{7698D9B9-E3C4-4FCC-B0D4-E1154D791484}" srcOrd="0" destOrd="0" presId="urn:microsoft.com/office/officeart/2005/8/layout/process2"/>
    <dgm:cxn modelId="{34F6EC17-199F-40A8-B464-17B708EB5770}" type="presOf" srcId="{8B93F765-009A-479C-BF26-35FC8A9E527C}" destId="{FBBB8F99-EA1B-4F0D-B1CE-4AE0EAE04B3F}" srcOrd="0" destOrd="0" presId="urn:microsoft.com/office/officeart/2005/8/layout/process2"/>
    <dgm:cxn modelId="{B4B24529-CD1D-4CB0-9457-EA0F427E9E8C}" type="presOf" srcId="{CCF732FB-C2C3-4B83-9489-80582832E718}" destId="{0568B513-F002-43F7-B27E-44F94BF9142E}" srcOrd="1" destOrd="0" presId="urn:microsoft.com/office/officeart/2005/8/layout/process2"/>
    <dgm:cxn modelId="{F45592B1-FDEC-4BBF-AC7F-CBE88EAB7179}" srcId="{F3700E25-F787-4320-911A-4197AA0C8586}" destId="{0282BB02-5866-4357-89DA-9D3CE5C85DC9}" srcOrd="3" destOrd="0" parTransId="{03A815CE-2DB8-49F8-9138-070EBED1DE55}" sibTransId="{24E58FC9-7109-4E33-B217-827144433FBF}"/>
    <dgm:cxn modelId="{A4F258D7-5FF8-4032-B0DF-812A0E48F635}" type="presOf" srcId="{EB8D5ECD-07C5-4DCD-883D-A7A855F95BE8}" destId="{E5432F01-2669-44EE-A613-78E40E5DC1FD}" srcOrd="1" destOrd="0" presId="urn:microsoft.com/office/officeart/2005/8/layout/process2"/>
    <dgm:cxn modelId="{FAEFFE3E-3B3A-40D9-B78A-D3931E1DC995}" type="presParOf" srcId="{FCE82085-2850-4AED-8B9A-F1A4FF2722BA}" destId="{30F101E2-8F41-4D13-A617-D58B7C5E645A}" srcOrd="0" destOrd="0" presId="urn:microsoft.com/office/officeart/2005/8/layout/process2"/>
    <dgm:cxn modelId="{7A1B2DCA-C896-4203-97CF-935F6056F5C5}" type="presParOf" srcId="{FCE82085-2850-4AED-8B9A-F1A4FF2722BA}" destId="{00BE1386-9977-4465-876B-808C4FBF66B8}" srcOrd="1" destOrd="0" presId="urn:microsoft.com/office/officeart/2005/8/layout/process2"/>
    <dgm:cxn modelId="{4BB53F3B-FF61-4594-BD4C-BE4F80D86E44}" type="presParOf" srcId="{00BE1386-9977-4465-876B-808C4FBF66B8}" destId="{0568B513-F002-43F7-B27E-44F94BF9142E}" srcOrd="0" destOrd="0" presId="urn:microsoft.com/office/officeart/2005/8/layout/process2"/>
    <dgm:cxn modelId="{03680285-2556-49AF-95BA-C768D8AA3614}" type="presParOf" srcId="{FCE82085-2850-4AED-8B9A-F1A4FF2722BA}" destId="{E037DC06-2C0D-44F2-A816-94A7A1A4A751}" srcOrd="2" destOrd="0" presId="urn:microsoft.com/office/officeart/2005/8/layout/process2"/>
    <dgm:cxn modelId="{54685080-5ABF-400A-8C7F-5537DD6E5E06}" type="presParOf" srcId="{FCE82085-2850-4AED-8B9A-F1A4FF2722BA}" destId="{7698D9B9-E3C4-4FCC-B0D4-E1154D791484}" srcOrd="3" destOrd="0" presId="urn:microsoft.com/office/officeart/2005/8/layout/process2"/>
    <dgm:cxn modelId="{F05435EB-E6E3-456C-900A-4F33643306E4}" type="presParOf" srcId="{7698D9B9-E3C4-4FCC-B0D4-E1154D791484}" destId="{E5432F01-2669-44EE-A613-78E40E5DC1FD}" srcOrd="0" destOrd="0" presId="urn:microsoft.com/office/officeart/2005/8/layout/process2"/>
    <dgm:cxn modelId="{B93DAC84-4567-44FA-A0F3-EE10ACED528F}" type="presParOf" srcId="{FCE82085-2850-4AED-8B9A-F1A4FF2722BA}" destId="{3A6F8254-C527-4E12-B67E-0A3749F33629}" srcOrd="4" destOrd="0" presId="urn:microsoft.com/office/officeart/2005/8/layout/process2"/>
    <dgm:cxn modelId="{D6BE0A49-FFE1-4ED1-9EEA-29A738DB2DD8}" type="presParOf" srcId="{FCE82085-2850-4AED-8B9A-F1A4FF2722BA}" destId="{FBBB8F99-EA1B-4F0D-B1CE-4AE0EAE04B3F}" srcOrd="5" destOrd="0" presId="urn:microsoft.com/office/officeart/2005/8/layout/process2"/>
    <dgm:cxn modelId="{CDB69577-0B98-4838-B098-8E210A3DD4CB}" type="presParOf" srcId="{FBBB8F99-EA1B-4F0D-B1CE-4AE0EAE04B3F}" destId="{D35AD77C-D0F8-4078-8D52-56D91852DDB1}" srcOrd="0" destOrd="0" presId="urn:microsoft.com/office/officeart/2005/8/layout/process2"/>
    <dgm:cxn modelId="{5D1C52A4-4F3D-4DA4-BC29-BAD567232073}" type="presParOf" srcId="{FCE82085-2850-4AED-8B9A-F1A4FF2722BA}" destId="{3AB8A7BE-D121-42A7-B5B5-177457BF031F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101E2-8F41-4D13-A617-D58B7C5E645A}">
      <dsp:nvSpPr>
        <dsp:cNvPr id="0" name=""/>
        <dsp:cNvSpPr/>
      </dsp:nvSpPr>
      <dsp:spPr>
        <a:xfrm>
          <a:off x="1233211" y="4880"/>
          <a:ext cx="3629576" cy="9073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Select style sheets and insert rules for HTML attributes</a:t>
          </a:r>
        </a:p>
      </dsp:txBody>
      <dsp:txXfrm>
        <a:off x="1259788" y="31457"/>
        <a:ext cx="3576422" cy="854240"/>
      </dsp:txXfrm>
    </dsp:sp>
    <dsp:sp modelId="{00BE1386-9977-4465-876B-808C4FBF66B8}">
      <dsp:nvSpPr>
        <dsp:cNvPr id="0" name=""/>
        <dsp:cNvSpPr/>
      </dsp:nvSpPr>
      <dsp:spPr>
        <a:xfrm rot="5400000">
          <a:off x="2877863" y="934959"/>
          <a:ext cx="340272" cy="4083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-5400000">
        <a:off x="2925501" y="968986"/>
        <a:ext cx="244997" cy="238190"/>
      </dsp:txXfrm>
    </dsp:sp>
    <dsp:sp modelId="{E037DC06-2C0D-44F2-A816-94A7A1A4A751}">
      <dsp:nvSpPr>
        <dsp:cNvPr id="0" name=""/>
        <dsp:cNvSpPr/>
      </dsp:nvSpPr>
      <dsp:spPr>
        <a:xfrm>
          <a:off x="1233211" y="1365972"/>
          <a:ext cx="3629576" cy="9073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Prioritize declarations by origin and weight</a:t>
          </a:r>
        </a:p>
      </dsp:txBody>
      <dsp:txXfrm>
        <a:off x="1259788" y="1392549"/>
        <a:ext cx="3576422" cy="854240"/>
      </dsp:txXfrm>
    </dsp:sp>
    <dsp:sp modelId="{7698D9B9-E3C4-4FCC-B0D4-E1154D791484}">
      <dsp:nvSpPr>
        <dsp:cNvPr id="0" name=""/>
        <dsp:cNvSpPr/>
      </dsp:nvSpPr>
      <dsp:spPr>
        <a:xfrm rot="5400000">
          <a:off x="2877863" y="2296051"/>
          <a:ext cx="340272" cy="4083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-5400000">
        <a:off x="2925501" y="2330078"/>
        <a:ext cx="244997" cy="238190"/>
      </dsp:txXfrm>
    </dsp:sp>
    <dsp:sp modelId="{3A6F8254-C527-4E12-B67E-0A3749F33629}">
      <dsp:nvSpPr>
        <dsp:cNvPr id="0" name=""/>
        <dsp:cNvSpPr/>
      </dsp:nvSpPr>
      <dsp:spPr>
        <a:xfrm>
          <a:off x="1233211" y="2727063"/>
          <a:ext cx="3629576" cy="907394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Break ties based on specificity (style attribute or most specific selector)</a:t>
          </a:r>
        </a:p>
      </dsp:txBody>
      <dsp:txXfrm>
        <a:off x="1259788" y="2753640"/>
        <a:ext cx="3576422" cy="854240"/>
      </dsp:txXfrm>
    </dsp:sp>
    <dsp:sp modelId="{FBBB8F99-EA1B-4F0D-B1CE-4AE0EAE04B3F}">
      <dsp:nvSpPr>
        <dsp:cNvPr id="0" name=""/>
        <dsp:cNvSpPr/>
      </dsp:nvSpPr>
      <dsp:spPr>
        <a:xfrm rot="5400000">
          <a:off x="2877863" y="3657142"/>
          <a:ext cx="340272" cy="4083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-5400000">
        <a:off x="2925501" y="3691169"/>
        <a:ext cx="244997" cy="238190"/>
      </dsp:txXfrm>
    </dsp:sp>
    <dsp:sp modelId="{3AB8A7BE-D121-42A7-B5B5-177457BF031F}">
      <dsp:nvSpPr>
        <dsp:cNvPr id="0" name=""/>
        <dsp:cNvSpPr/>
      </dsp:nvSpPr>
      <dsp:spPr>
        <a:xfrm>
          <a:off x="1233211" y="4088154"/>
          <a:ext cx="3629576" cy="9073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Break ties based on position within style sheet (last occurring wins)</a:t>
          </a:r>
        </a:p>
      </dsp:txBody>
      <dsp:txXfrm>
        <a:off x="1259788" y="4114731"/>
        <a:ext cx="3576422" cy="854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450979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9613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0293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2864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2987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6380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13988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92926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9770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16614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45528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007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13374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19151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6908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28698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27266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70438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5" name="Shape 4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81260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7" name="Shape 4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34441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0" name="Shape 4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17061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0" name="Shape 4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94312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8" name="Shape 4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566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76523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7" name="Shape 5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15418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5" name="Shape 5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85332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9" name="Shape 5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87335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7" name="Shape 6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09848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Shape 6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4" name="Shape 6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18789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Shape 6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1" name="Shape 6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73783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Shape 6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9" name="Shape 6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15247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Shape 6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6" name="Shape 6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69232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hape 6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6" name="Shape 6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02043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Shape 7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6" name="Shape 7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2252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49501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Shape 7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4" name="Shape 7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03139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Shape 7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2" name="Shape 7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17246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Shape 7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0" name="Shape 7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436625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Shape 7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0" name="Shape 7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394599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Shape 7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7" name="Shape 7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571641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Shape 7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5" name="Shape 7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090835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Shape 7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1" name="Shape 7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882299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Shape 7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0" name="Shape 7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026366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Shape 9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2" name="Shape 9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788529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Shape 9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7" name="Shape 9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6508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700914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Shape 9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9" name="Shape 9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668077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Shape 9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4" name="Shape 9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861341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Shape 9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5" name="Shape 9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672418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Shape 9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6" name="Shape 9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097916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Shape 9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9" name="Shape 9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126041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Shape 9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0" name="Shape 9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020661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Shape 9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7" name="Shape 9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818444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Shape 10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1" name="Shape 10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776030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Shape 10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4" name="Shape 10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680722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Shape 10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7" name="Shape 10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8890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534709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Shape 10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5" name="Shape 10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677902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Shape 10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4" name="Shape 10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739269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Shape 1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8" name="Shape 1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108954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Shape 1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9" name="Shape 1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77827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Shape 1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2" name="Shape 1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4659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6117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2420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2793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</a:pPr>
            <a:endParaRPr lang="en-GB"/>
          </a:p>
          <a:p>
            <a:pPr marL="0" marR="0" lvl="1" indent="0" algn="l" rtl="0">
              <a:spcBef>
                <a:spcPts val="0"/>
              </a:spcBef>
            </a:pPr>
            <a:endParaRPr lang="en-GB"/>
          </a:p>
          <a:p>
            <a:pPr marL="0" marR="0" lvl="2" indent="0" algn="l" rtl="0">
              <a:spcBef>
                <a:spcPts val="0"/>
              </a:spcBef>
            </a:pPr>
            <a:endParaRPr lang="en-GB"/>
          </a:p>
          <a:p>
            <a:pPr marL="0" marR="0" lvl="3" indent="0" algn="l" rtl="0">
              <a:spcBef>
                <a:spcPts val="0"/>
              </a:spcBef>
            </a:pPr>
            <a:endParaRPr lang="en-GB"/>
          </a:p>
          <a:p>
            <a:pPr marL="0" marR="0" lvl="4" indent="0" algn="l" rtl="0">
              <a:spcBef>
                <a:spcPts val="0"/>
              </a:spcBef>
            </a:pPr>
            <a:endParaRPr lang="en-GB"/>
          </a:p>
          <a:p>
            <a:pPr marL="0" marR="0" lvl="5" indent="0" algn="l" rtl="0">
              <a:spcBef>
                <a:spcPts val="0"/>
              </a:spcBef>
            </a:pPr>
            <a:endParaRPr lang="en-GB"/>
          </a:p>
          <a:p>
            <a:pPr marL="0" marR="0" lvl="6" indent="0" algn="l" rtl="0">
              <a:spcBef>
                <a:spcPts val="0"/>
              </a:spcBef>
            </a:pPr>
            <a:endParaRPr lang="en-GB"/>
          </a:p>
          <a:p>
            <a:pPr marL="0" marR="0" lvl="7" indent="0" algn="l" rtl="0">
              <a:spcBef>
                <a:spcPts val="0"/>
              </a:spcBef>
            </a:pPr>
            <a:endParaRPr lang="en-GB"/>
          </a:p>
          <a:p>
            <a:pPr marL="0" marR="0" lvl="8" indent="0" algn="l" rtl="0">
              <a:spcBef>
                <a:spcPts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84541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</a:pPr>
            <a:endParaRPr lang="en-GB"/>
          </a:p>
          <a:p>
            <a:pPr marL="0" marR="0" lvl="1" indent="0" algn="l" rtl="0">
              <a:spcBef>
                <a:spcPts val="0"/>
              </a:spcBef>
            </a:pPr>
            <a:endParaRPr lang="en-GB"/>
          </a:p>
          <a:p>
            <a:pPr marL="0" marR="0" lvl="2" indent="0" algn="l" rtl="0">
              <a:spcBef>
                <a:spcPts val="0"/>
              </a:spcBef>
            </a:pPr>
            <a:endParaRPr lang="en-GB"/>
          </a:p>
          <a:p>
            <a:pPr marL="0" marR="0" lvl="3" indent="0" algn="l" rtl="0">
              <a:spcBef>
                <a:spcPts val="0"/>
              </a:spcBef>
            </a:pPr>
            <a:endParaRPr lang="en-GB"/>
          </a:p>
          <a:p>
            <a:pPr marL="0" marR="0" lvl="4" indent="0" algn="l" rtl="0">
              <a:spcBef>
                <a:spcPts val="0"/>
              </a:spcBef>
            </a:pPr>
            <a:endParaRPr lang="en-GB"/>
          </a:p>
          <a:p>
            <a:pPr marL="0" marR="0" lvl="5" indent="0" algn="l" rtl="0">
              <a:spcBef>
                <a:spcPts val="0"/>
              </a:spcBef>
            </a:pPr>
            <a:endParaRPr lang="en-GB"/>
          </a:p>
          <a:p>
            <a:pPr marL="0" marR="0" lvl="6" indent="0" algn="l" rtl="0">
              <a:spcBef>
                <a:spcPts val="0"/>
              </a:spcBef>
            </a:pPr>
            <a:endParaRPr lang="en-GB"/>
          </a:p>
          <a:p>
            <a:pPr marL="0" marR="0" lvl="7" indent="0" algn="l" rtl="0">
              <a:spcBef>
                <a:spcPts val="0"/>
              </a:spcBef>
            </a:pPr>
            <a:endParaRPr lang="en-GB"/>
          </a:p>
          <a:p>
            <a:pPr marL="0" marR="0" lvl="8" indent="0" algn="l" rtl="0">
              <a:spcBef>
                <a:spcPts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45571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</a:pPr>
            <a:endParaRPr lang="en-GB"/>
          </a:p>
          <a:p>
            <a:pPr marL="0" marR="0" lvl="1" indent="0" algn="l" rtl="0">
              <a:spcBef>
                <a:spcPts val="0"/>
              </a:spcBef>
            </a:pPr>
            <a:endParaRPr lang="en-GB"/>
          </a:p>
          <a:p>
            <a:pPr marL="0" marR="0" lvl="2" indent="0" algn="l" rtl="0">
              <a:spcBef>
                <a:spcPts val="0"/>
              </a:spcBef>
            </a:pPr>
            <a:endParaRPr lang="en-GB"/>
          </a:p>
          <a:p>
            <a:pPr marL="0" marR="0" lvl="3" indent="0" algn="l" rtl="0">
              <a:spcBef>
                <a:spcPts val="0"/>
              </a:spcBef>
            </a:pPr>
            <a:endParaRPr lang="en-GB"/>
          </a:p>
          <a:p>
            <a:pPr marL="0" marR="0" lvl="4" indent="0" algn="l" rtl="0">
              <a:spcBef>
                <a:spcPts val="0"/>
              </a:spcBef>
            </a:pPr>
            <a:endParaRPr lang="en-GB"/>
          </a:p>
          <a:p>
            <a:pPr marL="0" marR="0" lvl="5" indent="0" algn="l" rtl="0">
              <a:spcBef>
                <a:spcPts val="0"/>
              </a:spcBef>
            </a:pPr>
            <a:endParaRPr lang="en-GB"/>
          </a:p>
          <a:p>
            <a:pPr marL="0" marR="0" lvl="6" indent="0" algn="l" rtl="0">
              <a:spcBef>
                <a:spcPts val="0"/>
              </a:spcBef>
            </a:pPr>
            <a:endParaRPr lang="en-GB"/>
          </a:p>
          <a:p>
            <a:pPr marL="0" marR="0" lvl="7" indent="0" algn="l" rtl="0">
              <a:spcBef>
                <a:spcPts val="0"/>
              </a:spcBef>
            </a:pPr>
            <a:endParaRPr lang="en-GB"/>
          </a:p>
          <a:p>
            <a:pPr marL="0" marR="0" lvl="8" indent="0" algn="l" rtl="0">
              <a:spcBef>
                <a:spcPts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79540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457200" y="6553200"/>
            <a:ext cx="8153399" cy="1682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609600" y="3352800"/>
            <a:ext cx="7924799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title" idx="2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342900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480060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662940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0" marR="0" lvl="1" indent="0" algn="l" rtl="0">
              <a:spcBef>
                <a:spcPts val="0"/>
              </a:spcBef>
            </a:pPr>
            <a:endParaRPr/>
          </a:p>
          <a:p>
            <a:pPr marL="0" marR="0" lvl="2" indent="0" algn="l" rtl="0">
              <a:spcBef>
                <a:spcPts val="0"/>
              </a:spcBef>
            </a:pPr>
            <a:endParaRPr/>
          </a:p>
          <a:p>
            <a:pPr marL="0" marR="0" lvl="3" indent="0" algn="l" rtl="0">
              <a:spcBef>
                <a:spcPts val="0"/>
              </a:spcBef>
            </a:pPr>
            <a:endParaRPr/>
          </a:p>
          <a:p>
            <a:pPr marL="0" marR="0" lvl="4" indent="0" algn="l" rtl="0">
              <a:spcBef>
                <a:spcPts val="0"/>
              </a:spcBef>
            </a:pPr>
            <a:endParaRPr/>
          </a:p>
          <a:p>
            <a:pPr marL="0" marR="0" lvl="5" indent="0" algn="l" rtl="0">
              <a:spcBef>
                <a:spcPts val="0"/>
              </a:spcBef>
            </a:pPr>
            <a:endParaRPr/>
          </a:p>
          <a:p>
            <a:pPr marL="0" marR="0" lvl="6" indent="0" algn="l" rtl="0">
              <a:spcBef>
                <a:spcPts val="0"/>
              </a:spcBef>
            </a:pPr>
            <a:endParaRPr/>
          </a:p>
          <a:p>
            <a:pPr marL="0" marR="0" lvl="7" indent="0" algn="l" rtl="0">
              <a:spcBef>
                <a:spcPts val="0"/>
              </a:spcBef>
            </a:pPr>
            <a:endParaRPr/>
          </a:p>
          <a:p>
            <a:pPr marL="0" marR="0" lvl="8" indent="0" algn="l" rtl="0">
              <a:spcBef>
                <a:spcPts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8748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457200" y="6553200"/>
            <a:ext cx="8153399" cy="1682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342900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480060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662940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0" marR="0" lvl="1" indent="0" algn="l" rtl="0">
              <a:spcBef>
                <a:spcPts val="0"/>
              </a:spcBef>
            </a:pPr>
            <a:endParaRPr/>
          </a:p>
          <a:p>
            <a:pPr marL="0" marR="0" lvl="2" indent="0" algn="l" rtl="0">
              <a:spcBef>
                <a:spcPts val="0"/>
              </a:spcBef>
            </a:pPr>
            <a:endParaRPr/>
          </a:p>
          <a:p>
            <a:pPr marL="0" marR="0" lvl="3" indent="0" algn="l" rtl="0">
              <a:spcBef>
                <a:spcPts val="0"/>
              </a:spcBef>
            </a:pPr>
            <a:endParaRPr/>
          </a:p>
          <a:p>
            <a:pPr marL="0" marR="0" lvl="4" indent="0" algn="l" rtl="0">
              <a:spcBef>
                <a:spcPts val="0"/>
              </a:spcBef>
            </a:pPr>
            <a:endParaRPr/>
          </a:p>
          <a:p>
            <a:pPr marL="0" marR="0" lvl="5" indent="0" algn="l" rtl="0">
              <a:spcBef>
                <a:spcPts val="0"/>
              </a:spcBef>
            </a:pPr>
            <a:endParaRPr/>
          </a:p>
          <a:p>
            <a:pPr marL="0" marR="0" lvl="6" indent="0" algn="l" rtl="0">
              <a:spcBef>
                <a:spcPts val="0"/>
              </a:spcBef>
            </a:pPr>
            <a:endParaRPr/>
          </a:p>
          <a:p>
            <a:pPr marL="0" marR="0" lvl="7" indent="0" algn="l" rtl="0">
              <a:spcBef>
                <a:spcPts val="0"/>
              </a:spcBef>
            </a:pPr>
            <a:endParaRPr/>
          </a:p>
          <a:p>
            <a:pPr marL="0" marR="0" lvl="8" indent="0" algn="l" rtl="0">
              <a:spcBef>
                <a:spcPts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1760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57200" y="6553200"/>
            <a:ext cx="8153399" cy="1682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342900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480060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662940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0" marR="0" lvl="1" indent="0" algn="l" rtl="0">
              <a:spcBef>
                <a:spcPts val="0"/>
              </a:spcBef>
            </a:pPr>
            <a:endParaRPr/>
          </a:p>
          <a:p>
            <a:pPr marL="0" marR="0" lvl="2" indent="0" algn="l" rtl="0">
              <a:spcBef>
                <a:spcPts val="0"/>
              </a:spcBef>
            </a:pPr>
            <a:endParaRPr/>
          </a:p>
          <a:p>
            <a:pPr marL="0" marR="0" lvl="3" indent="0" algn="l" rtl="0">
              <a:spcBef>
                <a:spcPts val="0"/>
              </a:spcBef>
            </a:pPr>
            <a:endParaRPr/>
          </a:p>
          <a:p>
            <a:pPr marL="0" marR="0" lvl="4" indent="0" algn="l" rtl="0">
              <a:spcBef>
                <a:spcPts val="0"/>
              </a:spcBef>
            </a:pPr>
            <a:endParaRPr/>
          </a:p>
          <a:p>
            <a:pPr marL="0" marR="0" lvl="5" indent="0" algn="l" rtl="0">
              <a:spcBef>
                <a:spcPts val="0"/>
              </a:spcBef>
            </a:pPr>
            <a:endParaRPr/>
          </a:p>
          <a:p>
            <a:pPr marL="0" marR="0" lvl="6" indent="0" algn="l" rtl="0">
              <a:spcBef>
                <a:spcPts val="0"/>
              </a:spcBef>
            </a:pPr>
            <a:endParaRPr/>
          </a:p>
          <a:p>
            <a:pPr marL="0" marR="0" lvl="7" indent="0" algn="l" rtl="0">
              <a:spcBef>
                <a:spcPts val="0"/>
              </a:spcBef>
            </a:pPr>
            <a:endParaRPr/>
          </a:p>
          <a:p>
            <a:pPr marL="0" marR="0" lvl="8" indent="0" algn="l" rtl="0">
              <a:spcBef>
                <a:spcPts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4009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</a:pPr>
            <a:endParaRPr lang="en-GB"/>
          </a:p>
          <a:p>
            <a:pPr marL="0" marR="0" lvl="1" indent="0" algn="l" rtl="0">
              <a:spcBef>
                <a:spcPts val="0"/>
              </a:spcBef>
            </a:pPr>
            <a:endParaRPr lang="en-GB"/>
          </a:p>
          <a:p>
            <a:pPr marL="0" marR="0" lvl="2" indent="0" algn="l" rtl="0">
              <a:spcBef>
                <a:spcPts val="0"/>
              </a:spcBef>
            </a:pPr>
            <a:endParaRPr lang="en-GB"/>
          </a:p>
          <a:p>
            <a:pPr marL="0" marR="0" lvl="3" indent="0" algn="l" rtl="0">
              <a:spcBef>
                <a:spcPts val="0"/>
              </a:spcBef>
            </a:pPr>
            <a:endParaRPr lang="en-GB"/>
          </a:p>
          <a:p>
            <a:pPr marL="0" marR="0" lvl="4" indent="0" algn="l" rtl="0">
              <a:spcBef>
                <a:spcPts val="0"/>
              </a:spcBef>
            </a:pPr>
            <a:endParaRPr lang="en-GB"/>
          </a:p>
          <a:p>
            <a:pPr marL="0" marR="0" lvl="5" indent="0" algn="l" rtl="0">
              <a:spcBef>
                <a:spcPts val="0"/>
              </a:spcBef>
            </a:pPr>
            <a:endParaRPr lang="en-GB"/>
          </a:p>
          <a:p>
            <a:pPr marL="0" marR="0" lvl="6" indent="0" algn="l" rtl="0">
              <a:spcBef>
                <a:spcPts val="0"/>
              </a:spcBef>
            </a:pPr>
            <a:endParaRPr lang="en-GB"/>
          </a:p>
          <a:p>
            <a:pPr marL="0" marR="0" lvl="7" indent="0" algn="l" rtl="0">
              <a:spcBef>
                <a:spcPts val="0"/>
              </a:spcBef>
            </a:pPr>
            <a:endParaRPr lang="en-GB"/>
          </a:p>
          <a:p>
            <a:pPr marL="0" marR="0" lvl="8" indent="0" algn="l" rtl="0">
              <a:spcBef>
                <a:spcPts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18238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</a:pPr>
            <a:endParaRPr lang="en-GB"/>
          </a:p>
          <a:p>
            <a:pPr marL="0" marR="0" lvl="1" indent="0" algn="l" rtl="0">
              <a:spcBef>
                <a:spcPts val="0"/>
              </a:spcBef>
            </a:pPr>
            <a:endParaRPr lang="en-GB"/>
          </a:p>
          <a:p>
            <a:pPr marL="0" marR="0" lvl="2" indent="0" algn="l" rtl="0">
              <a:spcBef>
                <a:spcPts val="0"/>
              </a:spcBef>
            </a:pPr>
            <a:endParaRPr lang="en-GB"/>
          </a:p>
          <a:p>
            <a:pPr marL="0" marR="0" lvl="3" indent="0" algn="l" rtl="0">
              <a:spcBef>
                <a:spcPts val="0"/>
              </a:spcBef>
            </a:pPr>
            <a:endParaRPr lang="en-GB"/>
          </a:p>
          <a:p>
            <a:pPr marL="0" marR="0" lvl="4" indent="0" algn="l" rtl="0">
              <a:spcBef>
                <a:spcPts val="0"/>
              </a:spcBef>
            </a:pPr>
            <a:endParaRPr lang="en-GB"/>
          </a:p>
          <a:p>
            <a:pPr marL="0" marR="0" lvl="5" indent="0" algn="l" rtl="0">
              <a:spcBef>
                <a:spcPts val="0"/>
              </a:spcBef>
            </a:pPr>
            <a:endParaRPr lang="en-GB"/>
          </a:p>
          <a:p>
            <a:pPr marL="0" marR="0" lvl="6" indent="0" algn="l" rtl="0">
              <a:spcBef>
                <a:spcPts val="0"/>
              </a:spcBef>
            </a:pPr>
            <a:endParaRPr lang="en-GB"/>
          </a:p>
          <a:p>
            <a:pPr marL="0" marR="0" lvl="7" indent="0" algn="l" rtl="0">
              <a:spcBef>
                <a:spcPts val="0"/>
              </a:spcBef>
            </a:pPr>
            <a:endParaRPr lang="en-GB"/>
          </a:p>
          <a:p>
            <a:pPr marL="0" marR="0" lvl="8" indent="0" algn="l" rtl="0">
              <a:spcBef>
                <a:spcPts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20402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</a:pPr>
            <a:endParaRPr lang="en-GB"/>
          </a:p>
          <a:p>
            <a:pPr marL="0" marR="0" lvl="1" indent="0" algn="l" rtl="0">
              <a:spcBef>
                <a:spcPts val="0"/>
              </a:spcBef>
            </a:pPr>
            <a:endParaRPr lang="en-GB"/>
          </a:p>
          <a:p>
            <a:pPr marL="0" marR="0" lvl="2" indent="0" algn="l" rtl="0">
              <a:spcBef>
                <a:spcPts val="0"/>
              </a:spcBef>
            </a:pPr>
            <a:endParaRPr lang="en-GB"/>
          </a:p>
          <a:p>
            <a:pPr marL="0" marR="0" lvl="3" indent="0" algn="l" rtl="0">
              <a:spcBef>
                <a:spcPts val="0"/>
              </a:spcBef>
            </a:pPr>
            <a:endParaRPr lang="en-GB"/>
          </a:p>
          <a:p>
            <a:pPr marL="0" marR="0" lvl="4" indent="0" algn="l" rtl="0">
              <a:spcBef>
                <a:spcPts val="0"/>
              </a:spcBef>
            </a:pPr>
            <a:endParaRPr lang="en-GB"/>
          </a:p>
          <a:p>
            <a:pPr marL="0" marR="0" lvl="5" indent="0" algn="l" rtl="0">
              <a:spcBef>
                <a:spcPts val="0"/>
              </a:spcBef>
            </a:pPr>
            <a:endParaRPr lang="en-GB"/>
          </a:p>
          <a:p>
            <a:pPr marL="0" marR="0" lvl="6" indent="0" algn="l" rtl="0">
              <a:spcBef>
                <a:spcPts val="0"/>
              </a:spcBef>
            </a:pPr>
            <a:endParaRPr lang="en-GB"/>
          </a:p>
          <a:p>
            <a:pPr marL="0" marR="0" lvl="7" indent="0" algn="l" rtl="0">
              <a:spcBef>
                <a:spcPts val="0"/>
              </a:spcBef>
            </a:pPr>
            <a:endParaRPr lang="en-GB"/>
          </a:p>
          <a:p>
            <a:pPr marL="0" marR="0" lvl="8" indent="0" algn="l" rtl="0">
              <a:spcBef>
                <a:spcPts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06027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</a:pPr>
            <a:endParaRPr lang="en-GB"/>
          </a:p>
          <a:p>
            <a:pPr marL="0" marR="0" lvl="1" indent="0" algn="l" rtl="0">
              <a:spcBef>
                <a:spcPts val="0"/>
              </a:spcBef>
            </a:pPr>
            <a:endParaRPr lang="en-GB"/>
          </a:p>
          <a:p>
            <a:pPr marL="0" marR="0" lvl="2" indent="0" algn="l" rtl="0">
              <a:spcBef>
                <a:spcPts val="0"/>
              </a:spcBef>
            </a:pPr>
            <a:endParaRPr lang="en-GB"/>
          </a:p>
          <a:p>
            <a:pPr marL="0" marR="0" lvl="3" indent="0" algn="l" rtl="0">
              <a:spcBef>
                <a:spcPts val="0"/>
              </a:spcBef>
            </a:pPr>
            <a:endParaRPr lang="en-GB"/>
          </a:p>
          <a:p>
            <a:pPr marL="0" marR="0" lvl="4" indent="0" algn="l" rtl="0">
              <a:spcBef>
                <a:spcPts val="0"/>
              </a:spcBef>
            </a:pPr>
            <a:endParaRPr lang="en-GB"/>
          </a:p>
          <a:p>
            <a:pPr marL="0" marR="0" lvl="5" indent="0" algn="l" rtl="0">
              <a:spcBef>
                <a:spcPts val="0"/>
              </a:spcBef>
            </a:pPr>
            <a:endParaRPr lang="en-GB"/>
          </a:p>
          <a:p>
            <a:pPr marL="0" marR="0" lvl="6" indent="0" algn="l" rtl="0">
              <a:spcBef>
                <a:spcPts val="0"/>
              </a:spcBef>
            </a:pPr>
            <a:endParaRPr lang="en-GB"/>
          </a:p>
          <a:p>
            <a:pPr marL="0" marR="0" lvl="7" indent="0" algn="l" rtl="0">
              <a:spcBef>
                <a:spcPts val="0"/>
              </a:spcBef>
            </a:pPr>
            <a:endParaRPr lang="en-GB"/>
          </a:p>
          <a:p>
            <a:pPr marL="0" marR="0" lvl="8" indent="0" algn="l" rtl="0">
              <a:spcBef>
                <a:spcPts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01195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</a:pPr>
            <a:endParaRPr lang="en-GB"/>
          </a:p>
          <a:p>
            <a:pPr marL="0" marR="0" lvl="1" indent="0" algn="l" rtl="0">
              <a:spcBef>
                <a:spcPts val="0"/>
              </a:spcBef>
            </a:pPr>
            <a:endParaRPr lang="en-GB"/>
          </a:p>
          <a:p>
            <a:pPr marL="0" marR="0" lvl="2" indent="0" algn="l" rtl="0">
              <a:spcBef>
                <a:spcPts val="0"/>
              </a:spcBef>
            </a:pPr>
            <a:endParaRPr lang="en-GB"/>
          </a:p>
          <a:p>
            <a:pPr marL="0" marR="0" lvl="3" indent="0" algn="l" rtl="0">
              <a:spcBef>
                <a:spcPts val="0"/>
              </a:spcBef>
            </a:pPr>
            <a:endParaRPr lang="en-GB"/>
          </a:p>
          <a:p>
            <a:pPr marL="0" marR="0" lvl="4" indent="0" algn="l" rtl="0">
              <a:spcBef>
                <a:spcPts val="0"/>
              </a:spcBef>
            </a:pPr>
            <a:endParaRPr lang="en-GB"/>
          </a:p>
          <a:p>
            <a:pPr marL="0" marR="0" lvl="5" indent="0" algn="l" rtl="0">
              <a:spcBef>
                <a:spcPts val="0"/>
              </a:spcBef>
            </a:pPr>
            <a:endParaRPr lang="en-GB"/>
          </a:p>
          <a:p>
            <a:pPr marL="0" marR="0" lvl="6" indent="0" algn="l" rtl="0">
              <a:spcBef>
                <a:spcPts val="0"/>
              </a:spcBef>
            </a:pPr>
            <a:endParaRPr lang="en-GB"/>
          </a:p>
          <a:p>
            <a:pPr marL="0" marR="0" lvl="7" indent="0" algn="l" rtl="0">
              <a:spcBef>
                <a:spcPts val="0"/>
              </a:spcBef>
            </a:pPr>
            <a:endParaRPr lang="en-GB"/>
          </a:p>
          <a:p>
            <a:pPr marL="0" marR="0" lvl="8" indent="0" algn="l" rtl="0">
              <a:spcBef>
                <a:spcPts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68734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</a:pPr>
            <a:endParaRPr lang="en-GB"/>
          </a:p>
          <a:p>
            <a:pPr marL="0" marR="0" lvl="1" indent="0" algn="l" rtl="0">
              <a:spcBef>
                <a:spcPts val="0"/>
              </a:spcBef>
            </a:pPr>
            <a:endParaRPr lang="en-GB"/>
          </a:p>
          <a:p>
            <a:pPr marL="0" marR="0" lvl="2" indent="0" algn="l" rtl="0">
              <a:spcBef>
                <a:spcPts val="0"/>
              </a:spcBef>
            </a:pPr>
            <a:endParaRPr lang="en-GB"/>
          </a:p>
          <a:p>
            <a:pPr marL="0" marR="0" lvl="3" indent="0" algn="l" rtl="0">
              <a:spcBef>
                <a:spcPts val="0"/>
              </a:spcBef>
            </a:pPr>
            <a:endParaRPr lang="en-GB"/>
          </a:p>
          <a:p>
            <a:pPr marL="0" marR="0" lvl="4" indent="0" algn="l" rtl="0">
              <a:spcBef>
                <a:spcPts val="0"/>
              </a:spcBef>
            </a:pPr>
            <a:endParaRPr lang="en-GB"/>
          </a:p>
          <a:p>
            <a:pPr marL="0" marR="0" lvl="5" indent="0" algn="l" rtl="0">
              <a:spcBef>
                <a:spcPts val="0"/>
              </a:spcBef>
            </a:pPr>
            <a:endParaRPr lang="en-GB"/>
          </a:p>
          <a:p>
            <a:pPr marL="0" marR="0" lvl="6" indent="0" algn="l" rtl="0">
              <a:spcBef>
                <a:spcPts val="0"/>
              </a:spcBef>
            </a:pPr>
            <a:endParaRPr lang="en-GB"/>
          </a:p>
          <a:p>
            <a:pPr marL="0" marR="0" lvl="7" indent="0" algn="l" rtl="0">
              <a:spcBef>
                <a:spcPts val="0"/>
              </a:spcBef>
            </a:pPr>
            <a:endParaRPr lang="en-GB"/>
          </a:p>
          <a:p>
            <a:pPr marL="0" marR="0" lvl="8" indent="0" algn="l" rtl="0">
              <a:spcBef>
                <a:spcPts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75958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</a:pPr>
            <a:endParaRPr lang="en-GB"/>
          </a:p>
          <a:p>
            <a:pPr marL="0" marR="0" lvl="1" indent="0" algn="l" rtl="0">
              <a:spcBef>
                <a:spcPts val="0"/>
              </a:spcBef>
            </a:pPr>
            <a:endParaRPr lang="en-GB"/>
          </a:p>
          <a:p>
            <a:pPr marL="0" marR="0" lvl="2" indent="0" algn="l" rtl="0">
              <a:spcBef>
                <a:spcPts val="0"/>
              </a:spcBef>
            </a:pPr>
            <a:endParaRPr lang="en-GB"/>
          </a:p>
          <a:p>
            <a:pPr marL="0" marR="0" lvl="3" indent="0" algn="l" rtl="0">
              <a:spcBef>
                <a:spcPts val="0"/>
              </a:spcBef>
            </a:pPr>
            <a:endParaRPr lang="en-GB"/>
          </a:p>
          <a:p>
            <a:pPr marL="0" marR="0" lvl="4" indent="0" algn="l" rtl="0">
              <a:spcBef>
                <a:spcPts val="0"/>
              </a:spcBef>
            </a:pPr>
            <a:endParaRPr lang="en-GB"/>
          </a:p>
          <a:p>
            <a:pPr marL="0" marR="0" lvl="5" indent="0" algn="l" rtl="0">
              <a:spcBef>
                <a:spcPts val="0"/>
              </a:spcBef>
            </a:pPr>
            <a:endParaRPr lang="en-GB"/>
          </a:p>
          <a:p>
            <a:pPr marL="0" marR="0" lvl="6" indent="0" algn="l" rtl="0">
              <a:spcBef>
                <a:spcPts val="0"/>
              </a:spcBef>
            </a:pPr>
            <a:endParaRPr lang="en-GB"/>
          </a:p>
          <a:p>
            <a:pPr marL="0" marR="0" lvl="7" indent="0" algn="l" rtl="0">
              <a:spcBef>
                <a:spcPts val="0"/>
              </a:spcBef>
            </a:pPr>
            <a:endParaRPr lang="en-GB"/>
          </a:p>
          <a:p>
            <a:pPr marL="0" marR="0" lvl="8" indent="0" algn="l" rtl="0">
              <a:spcBef>
                <a:spcPts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92384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</a:pPr>
            <a:endParaRPr lang="en-GB"/>
          </a:p>
          <a:p>
            <a:pPr marL="0" marR="0" lvl="1" indent="0" algn="l" rtl="0">
              <a:spcBef>
                <a:spcPts val="0"/>
              </a:spcBef>
            </a:pPr>
            <a:endParaRPr lang="en-GB"/>
          </a:p>
          <a:p>
            <a:pPr marL="0" marR="0" lvl="2" indent="0" algn="l" rtl="0">
              <a:spcBef>
                <a:spcPts val="0"/>
              </a:spcBef>
            </a:pPr>
            <a:endParaRPr lang="en-GB"/>
          </a:p>
          <a:p>
            <a:pPr marL="0" marR="0" lvl="3" indent="0" algn="l" rtl="0">
              <a:spcBef>
                <a:spcPts val="0"/>
              </a:spcBef>
            </a:pPr>
            <a:endParaRPr lang="en-GB"/>
          </a:p>
          <a:p>
            <a:pPr marL="0" marR="0" lvl="4" indent="0" algn="l" rtl="0">
              <a:spcBef>
                <a:spcPts val="0"/>
              </a:spcBef>
            </a:pPr>
            <a:endParaRPr lang="en-GB"/>
          </a:p>
          <a:p>
            <a:pPr marL="0" marR="0" lvl="5" indent="0" algn="l" rtl="0">
              <a:spcBef>
                <a:spcPts val="0"/>
              </a:spcBef>
            </a:pPr>
            <a:endParaRPr lang="en-GB"/>
          </a:p>
          <a:p>
            <a:pPr marL="0" marR="0" lvl="6" indent="0" algn="l" rtl="0">
              <a:spcBef>
                <a:spcPts val="0"/>
              </a:spcBef>
            </a:pPr>
            <a:endParaRPr lang="en-GB"/>
          </a:p>
          <a:p>
            <a:pPr marL="0" marR="0" lvl="7" indent="0" algn="l" rtl="0">
              <a:spcBef>
                <a:spcPts val="0"/>
              </a:spcBef>
            </a:pPr>
            <a:endParaRPr lang="en-GB"/>
          </a:p>
          <a:p>
            <a:pPr marL="0" marR="0" lvl="8" indent="0" algn="l" rtl="0">
              <a:spcBef>
                <a:spcPts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77917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</a:pPr>
            <a:endParaRPr lang="en-GB"/>
          </a:p>
          <a:p>
            <a:pPr marL="0" marR="0" lvl="1" indent="0" algn="l" rtl="0">
              <a:spcBef>
                <a:spcPts val="0"/>
              </a:spcBef>
            </a:pPr>
            <a:endParaRPr lang="en-GB"/>
          </a:p>
          <a:p>
            <a:pPr marL="0" marR="0" lvl="2" indent="0" algn="l" rtl="0">
              <a:spcBef>
                <a:spcPts val="0"/>
              </a:spcBef>
            </a:pPr>
            <a:endParaRPr lang="en-GB"/>
          </a:p>
          <a:p>
            <a:pPr marL="0" marR="0" lvl="3" indent="0" algn="l" rtl="0">
              <a:spcBef>
                <a:spcPts val="0"/>
              </a:spcBef>
            </a:pPr>
            <a:endParaRPr lang="en-GB"/>
          </a:p>
          <a:p>
            <a:pPr marL="0" marR="0" lvl="4" indent="0" algn="l" rtl="0">
              <a:spcBef>
                <a:spcPts val="0"/>
              </a:spcBef>
            </a:pPr>
            <a:endParaRPr lang="en-GB"/>
          </a:p>
          <a:p>
            <a:pPr marL="0" marR="0" lvl="5" indent="0" algn="l" rtl="0">
              <a:spcBef>
                <a:spcPts val="0"/>
              </a:spcBef>
            </a:pPr>
            <a:endParaRPr lang="en-GB"/>
          </a:p>
          <a:p>
            <a:pPr marL="0" marR="0" lvl="6" indent="0" algn="l" rtl="0">
              <a:spcBef>
                <a:spcPts val="0"/>
              </a:spcBef>
            </a:pPr>
            <a:endParaRPr lang="en-GB"/>
          </a:p>
          <a:p>
            <a:pPr marL="0" marR="0" lvl="7" indent="0" algn="l" rtl="0">
              <a:spcBef>
                <a:spcPts val="0"/>
              </a:spcBef>
            </a:pPr>
            <a:endParaRPr lang="en-GB"/>
          </a:p>
          <a:p>
            <a:pPr marL="0" marR="0" lvl="8" indent="0" algn="l" rtl="0">
              <a:spcBef>
                <a:spcPts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63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TR/SVG11/types.html#ColorKeywords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8.png"/><Relationship Id="rId4" Type="http://schemas.openxmlformats.org/officeDocument/2006/relationships/image" Target="../media/image6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2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Chapter 3</a:t>
            </a:r>
            <a:br>
              <a:rPr lang="en-US" sz="4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Style Sheets:</a:t>
            </a:r>
            <a:br>
              <a:rPr lang="en-US" sz="4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CSS</a:t>
            </a:r>
          </a:p>
        </p:txBody>
      </p:sp>
      <p:sp>
        <p:nvSpPr>
          <p:cNvPr id="36" name="Shape 36"/>
          <p:cNvSpPr txBox="1"/>
          <p:nvPr/>
        </p:nvSpPr>
        <p:spPr>
          <a:xfrm>
            <a:off x="685800" y="917575"/>
            <a:ext cx="7772400" cy="18399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WEB TECHNOLOGIES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 COMPUTER SCIENCE PERSPECTIVE</a:t>
            </a:r>
            <a:br>
              <a:rPr lang="en-US" sz="24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4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JEFFREY C. JACKSON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74" y="3400425"/>
            <a:ext cx="7486650" cy="1247775"/>
          </a:xfrm>
          <a:prstGeom prst="rect">
            <a:avLst/>
          </a:prstGeom>
        </p:spPr>
      </p:pic>
      <p:sp>
        <p:nvSpPr>
          <p:cNvPr id="127" name="Shape 12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CSS Introduction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Single document can be displayed on multiple media platforms by tailoring style sheets:</a:t>
            </a:r>
            <a:b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document will be </a:t>
            </a:r>
            <a:r>
              <a:rPr lang="en-US" sz="32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printed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differently than it is </a:t>
            </a:r>
            <a:r>
              <a:rPr lang="en-US" sz="32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displayed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131" name="Shape 131"/>
          <p:cNvSpPr/>
          <p:nvPr/>
        </p:nvSpPr>
        <p:spPr>
          <a:xfrm>
            <a:off x="1617786" y="3733800"/>
            <a:ext cx="3944814" cy="350838"/>
          </a:xfrm>
          <a:prstGeom prst="ellipse">
            <a:avLst/>
          </a:prstGeom>
          <a:solidFill>
            <a:schemeClr val="hlink">
              <a:alpha val="49803"/>
            </a:schemeClr>
          </a:solidFill>
          <a:ln w="9525" cap="rnd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Shape 132"/>
          <p:cNvSpPr/>
          <p:nvPr/>
        </p:nvSpPr>
        <p:spPr>
          <a:xfrm>
            <a:off x="1617786" y="4267200"/>
            <a:ext cx="3106614" cy="381000"/>
          </a:xfrm>
          <a:prstGeom prst="ellipse">
            <a:avLst/>
          </a:prstGeom>
          <a:solidFill>
            <a:srgbClr val="008080">
              <a:alpha val="49803"/>
            </a:srgbClr>
          </a:solidFill>
          <a:ln w="9525" cap="rnd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3" name="Shape 133"/>
          <p:cNvCxnSpPr/>
          <p:nvPr/>
        </p:nvCxnSpPr>
        <p:spPr>
          <a:xfrm rot="10800000">
            <a:off x="4419600" y="4572000"/>
            <a:ext cx="685799" cy="609599"/>
          </a:xfrm>
          <a:prstGeom prst="straightConnector1">
            <a:avLst/>
          </a:prstGeom>
          <a:noFill/>
          <a:ln w="9525" cap="rnd" cmpd="sng">
            <a:solidFill>
              <a:srgbClr val="008080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134" name="Shape 134"/>
          <p:cNvCxnSpPr/>
          <p:nvPr/>
        </p:nvCxnSpPr>
        <p:spPr>
          <a:xfrm rot="10800000" flipH="1">
            <a:off x="3886200" y="4038600"/>
            <a:ext cx="1447800" cy="1600199"/>
          </a:xfrm>
          <a:prstGeom prst="straightConnector1">
            <a:avLst/>
          </a:prstGeom>
          <a:noFill/>
          <a:ln w="9525" cap="rnd" cmpd="sng">
            <a:solidFill>
              <a:schemeClr val="hlink"/>
            </a:solidFill>
            <a:prstDash val="solid"/>
            <a:miter/>
            <a:headEnd type="none" w="med" len="med"/>
            <a:tailEnd type="triangle" w="med" len="med"/>
          </a:ln>
        </p:spPr>
      </p:cxn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CSS Syntax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35" y="2011680"/>
            <a:ext cx="7947964" cy="288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62522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CSS Syntax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Parts of a </a:t>
            </a:r>
            <a:r>
              <a:rPr lang="en-US" sz="32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style rule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(or </a:t>
            </a:r>
            <a:r>
              <a:rPr lang="en-US" sz="32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statement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2297111"/>
            <a:ext cx="6934200" cy="38290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CSS Syntax: </a:t>
            </a:r>
            <a:r>
              <a:rPr lang="en-US" sz="40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Selector Strings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200" b="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Single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element type: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Wingdings" panose="05000000000000000000" pitchFamily="2" charset="2"/>
              <a:buChar char="§"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200" b="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Multiple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element types: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Wingdings" panose="05000000000000000000" pitchFamily="2" charset="2"/>
              <a:buChar char="§"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200" b="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All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element types: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Wingdings" panose="05000000000000000000" pitchFamily="2" charset="2"/>
              <a:buChar char="§"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Specific elements </a:t>
            </a:r>
            <a:r>
              <a:rPr lang="en-US" sz="3200" b="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by id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50" y="3390899"/>
            <a:ext cx="7339266" cy="4667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50" y="2228054"/>
            <a:ext cx="7160704" cy="3722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950" y="4424361"/>
            <a:ext cx="4100864" cy="555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9950" y="5648323"/>
            <a:ext cx="6357887" cy="477837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1069950" y="2228053"/>
            <a:ext cx="252413" cy="372269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/>
          <p:cNvSpPr/>
          <p:nvPr/>
        </p:nvSpPr>
        <p:spPr>
          <a:xfrm>
            <a:off x="1069950" y="3437801"/>
            <a:ext cx="2826801" cy="372269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/>
          <p:cNvSpPr/>
          <p:nvPr/>
        </p:nvSpPr>
        <p:spPr>
          <a:xfrm>
            <a:off x="1069950" y="4518433"/>
            <a:ext cx="252413" cy="372269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/>
          <p:cNvSpPr/>
          <p:nvPr/>
        </p:nvSpPr>
        <p:spPr>
          <a:xfrm>
            <a:off x="1069950" y="5701106"/>
            <a:ext cx="1631047" cy="372269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Shape 181"/>
          <p:cNvSpPr txBox="1"/>
          <p:nvPr/>
        </p:nvSpPr>
        <p:spPr>
          <a:xfrm>
            <a:off x="457200" y="4803682"/>
            <a:ext cx="19621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universal selector</a:t>
            </a:r>
          </a:p>
        </p:txBody>
      </p:sp>
      <p:sp>
        <p:nvSpPr>
          <p:cNvPr id="18" name="Shape 195"/>
          <p:cNvSpPr txBox="1"/>
          <p:nvPr/>
        </p:nvSpPr>
        <p:spPr>
          <a:xfrm>
            <a:off x="457200" y="6081193"/>
            <a:ext cx="12763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ID selector</a:t>
            </a:r>
          </a:p>
        </p:txBody>
      </p:sp>
      <p:sp>
        <p:nvSpPr>
          <p:cNvPr id="19" name="Shape 166"/>
          <p:cNvSpPr txBox="1"/>
          <p:nvPr/>
        </p:nvSpPr>
        <p:spPr>
          <a:xfrm>
            <a:off x="23800" y="2711541"/>
            <a:ext cx="10461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type selector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000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CSS Syntax: </a:t>
            </a:r>
            <a:r>
              <a:rPr lang="en-US" sz="4000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Selector Strings</a:t>
            </a:r>
            <a:endParaRPr lang="en-US" sz="4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Shape 2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3400" y="1600200"/>
            <a:ext cx="4133849" cy="464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573" y="4767774"/>
            <a:ext cx="3947597" cy="70455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000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CSS Syntax: </a:t>
            </a:r>
            <a:r>
              <a:rPr lang="en-US" sz="4000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Selector Strings</a:t>
            </a:r>
            <a:endParaRPr lang="en-US" sz="4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Elements belonging to a </a:t>
            </a:r>
            <a:r>
              <a:rPr lang="en-US" sz="3200" b="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style class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1" u="none" strike="noStrike" cap="none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Referencing a style class in HTML: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Elements of a </a:t>
            </a:r>
            <a:r>
              <a:rPr lang="en-US" sz="3200" b="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certain type and class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2438400" y="2514600"/>
            <a:ext cx="15684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class selector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174874"/>
            <a:ext cx="5975252" cy="394367"/>
          </a:xfrm>
          <a:prstGeom prst="rect">
            <a:avLst/>
          </a:prstGeom>
        </p:spPr>
      </p:pic>
      <p:sp>
        <p:nvSpPr>
          <p:cNvPr id="11" name="Rectangle: Rounded Corners 10"/>
          <p:cNvSpPr/>
          <p:nvPr/>
        </p:nvSpPr>
        <p:spPr>
          <a:xfrm>
            <a:off x="2017821" y="2182813"/>
            <a:ext cx="1631047" cy="372269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4504805"/>
            <a:ext cx="6417081" cy="376684"/>
          </a:xfrm>
          <a:prstGeom prst="rect">
            <a:avLst/>
          </a:prstGeom>
        </p:spPr>
      </p:pic>
      <p:sp>
        <p:nvSpPr>
          <p:cNvPr id="13" name="Rectangle: Rounded Corners 12"/>
          <p:cNvSpPr/>
          <p:nvPr/>
        </p:nvSpPr>
        <p:spPr>
          <a:xfrm>
            <a:off x="1202297" y="4504805"/>
            <a:ext cx="2300558" cy="372269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02297" y="3353201"/>
            <a:ext cx="7052963" cy="368227"/>
          </a:xfrm>
          <a:prstGeom prst="rect">
            <a:avLst/>
          </a:prstGeom>
        </p:spPr>
      </p:pic>
      <p:sp>
        <p:nvSpPr>
          <p:cNvPr id="15" name="Shape 227"/>
          <p:cNvSpPr txBox="1"/>
          <p:nvPr/>
        </p:nvSpPr>
        <p:spPr>
          <a:xfrm>
            <a:off x="3749577" y="3623945"/>
            <a:ext cx="42164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this 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Allerta"/>
                <a:ea typeface="Allerta"/>
                <a:cs typeface="Allerta"/>
                <a:sym typeface="Allerta"/>
              </a:rPr>
              <a:t>span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belongs to three style classes</a:t>
            </a:r>
          </a:p>
        </p:txBody>
      </p:sp>
      <p:sp>
        <p:nvSpPr>
          <p:cNvPr id="16" name="Rectangle: Rounded Corners 15"/>
          <p:cNvSpPr/>
          <p:nvPr/>
        </p:nvSpPr>
        <p:spPr>
          <a:xfrm>
            <a:off x="3648867" y="3302439"/>
            <a:ext cx="4440055" cy="372269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Shape 239"/>
          <p:cNvSpPr txBox="1"/>
          <p:nvPr/>
        </p:nvSpPr>
        <p:spPr>
          <a:xfrm>
            <a:off x="396912" y="4875053"/>
            <a:ext cx="6211886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this rule applies only to 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Allerta"/>
                <a:ea typeface="Allerta"/>
                <a:cs typeface="Allerta"/>
                <a:sym typeface="Allerta"/>
              </a:rPr>
              <a:t>span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’s belonging to class 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Allerta"/>
                <a:ea typeface="Allerta"/>
                <a:cs typeface="Allerta"/>
                <a:sym typeface="Allerta"/>
              </a:rPr>
              <a:t>special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000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CSS Syntax: </a:t>
            </a:r>
            <a:r>
              <a:rPr lang="en-US" sz="4000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Selector Strings</a:t>
            </a:r>
            <a:endParaRPr lang="en-US" sz="4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Source anchor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elements: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Element types that are </a:t>
            </a:r>
            <a:r>
              <a:rPr lang="en-US" sz="3200" b="0" i="0" u="none" strike="noStrike" cap="none" dirty="0" err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descendents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</p:txBody>
      </p:sp>
      <p:sp>
        <p:nvSpPr>
          <p:cNvPr id="249" name="Shape 249"/>
          <p:cNvSpPr txBox="1"/>
          <p:nvPr/>
        </p:nvSpPr>
        <p:spPr>
          <a:xfrm>
            <a:off x="1508125" y="3617912"/>
            <a:ext cx="17716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pseudo-classes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94717"/>
            <a:ext cx="4229180" cy="1443833"/>
          </a:xfrm>
          <a:prstGeom prst="rect">
            <a:avLst/>
          </a:prstGeom>
        </p:spPr>
      </p:pic>
      <p:sp>
        <p:nvSpPr>
          <p:cNvPr id="10" name="Rectangle: Rounded Corners 9"/>
          <p:cNvSpPr/>
          <p:nvPr/>
        </p:nvSpPr>
        <p:spPr>
          <a:xfrm>
            <a:off x="1028701" y="2194717"/>
            <a:ext cx="1545688" cy="142319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" y="4528343"/>
            <a:ext cx="5910268" cy="512763"/>
          </a:xfrm>
          <a:prstGeom prst="rect">
            <a:avLst/>
          </a:prstGeom>
        </p:spPr>
      </p:pic>
      <p:sp>
        <p:nvSpPr>
          <p:cNvPr id="12" name="Shape 282"/>
          <p:cNvSpPr txBox="1"/>
          <p:nvPr/>
        </p:nvSpPr>
        <p:spPr>
          <a:xfrm>
            <a:off x="1028699" y="5126833"/>
            <a:ext cx="4964137" cy="9159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25000"/>
              <a:buFontTx/>
              <a:buChar char="–"/>
            </a:pPr>
            <a:r>
              <a:rPr lang="en-US" sz="1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rule applies to 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Allerta"/>
                <a:ea typeface="Allerta"/>
                <a:cs typeface="Allerta"/>
                <a:sym typeface="Allerta"/>
              </a:rPr>
              <a:t>li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element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25000"/>
              <a:buFontTx/>
              <a:buChar char="–"/>
            </a:pPr>
            <a:r>
              <a:rPr lang="en-US" sz="1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that is part of the content of an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Allerta"/>
                <a:ea typeface="Allerta"/>
                <a:cs typeface="Allerta"/>
                <a:sym typeface="Allerta"/>
              </a:rPr>
              <a:t>ol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element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25000"/>
              <a:buFontTx/>
              <a:buChar char="–"/>
            </a:pPr>
            <a:r>
              <a:rPr lang="en-US" sz="1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that is part of the content of a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Allerta"/>
                <a:ea typeface="Allerta"/>
                <a:cs typeface="Allerta"/>
                <a:sym typeface="Allerta"/>
              </a:rPr>
              <a:t>ul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element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1028699" y="4572001"/>
            <a:ext cx="1631047" cy="372269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CSS Syntax</a:t>
            </a:r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Style rules covered thus far follow </a:t>
            </a:r>
            <a:r>
              <a:rPr lang="en-US" sz="32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ruleset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syntax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At-rule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a second type of rule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Reads style rules from specified URL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Must appear at beginning of style sheet</a:t>
            </a:r>
          </a:p>
        </p:txBody>
      </p:sp>
      <p:pic>
        <p:nvPicPr>
          <p:cNvPr id="291" name="Shape 291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1295400" y="3352800"/>
            <a:ext cx="4533899" cy="417511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Shape 292"/>
          <p:cNvSpPr/>
          <p:nvPr/>
        </p:nvSpPr>
        <p:spPr>
          <a:xfrm>
            <a:off x="3048000" y="3352800"/>
            <a:ext cx="2362200" cy="457200"/>
          </a:xfrm>
          <a:prstGeom prst="ellipse">
            <a:avLst/>
          </a:prstGeom>
          <a:solidFill>
            <a:srgbClr val="008080">
              <a:alpha val="49803"/>
            </a:srgbClr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Shape 293"/>
          <p:cNvSpPr txBox="1"/>
          <p:nvPr/>
        </p:nvSpPr>
        <p:spPr>
          <a:xfrm>
            <a:off x="5089525" y="3084511"/>
            <a:ext cx="33718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URL relative to style sheet URL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3600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Style Sheets and HTML: </a:t>
            </a:r>
            <a:r>
              <a:rPr lang="en-GB" sz="3600" dirty="0">
                <a:solidFill>
                  <a:schemeClr val="accent4"/>
                </a:solidFill>
                <a:latin typeface="Arial"/>
                <a:cs typeface="Arial"/>
              </a:rPr>
              <a:t>Attaching the styles to the document</a:t>
            </a:r>
            <a:endParaRPr lang="en-US" sz="3600" dirty="0">
              <a:solidFill>
                <a:schemeClr val="accent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3"/>
                </a:solidFill>
              </a:rPr>
              <a:t> External style sheets: </a:t>
            </a:r>
            <a:r>
              <a:rPr lang="en-GB" dirty="0"/>
              <a:t>There are two ways to refer to an external style sheet from within the XHTML document: </a:t>
            </a: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2"/>
                </a:solidFill>
              </a:rPr>
              <a:t>The </a:t>
            </a:r>
            <a:r>
              <a:rPr lang="en-GB" b="1" dirty="0">
                <a:solidFill>
                  <a:schemeClr val="accent2"/>
                </a:solidFill>
              </a:rPr>
              <a:t>link </a:t>
            </a:r>
            <a:r>
              <a:rPr lang="en-GB" dirty="0">
                <a:solidFill>
                  <a:schemeClr val="accent2"/>
                </a:solidFill>
              </a:rPr>
              <a:t>element 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en-GB" dirty="0"/>
          </a:p>
          <a:p>
            <a:pPr marL="203200" indent="0">
              <a:buClr>
                <a:schemeClr val="accent6"/>
              </a:buClr>
              <a:buNone/>
            </a:pPr>
            <a:endParaRPr lang="en-GB" dirty="0"/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2"/>
                </a:solidFill>
              </a:rPr>
              <a:t>The </a:t>
            </a:r>
            <a:r>
              <a:rPr lang="en-GB" b="1" dirty="0">
                <a:solidFill>
                  <a:schemeClr val="accent2"/>
                </a:solidFill>
              </a:rPr>
              <a:t>@import </a:t>
            </a:r>
            <a:r>
              <a:rPr lang="en-GB" dirty="0">
                <a:solidFill>
                  <a:schemeClr val="accent2"/>
                </a:solidFill>
              </a:rPr>
              <a:t>rule.</a:t>
            </a:r>
            <a:endParaRPr lang="en-GB" b="1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80" y="3348111"/>
            <a:ext cx="7963120" cy="10857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3458"/>
          <a:stretch/>
        </p:blipFill>
        <p:spPr>
          <a:xfrm>
            <a:off x="1756483" y="4867422"/>
            <a:ext cx="4742791" cy="168577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3600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Style Sheets and HTML: </a:t>
            </a:r>
            <a:r>
              <a:rPr lang="en-GB" sz="3600" dirty="0">
                <a:solidFill>
                  <a:schemeClr val="accent4"/>
                </a:solidFill>
                <a:latin typeface="Arial"/>
                <a:cs typeface="Arial"/>
              </a:rPr>
              <a:t>Attaching the styles to the document</a:t>
            </a:r>
            <a:endParaRPr lang="en-US" sz="3600" u="sng" dirty="0">
              <a:solidFill>
                <a:schemeClr val="dk2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457200">
              <a:lnSpc>
                <a:spcPct val="90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3"/>
                </a:solidFill>
              </a:rPr>
              <a:t>Embedded style sheets: </a:t>
            </a:r>
            <a:r>
              <a:rPr lang="en-GB" dirty="0"/>
              <a:t>It is placed in a document using the </a:t>
            </a:r>
            <a:r>
              <a:rPr lang="en-GB" b="1" dirty="0"/>
              <a:t>style </a:t>
            </a:r>
            <a:r>
              <a:rPr lang="en-GB" dirty="0"/>
              <a:t>element and its rules apply only to that document.</a:t>
            </a:r>
          </a:p>
          <a:p>
            <a:pPr marL="457200" lvl="0" indent="-457200">
              <a:lnSpc>
                <a:spcPct val="90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</a:pPr>
            <a:endParaRPr lang="en-GB" dirty="0"/>
          </a:p>
          <a:p>
            <a:pPr marL="457200" lvl="0" indent="-457200">
              <a:lnSpc>
                <a:spcPct val="90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</a:pPr>
            <a:endParaRPr lang="en-GB" dirty="0"/>
          </a:p>
          <a:p>
            <a:pPr marL="457200" lvl="0" indent="-457200">
              <a:lnSpc>
                <a:spcPct val="90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</a:pPr>
            <a:endParaRPr lang="en-GB" dirty="0"/>
          </a:p>
          <a:p>
            <a:pPr marL="457200" lvl="0" indent="-457200">
              <a:lnSpc>
                <a:spcPct val="90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</a:pPr>
            <a:endParaRPr lang="en-GB" dirty="0"/>
          </a:p>
          <a:p>
            <a:pPr marL="457200" lvl="0" indent="-457200">
              <a:lnSpc>
                <a:spcPct val="90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accent3"/>
              </a:solidFill>
            </a:endParaRPr>
          </a:p>
          <a:p>
            <a:pPr marL="457200" lvl="0" indent="-457200">
              <a:lnSpc>
                <a:spcPct val="90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3"/>
                </a:solidFill>
              </a:rPr>
              <a:t>Inline styles: </a:t>
            </a:r>
            <a:r>
              <a:rPr lang="en-GB" dirty="0"/>
              <a:t>You can apply properties and values to a single element using the </a:t>
            </a:r>
            <a:r>
              <a:rPr lang="en-GB" b="1" dirty="0"/>
              <a:t>style </a:t>
            </a:r>
            <a:r>
              <a:rPr lang="en-GB" dirty="0"/>
              <a:t>attribute in the element itself </a:t>
            </a:r>
            <a:endParaRPr lang="en-US" sz="3200" b="0" i="0" u="none" strike="noStrike" cap="none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019" y="2873375"/>
            <a:ext cx="5810250" cy="1790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2162" y="5937249"/>
            <a:ext cx="501967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08151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Motivation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HTML markup can be used to represent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Semantics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h1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means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that an element is a top-level heading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h1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elements </a:t>
            </a:r>
            <a:r>
              <a:rPr lang="en-US" sz="2400" b="0" i="0" u="none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look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certain way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It’s advisable to separate semantics from presentation because:</a:t>
            </a:r>
          </a:p>
          <a:p>
            <a:pPr marL="914400" marR="0" lvl="1" indent="-4572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It’s easier to present documents on </a:t>
            </a:r>
            <a:r>
              <a:rPr lang="en-US" sz="2400" b="0" i="0" u="none" strike="noStrike" cap="none" dirty="0">
                <a:solidFill>
                  <a:srgbClr val="339933"/>
                </a:solidFill>
                <a:latin typeface="Arial"/>
                <a:ea typeface="Arial"/>
                <a:cs typeface="Arial"/>
                <a:sym typeface="Arial"/>
              </a:rPr>
              <a:t>multiple platforms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(browser, cell phone, spoken, …)</a:t>
            </a:r>
          </a:p>
          <a:p>
            <a:pPr marL="914400" marR="0" lvl="1" indent="-4572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It’s easier to generate documents with </a:t>
            </a:r>
            <a:r>
              <a:rPr lang="en-US" sz="2400" b="0" i="0" u="none" strike="noStrike" cap="none" dirty="0">
                <a:solidFill>
                  <a:srgbClr val="339933"/>
                </a:solidFill>
                <a:latin typeface="Arial"/>
                <a:ea typeface="Arial"/>
                <a:cs typeface="Arial"/>
                <a:sym typeface="Arial"/>
              </a:rPr>
              <a:t>consistent look</a:t>
            </a:r>
          </a:p>
          <a:p>
            <a:pPr marL="914400" marR="0" lvl="1" indent="-4572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Semantic and presentation changes can be made independently of one another (</a:t>
            </a:r>
            <a:r>
              <a:rPr lang="en-US" sz="2400" b="0" i="0" u="none" strike="noStrike" cap="none" dirty="0">
                <a:solidFill>
                  <a:srgbClr val="339933"/>
                </a:solidFill>
                <a:latin typeface="Arial"/>
                <a:ea typeface="Arial"/>
                <a:cs typeface="Arial"/>
                <a:sym typeface="Arial"/>
              </a:rPr>
              <a:t>division of labor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914400" marR="0" lvl="1" indent="-4572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+mj-lt"/>
              <a:buAutoNum type="arabicPeriod"/>
            </a:pPr>
            <a:r>
              <a:rPr lang="en-US" sz="2400" b="0" i="0" u="none" strike="noStrike" cap="none" dirty="0">
                <a:solidFill>
                  <a:srgbClr val="339933"/>
                </a:solidFill>
                <a:latin typeface="Arial"/>
                <a:ea typeface="Arial"/>
                <a:cs typeface="Arial"/>
                <a:sym typeface="Arial"/>
              </a:rPr>
              <a:t>User control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presentation is facilitated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314" name="Shape 3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CSS Rule Cascade</a:t>
            </a:r>
          </a:p>
        </p:txBody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if more than one style declaration applies to a property of an element?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CSS </a:t>
            </a:r>
            <a:r>
              <a:rPr lang="en-US" sz="32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rule cascade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determines which style rule’s declaration applies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71625" y="2699543"/>
            <a:ext cx="4337755" cy="5921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71624" y="3291681"/>
            <a:ext cx="4769745" cy="49252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CSS Rule Cascade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21" y="1509711"/>
            <a:ext cx="8458336" cy="458159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360" name="Shape 3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CSS Rule Cascade</a:t>
            </a:r>
          </a:p>
        </p:txBody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User can define a style sheet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Explicitly (easy in IE)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Implicitly (preferences)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User/important highest priority in CSS2 to accommodate users with special needs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Rules made important by adding 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“!important”: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76614" y="4843286"/>
            <a:ext cx="3990772" cy="52322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 {</a:t>
            </a:r>
            <a:r>
              <a:rPr lang="en-GB" sz="280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color</a:t>
            </a:r>
            <a:r>
              <a:rPr lang="en-GB" sz="28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blue </a:t>
            </a:r>
            <a:r>
              <a:rPr lang="en-GB" sz="2800" dirty="0">
                <a:solidFill>
                  <a:srgbClr val="F6832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!important</a:t>
            </a:r>
            <a:r>
              <a:rPr lang="en-GB" sz="28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;}</a:t>
            </a:r>
            <a:endParaRPr lang="en-GB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CSS Rule Cascade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59511920"/>
              </p:ext>
            </p:extLst>
          </p:nvPr>
        </p:nvGraphicFramePr>
        <p:xfrm>
          <a:off x="3831101" y="1417637"/>
          <a:ext cx="6096000" cy="5000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: Rounded Corners 2"/>
          <p:cNvSpPr/>
          <p:nvPr/>
        </p:nvSpPr>
        <p:spPr>
          <a:xfrm>
            <a:off x="545123" y="1364343"/>
            <a:ext cx="1927274" cy="75731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/>
          <p:cNvSpPr/>
          <p:nvPr/>
        </p:nvSpPr>
        <p:spPr>
          <a:xfrm>
            <a:off x="888609" y="1552770"/>
            <a:ext cx="1927274" cy="75731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/>
          <p:cNvSpPr/>
          <p:nvPr/>
        </p:nvSpPr>
        <p:spPr>
          <a:xfrm>
            <a:off x="1396218" y="1779814"/>
            <a:ext cx="1927274" cy="75731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713871" y="1931425"/>
            <a:ext cx="1322363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Arc 5"/>
          <p:cNvSpPr/>
          <p:nvPr/>
        </p:nvSpPr>
        <p:spPr>
          <a:xfrm>
            <a:off x="3323492" y="1364343"/>
            <a:ext cx="390379" cy="1172782"/>
          </a:xfrm>
          <a:prstGeom prst="arc">
            <a:avLst>
              <a:gd name="adj1" fmla="val 16073409"/>
              <a:gd name="adj2" fmla="val 5744302"/>
            </a:avLst>
          </a:prstGeom>
          <a:ln w="28575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66530" y="1670473"/>
            <a:ext cx="2457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Alternative Style Sheets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1354" y="2813538"/>
            <a:ext cx="4572000" cy="331997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buClr>
                <a:srgbClr val="008080"/>
              </a:buClr>
              <a:buSzPct val="25000"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Specificity</a:t>
            </a:r>
            <a:r>
              <a:rPr lang="en-U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800100" lvl="1" indent="-342900">
              <a:buClr>
                <a:srgbClr val="008080"/>
              </a:buClr>
              <a:buSzPct val="100000"/>
              <a:buFont typeface="Allerta"/>
              <a:buAutoNum type="arabicPeriod"/>
            </a:pPr>
            <a:r>
              <a:rPr lang="en-US" dirty="0">
                <a:solidFill>
                  <a:schemeClr val="tx1"/>
                </a:solidFill>
                <a:latin typeface="Allerta"/>
                <a:ea typeface="Allerta"/>
                <a:cs typeface="Allerta"/>
                <a:sym typeface="Allerta"/>
              </a:rPr>
              <a:t>style</a:t>
            </a:r>
            <a:r>
              <a:rPr lang="en-U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attribute</a:t>
            </a:r>
          </a:p>
          <a:p>
            <a:pPr marL="800100" lvl="1" indent="-342900">
              <a:buClr>
                <a:srgbClr val="008080"/>
              </a:buClr>
              <a:buSzPct val="100000"/>
              <a:buFont typeface="Arial"/>
              <a:buAutoNum type="arabicPeriod"/>
            </a:pPr>
            <a:r>
              <a:rPr lang="en-U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rule with selector:</a:t>
            </a:r>
          </a:p>
          <a:p>
            <a:pPr marL="1257300" lvl="2" indent="-342900">
              <a:buClr>
                <a:srgbClr val="008080"/>
              </a:buClr>
              <a:buSzPct val="100000"/>
              <a:buFont typeface="Arial"/>
              <a:buAutoNum type="arabicPeriod"/>
            </a:pPr>
            <a:r>
              <a:rPr lang="en-U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ID</a:t>
            </a:r>
          </a:p>
          <a:p>
            <a:pPr marL="1257300" lvl="2" indent="-342900">
              <a:buClr>
                <a:srgbClr val="008080"/>
              </a:buClr>
              <a:buSzPct val="100000"/>
              <a:buFont typeface="Arial"/>
              <a:buAutoNum type="arabicPeriod"/>
            </a:pPr>
            <a:r>
              <a:rPr lang="en-U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class/pseudo-class</a:t>
            </a:r>
          </a:p>
          <a:p>
            <a:pPr marL="1257300" lvl="2" indent="-342900">
              <a:buClr>
                <a:srgbClr val="008080"/>
              </a:buClr>
              <a:buSzPct val="100000"/>
              <a:buFont typeface="Arial"/>
              <a:buAutoNum type="arabicPeriod"/>
            </a:pPr>
            <a:r>
              <a:rPr lang="en-U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descendant/element type</a:t>
            </a:r>
          </a:p>
          <a:p>
            <a:pPr marL="1257300" lvl="2" indent="-342900">
              <a:buClr>
                <a:srgbClr val="008080"/>
              </a:buClr>
              <a:buSzPct val="100000"/>
              <a:buFont typeface="Arial"/>
              <a:buAutoNum type="arabicPeriod"/>
            </a:pPr>
            <a:r>
              <a:rPr lang="en-U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universal</a:t>
            </a:r>
          </a:p>
          <a:p>
            <a:pPr marL="800100" lvl="1" indent="-342900">
              <a:buClr>
                <a:srgbClr val="008080"/>
              </a:buClr>
              <a:buSzPct val="100000"/>
              <a:buFont typeface="Arial"/>
              <a:buAutoNum type="arabicPeriod"/>
            </a:pPr>
            <a:r>
              <a:rPr lang="en-U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HTML attribute</a:t>
            </a:r>
          </a:p>
          <a:p>
            <a:pPr lvl="0">
              <a:buClr>
                <a:srgbClr val="008080"/>
              </a:buClr>
              <a:buSzPct val="25000"/>
            </a:pPr>
            <a:endParaRPr lang="en-US" dirty="0">
              <a:solidFill>
                <a:srgbClr val="00808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6778823"/>
      </p:ext>
    </p:extLst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395" name="Shape 39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CSS Inheritance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7287" y="1654661"/>
            <a:ext cx="3887148" cy="125522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75" y="3592269"/>
            <a:ext cx="8705850" cy="2886075"/>
          </a:xfrm>
          <a:prstGeom prst="rect">
            <a:avLst/>
          </a:prstGeom>
        </p:spPr>
      </p:pic>
      <p:pic>
        <p:nvPicPr>
          <p:cNvPr id="398" name="Shape 39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67200" y="1447800"/>
            <a:ext cx="4267199" cy="259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418" name="Shape 4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CSS Font Properties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290" y="1930570"/>
            <a:ext cx="4446087" cy="358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32275"/>
      </p:ext>
    </p:extLst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>
            <a:spLocks noGrp="1"/>
          </p:cNvSpPr>
          <p:nvPr>
            <p:ph type="ftr" idx="11"/>
          </p:nvPr>
        </p:nvSpPr>
        <p:spPr>
          <a:xfrm>
            <a:off x="533401" y="6553200"/>
            <a:ext cx="8153399" cy="1682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440" name="Shape 4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CSS Font Properties:</a:t>
            </a:r>
            <a:r>
              <a:rPr lang="en-US" sz="4400" b="0" i="0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Font Family</a:t>
            </a:r>
            <a:endParaRPr lang="en-US" sz="4400" b="0" i="0" u="sng" strike="noStrike" cap="none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3200" b="0" i="0" u="none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font family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a collection of related fonts (typically differ in size, weight, etc.)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Example:</a:t>
            </a:r>
            <a:endParaRPr lang="en-US" sz="32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4" y="2741868"/>
            <a:ext cx="8096250" cy="190500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325" y="5183186"/>
            <a:ext cx="6991350" cy="942975"/>
          </a:xfrm>
          <a:prstGeom prst="rect">
            <a:avLst/>
          </a:prstGeom>
        </p:spPr>
      </p:pic>
      <p:sp>
        <p:nvSpPr>
          <p:cNvPr id="6" name="Left Brace 5"/>
          <p:cNvSpPr/>
          <p:nvPr/>
        </p:nvSpPr>
        <p:spPr>
          <a:xfrm rot="16200000">
            <a:off x="4141818" y="5288014"/>
            <a:ext cx="56271" cy="162001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Left Brace 13"/>
          <p:cNvSpPr/>
          <p:nvPr/>
        </p:nvSpPr>
        <p:spPr>
          <a:xfrm rot="16200000">
            <a:off x="5664249" y="5586557"/>
            <a:ext cx="105112" cy="97409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Left Brace 14"/>
          <p:cNvSpPr/>
          <p:nvPr/>
        </p:nvSpPr>
        <p:spPr>
          <a:xfrm rot="16200000">
            <a:off x="7062126" y="5436988"/>
            <a:ext cx="80692" cy="129765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633652" y="6155014"/>
            <a:ext cx="1072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5"/>
                </a:solidFill>
              </a:rPr>
              <a:t>1</a:t>
            </a:r>
            <a:r>
              <a:rPr lang="en-GB" baseline="30000" dirty="0">
                <a:solidFill>
                  <a:schemeClr val="accent5"/>
                </a:solidFill>
              </a:rPr>
              <a:t>st</a:t>
            </a:r>
            <a:r>
              <a:rPr lang="en-GB" dirty="0">
                <a:solidFill>
                  <a:schemeClr val="accent5"/>
                </a:solidFill>
              </a:rPr>
              <a:t> choice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80504" y="6149407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5"/>
                </a:solidFill>
              </a:rPr>
              <a:t>2</a:t>
            </a:r>
            <a:r>
              <a:rPr lang="en-GB" baseline="30000" dirty="0">
                <a:solidFill>
                  <a:schemeClr val="accent5"/>
                </a:solidFill>
              </a:rPr>
              <a:t>nd</a:t>
            </a:r>
            <a:r>
              <a:rPr lang="en-GB" dirty="0">
                <a:solidFill>
                  <a:schemeClr val="accent5"/>
                </a:solidFill>
              </a:rPr>
              <a:t> choice</a:t>
            </a:r>
          </a:p>
        </p:txBody>
      </p:sp>
      <p:sp>
        <p:nvSpPr>
          <p:cNvPr id="8" name="Rectangle 7"/>
          <p:cNvSpPr/>
          <p:nvPr/>
        </p:nvSpPr>
        <p:spPr>
          <a:xfrm>
            <a:off x="6672766" y="6124058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008080"/>
              </a:buClr>
              <a:buSzPct val="25000"/>
            </a:pPr>
            <a:r>
              <a:rPr lang="en-US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generic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483" name="Shape 4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CSS Font Properties: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Font size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Shape 48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properties, such as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font-size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have a value that is a </a:t>
            </a:r>
            <a:r>
              <a:rPr lang="en-US" sz="3200" b="0" i="0" u="none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CSS length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3200" dirty="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3200" b="0" i="0" u="none" strike="noStrike" cap="none" dirty="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3200" dirty="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3200" b="0" i="0" u="none" strike="noStrike" cap="none" dirty="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3200" b="0" i="0" u="none" strike="noStrike" cap="none" dirty="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CSS length values except 0 need units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91" y="2876255"/>
            <a:ext cx="7939508" cy="197385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483" name="Shape 4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CSS Font Properties: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Font size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" y="1892983"/>
            <a:ext cx="7896224" cy="34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436847"/>
      </p:ext>
    </p:extLst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491" name="Shape 4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CSS Font Properties: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Font size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2" name="Shape 4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2438400"/>
            <a:ext cx="7619999" cy="2805111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Shape 493"/>
          <p:cNvSpPr/>
          <p:nvPr/>
        </p:nvSpPr>
        <p:spPr>
          <a:xfrm>
            <a:off x="1524000" y="3124200"/>
            <a:ext cx="685799" cy="533399"/>
          </a:xfrm>
          <a:prstGeom prst="ellipse">
            <a:avLst/>
          </a:prstGeom>
          <a:solidFill>
            <a:schemeClr val="accent4">
              <a:lumMod val="20000"/>
              <a:lumOff val="80000"/>
              <a:alpha val="49803"/>
            </a:schemeClr>
          </a:solidFill>
          <a:ln w="9525" cap="rnd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Shape 494"/>
          <p:cNvSpPr txBox="1"/>
          <p:nvPr/>
        </p:nvSpPr>
        <p:spPr>
          <a:xfrm>
            <a:off x="304800" y="2438400"/>
            <a:ext cx="1847849" cy="9159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Computed value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of 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Allerta"/>
                <a:ea typeface="Allerta"/>
                <a:cs typeface="Allerta"/>
                <a:sym typeface="Allerta"/>
              </a:rPr>
              <a:t>font-size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1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property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Style Sheet Languages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1" i="0" u="none" strike="noStrike" cap="none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Cascading Style Sheets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3200" b="0" i="0" u="none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CSS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Applies to (X)HTML as well as XML documents in general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Focus of this chapter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Extensible Stylesheet Language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3200" b="0" i="0" u="none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XSL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Often used to transform one XML document to another form, but can also add style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XSL Transformations covered in later chapter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510" name="Shape 5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CSS Font Properties: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Font size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Shape 5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ways to specify value for </a:t>
            </a:r>
            <a:b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font-size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Percentage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(of parent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font-size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b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Absolute size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keyword: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xx-small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x-small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small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medium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(initial value),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large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b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x-large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xx-large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User agent specific; should differ by ~ 20%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Relative size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keyword: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smaller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larger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Relative to parent element’s font</a:t>
            </a:r>
          </a:p>
        </p:txBody>
      </p:sp>
      <p:pic>
        <p:nvPicPr>
          <p:cNvPr id="512" name="Shape 512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1600200" y="3048000"/>
            <a:ext cx="1906586" cy="331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518" name="Shape 5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CSS Font Properties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19" y="1944638"/>
            <a:ext cx="8669261" cy="293685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542" name="Shape 5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CSS Font Properties:</a:t>
            </a:r>
            <a:r>
              <a:rPr lang="en-US" sz="4400" b="0" i="0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font</a:t>
            </a:r>
            <a:endParaRPr lang="en-US" sz="4400" b="0" i="0" u="sng" strike="noStrike" cap="none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Shape 54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llerta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font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shortcut property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</p:txBody>
      </p:sp>
      <p:sp>
        <p:nvSpPr>
          <p:cNvPr id="546" name="Shape 546"/>
          <p:cNvSpPr/>
          <p:nvPr/>
        </p:nvSpPr>
        <p:spPr>
          <a:xfrm rot="5400000">
            <a:off x="1090367" y="2900126"/>
            <a:ext cx="381000" cy="228600"/>
          </a:xfrm>
          <a:prstGeom prst="upDownArrow">
            <a:avLst>
              <a:gd name="adj1" fmla="val 50000"/>
              <a:gd name="adj2" fmla="val 50000"/>
            </a:avLst>
          </a:prstGeom>
          <a:ln w="19050"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622127" y="2431245"/>
            <a:ext cx="3864273" cy="328499"/>
          </a:xfrm>
          <a:prstGeom prst="round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38200" y="2395440"/>
            <a:ext cx="69483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{ font: italic bold 12pt "</a:t>
            </a:r>
            <a:r>
              <a:rPr lang="en-US" sz="2000" dirty="0" err="1"/>
              <a:t>Helvetica",sans</a:t>
            </a:r>
            <a:r>
              <a:rPr lang="en-US" sz="2000" dirty="0"/>
              <a:t>-serif }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3252811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{ font-style: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italic; </a:t>
            </a:r>
          </a:p>
          <a:p>
            <a:r>
              <a:rPr lang="en-US" sz="2000" dirty="0"/>
              <a:t>font-variant: normal; </a:t>
            </a:r>
          </a:p>
          <a:p>
            <a:r>
              <a:rPr lang="en-US" sz="2000" dirty="0"/>
              <a:t>font-weight: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bold</a:t>
            </a:r>
            <a:r>
              <a:rPr lang="en-US" sz="2000" dirty="0"/>
              <a:t>; </a:t>
            </a:r>
          </a:p>
          <a:p>
            <a:r>
              <a:rPr lang="en-US" sz="2000" dirty="0"/>
              <a:t>font-size: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12pt</a:t>
            </a:r>
            <a:r>
              <a:rPr lang="en-US" sz="2000" dirty="0"/>
              <a:t>; </a:t>
            </a:r>
          </a:p>
          <a:p>
            <a:r>
              <a:rPr lang="en-US" sz="2000" dirty="0"/>
              <a:t>line-height: normal; </a:t>
            </a:r>
          </a:p>
          <a:p>
            <a:r>
              <a:rPr lang="en-US" sz="2000" dirty="0"/>
              <a:t>font-family: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"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Helvetica",sans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-serif </a:t>
            </a:r>
            <a:r>
              <a:rPr lang="en-US" sz="2000" dirty="0"/>
              <a:t>}</a:t>
            </a:r>
          </a:p>
        </p:txBody>
      </p:sp>
      <p:sp>
        <p:nvSpPr>
          <p:cNvPr id="95" name="Shape 607"/>
          <p:cNvSpPr txBox="1"/>
          <p:nvPr/>
        </p:nvSpPr>
        <p:spPr>
          <a:xfrm>
            <a:off x="3898247" y="3646110"/>
            <a:ext cx="4927599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Initial values used if no value specified in </a:t>
            </a:r>
            <a:r>
              <a:rPr lang="en-US" sz="1800" b="0" i="0" u="none" strike="noStrike" cap="none" dirty="0">
                <a:solidFill>
                  <a:schemeClr val="accent1"/>
                </a:solidFill>
                <a:latin typeface="Allerta"/>
                <a:ea typeface="Allerta"/>
                <a:cs typeface="Allerta"/>
                <a:sym typeface="Allerta"/>
              </a:rPr>
              <a:t>font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property list</a:t>
            </a:r>
          </a:p>
        </p:txBody>
      </p:sp>
      <p:sp>
        <p:nvSpPr>
          <p:cNvPr id="575" name="Rounded Rectangle 574"/>
          <p:cNvSpPr/>
          <p:nvPr/>
        </p:nvSpPr>
        <p:spPr>
          <a:xfrm>
            <a:off x="2232872" y="3646110"/>
            <a:ext cx="891327" cy="230793"/>
          </a:xfrm>
          <a:prstGeom prst="roundRect">
            <a:avLst/>
          </a:prstGeom>
          <a:solidFill>
            <a:schemeClr val="accent3">
              <a:lumMod val="20000"/>
              <a:lumOff val="8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ounded Rectangle 96"/>
          <p:cNvSpPr/>
          <p:nvPr/>
        </p:nvSpPr>
        <p:spPr>
          <a:xfrm>
            <a:off x="2127218" y="4557120"/>
            <a:ext cx="832798" cy="232447"/>
          </a:xfrm>
          <a:prstGeom prst="roundRect">
            <a:avLst/>
          </a:prstGeom>
          <a:solidFill>
            <a:schemeClr val="accent3">
              <a:lumMod val="20000"/>
              <a:lumOff val="8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834272" y="5549939"/>
            <a:ext cx="69522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{ font: bold oblique small-caps 12pt/2 "Times New </a:t>
            </a:r>
            <a:r>
              <a:rPr lang="en-US" sz="2000" dirty="0" err="1"/>
              <a:t>Roman",serif</a:t>
            </a:r>
            <a:r>
              <a:rPr lang="en-US" sz="2000" dirty="0"/>
              <a:t> }</a:t>
            </a:r>
          </a:p>
        </p:txBody>
      </p:sp>
      <p:sp>
        <p:nvSpPr>
          <p:cNvPr id="99" name="Shape 620"/>
          <p:cNvSpPr txBox="1"/>
          <p:nvPr/>
        </p:nvSpPr>
        <p:spPr>
          <a:xfrm>
            <a:off x="3322195" y="5290417"/>
            <a:ext cx="23177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specifying line-height</a:t>
            </a:r>
          </a:p>
        </p:txBody>
      </p:sp>
      <p:sp>
        <p:nvSpPr>
          <p:cNvPr id="100" name="Shape 621"/>
          <p:cNvSpPr/>
          <p:nvPr/>
        </p:nvSpPr>
        <p:spPr>
          <a:xfrm rot="-5400000">
            <a:off x="2750925" y="4802967"/>
            <a:ext cx="110597" cy="2368193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rnd" cmpd="sng">
            <a:solidFill>
              <a:srgbClr val="008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622"/>
          <p:cNvSpPr txBox="1"/>
          <p:nvPr/>
        </p:nvSpPr>
        <p:spPr>
          <a:xfrm>
            <a:off x="2182272" y="6007965"/>
            <a:ext cx="11493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any order</a:t>
            </a:r>
          </a:p>
        </p:txBody>
      </p:sp>
      <p:sp>
        <p:nvSpPr>
          <p:cNvPr id="102" name="Shape 623"/>
          <p:cNvSpPr/>
          <p:nvPr/>
        </p:nvSpPr>
        <p:spPr>
          <a:xfrm rot="-5400000">
            <a:off x="5819122" y="4255365"/>
            <a:ext cx="76199" cy="34290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rnd" cmpd="sng">
            <a:solidFill>
              <a:srgbClr val="008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Shape 624"/>
          <p:cNvSpPr txBox="1"/>
          <p:nvPr/>
        </p:nvSpPr>
        <p:spPr>
          <a:xfrm>
            <a:off x="4481070" y="6056588"/>
            <a:ext cx="4012481" cy="3691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size and family required, order-dependent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4108352" y="5625690"/>
            <a:ext cx="680397" cy="248159"/>
          </a:xfrm>
          <a:prstGeom prst="roundRect">
            <a:avLst/>
          </a:prstGeom>
          <a:solidFill>
            <a:schemeClr val="accent3">
              <a:lumMod val="20000"/>
              <a:lumOff val="8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630" name="Shape 6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CSS Text Formatting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" y="1417637"/>
            <a:ext cx="8210550" cy="46196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Shape 63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637" name="Shape 6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CSS Text Color:</a:t>
            </a:r>
            <a:r>
              <a:rPr lang="en-US" sz="4400" b="0" i="0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color</a:t>
            </a:r>
            <a:endParaRPr lang="en-US" sz="4400" b="0" i="0" u="sng" strike="noStrike" cap="none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Shape 63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 color specified by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color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property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primary ways of specifying colors: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Color name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black, gray, silver, white, red, lime, blue, yellow, aqua, fuchsia, maroon, green, navy, olive, teal, purple, </a:t>
            </a:r>
          </a:p>
          <a:p>
            <a:pPr marL="857250" lvl="2" indent="0">
              <a:spcBef>
                <a:spcPts val="560"/>
              </a:spcBef>
              <a:buSzPct val="100000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full list at</a:t>
            </a:r>
            <a:b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http://www.w3.org/TR/SVG11/types.html#ColorKeywords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red/green/blue </a:t>
            </a:r>
            <a:r>
              <a:rPr lang="en-US" sz="2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(RGB) values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Shape 64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644" name="Shape 6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CSS Text Color: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color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5" name="Shape 645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1447800" y="1685925"/>
            <a:ext cx="6324600" cy="4621211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Shape 646"/>
          <p:cNvSpPr/>
          <p:nvPr/>
        </p:nvSpPr>
        <p:spPr>
          <a:xfrm>
            <a:off x="6553200" y="4800600"/>
            <a:ext cx="990599" cy="1295400"/>
          </a:xfrm>
          <a:prstGeom prst="ellipse">
            <a:avLst/>
          </a:prstGeom>
          <a:solidFill>
            <a:srgbClr val="008080">
              <a:alpha val="49803"/>
            </a:srgbClr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Shape 65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652" name="Shape 6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CSS Text Color: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color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1417637"/>
            <a:ext cx="8191500" cy="35623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Shape 65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659" name="Shape 6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CSS Box Model</a:t>
            </a:r>
          </a:p>
        </p:txBody>
      </p:sp>
      <p:sp>
        <p:nvSpPr>
          <p:cNvPr id="660" name="Shape 66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 rendered element occupies a box:</a:t>
            </a:r>
          </a:p>
        </p:txBody>
      </p:sp>
      <p:pic>
        <p:nvPicPr>
          <p:cNvPr id="661" name="Shape 6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600" y="2514600"/>
            <a:ext cx="5562600" cy="3298824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Shape 662"/>
          <p:cNvSpPr txBox="1"/>
          <p:nvPr/>
        </p:nvSpPr>
        <p:spPr>
          <a:xfrm>
            <a:off x="5546725" y="5522912"/>
            <a:ext cx="16827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(or </a:t>
            </a:r>
            <a:r>
              <a:rPr lang="en-US"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inner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edge)</a:t>
            </a:r>
          </a:p>
        </p:txBody>
      </p:sp>
      <p:sp>
        <p:nvSpPr>
          <p:cNvPr id="663" name="Shape 663"/>
          <p:cNvSpPr txBox="1"/>
          <p:nvPr/>
        </p:nvSpPr>
        <p:spPr>
          <a:xfrm>
            <a:off x="6858000" y="2438400"/>
            <a:ext cx="16954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(or </a:t>
            </a:r>
            <a:r>
              <a:rPr lang="en-US"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outer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edge)</a:t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Shape 66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669" name="Shape 6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CSS Box Model</a:t>
            </a:r>
          </a:p>
        </p:txBody>
      </p:sp>
      <p:pic>
        <p:nvPicPr>
          <p:cNvPr id="670" name="Shape 6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405061"/>
            <a:ext cx="8305799" cy="310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Shape 70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709" name="Shape 70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CSS Box Model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63" y="1856583"/>
            <a:ext cx="8224837" cy="3067050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GB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How Style Sheet Work?</a:t>
            </a:r>
            <a:endParaRPr lang="en-US" sz="4400" b="0" i="0" u="sng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17550" indent="-514350">
              <a:buFont typeface="+mj-lt"/>
              <a:buAutoNum type="arabicPeriod"/>
            </a:pPr>
            <a:r>
              <a:rPr lang="en-GB" sz="3200" dirty="0"/>
              <a:t>Start with a document that has been marked up in HTML or XHTML.</a:t>
            </a:r>
          </a:p>
          <a:p>
            <a:pPr marL="717550" indent="-514350">
              <a:buFont typeface="+mj-lt"/>
              <a:buAutoNum type="arabicPeriod"/>
            </a:pPr>
            <a:r>
              <a:rPr lang="en-GB" sz="3200" dirty="0"/>
              <a:t>Write style rules for how you’d like certain elements to look.</a:t>
            </a:r>
          </a:p>
          <a:p>
            <a:pPr marL="717550" indent="-514350">
              <a:buFont typeface="+mj-lt"/>
              <a:buAutoNum type="arabicPeriod"/>
            </a:pPr>
            <a:r>
              <a:rPr lang="en-GB" sz="3200" dirty="0"/>
              <a:t>Attach the style rules to the document. When the browser displays the document, it follows your rules for rendering elements</a:t>
            </a:r>
            <a:endParaRPr lang="en-US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3550536"/>
      </p:ext>
    </p:extLst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Shape 71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717" name="Shape 7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CSS Box Model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012" y="1417637"/>
            <a:ext cx="6657975" cy="47815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Shape 72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725" name="Shape 7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CSS Box Model</a:t>
            </a:r>
          </a:p>
        </p:txBody>
      </p:sp>
      <p:pic>
        <p:nvPicPr>
          <p:cNvPr id="726" name="Shape 726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914400" y="1676400"/>
            <a:ext cx="7254874" cy="102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" name="Shape 7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2971800"/>
            <a:ext cx="4190999" cy="2863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Shape 7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24400" y="2971800"/>
            <a:ext cx="4190999" cy="2828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Shape 729"/>
          <p:cNvPicPr preferRelativeResize="0"/>
          <p:nvPr/>
        </p:nvPicPr>
        <p:blipFill rotWithShape="1">
          <a:blip r:embed="rId6">
            <a:alphaModFix amt="50000"/>
          </a:blip>
          <a:srcRect/>
          <a:stretch/>
        </p:blipFill>
        <p:spPr>
          <a:xfrm>
            <a:off x="1066800" y="1447800"/>
            <a:ext cx="7064374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Shape 74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743" name="Shape 7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CSS Box Model</a:t>
            </a:r>
          </a:p>
        </p:txBody>
      </p:sp>
      <p:sp>
        <p:nvSpPr>
          <p:cNvPr id="744" name="Shape 74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multiple declarations apply to a property, the last declaration overrides earlier specifications</a:t>
            </a:r>
          </a:p>
        </p:txBody>
      </p:sp>
      <p:sp>
        <p:nvSpPr>
          <p:cNvPr id="747" name="Shape 747"/>
          <p:cNvSpPr txBox="1"/>
          <p:nvPr/>
        </p:nvSpPr>
        <p:spPr>
          <a:xfrm>
            <a:off x="5788516" y="3770311"/>
            <a:ext cx="2898284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Left border is 30px wide,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inset style, and red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477" y="3523340"/>
            <a:ext cx="4663606" cy="113529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Shape 75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753" name="Shape 7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Backgrounds</a:t>
            </a:r>
          </a:p>
        </p:txBody>
      </p:sp>
      <p:sp>
        <p:nvSpPr>
          <p:cNvPr id="754" name="Shape 75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llerta"/>
              <a:buChar char="•"/>
            </a:pPr>
            <a:r>
              <a:rPr lang="en-US" sz="3200" b="0" i="0" u="none" strike="noStrike" cap="none">
                <a:solidFill>
                  <a:schemeClr val="hlink"/>
                </a:solidFill>
                <a:latin typeface="Allerta"/>
                <a:ea typeface="Allerta"/>
                <a:cs typeface="Allerta"/>
                <a:sym typeface="Allerta"/>
              </a:rPr>
              <a:t>background-color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Specifies background color for content, padding, and border areas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Margin area is always transparent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inherited; initial value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transparent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llerta"/>
              <a:buChar char="•"/>
            </a:pPr>
            <a:r>
              <a:rPr lang="en-US" sz="3200" b="0" i="0" u="none" strike="noStrike" cap="none">
                <a:solidFill>
                  <a:schemeClr val="hlink"/>
                </a:solidFill>
                <a:latin typeface="Allerta"/>
                <a:ea typeface="Allerta"/>
                <a:cs typeface="Allerta"/>
                <a:sym typeface="Allerta"/>
              </a:rPr>
              <a:t>background-image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Specifies (using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url()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function) image that will be </a:t>
            </a: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tiled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over an element</a:t>
            </a:r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Shape 75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760" name="Shape 7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Backgrounds</a:t>
            </a:r>
          </a:p>
        </p:txBody>
      </p:sp>
      <p:pic>
        <p:nvPicPr>
          <p:cNvPr id="761" name="Shape 761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2743200" y="2619375"/>
            <a:ext cx="3809999" cy="3025774"/>
          </a:xfrm>
          <a:prstGeom prst="rect">
            <a:avLst/>
          </a:prstGeom>
          <a:noFill/>
          <a:ln>
            <a:noFill/>
          </a:ln>
        </p:spPr>
      </p:pic>
      <p:sp>
        <p:nvSpPr>
          <p:cNvPr id="762" name="Shape 762"/>
          <p:cNvSpPr txBox="1"/>
          <p:nvPr/>
        </p:nvSpPr>
        <p:spPr>
          <a:xfrm>
            <a:off x="304800" y="1981200"/>
            <a:ext cx="853439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&lt;body style="background-image:url('CucumberFlowerPot.png')"&gt;</a:t>
            </a:r>
          </a:p>
        </p:txBody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Shape 76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768" name="Shape 7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Normal Flow Layout</a:t>
            </a:r>
          </a:p>
        </p:txBody>
      </p:sp>
      <p:sp>
        <p:nvSpPr>
          <p:cNvPr id="769" name="Shape 76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en-US" sz="32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normal flow processing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each displayed element has a corresponding box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html element box is called </a:t>
            </a:r>
            <a:r>
              <a:rPr lang="en-US" sz="28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initial containing block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corresponds to entire document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Boxes of child elements are contained in boxes of parent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Sibling </a:t>
            </a: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block elements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laid out one on top of the other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Sibling </a:t>
            </a: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inline elements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one after the other</a:t>
            </a:r>
          </a:p>
        </p:txBody>
      </p:sp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156" y="1417637"/>
            <a:ext cx="7671687" cy="4916661"/>
          </a:xfrm>
          <a:prstGeom prst="rect">
            <a:avLst/>
          </a:prstGeom>
        </p:spPr>
      </p:pic>
      <p:sp>
        <p:nvSpPr>
          <p:cNvPr id="783" name="Shape 78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784" name="Shape 78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Normal Flow Layout</a:t>
            </a:r>
          </a:p>
        </p:txBody>
      </p:sp>
      <p:sp>
        <p:nvSpPr>
          <p:cNvPr id="787" name="Shape 787"/>
          <p:cNvSpPr txBox="1"/>
          <p:nvPr/>
        </p:nvSpPr>
        <p:spPr>
          <a:xfrm>
            <a:off x="266007" y="4191000"/>
            <a:ext cx="1302443" cy="9159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Block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elements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only</a:t>
            </a:r>
          </a:p>
        </p:txBody>
      </p: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Shape 79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793" name="Shape 79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Normal Flow Layout</a:t>
            </a:r>
          </a:p>
        </p:txBody>
      </p:sp>
      <p:pic>
        <p:nvPicPr>
          <p:cNvPr id="794" name="Shape 7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586" y="1524000"/>
            <a:ext cx="2862261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795" name="Shape 795"/>
          <p:cNvSpPr txBox="1"/>
          <p:nvPr/>
        </p:nvSpPr>
        <p:spPr>
          <a:xfrm>
            <a:off x="1143000" y="1981200"/>
            <a:ext cx="6159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html</a:t>
            </a:r>
          </a:p>
        </p:txBody>
      </p:sp>
      <p:cxnSp>
        <p:nvCxnSpPr>
          <p:cNvPr id="796" name="Shape 796"/>
          <p:cNvCxnSpPr/>
          <p:nvPr/>
        </p:nvCxnSpPr>
        <p:spPr>
          <a:xfrm>
            <a:off x="1692275" y="2173286"/>
            <a:ext cx="1371599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797" name="Shape 797"/>
          <p:cNvSpPr txBox="1"/>
          <p:nvPr/>
        </p:nvSpPr>
        <p:spPr>
          <a:xfrm>
            <a:off x="1066800" y="2209800"/>
            <a:ext cx="6794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body</a:t>
            </a:r>
          </a:p>
        </p:txBody>
      </p:sp>
      <p:cxnSp>
        <p:nvCxnSpPr>
          <p:cNvPr id="798" name="Shape 798"/>
          <p:cNvCxnSpPr/>
          <p:nvPr/>
        </p:nvCxnSpPr>
        <p:spPr>
          <a:xfrm>
            <a:off x="1692275" y="2478086"/>
            <a:ext cx="1524000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799" name="Shape 799"/>
          <p:cNvSpPr txBox="1"/>
          <p:nvPr/>
        </p:nvSpPr>
        <p:spPr>
          <a:xfrm>
            <a:off x="1066800" y="2514600"/>
            <a:ext cx="7937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 d1</a:t>
            </a:r>
          </a:p>
        </p:txBody>
      </p:sp>
      <p:cxnSp>
        <p:nvCxnSpPr>
          <p:cNvPr id="800" name="Shape 800"/>
          <p:cNvCxnSpPr/>
          <p:nvPr/>
        </p:nvCxnSpPr>
        <p:spPr>
          <a:xfrm>
            <a:off x="1828800" y="2743200"/>
            <a:ext cx="1600199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801" name="Shape 801"/>
          <p:cNvSpPr txBox="1"/>
          <p:nvPr/>
        </p:nvSpPr>
        <p:spPr>
          <a:xfrm>
            <a:off x="1050925" y="2855911"/>
            <a:ext cx="7937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 d2</a:t>
            </a:r>
          </a:p>
        </p:txBody>
      </p:sp>
      <p:cxnSp>
        <p:nvCxnSpPr>
          <p:cNvPr id="802" name="Shape 802"/>
          <p:cNvCxnSpPr/>
          <p:nvPr/>
        </p:nvCxnSpPr>
        <p:spPr>
          <a:xfrm>
            <a:off x="1828800" y="3048000"/>
            <a:ext cx="1904999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803" name="Shape 803"/>
          <p:cNvSpPr txBox="1"/>
          <p:nvPr/>
        </p:nvSpPr>
        <p:spPr>
          <a:xfrm>
            <a:off x="1050925" y="3236911"/>
            <a:ext cx="7937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 d3</a:t>
            </a:r>
          </a:p>
        </p:txBody>
      </p:sp>
      <p:cxnSp>
        <p:nvCxnSpPr>
          <p:cNvPr id="804" name="Shape 804"/>
          <p:cNvCxnSpPr/>
          <p:nvPr/>
        </p:nvCxnSpPr>
        <p:spPr>
          <a:xfrm>
            <a:off x="1828800" y="3429000"/>
            <a:ext cx="2133599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805" name="Shape 805"/>
          <p:cNvSpPr txBox="1"/>
          <p:nvPr/>
        </p:nvSpPr>
        <p:spPr>
          <a:xfrm>
            <a:off x="1066800" y="3962400"/>
            <a:ext cx="7937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 d4</a:t>
            </a:r>
          </a:p>
        </p:txBody>
      </p:sp>
      <p:cxnSp>
        <p:nvCxnSpPr>
          <p:cNvPr id="806" name="Shape 806"/>
          <p:cNvCxnSpPr/>
          <p:nvPr/>
        </p:nvCxnSpPr>
        <p:spPr>
          <a:xfrm>
            <a:off x="1920875" y="4154487"/>
            <a:ext cx="1828800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807" name="Shape 807"/>
          <p:cNvSpPr txBox="1"/>
          <p:nvPr/>
        </p:nvSpPr>
        <p:spPr>
          <a:xfrm>
            <a:off x="517524" y="4532312"/>
            <a:ext cx="2405061" cy="9159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Top edges of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block boxes are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in document order</a:t>
            </a:r>
          </a:p>
        </p:txBody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Shape 90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905" name="Shape 90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Beyond Normal Flow</a:t>
            </a:r>
          </a:p>
        </p:txBody>
      </p:sp>
      <p:sp>
        <p:nvSpPr>
          <p:cNvPr id="906" name="Shape 90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CSS allows for boxes to be positioned outside the normal flow: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Relative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positioning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7" name="Shape 9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3276600"/>
            <a:ext cx="5333999" cy="1903411"/>
          </a:xfrm>
          <a:prstGeom prst="rect">
            <a:avLst/>
          </a:prstGeom>
          <a:noFill/>
          <a:ln>
            <a:noFill/>
          </a:ln>
        </p:spPr>
      </p:pic>
      <p:sp>
        <p:nvSpPr>
          <p:cNvPr id="908" name="Shape 908"/>
          <p:cNvSpPr txBox="1"/>
          <p:nvPr/>
        </p:nvSpPr>
        <p:spPr>
          <a:xfrm>
            <a:off x="1981199" y="5486400"/>
            <a:ext cx="5616633" cy="380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llerta"/>
              <a:buNone/>
            </a:pPr>
            <a:r>
              <a:rPr lang="en-US" sz="1800" b="1" i="0" u="none" strike="noStrike" cap="none">
                <a:solidFill>
                  <a:schemeClr val="accent5"/>
                </a:solidFill>
                <a:latin typeface="Allerta"/>
                <a:ea typeface="Allerta"/>
                <a:cs typeface="Allerta"/>
                <a:sym typeface="Allerta"/>
              </a:rPr>
              <a:t>span</a:t>
            </a:r>
            <a:r>
              <a:rPr lang="en-US" sz="18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’s shifted backwards relative to normal flow</a:t>
            </a:r>
          </a:p>
        </p:txBody>
      </p:sp>
      <p:sp>
        <p:nvSpPr>
          <p:cNvPr id="909" name="Shape 909"/>
          <p:cNvSpPr/>
          <p:nvPr/>
        </p:nvSpPr>
        <p:spPr>
          <a:xfrm>
            <a:off x="2209800" y="4419600"/>
            <a:ext cx="609599" cy="304799"/>
          </a:xfrm>
          <a:prstGeom prst="ellipse">
            <a:avLst/>
          </a:prstGeom>
          <a:solidFill>
            <a:srgbClr val="008080">
              <a:alpha val="49803"/>
            </a:srgbClr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Shape 910"/>
          <p:cNvSpPr/>
          <p:nvPr/>
        </p:nvSpPr>
        <p:spPr>
          <a:xfrm>
            <a:off x="3200400" y="4419600"/>
            <a:ext cx="914400" cy="381000"/>
          </a:xfrm>
          <a:prstGeom prst="ellipse">
            <a:avLst/>
          </a:prstGeom>
          <a:solidFill>
            <a:srgbClr val="008080">
              <a:alpha val="49803"/>
            </a:srgbClr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Shape 911"/>
          <p:cNvSpPr/>
          <p:nvPr/>
        </p:nvSpPr>
        <p:spPr>
          <a:xfrm>
            <a:off x="4495800" y="4419600"/>
            <a:ext cx="914400" cy="381000"/>
          </a:xfrm>
          <a:prstGeom prst="ellipse">
            <a:avLst/>
          </a:prstGeom>
          <a:solidFill>
            <a:srgbClr val="008080">
              <a:alpha val="49803"/>
            </a:srgbClr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12" name="Shape 912"/>
          <p:cNvCxnSpPr/>
          <p:nvPr/>
        </p:nvCxnSpPr>
        <p:spPr>
          <a:xfrm rot="10800000">
            <a:off x="2590800" y="4724399"/>
            <a:ext cx="533399" cy="762000"/>
          </a:xfrm>
          <a:prstGeom prst="straightConnector1">
            <a:avLst/>
          </a:prstGeom>
          <a:noFill/>
          <a:ln w="9525" cap="rnd" cmpd="sng">
            <a:solidFill>
              <a:srgbClr val="008080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913" name="Shape 913"/>
          <p:cNvCxnSpPr/>
          <p:nvPr/>
        </p:nvCxnSpPr>
        <p:spPr>
          <a:xfrm rot="10800000">
            <a:off x="3657600" y="4800600"/>
            <a:ext cx="0" cy="685799"/>
          </a:xfrm>
          <a:prstGeom prst="straightConnector1">
            <a:avLst/>
          </a:prstGeom>
          <a:noFill/>
          <a:ln w="9525" cap="rnd" cmpd="sng">
            <a:solidFill>
              <a:srgbClr val="008080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914" name="Shape 914"/>
          <p:cNvCxnSpPr/>
          <p:nvPr/>
        </p:nvCxnSpPr>
        <p:spPr>
          <a:xfrm rot="10800000" flipH="1">
            <a:off x="4038600" y="4800600"/>
            <a:ext cx="685799" cy="685799"/>
          </a:xfrm>
          <a:prstGeom prst="straightConnector1">
            <a:avLst/>
          </a:prstGeom>
          <a:noFill/>
          <a:ln w="9525" cap="rnd" cmpd="sng">
            <a:solidFill>
              <a:srgbClr val="008080"/>
            </a:solidFill>
            <a:prstDash val="solid"/>
            <a:miter/>
            <a:headEnd type="none" w="med" len="med"/>
            <a:tailEnd type="triangle" w="med" len="med"/>
          </a:ln>
        </p:spPr>
      </p:cxnSp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Shape 9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920" name="Shape 9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Beyond Normal Flow</a:t>
            </a:r>
          </a:p>
        </p:txBody>
      </p:sp>
      <p:sp>
        <p:nvSpPr>
          <p:cNvPr id="921" name="Shape 9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CSS allows for boxes to be positioned outside the normal flow: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Relative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positioning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2" name="Shape 9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3276600"/>
            <a:ext cx="5333999" cy="1903411"/>
          </a:xfrm>
          <a:prstGeom prst="rect">
            <a:avLst/>
          </a:prstGeom>
          <a:noFill/>
          <a:ln>
            <a:noFill/>
          </a:ln>
        </p:spPr>
      </p:pic>
      <p:sp>
        <p:nvSpPr>
          <p:cNvPr id="923" name="Shape 923"/>
          <p:cNvSpPr txBox="1"/>
          <p:nvPr/>
        </p:nvSpPr>
        <p:spPr>
          <a:xfrm>
            <a:off x="1981200" y="5486400"/>
            <a:ext cx="3654829" cy="4270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other </a:t>
            </a:r>
            <a:r>
              <a:rPr lang="en-US" sz="1800" b="1" i="0" u="none" strike="noStrike" cap="none" dirty="0">
                <a:solidFill>
                  <a:schemeClr val="accent5"/>
                </a:solidFill>
                <a:latin typeface="Allerta"/>
                <a:ea typeface="Allerta"/>
                <a:cs typeface="Allerta"/>
                <a:sym typeface="Allerta"/>
              </a:rPr>
              <a:t>span</a:t>
            </a:r>
            <a:r>
              <a:rPr lang="en-US" sz="1800" b="1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’s are not affected</a:t>
            </a:r>
          </a:p>
        </p:txBody>
      </p:sp>
      <p:cxnSp>
        <p:nvCxnSpPr>
          <p:cNvPr id="924" name="Shape 924"/>
          <p:cNvCxnSpPr/>
          <p:nvPr/>
        </p:nvCxnSpPr>
        <p:spPr>
          <a:xfrm rot="10800000">
            <a:off x="2133600" y="4800599"/>
            <a:ext cx="533399" cy="762000"/>
          </a:xfrm>
          <a:prstGeom prst="straightConnector1">
            <a:avLst/>
          </a:prstGeom>
          <a:noFill/>
          <a:ln w="9525" cap="rnd" cmpd="sng">
            <a:solidFill>
              <a:srgbClr val="008080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925" name="Shape 925"/>
          <p:cNvCxnSpPr/>
          <p:nvPr/>
        </p:nvCxnSpPr>
        <p:spPr>
          <a:xfrm rot="10800000">
            <a:off x="3124200" y="4800600"/>
            <a:ext cx="0" cy="685799"/>
          </a:xfrm>
          <a:prstGeom prst="straightConnector1">
            <a:avLst/>
          </a:prstGeom>
          <a:noFill/>
          <a:ln w="9525" cap="rnd" cmpd="sng">
            <a:solidFill>
              <a:srgbClr val="008080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926" name="Shape 926"/>
          <p:cNvCxnSpPr/>
          <p:nvPr/>
        </p:nvCxnSpPr>
        <p:spPr>
          <a:xfrm rot="10800000" flipH="1">
            <a:off x="3505200" y="4800600"/>
            <a:ext cx="914400" cy="685799"/>
          </a:xfrm>
          <a:prstGeom prst="straightConnector1">
            <a:avLst/>
          </a:prstGeom>
          <a:noFill/>
          <a:ln w="9525" cap="rnd" cmpd="sng">
            <a:solidFill>
              <a:srgbClr val="008080"/>
            </a:solidFill>
            <a:prstDash val="solid"/>
            <a:miter/>
            <a:headEnd type="none" w="med" len="med"/>
            <a:tailEnd type="triangle" w="med" len="med"/>
          </a:ln>
        </p:spPr>
      </p:cxn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CSS Introduction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styled HTML document</a:t>
            </a:r>
            <a:b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produced by the style sheet </a:t>
            </a:r>
            <a:r>
              <a:rPr lang="en-US" sz="32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style1.css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</p:txBody>
      </p:sp>
      <p:pic>
        <p:nvPicPr>
          <p:cNvPr id="58" name="Shape 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2514600"/>
            <a:ext cx="3809999" cy="1697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7800" y="5257800"/>
            <a:ext cx="4114800" cy="47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47800" y="5638800"/>
            <a:ext cx="6781800" cy="296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Shape 93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932" name="Shape 9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Beyond Normal Flow</a:t>
            </a:r>
          </a:p>
        </p:txBody>
      </p:sp>
      <p:sp>
        <p:nvSpPr>
          <p:cNvPr id="933" name="Shape 93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CSS allows for boxes to be positioned outside the normal flow: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Relative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positioning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Shape 934"/>
          <p:cNvSpPr txBox="1"/>
          <p:nvPr/>
        </p:nvSpPr>
        <p:spPr>
          <a:xfrm>
            <a:off x="685800" y="3581400"/>
            <a:ext cx="7696199" cy="1739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&lt;span style="background-color:red"&gt;&amp;nbsp;&amp;nbsp;&amp;nbsp;&amp;nbsp;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&lt;/span&gt;&lt;span class="right"&gt;Red&lt;/span&gt;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&lt;span style="background-color:yellow"&gt;&amp;nbsp;&amp;nbsp;&amp;nbsp;&amp;nbsp; 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&lt;/span&gt;&lt;span class="right"&gt;Yellow&lt;/span&gt;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&lt;span style="background-color:lime"&gt;&amp;nbsp;&amp;nbsp;&amp;nbsp;&amp;nbsp; 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&lt;/span&gt;&lt;span class="right"&gt;Green&lt;/span&gt; </a:t>
            </a:r>
          </a:p>
        </p:txBody>
      </p:sp>
      <p:sp>
        <p:nvSpPr>
          <p:cNvPr id="935" name="Shape 935"/>
          <p:cNvSpPr/>
          <p:nvPr/>
        </p:nvSpPr>
        <p:spPr>
          <a:xfrm>
            <a:off x="3352800" y="3886200"/>
            <a:ext cx="533399" cy="381000"/>
          </a:xfrm>
          <a:prstGeom prst="ellipse">
            <a:avLst/>
          </a:prstGeom>
          <a:solidFill>
            <a:srgbClr val="FFFF00">
              <a:alpha val="49803"/>
            </a:srgbClr>
          </a:solidFill>
          <a:ln w="9525" cap="rnd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Shape 936"/>
          <p:cNvSpPr/>
          <p:nvPr/>
        </p:nvSpPr>
        <p:spPr>
          <a:xfrm>
            <a:off x="3352800" y="4419600"/>
            <a:ext cx="533399" cy="381000"/>
          </a:xfrm>
          <a:prstGeom prst="ellipse">
            <a:avLst/>
          </a:prstGeom>
          <a:solidFill>
            <a:srgbClr val="FFFF00">
              <a:alpha val="49803"/>
            </a:srgbClr>
          </a:solidFill>
          <a:ln w="9525" cap="rnd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Shape 937"/>
          <p:cNvSpPr/>
          <p:nvPr/>
        </p:nvSpPr>
        <p:spPr>
          <a:xfrm>
            <a:off x="3352800" y="4953000"/>
            <a:ext cx="533399" cy="381000"/>
          </a:xfrm>
          <a:prstGeom prst="ellipse">
            <a:avLst/>
          </a:prstGeom>
          <a:solidFill>
            <a:srgbClr val="FFFF00">
              <a:alpha val="49803"/>
            </a:srgbClr>
          </a:solidFill>
          <a:ln w="9525" cap="rnd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Shape 938"/>
          <p:cNvSpPr txBox="1"/>
          <p:nvPr/>
        </p:nvSpPr>
        <p:spPr>
          <a:xfrm>
            <a:off x="1660524" y="5446712"/>
            <a:ext cx="4424391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style rules that move </a:t>
            </a:r>
            <a:r>
              <a:rPr lang="en-US" sz="1800" b="1" i="0" u="none" strike="noStrike" cap="none" dirty="0">
                <a:solidFill>
                  <a:schemeClr val="accent5"/>
                </a:solidFill>
                <a:latin typeface="Allerta"/>
                <a:ea typeface="Allerta"/>
                <a:cs typeface="Allerta"/>
                <a:sym typeface="Allerta"/>
              </a:rPr>
              <a:t>span</a:t>
            </a:r>
            <a:r>
              <a:rPr lang="en-US" sz="1800" b="1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’s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away from normal-flow right edge</a:t>
            </a:r>
          </a:p>
        </p:txBody>
      </p:sp>
      <p:cxnSp>
        <p:nvCxnSpPr>
          <p:cNvPr id="939" name="Shape 939"/>
          <p:cNvCxnSpPr/>
          <p:nvPr/>
        </p:nvCxnSpPr>
        <p:spPr>
          <a:xfrm rot="10800000" flipH="1">
            <a:off x="2057400" y="4114800"/>
            <a:ext cx="1295400" cy="1371599"/>
          </a:xfrm>
          <a:prstGeom prst="straightConnector1">
            <a:avLst/>
          </a:prstGeom>
          <a:noFill/>
          <a:ln w="9525" cap="rnd" cmpd="sng">
            <a:solidFill>
              <a:srgbClr val="008080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940" name="Shape 940"/>
          <p:cNvCxnSpPr/>
          <p:nvPr/>
        </p:nvCxnSpPr>
        <p:spPr>
          <a:xfrm rot="10800000" flipH="1">
            <a:off x="2209800" y="4724399"/>
            <a:ext cx="1143000" cy="762000"/>
          </a:xfrm>
          <a:prstGeom prst="straightConnector1">
            <a:avLst/>
          </a:prstGeom>
          <a:noFill/>
          <a:ln w="9525" cap="rnd" cmpd="sng">
            <a:solidFill>
              <a:srgbClr val="008080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941" name="Shape 941"/>
          <p:cNvCxnSpPr/>
          <p:nvPr/>
        </p:nvCxnSpPr>
        <p:spPr>
          <a:xfrm rot="10800000" flipH="1">
            <a:off x="2438400" y="5257799"/>
            <a:ext cx="914400" cy="228600"/>
          </a:xfrm>
          <a:prstGeom prst="straightConnector1">
            <a:avLst/>
          </a:prstGeom>
          <a:noFill/>
          <a:ln w="9525" cap="rnd" cmpd="sng">
            <a:solidFill>
              <a:srgbClr val="008080"/>
            </a:solidFill>
            <a:prstDash val="solid"/>
            <a:miter/>
            <a:headEnd type="none" w="med" len="med"/>
            <a:tailEnd type="triangle" w="med" len="med"/>
          </a:ln>
        </p:spPr>
      </p:cxnSp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19" y="3788178"/>
            <a:ext cx="7878180" cy="1415242"/>
          </a:xfrm>
          <a:prstGeom prst="rect">
            <a:avLst/>
          </a:prstGeom>
        </p:spPr>
      </p:pic>
      <p:sp>
        <p:nvSpPr>
          <p:cNvPr id="946" name="Shape 94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947" name="Shape 9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Beyond Normal Flow</a:t>
            </a:r>
          </a:p>
        </p:txBody>
      </p:sp>
      <p:sp>
        <p:nvSpPr>
          <p:cNvPr id="948" name="Shape 94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CSS allows for boxes to be positioned outside the normal flow: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Float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positioning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Shape 950"/>
          <p:cNvSpPr/>
          <p:nvPr/>
        </p:nvSpPr>
        <p:spPr>
          <a:xfrm>
            <a:off x="2362200" y="4313240"/>
            <a:ext cx="838199" cy="304799"/>
          </a:xfrm>
          <a:prstGeom prst="ellipse">
            <a:avLst/>
          </a:prstGeom>
          <a:solidFill>
            <a:srgbClr val="FFFF00">
              <a:alpha val="49803"/>
            </a:srgbClr>
          </a:solidFill>
          <a:ln w="9525" cap="rnd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Shape 951"/>
          <p:cNvSpPr txBox="1"/>
          <p:nvPr/>
        </p:nvSpPr>
        <p:spPr>
          <a:xfrm>
            <a:off x="4632324" y="3389312"/>
            <a:ext cx="3098511" cy="3988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style rule that “floats” left</a:t>
            </a:r>
          </a:p>
        </p:txBody>
      </p:sp>
      <p:cxnSp>
        <p:nvCxnSpPr>
          <p:cNvPr id="952" name="Shape 952"/>
          <p:cNvCxnSpPr/>
          <p:nvPr/>
        </p:nvCxnSpPr>
        <p:spPr>
          <a:xfrm flipH="1">
            <a:off x="3200399" y="3733800"/>
            <a:ext cx="1447800" cy="457200"/>
          </a:xfrm>
          <a:prstGeom prst="straightConnector1">
            <a:avLst/>
          </a:prstGeom>
          <a:noFill/>
          <a:ln w="9525" cap="rnd" cmpd="sng">
            <a:solidFill>
              <a:srgbClr val="008080"/>
            </a:solidFill>
            <a:prstDash val="solid"/>
            <a:miter/>
            <a:headEnd type="none" w="med" len="med"/>
            <a:tailEnd type="triangle" w="med" len="med"/>
          </a:ln>
        </p:spPr>
      </p:cxnSp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Shape 95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958" name="Shape 95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Beyond Normal Flow</a:t>
            </a:r>
          </a:p>
        </p:txBody>
      </p:sp>
      <p:sp>
        <p:nvSpPr>
          <p:cNvPr id="959" name="Shape 95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CSS allows for boxes to be positioned outside the normal flow: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Float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positioning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0" name="Shape 9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5800" y="3352800"/>
            <a:ext cx="3276600" cy="2620962"/>
          </a:xfrm>
          <a:prstGeom prst="rect">
            <a:avLst/>
          </a:prstGeom>
          <a:noFill/>
          <a:ln>
            <a:noFill/>
          </a:ln>
        </p:spPr>
      </p:pic>
      <p:sp>
        <p:nvSpPr>
          <p:cNvPr id="961" name="Shape 961"/>
          <p:cNvSpPr/>
          <p:nvPr/>
        </p:nvSpPr>
        <p:spPr>
          <a:xfrm>
            <a:off x="4648200" y="4724400"/>
            <a:ext cx="381000" cy="609599"/>
          </a:xfrm>
          <a:prstGeom prst="ellipse">
            <a:avLst/>
          </a:prstGeom>
          <a:solidFill>
            <a:srgbClr val="008080">
              <a:alpha val="49803"/>
            </a:srgbClr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Shape 962"/>
          <p:cNvSpPr txBox="1"/>
          <p:nvPr/>
        </p:nvSpPr>
        <p:spPr>
          <a:xfrm>
            <a:off x="1219200" y="4343400"/>
            <a:ext cx="2755900" cy="9159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llerta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llerta"/>
                <a:ea typeface="Allerta"/>
                <a:cs typeface="Allerta"/>
                <a:sym typeface="Allerta"/>
              </a:rPr>
              <a:t>span</a:t>
            </a: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 taken out of normal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flow and “floated” to the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left of its line box</a:t>
            </a:r>
          </a:p>
        </p:txBody>
      </p:sp>
      <p:cxnSp>
        <p:nvCxnSpPr>
          <p:cNvPr id="963" name="Shape 963"/>
          <p:cNvCxnSpPr/>
          <p:nvPr/>
        </p:nvCxnSpPr>
        <p:spPr>
          <a:xfrm>
            <a:off x="3810000" y="4800600"/>
            <a:ext cx="914400" cy="0"/>
          </a:xfrm>
          <a:prstGeom prst="straightConnector1">
            <a:avLst/>
          </a:prstGeom>
          <a:noFill/>
          <a:ln w="9525" cap="rnd" cmpd="sng">
            <a:solidFill>
              <a:srgbClr val="008080"/>
            </a:solidFill>
            <a:prstDash val="solid"/>
            <a:miter/>
            <a:headEnd type="none" w="med" len="med"/>
            <a:tailEnd type="triangle" w="med" len="med"/>
          </a:ln>
        </p:spPr>
      </p:cxnSp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Shape 96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969" name="Shape 9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Beyond Normal Flow</a:t>
            </a:r>
          </a:p>
        </p:txBody>
      </p:sp>
      <p:sp>
        <p:nvSpPr>
          <p:cNvPr id="970" name="Shape 97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CSS allows for boxes to be positioned outside the normal flow: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Absolute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positioning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1" name="Shape 971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1143000" y="3352800"/>
            <a:ext cx="7467600" cy="1604961"/>
          </a:xfrm>
          <a:prstGeom prst="rect">
            <a:avLst/>
          </a:prstGeom>
          <a:noFill/>
          <a:ln>
            <a:noFill/>
          </a:ln>
        </p:spPr>
      </p:pic>
      <p:sp>
        <p:nvSpPr>
          <p:cNvPr id="972" name="Shape 972"/>
          <p:cNvSpPr/>
          <p:nvPr/>
        </p:nvSpPr>
        <p:spPr>
          <a:xfrm>
            <a:off x="3124200" y="3962400"/>
            <a:ext cx="1447800" cy="457200"/>
          </a:xfrm>
          <a:prstGeom prst="ellipse">
            <a:avLst/>
          </a:prstGeom>
          <a:solidFill>
            <a:srgbClr val="008080">
              <a:alpha val="49803"/>
            </a:srgbClr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Shape 973"/>
          <p:cNvSpPr txBox="1"/>
          <p:nvPr/>
        </p:nvSpPr>
        <p:spPr>
          <a:xfrm>
            <a:off x="2514600" y="5029200"/>
            <a:ext cx="3949700" cy="9159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style rule that moves </a:t>
            </a:r>
            <a:r>
              <a:rPr lang="en-US" sz="1800" b="0" i="0" u="none" strike="noStrike" cap="none">
                <a:solidFill>
                  <a:srgbClr val="008080"/>
                </a:solidFill>
                <a:latin typeface="Allerta"/>
                <a:ea typeface="Allerta"/>
                <a:cs typeface="Allerta"/>
                <a:sym typeface="Allerta"/>
              </a:rPr>
              <a:t>span</a:t>
            </a: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 relative to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upper left corner of containing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llerta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llerta"/>
                <a:ea typeface="Allerta"/>
                <a:cs typeface="Allerta"/>
                <a:sym typeface="Allerta"/>
              </a:rPr>
              <a:t>p</a:t>
            </a: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 element’s box</a:t>
            </a:r>
          </a:p>
        </p:txBody>
      </p:sp>
      <p:sp>
        <p:nvSpPr>
          <p:cNvPr id="974" name="Shape 974"/>
          <p:cNvSpPr/>
          <p:nvPr/>
        </p:nvSpPr>
        <p:spPr>
          <a:xfrm>
            <a:off x="1143000" y="3352800"/>
            <a:ext cx="533399" cy="304799"/>
          </a:xfrm>
          <a:prstGeom prst="ellipse">
            <a:avLst/>
          </a:prstGeom>
          <a:solidFill>
            <a:srgbClr val="008080">
              <a:alpha val="49803"/>
            </a:srgbClr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75" name="Shape 975"/>
          <p:cNvCxnSpPr/>
          <p:nvPr/>
        </p:nvCxnSpPr>
        <p:spPr>
          <a:xfrm rot="10800000" flipH="1">
            <a:off x="3352800" y="4343400"/>
            <a:ext cx="76199" cy="685799"/>
          </a:xfrm>
          <a:prstGeom prst="straightConnector1">
            <a:avLst/>
          </a:prstGeom>
          <a:noFill/>
          <a:ln w="9525" cap="rnd" cmpd="sng">
            <a:solidFill>
              <a:srgbClr val="008080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976" name="Shape 976"/>
          <p:cNvCxnSpPr/>
          <p:nvPr/>
        </p:nvCxnSpPr>
        <p:spPr>
          <a:xfrm rot="10800000">
            <a:off x="1447799" y="3657599"/>
            <a:ext cx="1143000" cy="2057400"/>
          </a:xfrm>
          <a:prstGeom prst="straightConnector1">
            <a:avLst/>
          </a:prstGeom>
          <a:noFill/>
          <a:ln w="9525" cap="rnd" cmpd="sng">
            <a:solidFill>
              <a:srgbClr val="008080"/>
            </a:solidFill>
            <a:prstDash val="solid"/>
            <a:miter/>
            <a:headEnd type="none" w="med" len="med"/>
            <a:tailEnd type="triangle" w="med" len="med"/>
          </a:ln>
        </p:spPr>
      </p:cxnSp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Shape 98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982" name="Shape 9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Beyond Normal Flow</a:t>
            </a:r>
          </a:p>
        </p:txBody>
      </p:sp>
      <p:sp>
        <p:nvSpPr>
          <p:cNvPr id="983" name="Shape 98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CSS allows for boxes to be positioned outside the normal flow: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Absolute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positioning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4" name="Shape 9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2743200"/>
            <a:ext cx="3809999" cy="36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985" name="Shape 985"/>
          <p:cNvSpPr txBox="1"/>
          <p:nvPr/>
        </p:nvSpPr>
        <p:spPr>
          <a:xfrm>
            <a:off x="1752600" y="4724400"/>
            <a:ext cx="2374899" cy="11906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llerta"/>
              <a:buNone/>
            </a:pPr>
            <a:r>
              <a:rPr lang="en-US" sz="1800" b="0" i="0" u="none" strike="noStrike" cap="none">
                <a:solidFill>
                  <a:schemeClr val="hlink"/>
                </a:solidFill>
                <a:latin typeface="Allerta"/>
                <a:ea typeface="Allerta"/>
                <a:cs typeface="Allerta"/>
                <a:sym typeface="Allerta"/>
              </a:rPr>
              <a:t>span</a:t>
            </a:r>
            <a:r>
              <a:rPr lang="en-US" sz="18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’s removed from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normal flow and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positioned relative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to another box</a:t>
            </a:r>
          </a:p>
        </p:txBody>
      </p:sp>
      <p:cxnSp>
        <p:nvCxnSpPr>
          <p:cNvPr id="986" name="Shape 986"/>
          <p:cNvCxnSpPr/>
          <p:nvPr/>
        </p:nvCxnSpPr>
        <p:spPr>
          <a:xfrm rot="10800000" flipH="1">
            <a:off x="3962400" y="4800600"/>
            <a:ext cx="838199" cy="304799"/>
          </a:xfrm>
          <a:prstGeom prst="straightConnector1">
            <a:avLst/>
          </a:prstGeom>
          <a:noFill/>
          <a:ln w="9525" cap="rnd" cmpd="sng">
            <a:solidFill>
              <a:srgbClr val="008080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987" name="Shape 987"/>
          <p:cNvCxnSpPr/>
          <p:nvPr/>
        </p:nvCxnSpPr>
        <p:spPr>
          <a:xfrm>
            <a:off x="3962400" y="5334000"/>
            <a:ext cx="838199" cy="228600"/>
          </a:xfrm>
          <a:prstGeom prst="straightConnector1">
            <a:avLst/>
          </a:prstGeom>
          <a:noFill/>
          <a:ln w="9525" cap="rnd" cmpd="sng">
            <a:solidFill>
              <a:srgbClr val="008080"/>
            </a:solidFill>
            <a:prstDash val="solid"/>
            <a:miter/>
            <a:headEnd type="none" w="med" len="med"/>
            <a:tailEnd type="triangle" w="med" len="med"/>
          </a:ln>
        </p:spPr>
      </p:cxnSp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Shape 99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993" name="Shape 99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Beyond Normal Flow</a:t>
            </a:r>
          </a:p>
        </p:txBody>
      </p:sp>
      <p:sp>
        <p:nvSpPr>
          <p:cNvPr id="994" name="Shape 99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Properties used to specify positioning: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llerta"/>
              <a:buChar char="–"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llerta"/>
                <a:ea typeface="Allerta"/>
                <a:cs typeface="Allerta"/>
                <a:sym typeface="Allerta"/>
              </a:rPr>
              <a:t>position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static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(initial value),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relative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or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absolute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Element is </a:t>
            </a:r>
            <a:r>
              <a:rPr lang="en-US" sz="24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positioned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if this property not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static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Properties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left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right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top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bottom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apply to positioned elements</a:t>
            </a:r>
          </a:p>
          <a:p>
            <a:pPr marL="16002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Primary values are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auto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(initial value) or CSS length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llerta"/>
              <a:buChar char="–"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llerta"/>
                <a:ea typeface="Allerta"/>
                <a:cs typeface="Allerta"/>
                <a:sym typeface="Allerta"/>
              </a:rPr>
              <a:t>float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none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left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or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right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Applies to elements with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static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relative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positioning only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Shape 99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000" name="Shape 100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Beyond Normal Flow</a:t>
            </a:r>
          </a:p>
        </p:txBody>
      </p:sp>
      <p:sp>
        <p:nvSpPr>
          <p:cNvPr id="1001" name="Shape 100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Relative positioning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Specifying positive value for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right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property of relatively positioned box moves it to left</a:t>
            </a:r>
          </a:p>
        </p:txBody>
      </p:sp>
      <p:pic>
        <p:nvPicPr>
          <p:cNvPr id="1002" name="Shape 1002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1066800" y="3276600"/>
            <a:ext cx="6172199" cy="42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3" name="Shape 1003"/>
          <p:cNvSpPr txBox="1"/>
          <p:nvPr/>
        </p:nvSpPr>
        <p:spPr>
          <a:xfrm>
            <a:off x="990600" y="3886200"/>
            <a:ext cx="7391399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&lt;span style="background-color:red"&gt;&amp;nbsp;&amp;nbsp;&amp;nbsp;&amp;nbsp;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&lt;/span&gt;&lt;span class="right"&gt;Red&lt;/span&gt; </a:t>
            </a:r>
          </a:p>
        </p:txBody>
      </p:sp>
      <p:sp>
        <p:nvSpPr>
          <p:cNvPr id="1004" name="Shape 1004"/>
          <p:cNvSpPr/>
          <p:nvPr/>
        </p:nvSpPr>
        <p:spPr>
          <a:xfrm>
            <a:off x="1143000" y="3276600"/>
            <a:ext cx="914400" cy="381000"/>
          </a:xfrm>
          <a:prstGeom prst="ellipse">
            <a:avLst/>
          </a:prstGeom>
          <a:solidFill>
            <a:srgbClr val="008080">
              <a:alpha val="49803"/>
            </a:srgbClr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5" name="Shape 1005"/>
          <p:cNvSpPr/>
          <p:nvPr/>
        </p:nvSpPr>
        <p:spPr>
          <a:xfrm>
            <a:off x="3657600" y="4191000"/>
            <a:ext cx="609599" cy="381000"/>
          </a:xfrm>
          <a:prstGeom prst="ellipse">
            <a:avLst/>
          </a:prstGeom>
          <a:solidFill>
            <a:srgbClr val="008080">
              <a:alpha val="49803"/>
            </a:srgbClr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6" name="Shape 10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62200" y="5029200"/>
            <a:ext cx="3581399" cy="1277936"/>
          </a:xfrm>
          <a:prstGeom prst="rect">
            <a:avLst/>
          </a:prstGeom>
          <a:noFill/>
          <a:ln>
            <a:noFill/>
          </a:ln>
        </p:spPr>
      </p:pic>
      <p:sp>
        <p:nvSpPr>
          <p:cNvPr id="1007" name="Shape 1007"/>
          <p:cNvSpPr txBox="1"/>
          <p:nvPr/>
        </p:nvSpPr>
        <p:spPr>
          <a:xfrm>
            <a:off x="974725" y="5141912"/>
            <a:ext cx="1289049" cy="11906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llerta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llerta"/>
                <a:ea typeface="Allerta"/>
                <a:cs typeface="Allerta"/>
                <a:sym typeface="Allerta"/>
              </a:rPr>
              <a:t>span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containing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text moves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left</a:t>
            </a:r>
          </a:p>
        </p:txBody>
      </p:sp>
      <p:cxnSp>
        <p:nvCxnSpPr>
          <p:cNvPr id="1008" name="Shape 1008"/>
          <p:cNvCxnSpPr/>
          <p:nvPr/>
        </p:nvCxnSpPr>
        <p:spPr>
          <a:xfrm>
            <a:off x="1981200" y="5334000"/>
            <a:ext cx="914400" cy="457200"/>
          </a:xfrm>
          <a:prstGeom prst="straightConnector1">
            <a:avLst/>
          </a:prstGeom>
          <a:noFill/>
          <a:ln w="9525" cap="rnd" cmpd="sng">
            <a:solidFill>
              <a:srgbClr val="008080"/>
            </a:solidFill>
            <a:prstDash val="solid"/>
            <a:miter/>
            <a:headEnd type="none" w="med" len="med"/>
            <a:tailEnd type="triangle" w="med" len="med"/>
          </a:ln>
        </p:spPr>
      </p:cxnSp>
    </p:spTree>
  </p:cSld>
  <p:clrMapOvr>
    <a:masterClrMapping/>
  </p:clrMapOvr>
  <p:transition spd="slow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Shape 101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015" name="Shape 10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Beyond Normal Flow</a:t>
            </a:r>
          </a:p>
        </p:txBody>
      </p:sp>
      <p:sp>
        <p:nvSpPr>
          <p:cNvPr id="1016" name="Shape 10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Relative positioning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Specifying negative value for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left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property 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also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moves box to left</a:t>
            </a:r>
          </a:p>
        </p:txBody>
      </p:sp>
      <p:pic>
        <p:nvPicPr>
          <p:cNvPr id="1014" name="Shape 1014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1143000" y="3200400"/>
            <a:ext cx="6019799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7" name="Shape 1017"/>
          <p:cNvSpPr txBox="1"/>
          <p:nvPr/>
        </p:nvSpPr>
        <p:spPr>
          <a:xfrm>
            <a:off x="990600" y="3886200"/>
            <a:ext cx="7391399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&lt;span style="background-color:red"&gt;&amp;nbsp;&amp;nbsp;&amp;nbsp;&amp;nbsp;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&lt;/span&gt;&lt;span class="right"&gt;Red&lt;/span&gt; </a:t>
            </a:r>
          </a:p>
        </p:txBody>
      </p:sp>
      <p:pic>
        <p:nvPicPr>
          <p:cNvPr id="1018" name="Shape 10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62200" y="5029200"/>
            <a:ext cx="3581399" cy="1277936"/>
          </a:xfrm>
          <a:prstGeom prst="rect">
            <a:avLst/>
          </a:prstGeom>
          <a:noFill/>
          <a:ln>
            <a:noFill/>
          </a:ln>
        </p:spPr>
      </p:pic>
      <p:sp>
        <p:nvSpPr>
          <p:cNvPr id="1019" name="Shape 1019"/>
          <p:cNvSpPr txBox="1"/>
          <p:nvPr/>
        </p:nvSpPr>
        <p:spPr>
          <a:xfrm>
            <a:off x="974725" y="5143500"/>
            <a:ext cx="1047749" cy="9159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same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effect as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before</a:t>
            </a:r>
          </a:p>
        </p:txBody>
      </p:sp>
      <p:cxnSp>
        <p:nvCxnSpPr>
          <p:cNvPr id="1020" name="Shape 1020"/>
          <p:cNvCxnSpPr/>
          <p:nvPr/>
        </p:nvCxnSpPr>
        <p:spPr>
          <a:xfrm>
            <a:off x="1981200" y="5334000"/>
            <a:ext cx="914400" cy="457200"/>
          </a:xfrm>
          <a:prstGeom prst="straightConnector1">
            <a:avLst/>
          </a:prstGeom>
          <a:noFill/>
          <a:ln w="9525" cap="rnd" cmpd="sng">
            <a:solidFill>
              <a:srgbClr val="008080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1021" name="Shape 1021"/>
          <p:cNvSpPr/>
          <p:nvPr/>
        </p:nvSpPr>
        <p:spPr>
          <a:xfrm>
            <a:off x="5029200" y="3200400"/>
            <a:ext cx="1904999" cy="457200"/>
          </a:xfrm>
          <a:prstGeom prst="ellipse">
            <a:avLst/>
          </a:prstGeom>
          <a:solidFill>
            <a:srgbClr val="008080">
              <a:alpha val="49803"/>
            </a:srgbClr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102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027" name="Shape 10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Beyond Normal Flow</a:t>
            </a:r>
          </a:p>
        </p:txBody>
      </p:sp>
      <p:sp>
        <p:nvSpPr>
          <p:cNvPr id="1028" name="Shape 102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Float positioning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Specify value for float property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9" name="Shape 1029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1066800" y="2743200"/>
            <a:ext cx="7272336" cy="304799"/>
          </a:xfrm>
          <a:prstGeom prst="rect">
            <a:avLst/>
          </a:prstGeom>
          <a:noFill/>
          <a:ln>
            <a:noFill/>
          </a:ln>
        </p:spPr>
      </p:pic>
      <p:sp>
        <p:nvSpPr>
          <p:cNvPr id="1030" name="Shape 1030"/>
          <p:cNvSpPr/>
          <p:nvPr/>
        </p:nvSpPr>
        <p:spPr>
          <a:xfrm>
            <a:off x="2209800" y="2743200"/>
            <a:ext cx="1447800" cy="304799"/>
          </a:xfrm>
          <a:prstGeom prst="ellipse">
            <a:avLst/>
          </a:prstGeom>
          <a:solidFill>
            <a:srgbClr val="008080">
              <a:alpha val="49803"/>
            </a:srgbClr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1" name="Shape 1031"/>
          <p:cNvPicPr preferRelativeResize="0"/>
          <p:nvPr/>
        </p:nvPicPr>
        <p:blipFill rotWithShape="1">
          <a:blip r:embed="rId4">
            <a:alphaModFix amt="50000"/>
          </a:blip>
          <a:srcRect/>
          <a:stretch/>
        </p:blipFill>
        <p:spPr>
          <a:xfrm>
            <a:off x="533400" y="3962400"/>
            <a:ext cx="4572000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Shape 10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57800" y="3200400"/>
            <a:ext cx="3276600" cy="262096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043"/>
          <p:cNvSpPr/>
          <p:nvPr/>
        </p:nvSpPr>
        <p:spPr>
          <a:xfrm>
            <a:off x="533400" y="4495800"/>
            <a:ext cx="4495800" cy="381000"/>
          </a:xfrm>
          <a:prstGeom prst="ellipse">
            <a:avLst/>
          </a:prstGeom>
          <a:solidFill>
            <a:srgbClr val="FFFF00">
              <a:alpha val="30000"/>
            </a:srgbClr>
          </a:solidFill>
          <a:ln w="9525" cap="rnd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044"/>
          <p:cNvSpPr txBox="1"/>
          <p:nvPr/>
        </p:nvSpPr>
        <p:spPr>
          <a:xfrm>
            <a:off x="669925" y="5141912"/>
            <a:ext cx="4548187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Floated element becomes a CSS block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element (e.g., can set </a:t>
            </a:r>
            <a:r>
              <a:rPr lang="en-US" sz="1800" b="0" i="0" u="none" strike="noStrike" cap="none">
                <a:solidFill>
                  <a:schemeClr val="accent5"/>
                </a:solidFill>
                <a:latin typeface="Allerta"/>
                <a:ea typeface="Allerta"/>
                <a:cs typeface="Allerta"/>
                <a:sym typeface="Allerta"/>
              </a:rPr>
              <a:t>height</a:t>
            </a:r>
            <a:r>
              <a:rPr lang="en-US" sz="1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1800" b="0" i="0" u="none" strike="noStrike" cap="none">
                <a:solidFill>
                  <a:schemeClr val="accent5"/>
                </a:solidFill>
                <a:latin typeface="Allerta"/>
                <a:ea typeface="Allerta"/>
                <a:cs typeface="Allerta"/>
                <a:sym typeface="Allerta"/>
              </a:rPr>
              <a:t>width</a:t>
            </a:r>
            <a:r>
              <a:rPr lang="en-US" sz="1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</p:spTree>
  </p:cSld>
  <p:clrMapOvr>
    <a:masterClrMapping/>
  </p:clrMapOvr>
  <p:transition spd="slow">
    <p:cut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Shape 104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050" name="Shape 10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Beyond Normal Flow</a:t>
            </a:r>
          </a:p>
        </p:txBody>
      </p:sp>
      <p:sp>
        <p:nvSpPr>
          <p:cNvPr id="1051" name="Shape 105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Absolute positioning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Specify location for corner of box relative to </a:t>
            </a:r>
            <a:r>
              <a:rPr lang="en-US" sz="28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positioned containing block</a:t>
            </a:r>
          </a:p>
        </p:txBody>
      </p:sp>
      <p:sp>
        <p:nvSpPr>
          <p:cNvPr id="1052" name="Shape 1052"/>
          <p:cNvSpPr/>
          <p:nvPr/>
        </p:nvSpPr>
        <p:spPr>
          <a:xfrm>
            <a:off x="2149475" y="4306887"/>
            <a:ext cx="5714999" cy="1636712"/>
          </a:xfrm>
          <a:prstGeom prst="rect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Shape 1053"/>
          <p:cNvSpPr txBox="1"/>
          <p:nvPr/>
        </p:nvSpPr>
        <p:spPr>
          <a:xfrm>
            <a:off x="3825875" y="4611687"/>
            <a:ext cx="3809999" cy="1179511"/>
          </a:xfrm>
          <a:prstGeom prst="rect">
            <a:avLst/>
          </a:prstGeom>
          <a:noFill/>
          <a:ln w="28575" cap="rnd" cmpd="sng">
            <a:solidFill>
              <a:srgbClr val="008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" name="Shape 1054"/>
          <p:cNvSpPr txBox="1"/>
          <p:nvPr/>
        </p:nvSpPr>
        <p:spPr>
          <a:xfrm>
            <a:off x="2438400" y="4267200"/>
            <a:ext cx="14033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margin area</a:t>
            </a:r>
          </a:p>
        </p:txBody>
      </p:sp>
      <p:sp>
        <p:nvSpPr>
          <p:cNvPr id="1055" name="Shape 1055"/>
          <p:cNvSpPr txBox="1"/>
          <p:nvPr/>
        </p:nvSpPr>
        <p:spPr>
          <a:xfrm>
            <a:off x="4206875" y="4992687"/>
            <a:ext cx="3048000" cy="569912"/>
          </a:xfrm>
          <a:prstGeom prst="rect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Shape 1056"/>
          <p:cNvSpPr txBox="1"/>
          <p:nvPr/>
        </p:nvSpPr>
        <p:spPr>
          <a:xfrm>
            <a:off x="4343400" y="4572000"/>
            <a:ext cx="15176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padding area</a:t>
            </a:r>
          </a:p>
        </p:txBody>
      </p:sp>
      <p:sp>
        <p:nvSpPr>
          <p:cNvPr id="1057" name="Shape 1057"/>
          <p:cNvSpPr txBox="1"/>
          <p:nvPr/>
        </p:nvSpPr>
        <p:spPr>
          <a:xfrm>
            <a:off x="914400" y="4953000"/>
            <a:ext cx="1225550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containing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block</a:t>
            </a:r>
          </a:p>
        </p:txBody>
      </p:sp>
      <p:sp>
        <p:nvSpPr>
          <p:cNvPr id="1058" name="Shape 1058"/>
          <p:cNvSpPr txBox="1"/>
          <p:nvPr/>
        </p:nvSpPr>
        <p:spPr>
          <a:xfrm>
            <a:off x="4191000" y="4953000"/>
            <a:ext cx="3143249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second paragraph has 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note.</a:t>
            </a:r>
          </a:p>
        </p:txBody>
      </p:sp>
      <p:cxnSp>
        <p:nvCxnSpPr>
          <p:cNvPr id="1059" name="Shape 1059"/>
          <p:cNvCxnSpPr/>
          <p:nvPr/>
        </p:nvCxnSpPr>
        <p:spPr>
          <a:xfrm>
            <a:off x="1905000" y="5334000"/>
            <a:ext cx="1904999" cy="0"/>
          </a:xfrm>
          <a:prstGeom prst="straightConnector1">
            <a:avLst/>
          </a:prstGeom>
          <a:noFill/>
          <a:ln w="9525" cap="rnd" cmpd="sng">
            <a:solidFill>
              <a:srgbClr val="008080"/>
            </a:solidFill>
            <a:prstDash val="solid"/>
            <a:miter/>
            <a:headEnd type="none" w="med" len="med"/>
            <a:tailEnd type="triangle" w="med" len="med"/>
          </a:ln>
        </p:spPr>
      </p:cxnSp>
      <p:pic>
        <p:nvPicPr>
          <p:cNvPr id="1060" name="Shape 1060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1371600" y="3505200"/>
            <a:ext cx="5116511" cy="327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1" name="Shape 1061"/>
          <p:cNvSpPr/>
          <p:nvPr/>
        </p:nvSpPr>
        <p:spPr>
          <a:xfrm>
            <a:off x="1905000" y="3505200"/>
            <a:ext cx="2209799" cy="381000"/>
          </a:xfrm>
          <a:prstGeom prst="ellipse">
            <a:avLst/>
          </a:prstGeom>
          <a:solidFill>
            <a:srgbClr val="008080">
              <a:alpha val="49803"/>
            </a:srgbClr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Shape 1062"/>
          <p:cNvSpPr txBox="1"/>
          <p:nvPr/>
        </p:nvSpPr>
        <p:spPr>
          <a:xfrm>
            <a:off x="3717925" y="3236911"/>
            <a:ext cx="4589462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llerta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llerta"/>
                <a:ea typeface="Allerta"/>
                <a:cs typeface="Allerta"/>
                <a:sym typeface="Allerta"/>
              </a:rPr>
              <a:t>p</a:t>
            </a: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 elements are positioned (but don’t move!)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618" y="1417637"/>
            <a:ext cx="7678981" cy="4577275"/>
          </a:xfrm>
          <a:prstGeom prst="rect">
            <a:avLst/>
          </a:prstGeom>
        </p:spPr>
      </p:pic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CSS Introduction</a:t>
            </a:r>
          </a:p>
        </p:txBody>
      </p:sp>
      <p:sp>
        <p:nvSpPr>
          <p:cNvPr id="69" name="Shape 69"/>
          <p:cNvSpPr txBox="1"/>
          <p:nvPr/>
        </p:nvSpPr>
        <p:spPr>
          <a:xfrm>
            <a:off x="4153877" y="4355465"/>
            <a:ext cx="487679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llerta"/>
              <a:buNone/>
            </a:pPr>
            <a:r>
              <a:rPr lang="en-US" sz="1800" b="0" i="0" u="none" strike="noStrike" cap="none" dirty="0">
                <a:solidFill>
                  <a:schemeClr val="accent4"/>
                </a:solidFill>
                <a:latin typeface="Allerta"/>
                <a:ea typeface="Allerta"/>
                <a:cs typeface="Allerta"/>
                <a:sym typeface="Allerta"/>
              </a:rPr>
              <a:t>link</a:t>
            </a:r>
            <a:r>
              <a:rPr lang="en-US" sz="18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 element associates style sheet with doc.</a:t>
            </a:r>
          </a:p>
        </p:txBody>
      </p:sp>
      <p:sp>
        <p:nvSpPr>
          <p:cNvPr id="8" name="Shape 77"/>
          <p:cNvSpPr txBox="1"/>
          <p:nvPr/>
        </p:nvSpPr>
        <p:spPr>
          <a:xfrm>
            <a:off x="4153877" y="4739150"/>
            <a:ext cx="46736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llerta"/>
              <a:buNone/>
            </a:pPr>
            <a:r>
              <a:rPr lang="en-US" sz="1800" b="0" i="0" u="none" strike="noStrike" cap="none" dirty="0">
                <a:solidFill>
                  <a:schemeClr val="accent4"/>
                </a:solidFill>
                <a:latin typeface="Allerta"/>
                <a:ea typeface="Allerta"/>
                <a:cs typeface="Allerta"/>
                <a:sym typeface="Allerta"/>
              </a:rPr>
              <a:t>type</a:t>
            </a:r>
            <a:r>
              <a:rPr lang="en-US" sz="18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 attribute specifies style language used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1392702" y="3298822"/>
            <a:ext cx="6063175" cy="551277"/>
          </a:xfrm>
          <a:prstGeom prst="round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hape 95"/>
          <p:cNvSpPr txBox="1"/>
          <p:nvPr/>
        </p:nvSpPr>
        <p:spPr>
          <a:xfrm>
            <a:off x="4167188" y="5506520"/>
            <a:ext cx="4481512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llerta"/>
              <a:buNone/>
            </a:pPr>
            <a:r>
              <a:rPr lang="en-US" sz="1800" b="0" i="0" u="none" strike="noStrike" cap="none" dirty="0">
                <a:solidFill>
                  <a:schemeClr val="accent4"/>
                </a:solidFill>
                <a:latin typeface="Allerta"/>
                <a:ea typeface="Allerta"/>
                <a:cs typeface="Allerta"/>
                <a:sym typeface="Allerta"/>
              </a:rPr>
              <a:t>title</a:t>
            </a:r>
            <a:r>
              <a:rPr lang="en-US" sz="18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 attribute provides style sheet name</a:t>
            </a:r>
          </a:p>
        </p:txBody>
      </p:sp>
      <p:sp>
        <p:nvSpPr>
          <p:cNvPr id="9" name="Shape 86"/>
          <p:cNvSpPr txBox="1"/>
          <p:nvPr/>
        </p:nvSpPr>
        <p:spPr>
          <a:xfrm>
            <a:off x="4167188" y="5122835"/>
            <a:ext cx="42291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llerta"/>
              <a:buNone/>
            </a:pPr>
            <a:r>
              <a:rPr lang="en-US" sz="1800" b="0" i="0" u="none" strike="noStrike" cap="none" dirty="0" err="1">
                <a:solidFill>
                  <a:schemeClr val="accent4"/>
                </a:solidFill>
                <a:latin typeface="Allerta"/>
                <a:ea typeface="Allerta"/>
                <a:cs typeface="Allerta"/>
                <a:sym typeface="Allerta"/>
              </a:rPr>
              <a:t>href</a:t>
            </a:r>
            <a:r>
              <a:rPr lang="en-US" sz="18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 attribute provides style sheet URL</a:t>
            </a:r>
          </a:p>
        </p:txBody>
      </p:sp>
    </p:spTree>
  </p:cSld>
  <p:clrMapOvr>
    <a:masterClrMapping/>
  </p:clrMapOvr>
  <p:transition spd="slow">
    <p:cut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891" y="3627431"/>
            <a:ext cx="6330440" cy="974738"/>
          </a:xfrm>
          <a:prstGeom prst="rect">
            <a:avLst/>
          </a:prstGeom>
        </p:spPr>
      </p:pic>
      <p:sp>
        <p:nvSpPr>
          <p:cNvPr id="1067" name="Shape 106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068" name="Shape 10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Beyond Normal Flow</a:t>
            </a:r>
          </a:p>
        </p:txBody>
      </p:sp>
      <p:sp>
        <p:nvSpPr>
          <p:cNvPr id="1069" name="Shape 106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Absolute positioning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Specify location for edges of box relative to positioned containing block</a:t>
            </a:r>
          </a:p>
        </p:txBody>
      </p:sp>
      <p:sp>
        <p:nvSpPr>
          <p:cNvPr id="1071" name="Shape 1071"/>
          <p:cNvSpPr/>
          <p:nvPr/>
        </p:nvSpPr>
        <p:spPr>
          <a:xfrm>
            <a:off x="3066010" y="3940233"/>
            <a:ext cx="2669771" cy="315882"/>
          </a:xfrm>
          <a:prstGeom prst="ellipse">
            <a:avLst/>
          </a:prstGeom>
          <a:solidFill>
            <a:srgbClr val="FFFF00">
              <a:alpha val="49803"/>
            </a:srgbClr>
          </a:solidFill>
          <a:ln w="9525" cap="rnd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49" y="3140062"/>
            <a:ext cx="4622801" cy="7118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709465"/>
            <a:ext cx="4527596" cy="3722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405" y="4259250"/>
            <a:ext cx="6567394" cy="1311275"/>
          </a:xfrm>
          <a:prstGeom prst="rect">
            <a:avLst/>
          </a:prstGeom>
        </p:spPr>
      </p:pic>
      <p:sp>
        <p:nvSpPr>
          <p:cNvPr id="1076" name="Shape 107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077" name="Shape 107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Beyond Normal Flow</a:t>
            </a:r>
          </a:p>
        </p:txBody>
      </p:sp>
      <p:sp>
        <p:nvSpPr>
          <p:cNvPr id="1078" name="Shape 107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Absolute positioning</a:t>
            </a:r>
          </a:p>
        </p:txBody>
      </p:sp>
      <p:pic>
        <p:nvPicPr>
          <p:cNvPr id="1080" name="Shape 108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34000" y="3048000"/>
            <a:ext cx="3448050" cy="1006474"/>
          </a:xfrm>
          <a:prstGeom prst="rect">
            <a:avLst/>
          </a:prstGeom>
          <a:noFill/>
          <a:ln>
            <a:noFill/>
          </a:ln>
        </p:spPr>
      </p:pic>
      <p:sp>
        <p:nvSpPr>
          <p:cNvPr id="1083" name="Shape 1083"/>
          <p:cNvSpPr/>
          <p:nvPr/>
        </p:nvSpPr>
        <p:spPr>
          <a:xfrm rot="5400000">
            <a:off x="6286500" y="2095500"/>
            <a:ext cx="76199" cy="1676399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rnd" cmpd="sng">
            <a:solidFill>
              <a:srgbClr val="008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4" name="Shape 1084"/>
          <p:cNvSpPr txBox="1"/>
          <p:nvPr/>
        </p:nvSpPr>
        <p:spPr>
          <a:xfrm>
            <a:off x="5867400" y="2438400"/>
            <a:ext cx="7556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10em</a:t>
            </a:r>
          </a:p>
        </p:txBody>
      </p:sp>
      <p:sp>
        <p:nvSpPr>
          <p:cNvPr id="1085" name="Shape 1085"/>
          <p:cNvSpPr/>
          <p:nvPr/>
        </p:nvSpPr>
        <p:spPr>
          <a:xfrm>
            <a:off x="3124200" y="2743200"/>
            <a:ext cx="1904999" cy="304799"/>
          </a:xfrm>
          <a:prstGeom prst="ellipse">
            <a:avLst/>
          </a:prstGeom>
          <a:solidFill>
            <a:srgbClr val="FFFF00">
              <a:alpha val="49803"/>
            </a:srgbClr>
          </a:solidFill>
          <a:ln w="9525" cap="rnd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6" name="Shape 1086"/>
          <p:cNvCxnSpPr/>
          <p:nvPr/>
        </p:nvCxnSpPr>
        <p:spPr>
          <a:xfrm>
            <a:off x="7239000" y="3200400"/>
            <a:ext cx="0" cy="685799"/>
          </a:xfrm>
          <a:prstGeom prst="straightConnector1">
            <a:avLst/>
          </a:prstGeom>
          <a:noFill/>
          <a:ln w="9525" cap="rnd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087" name="Shape 1087"/>
          <p:cNvCxnSpPr/>
          <p:nvPr/>
        </p:nvCxnSpPr>
        <p:spPr>
          <a:xfrm>
            <a:off x="7239000" y="3200400"/>
            <a:ext cx="1295400" cy="0"/>
          </a:xfrm>
          <a:prstGeom prst="straightConnector1">
            <a:avLst/>
          </a:prstGeom>
          <a:noFill/>
          <a:ln w="9525" cap="rnd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88" name="Shape 1088"/>
          <p:cNvSpPr/>
          <p:nvPr/>
        </p:nvSpPr>
        <p:spPr>
          <a:xfrm>
            <a:off x="2841671" y="3358951"/>
            <a:ext cx="2371725" cy="232173"/>
          </a:xfrm>
          <a:prstGeom prst="ellipse">
            <a:avLst/>
          </a:prstGeom>
          <a:solidFill>
            <a:srgbClr val="FFFF00">
              <a:alpha val="49803"/>
            </a:srgbClr>
          </a:solidFill>
          <a:ln w="9525" cap="rnd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Shape 1089"/>
          <p:cNvSpPr txBox="1"/>
          <p:nvPr/>
        </p:nvSpPr>
        <p:spPr>
          <a:xfrm>
            <a:off x="7375525" y="2474911"/>
            <a:ext cx="1377950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padding top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edge</a:t>
            </a:r>
          </a:p>
        </p:txBody>
      </p:sp>
      <p:sp>
        <p:nvSpPr>
          <p:cNvPr id="1090" name="Shape 1090"/>
          <p:cNvSpPr txBox="1"/>
          <p:nvPr/>
        </p:nvSpPr>
        <p:spPr>
          <a:xfrm>
            <a:off x="6934200" y="4114800"/>
            <a:ext cx="1365250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padding left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edge</a:t>
            </a:r>
          </a:p>
        </p:txBody>
      </p:sp>
      <p:cxnSp>
        <p:nvCxnSpPr>
          <p:cNvPr id="1091" name="Shape 1091"/>
          <p:cNvCxnSpPr/>
          <p:nvPr/>
        </p:nvCxnSpPr>
        <p:spPr>
          <a:xfrm rot="10800000">
            <a:off x="7239000" y="3962399"/>
            <a:ext cx="152399" cy="228600"/>
          </a:xfrm>
          <a:prstGeom prst="straightConnector1">
            <a:avLst/>
          </a:prstGeom>
          <a:noFill/>
          <a:ln w="9525" cap="rnd" cmpd="sng">
            <a:solidFill>
              <a:srgbClr val="FF0000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21" name="Shape 1103"/>
          <p:cNvSpPr/>
          <p:nvPr/>
        </p:nvSpPr>
        <p:spPr>
          <a:xfrm rot="-5400000">
            <a:off x="6096000" y="3352799"/>
            <a:ext cx="152399" cy="15240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rnd" cmpd="sng">
            <a:solidFill>
              <a:srgbClr val="008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Shape 1105"/>
          <p:cNvSpPr txBox="1"/>
          <p:nvPr/>
        </p:nvSpPr>
        <p:spPr>
          <a:xfrm>
            <a:off x="5867400" y="4267200"/>
            <a:ext cx="6286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8em</a:t>
            </a:r>
          </a:p>
        </p:txBody>
      </p:sp>
    </p:spTree>
  </p:cSld>
  <p:clrMapOvr>
    <a:masterClrMapping/>
  </p:clrMapOvr>
  <p:transition spd="slow">
    <p:cut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Shape 111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111" name="Shape 1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Beyond Normal Flow</a:t>
            </a:r>
          </a:p>
        </p:txBody>
      </p:sp>
      <p:sp>
        <p:nvSpPr>
          <p:cNvPr id="1112" name="Shape 11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Absolutely positioned box does </a:t>
            </a:r>
            <a:r>
              <a:rPr lang="en-US" sz="3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affect positioning of other boxes!</a:t>
            </a:r>
          </a:p>
        </p:txBody>
      </p:sp>
      <p:pic>
        <p:nvPicPr>
          <p:cNvPr id="1113" name="Shape 1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5600" y="2895600"/>
            <a:ext cx="5105399" cy="2890836"/>
          </a:xfrm>
          <a:prstGeom prst="rect">
            <a:avLst/>
          </a:prstGeom>
          <a:noFill/>
          <a:ln>
            <a:noFill/>
          </a:ln>
        </p:spPr>
      </p:pic>
      <p:sp>
        <p:nvSpPr>
          <p:cNvPr id="1114" name="Shape 1114"/>
          <p:cNvSpPr txBox="1"/>
          <p:nvPr/>
        </p:nvSpPr>
        <p:spPr>
          <a:xfrm>
            <a:off x="898525" y="4379912"/>
            <a:ext cx="2051050" cy="9159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Second absolutely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positioned box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obscures first</a:t>
            </a:r>
          </a:p>
        </p:txBody>
      </p:sp>
      <p:sp>
        <p:nvSpPr>
          <p:cNvPr id="1115" name="Shape 1115"/>
          <p:cNvSpPr/>
          <p:nvPr/>
        </p:nvSpPr>
        <p:spPr>
          <a:xfrm>
            <a:off x="3048000" y="4724400"/>
            <a:ext cx="1066799" cy="381000"/>
          </a:xfrm>
          <a:prstGeom prst="ellipse">
            <a:avLst/>
          </a:prstGeom>
          <a:solidFill>
            <a:srgbClr val="008080">
              <a:alpha val="49803"/>
            </a:srgbClr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16" name="Shape 1116"/>
          <p:cNvCxnSpPr/>
          <p:nvPr/>
        </p:nvCxnSpPr>
        <p:spPr>
          <a:xfrm>
            <a:off x="2667000" y="4876800"/>
            <a:ext cx="381000" cy="0"/>
          </a:xfrm>
          <a:prstGeom prst="straightConnector1">
            <a:avLst/>
          </a:prstGeom>
          <a:noFill/>
          <a:ln w="9525" cap="rnd" cmpd="sng">
            <a:solidFill>
              <a:srgbClr val="008080"/>
            </a:solidFill>
            <a:prstDash val="solid"/>
            <a:miter/>
            <a:headEnd type="none" w="med" len="med"/>
            <a:tailEnd type="triangle" w="med" len="med"/>
          </a:ln>
        </p:spPr>
      </p:cxnSp>
    </p:spTree>
  </p:cSld>
  <p:clrMapOvr>
    <a:masterClrMapping/>
  </p:clrMapOvr>
  <p:transition spd="slow">
    <p:cut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Shape 112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122" name="Shape 11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CSS Position-Related Properties</a:t>
            </a:r>
          </a:p>
        </p:txBody>
      </p:sp>
      <p:sp>
        <p:nvSpPr>
          <p:cNvPr id="1123" name="Shape 11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llerta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z-index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drawing order for overlaid boxes (largest number drawn last)</a:t>
            </a:r>
          </a:p>
        </p:txBody>
      </p:sp>
      <p:pic>
        <p:nvPicPr>
          <p:cNvPr id="1124" name="Shape 1124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685800" y="2819400"/>
            <a:ext cx="5929311" cy="1731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5" name="Shape 11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62600" y="3429000"/>
            <a:ext cx="2447925" cy="169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6" name="Shape 1126"/>
          <p:cNvSpPr/>
          <p:nvPr/>
        </p:nvSpPr>
        <p:spPr>
          <a:xfrm>
            <a:off x="1447800" y="3429000"/>
            <a:ext cx="990599" cy="304799"/>
          </a:xfrm>
          <a:prstGeom prst="ellipse">
            <a:avLst/>
          </a:prstGeom>
          <a:solidFill>
            <a:srgbClr val="008080">
              <a:alpha val="49803"/>
            </a:srgbClr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7" name="Shape 1127"/>
          <p:cNvSpPr/>
          <p:nvPr/>
        </p:nvSpPr>
        <p:spPr>
          <a:xfrm>
            <a:off x="1676400" y="4267200"/>
            <a:ext cx="1066799" cy="304799"/>
          </a:xfrm>
          <a:prstGeom prst="ellipse">
            <a:avLst/>
          </a:prstGeom>
          <a:solidFill>
            <a:srgbClr val="008080">
              <a:alpha val="49803"/>
            </a:srgbClr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8" name="Shape 1128"/>
          <p:cNvSpPr/>
          <p:nvPr/>
        </p:nvSpPr>
        <p:spPr>
          <a:xfrm>
            <a:off x="685800" y="2743200"/>
            <a:ext cx="609599" cy="381000"/>
          </a:xfrm>
          <a:prstGeom prst="ellipse">
            <a:avLst/>
          </a:prstGeom>
          <a:solidFill>
            <a:srgbClr val="008080">
              <a:alpha val="49803"/>
            </a:srgbClr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9" name="Shape 1129"/>
          <p:cNvSpPr/>
          <p:nvPr/>
        </p:nvSpPr>
        <p:spPr>
          <a:xfrm>
            <a:off x="685800" y="3657600"/>
            <a:ext cx="914400" cy="304799"/>
          </a:xfrm>
          <a:prstGeom prst="ellipse">
            <a:avLst/>
          </a:prstGeom>
          <a:solidFill>
            <a:srgbClr val="008080">
              <a:alpha val="49803"/>
            </a:srgbClr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Shape 113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135" name="Shape 11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CSS Position-Related Properties</a:t>
            </a:r>
          </a:p>
        </p:txBody>
      </p:sp>
      <p:sp>
        <p:nvSpPr>
          <p:cNvPr id="1136" name="Shape 113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llerta"/>
              <a:buChar char="•"/>
            </a:pPr>
            <a:r>
              <a:rPr lang="en-US" sz="3200" b="0" i="0" u="none" strike="noStrike" cap="none">
                <a:solidFill>
                  <a:schemeClr val="hlink"/>
                </a:solidFill>
                <a:latin typeface="Allerta"/>
                <a:ea typeface="Allerta"/>
                <a:cs typeface="Allerta"/>
                <a:sym typeface="Allerta"/>
              </a:rPr>
              <a:t>display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value </a:t>
            </a:r>
            <a:r>
              <a:rPr lang="en-US" sz="32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none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means that element and its descendants are not rendered and </a:t>
            </a:r>
            <a:r>
              <a:rPr lang="en-US" sz="3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affect normal flow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llerta"/>
              <a:buChar char="•"/>
            </a:pPr>
            <a:r>
              <a:rPr lang="en-US" sz="3200" b="0" i="0" u="none" strike="noStrike" cap="none">
                <a:solidFill>
                  <a:schemeClr val="hlink"/>
                </a:solidFill>
                <a:latin typeface="Allerta"/>
                <a:ea typeface="Allerta"/>
                <a:cs typeface="Allerta"/>
                <a:sym typeface="Allerta"/>
              </a:rPr>
              <a:t>visibility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value </a:t>
            </a:r>
            <a:r>
              <a:rPr lang="en-US" sz="32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hidden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(initial value is </a:t>
            </a:r>
            <a:r>
              <a:rPr lang="en-US" sz="32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visible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means that element and its descendants are not rendered but still </a:t>
            </a:r>
            <a:r>
              <a:rPr lang="en-US" sz="3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affect normal flow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CSS Introduction</a:t>
            </a:r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5400" y="1493837"/>
            <a:ext cx="6476999" cy="4489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618" y="1417637"/>
            <a:ext cx="7678981" cy="4577275"/>
          </a:xfrm>
          <a:prstGeom prst="rect">
            <a:avLst/>
          </a:prstGeom>
        </p:spPr>
      </p:pic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CSS Introduction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1392702" y="3814367"/>
            <a:ext cx="7118252" cy="551277"/>
          </a:xfrm>
          <a:prstGeom prst="round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hape 113"/>
          <p:cNvSpPr txBox="1"/>
          <p:nvPr/>
        </p:nvSpPr>
        <p:spPr>
          <a:xfrm>
            <a:off x="4008657" y="4408387"/>
            <a:ext cx="4197349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Alternative, user selectable style sheets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can be specified</a:t>
            </a:r>
          </a:p>
        </p:txBody>
      </p:sp>
    </p:spTree>
    <p:extLst>
      <p:ext uri="{BB962C8B-B14F-4D97-AF65-F5344CB8AC3E}">
        <p14:creationId xmlns:p14="http://schemas.microsoft.com/office/powerpoint/2010/main" val="1421362691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CSS Introduction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styled HTML document</a:t>
            </a:r>
            <a:b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produced by the style sheet </a:t>
            </a:r>
            <a:r>
              <a:rPr lang="en-US" sz="32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style2.css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4600" y="2438400"/>
            <a:ext cx="4114800" cy="183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 rotWithShape="1">
          <a:blip r:embed="rId4">
            <a:alphaModFix amt="50000"/>
          </a:blip>
          <a:srcRect/>
          <a:stretch/>
        </p:blipFill>
        <p:spPr>
          <a:xfrm>
            <a:off x="1524000" y="5257800"/>
            <a:ext cx="6019799" cy="331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366</TotalTime>
  <Words>3104</Words>
  <Application>Microsoft Office PowerPoint</Application>
  <PresentationFormat>On-screen Show (4:3)</PresentationFormat>
  <Paragraphs>384</Paragraphs>
  <Slides>64</Slides>
  <Notes>64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0" baseType="lpstr">
      <vt:lpstr>Calibri Light</vt:lpstr>
      <vt:lpstr>Calibri</vt:lpstr>
      <vt:lpstr>Allerta</vt:lpstr>
      <vt:lpstr>Arial</vt:lpstr>
      <vt:lpstr>Wingdings</vt:lpstr>
      <vt:lpstr>Office Theme</vt:lpstr>
      <vt:lpstr>Chapter 3 Style Sheets: CSS</vt:lpstr>
      <vt:lpstr>Motivation</vt:lpstr>
      <vt:lpstr>Style Sheet Languages</vt:lpstr>
      <vt:lpstr>How Style Sheet Work?</vt:lpstr>
      <vt:lpstr>CSS Introduction</vt:lpstr>
      <vt:lpstr>CSS Introduction</vt:lpstr>
      <vt:lpstr>CSS Introduction</vt:lpstr>
      <vt:lpstr>CSS Introduction</vt:lpstr>
      <vt:lpstr>CSS Introduction</vt:lpstr>
      <vt:lpstr>CSS Introduction</vt:lpstr>
      <vt:lpstr>CSS Syntax</vt:lpstr>
      <vt:lpstr>CSS Syntax</vt:lpstr>
      <vt:lpstr>CSS Syntax: Selector Strings</vt:lpstr>
      <vt:lpstr>CSS Syntax: Selector Strings</vt:lpstr>
      <vt:lpstr>CSS Syntax: Selector Strings</vt:lpstr>
      <vt:lpstr>CSS Syntax: Selector Strings</vt:lpstr>
      <vt:lpstr>CSS Syntax</vt:lpstr>
      <vt:lpstr>Style Sheets and HTML: Attaching the styles to the document</vt:lpstr>
      <vt:lpstr>Style Sheets and HTML: Attaching the styles to the document</vt:lpstr>
      <vt:lpstr>CSS Rule Cascade</vt:lpstr>
      <vt:lpstr>CSS Rule Cascade</vt:lpstr>
      <vt:lpstr>CSS Rule Cascade</vt:lpstr>
      <vt:lpstr>CSS Rule Cascade</vt:lpstr>
      <vt:lpstr>CSS Inheritance</vt:lpstr>
      <vt:lpstr>CSS Font Properties</vt:lpstr>
      <vt:lpstr>CSS Font Properties: Font Family</vt:lpstr>
      <vt:lpstr>CSS Font Properties: Font size</vt:lpstr>
      <vt:lpstr>CSS Font Properties: Font size</vt:lpstr>
      <vt:lpstr>CSS Font Properties: Font size</vt:lpstr>
      <vt:lpstr>CSS Font Properties: Font size</vt:lpstr>
      <vt:lpstr>CSS Font Properties</vt:lpstr>
      <vt:lpstr>CSS Font Properties: font</vt:lpstr>
      <vt:lpstr>CSS Text Formatting</vt:lpstr>
      <vt:lpstr>CSS Text Color: color</vt:lpstr>
      <vt:lpstr>CSS Text Color: color</vt:lpstr>
      <vt:lpstr>CSS Text Color: color</vt:lpstr>
      <vt:lpstr>CSS Box Model</vt:lpstr>
      <vt:lpstr>CSS Box Model</vt:lpstr>
      <vt:lpstr>CSS Box Model</vt:lpstr>
      <vt:lpstr>CSS Box Model</vt:lpstr>
      <vt:lpstr>CSS Box Model</vt:lpstr>
      <vt:lpstr>CSS Box Model</vt:lpstr>
      <vt:lpstr>Backgrounds</vt:lpstr>
      <vt:lpstr>Backgrounds</vt:lpstr>
      <vt:lpstr>Normal Flow Layout</vt:lpstr>
      <vt:lpstr>Normal Flow Layout</vt:lpstr>
      <vt:lpstr>Normal Flow Layout</vt:lpstr>
      <vt:lpstr>Beyond Normal Flow</vt:lpstr>
      <vt:lpstr>Beyond Normal Flow</vt:lpstr>
      <vt:lpstr>Beyond Normal Flow</vt:lpstr>
      <vt:lpstr>Beyond Normal Flow</vt:lpstr>
      <vt:lpstr>Beyond Normal Flow</vt:lpstr>
      <vt:lpstr>Beyond Normal Flow</vt:lpstr>
      <vt:lpstr>Beyond Normal Flow</vt:lpstr>
      <vt:lpstr>Beyond Normal Flow</vt:lpstr>
      <vt:lpstr>Beyond Normal Flow</vt:lpstr>
      <vt:lpstr>Beyond Normal Flow</vt:lpstr>
      <vt:lpstr>Beyond Normal Flow</vt:lpstr>
      <vt:lpstr>Beyond Normal Flow</vt:lpstr>
      <vt:lpstr>Beyond Normal Flow</vt:lpstr>
      <vt:lpstr>Beyond Normal Flow</vt:lpstr>
      <vt:lpstr>Beyond Normal Flow</vt:lpstr>
      <vt:lpstr>CSS Position-Related Properties</vt:lpstr>
      <vt:lpstr>CSS Position-Related Properties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 Style Sheets: CSS</dc:title>
  <cp:lastModifiedBy>Bothyna ALAayed</cp:lastModifiedBy>
  <cp:revision>30</cp:revision>
  <dcterms:modified xsi:type="dcterms:W3CDTF">2017-02-26T17:37:22Z</dcterms:modified>
</cp:coreProperties>
</file>