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2"/>
  </p:notes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  <p:sldId id="420" r:id="rId9"/>
    <p:sldId id="261" r:id="rId10"/>
    <p:sldId id="266" r:id="rId11"/>
    <p:sldId id="268" r:id="rId12"/>
    <p:sldId id="267" r:id="rId13"/>
    <p:sldId id="429" r:id="rId14"/>
    <p:sldId id="259" r:id="rId15"/>
    <p:sldId id="41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43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421" r:id="rId32"/>
    <p:sldId id="283" r:id="rId33"/>
    <p:sldId id="284" r:id="rId34"/>
    <p:sldId id="285" r:id="rId35"/>
    <p:sldId id="427" r:id="rId36"/>
    <p:sldId id="426" r:id="rId37"/>
    <p:sldId id="286" r:id="rId38"/>
    <p:sldId id="287" r:id="rId39"/>
    <p:sldId id="422" r:id="rId40"/>
    <p:sldId id="288" r:id="rId41"/>
    <p:sldId id="428" r:id="rId42"/>
    <p:sldId id="290" r:id="rId43"/>
    <p:sldId id="291" r:id="rId44"/>
    <p:sldId id="293" r:id="rId45"/>
    <p:sldId id="295" r:id="rId46"/>
    <p:sldId id="431" r:id="rId47"/>
    <p:sldId id="296" r:id="rId48"/>
    <p:sldId id="297" r:id="rId49"/>
    <p:sldId id="298" r:id="rId50"/>
    <p:sldId id="300" r:id="rId51"/>
    <p:sldId id="301" r:id="rId52"/>
    <p:sldId id="432" r:id="rId53"/>
    <p:sldId id="433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435" r:id="rId64"/>
    <p:sldId id="436" r:id="rId65"/>
    <p:sldId id="437" r:id="rId66"/>
    <p:sldId id="313" r:id="rId67"/>
    <p:sldId id="423" r:id="rId68"/>
    <p:sldId id="314" r:id="rId69"/>
    <p:sldId id="315" r:id="rId70"/>
    <p:sldId id="316" r:id="rId71"/>
    <p:sldId id="317" r:id="rId72"/>
    <p:sldId id="318" r:id="rId73"/>
    <p:sldId id="424" r:id="rId74"/>
    <p:sldId id="438" r:id="rId75"/>
    <p:sldId id="321" r:id="rId76"/>
    <p:sldId id="322" r:id="rId77"/>
    <p:sldId id="323" r:id="rId78"/>
    <p:sldId id="324" r:id="rId79"/>
    <p:sldId id="325" r:id="rId80"/>
    <p:sldId id="439" r:id="rId81"/>
    <p:sldId id="327" r:id="rId82"/>
    <p:sldId id="328" r:id="rId83"/>
    <p:sldId id="440" r:id="rId84"/>
    <p:sldId id="333" r:id="rId85"/>
    <p:sldId id="331" r:id="rId86"/>
    <p:sldId id="441" r:id="rId87"/>
    <p:sldId id="335" r:id="rId88"/>
    <p:sldId id="442" r:id="rId89"/>
    <p:sldId id="443" r:id="rId90"/>
    <p:sldId id="444" r:id="rId91"/>
    <p:sldId id="342" r:id="rId92"/>
    <p:sldId id="445" r:id="rId93"/>
    <p:sldId id="446" r:id="rId94"/>
    <p:sldId id="425" r:id="rId95"/>
    <p:sldId id="447" r:id="rId96"/>
    <p:sldId id="448" r:id="rId97"/>
    <p:sldId id="449" r:id="rId98"/>
    <p:sldId id="450" r:id="rId99"/>
    <p:sldId id="451" r:id="rId100"/>
    <p:sldId id="348" r:id="rId101"/>
    <p:sldId id="350" r:id="rId102"/>
    <p:sldId id="452" r:id="rId103"/>
    <p:sldId id="453" r:id="rId104"/>
    <p:sldId id="454" r:id="rId105"/>
    <p:sldId id="455" r:id="rId106"/>
    <p:sldId id="456" r:id="rId107"/>
    <p:sldId id="357" r:id="rId108"/>
    <p:sldId id="457" r:id="rId109"/>
    <p:sldId id="458" r:id="rId110"/>
    <p:sldId id="459" r:id="rId111"/>
    <p:sldId id="361" r:id="rId112"/>
    <p:sldId id="362" r:id="rId113"/>
    <p:sldId id="363" r:id="rId114"/>
    <p:sldId id="365" r:id="rId115"/>
    <p:sldId id="369" r:id="rId116"/>
    <p:sldId id="371" r:id="rId117"/>
    <p:sldId id="373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34" r:id="rId152"/>
    <p:sldId id="410" r:id="rId153"/>
    <p:sldId id="411" r:id="rId154"/>
    <p:sldId id="412" r:id="rId155"/>
    <p:sldId id="413" r:id="rId156"/>
    <p:sldId id="414" r:id="rId157"/>
    <p:sldId id="415" r:id="rId158"/>
    <p:sldId id="416" r:id="rId159"/>
    <p:sldId id="417" r:id="rId160"/>
    <p:sldId id="418" r:id="rId161"/>
  </p:sldIdLst>
  <p:sldSz cx="9144000" cy="6858000" type="screen4x3"/>
  <p:notesSz cx="6858000" cy="9144000"/>
  <p:embeddedFontLst>
    <p:embeddedFont>
      <p:font typeface="Aparajita" panose="020B0604020202020204" pitchFamily="34" charset="0"/>
      <p:regular r:id="rId163"/>
      <p:bold r:id="rId164"/>
      <p:italic r:id="rId165"/>
      <p:boldItalic r:id="rId166"/>
    </p:embeddedFont>
    <p:embeddedFont>
      <p:font typeface="David" panose="020E0502060401010101" pitchFamily="34" charset="-79"/>
      <p:regular r:id="rId167"/>
      <p:bold r:id="rId168"/>
    </p:embeddedFont>
    <p:embeddedFont>
      <p:font typeface="Segoe UI Semibold" panose="020B0702040204020203" pitchFamily="34" charset="0"/>
      <p:bold r:id="rId169"/>
      <p:boldItalic r:id="rId170"/>
    </p:embeddedFont>
    <p:embeddedFont>
      <p:font typeface="Allerta" panose="020B0604020202020204" charset="0"/>
      <p:regular r:id="rId1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font" Target="fonts/font8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font" Target="fonts/font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font" Target="fonts/font9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font" Target="fonts/font2.fntdata"/><Relationship Id="rId16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05T03:15:02.46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1 103,'6'0,"10"0,8 0,7 0,4 0,4 0,1 0,1 0,0 0,-7-7,-16-2,-4 0,1 2,6 2,5 2,6 2,3 0,2 1,3 0,0 1,0-1,0 0,0 1,0-1,-1 0,0 0,0 0,0 0,0 0,0 0,7 0,2 0,0 0,-2 0,-2 0,-2 0,-2 0,0 0,-1 0,0 0,-1 0,1 0,0 0,0 0,0 0,0 0,0 0,0 0,0 0,0 0,0 0,0 0,0 0,0 0,0 0,1 0,-1 0,0 0,0 0,0 0,0 0,0 0,0 0,0 0,0 0,0 0,0 0,0 0,1 0,-1 0,0 0,0 0,-7-7,-2-1,1-1,1 3,2 1,3 2,0 1,2 2,0 0,0 0,1 0,-1 1,1-1,-1 0,0 0,0 0,0 0,-7-6,-1-3,-7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05T03:15:17.02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0,'7'0,"8"0,9 0,7 0,4 0,3 0,2 0,-5 7,-4 1,1 1,2-3,1-1,1-2,2-2,0 0,2-1,-1 0,0-1,0 1,1 0,-1 0,0-1,0 1,0 0,1 0,-1 0,0 0,0 0,0 0,0 0,0 0,0 0,0 0,0 0,0 0,0 0,0 0,1 0,-1 0,0 0,0 0,0 0,0 0,0 0,0 0,0 0,0 0,0 0,7 0,2 0,-1 0,-1 0,-2 0,-2 0,-1 0,-1 0,-1 0,-1 0,1 0,0 0,0 0,6 0,3 0,0 0,-3 0,-1 0,-2 0,6 0,0 0,-7 7,2 2,1 0,7-2,0-2,-2-2,-1-2,-4 0,-2-1,-1 0,-2-1,0 1,0 0,0-1,-1 1,1 0,0 0,0 0,-1 0,1 0,1 0,-1 0,0 0,0 0,0 0,0 0,0 0,1 0,-1 0,0 0,6 0,3 0,6 0,1 0,-3 0,-3 0,-3 0,-3 0,-3 0,0 0,-2 0,1 0,-1 0,0 0,1 0,0 0,-7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5462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83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47815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59222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0267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25235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60789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73437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31617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59983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3" name="Shape 9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72739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79362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85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52299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584176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9" name="Shape 9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88737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7" name="Shape 9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32471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4" name="Shape 9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15032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0" name="Shape 10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4731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0" name="Shape 10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24627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1" name="Shape 10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8454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6844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2" name="Shape 1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69027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3" name="Shape 1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8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363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1" name="Shape 1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86925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06257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9" name="Shape 1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8202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Shape 1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8" name="Shape 1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76166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Shape 1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7" name="Shape 1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19152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6" name="Shape 1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36596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5" name="Shape 1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91584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4" name="Shape 1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78080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3" name="Shape 1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4586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2" name="Shape 1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26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48494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1" name="Shape 1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83997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0" name="Shape 1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37222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9" name="Shape 1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87545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8" name="Shape 1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64270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7" name="Shape 1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93171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6" name="Shape 1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73574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5" name="Shape 1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86370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4" name="Shape 1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77429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4" name="Shape 1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5255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4" name="Shape 1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41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61047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808908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0" name="Shape 1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27078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9" name="Shape 1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31327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Shape 1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6" name="Shape 1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20353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6" name="Shape 1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98580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6" name="Shape 1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2433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Shape 1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8" name="Shape 1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51432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Shape 1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1" name="Shape 1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23296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Shape 1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1" name="Shape 1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57859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289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80289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hape 1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9" name="Shape 1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388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00678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Shape 1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6" name="Shape 1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08021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Shape 1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3" name="Shape 1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23338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Shape 1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2" name="Shape 1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22486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1" name="Shape 1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12068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3" name="Shape 1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62847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Shape 1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0" name="Shape 1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10238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5" name="Shape 1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63920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2" name="Shape 1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68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92333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4" name="Shape 1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3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945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61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5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659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462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093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652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475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908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38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553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065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183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33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047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617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93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287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210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48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885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72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936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178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71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999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016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829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060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4272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793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788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983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600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6498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45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381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3265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324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166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8017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0739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4160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03995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509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780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9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7920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96661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173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3893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7532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3275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9168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6551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5909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4937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81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4854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8803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0484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4111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517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6462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9918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6561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6450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0483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20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44101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3685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0612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2046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34252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7379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68797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4093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25461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5968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71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38067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8359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4164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04390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47220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24822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67520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1089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1998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88089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74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09600" y="3352800"/>
            <a:ext cx="79247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 idx="2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553200"/>
            <a:ext cx="81533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TR/2004/REC-xml-20040204/" TargetMode="External"/><Relationship Id="rId3" Type="http://schemas.openxmlformats.org/officeDocument/2006/relationships/hyperlink" Target="http://www.w3.org/TR/1999/REC-html401-19991224/index/elements.html" TargetMode="External"/><Relationship Id="rId7" Type="http://schemas.openxmlformats.org/officeDocument/2006/relationships/hyperlink" Target="http://www.w3.org/TR/1999/WAI-WEBCONTENT-19990505/" TargetMode="Externa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Relationship Id="rId6" Type="http://schemas.openxmlformats.org/officeDocument/2006/relationships/hyperlink" Target="ftp://ftp.rfc-editor.org/in-notes/rfc2396.txt" TargetMode="External"/><Relationship Id="rId5" Type="http://schemas.openxmlformats.org/officeDocument/2006/relationships/hyperlink" Target="http://www.w3.org/TR/2002/REC-xhtml1-20020801/dtds.html" TargetMode="External"/><Relationship Id="rId4" Type="http://schemas.openxmlformats.org/officeDocument/2006/relationships/hyperlink" Target="http://www.w3.org/TR/2002/REC-xhtml1-2002080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alidator.w3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alidator.w3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MultiFile.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hyperlink" Target="http://localhost:8080/valid-xhtml10.pn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section1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87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customXml" Target="../ink/ink1.xml"/><Relationship Id="rId4" Type="http://schemas.openxmlformats.org/officeDocument/2006/relationships/image" Target="../media/image8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  <a:b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Markup Languages:</a:t>
            </a:r>
            <a:b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XHTML 1.0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685800" y="917575"/>
            <a:ext cx="7772400" cy="1839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b="1" dirty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WEB TECHNOLOGIES</a:t>
            </a:r>
          </a:p>
          <a:p>
            <a:pPr lvl="0" algn="ctr"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 sz="2400" b="1" dirty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A COMPUTER SCIENCE PERSPECTIVE</a:t>
            </a:r>
            <a:br>
              <a:rPr lang="en-US" sz="2400" b="1" dirty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dk1"/>
                </a:solidFill>
              </a:rPr>
              <a:t/>
            </a:r>
            <a:br>
              <a:rPr lang="en-US" sz="2400" dirty="0">
                <a:solidFill>
                  <a:schemeClr val="dk1"/>
                </a:solidFill>
              </a:rPr>
            </a:br>
            <a:r>
              <a:rPr lang="en-US" sz="2000" dirty="0">
                <a:solidFill>
                  <a:schemeClr val="dk1"/>
                </a:solidFill>
              </a:rPr>
              <a:t>JEFFREY C. JACKSON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“Flavors”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HTML 4.01 and XHTML 1.0, the document type declaration can be used to select one of three “flavors”: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Strict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W3C ideal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Transitional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Includes deprecated elements and attributes (W3C recommends use of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sheets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instead)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Frameset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Supports frames (subwindows within the client area)</a:t>
            </a:r>
          </a:p>
        </p:txBody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65" name="Shape 8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</p:txBody>
      </p:sp>
      <p:pic>
        <p:nvPicPr>
          <p:cNvPr id="866" name="Shape 8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400"/>
            <a:ext cx="8434387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Shape 867"/>
          <p:cNvSpPr/>
          <p:nvPr/>
        </p:nvSpPr>
        <p:spPr>
          <a:xfrm>
            <a:off x="4495800" y="2590800"/>
            <a:ext cx="2362200" cy="5333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 txBox="1"/>
          <p:nvPr/>
        </p:nvSpPr>
        <p:spPr>
          <a:xfrm>
            <a:off x="4403725" y="2246311"/>
            <a:ext cx="2978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Form data (in GET request)</a:t>
            </a:r>
          </a:p>
        </p:txBody>
      </p:sp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</p:txBody>
      </p:sp>
      <p:pic>
        <p:nvPicPr>
          <p:cNvPr id="884" name="Shape 8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1905000"/>
            <a:ext cx="4572000" cy="2403474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Shape 885"/>
          <p:cNvSpPr/>
          <p:nvPr/>
        </p:nvSpPr>
        <p:spPr>
          <a:xfrm>
            <a:off x="3352800" y="3048000"/>
            <a:ext cx="76199" cy="1066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Shape 886"/>
          <p:cNvSpPr txBox="1"/>
          <p:nvPr/>
        </p:nvSpPr>
        <p:spPr>
          <a:xfrm>
            <a:off x="762000" y="3048000"/>
            <a:ext cx="24828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Radio buttons: at most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one can be selected 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 time.</a:t>
            </a:r>
          </a:p>
        </p:txBody>
      </p:sp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radio button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&lt;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=“radio”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=“radgroup1” value=“0-10”/&gt;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Less than $10,000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&lt;input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=“10-50”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checked=“checked”/&gt;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input 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=“&amp;gt;50”/&gt;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over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6" name="Shape 895"/>
          <p:cNvSpPr txBox="1"/>
          <p:nvPr/>
        </p:nvSpPr>
        <p:spPr>
          <a:xfrm>
            <a:off x="2168950" y="1934851"/>
            <a:ext cx="2228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Radio button control</a:t>
            </a:r>
          </a:p>
        </p:txBody>
      </p:sp>
    </p:spTree>
    <p:extLst>
      <p:ext uri="{BB962C8B-B14F-4D97-AF65-F5344CB8AC3E}">
        <p14:creationId xmlns:p14="http://schemas.microsoft.com/office/powerpoint/2010/main" val="1101621695"/>
      </p:ext>
    </p:extLst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radio button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&lt;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=“radio”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=“radgroup1”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value=“0-10”/&gt;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Less than $10,000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&lt;input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type=“radio” </a:t>
            </a: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name=“radgroup1”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=“10-50”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checked=“checked”/&gt;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input type=“radio” </a:t>
            </a: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name=“radgroup1”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=“&amp;gt;50”/&gt;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over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5" name="Shape 904"/>
          <p:cNvSpPr txBox="1"/>
          <p:nvPr/>
        </p:nvSpPr>
        <p:spPr>
          <a:xfrm>
            <a:off x="2430544" y="5570455"/>
            <a:ext cx="5708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All radio buttons with the same name form a </a:t>
            </a:r>
            <a:r>
              <a:rPr lang="en-US" sz="1800" b="0" i="1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button set</a:t>
            </a:r>
          </a:p>
        </p:txBody>
      </p:sp>
    </p:spTree>
    <p:extLst>
      <p:ext uri="{BB962C8B-B14F-4D97-AF65-F5344CB8AC3E}">
        <p14:creationId xmlns:p14="http://schemas.microsoft.com/office/powerpoint/2010/main" val="1497243800"/>
      </p:ext>
    </p:extLst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radio button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&lt;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=“radio”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=“radgroup1” value=“0-10”/&gt;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Less than $10,000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&lt;input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=“10-50”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checked=“checked”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input 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=“&amp;gt;50”/&gt;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over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5" name="Shape 922"/>
          <p:cNvSpPr txBox="1"/>
          <p:nvPr/>
        </p:nvSpPr>
        <p:spPr>
          <a:xfrm>
            <a:off x="4572000" y="3949831"/>
            <a:ext cx="3640137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This button is initially selected</a:t>
            </a:r>
            <a:b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   (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checked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attribute also applies</a:t>
            </a:r>
            <a:b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   to check boxes)</a:t>
            </a:r>
          </a:p>
        </p:txBody>
      </p:sp>
    </p:spTree>
    <p:extLst>
      <p:ext uri="{BB962C8B-B14F-4D97-AF65-F5344CB8AC3E}">
        <p14:creationId xmlns:p14="http://schemas.microsoft.com/office/powerpoint/2010/main" val="2050662218"/>
      </p:ext>
    </p:extLst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radio button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&lt;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=“radio”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=“radgroup1” value=“0-10”/&gt;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Less than $10,000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&lt;input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=“10-50”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checked=“checked”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input 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=“&amp;gt;50”/&gt;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over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5" name="Shape 931"/>
          <p:cNvSpPr txBox="1"/>
          <p:nvPr/>
        </p:nvSpPr>
        <p:spPr>
          <a:xfrm>
            <a:off x="4423528" y="3863180"/>
            <a:ext cx="35242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Boolean attribute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: default false,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   set true by specifying name 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   value</a:t>
            </a:r>
          </a:p>
        </p:txBody>
      </p:sp>
    </p:spTree>
    <p:extLst>
      <p:ext uri="{BB962C8B-B14F-4D97-AF65-F5344CB8AC3E}">
        <p14:creationId xmlns:p14="http://schemas.microsoft.com/office/powerpoint/2010/main" val="3358574724"/>
      </p:ext>
    </p:extLst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radio button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&lt;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=“radio”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=“radgroup1” value=“0-10”/&gt;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Less than $10,000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&lt;input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=“10-50”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checked=“checked”/&gt;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input type=“radio” name=“radgroup1”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“&amp;gt;50”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over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5" name="Shape 940"/>
          <p:cNvSpPr txBox="1"/>
          <p:nvPr/>
        </p:nvSpPr>
        <p:spPr>
          <a:xfrm>
            <a:off x="5380348" y="5494255"/>
            <a:ext cx="2516187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Represents string: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&gt;50</a:t>
            </a:r>
          </a:p>
        </p:txBody>
      </p:sp>
    </p:spTree>
    <p:extLst>
      <p:ext uri="{BB962C8B-B14F-4D97-AF65-F5344CB8AC3E}">
        <p14:creationId xmlns:p14="http://schemas.microsoft.com/office/powerpoint/2010/main" val="2405680010"/>
      </p:ext>
    </p:extLst>
  </p:cSld>
  <p:clrMapOvr>
    <a:masterClrMapping/>
  </p:clrMapOvr>
  <p:transition spd="slow"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46" name="Shape 9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drop-down menu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7" name="Shape 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133600"/>
            <a:ext cx="6405562" cy="1868487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Shape 948"/>
          <p:cNvSpPr/>
          <p:nvPr/>
        </p:nvSpPr>
        <p:spPr>
          <a:xfrm>
            <a:off x="7543800" y="2743200"/>
            <a:ext cx="76199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Shape 949"/>
          <p:cNvSpPr txBox="1"/>
          <p:nvPr/>
        </p:nvSpPr>
        <p:spPr>
          <a:xfrm>
            <a:off x="7680325" y="2779711"/>
            <a:ext cx="755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Menu</a:t>
            </a:r>
          </a:p>
        </p:txBody>
      </p:sp>
    </p:spTree>
  </p:cSld>
  <p:clrMapOvr>
    <a:masterClrMapping/>
  </p:clrMapOvr>
  <p:transition spd="slow"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55" name="Shape 9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drop-down </a:t>
            </a:r>
            <a:r>
              <a:rPr lang="en-US" sz="4400" dirty="0" smtClean="0">
                <a:solidFill>
                  <a:schemeClr val="accent3"/>
                </a:solidFill>
              </a:rPr>
              <a:t>menu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</p:spPr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</a:p>
          <a:p>
            <a:pPr marL="203200" indent="0">
              <a:buNone/>
            </a:pP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&lt;select name=“income”&gt;</a:t>
            </a:r>
            <a:endParaRPr lang="en-US" sz="1600" b="1" dirty="0" smtClean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&lt;option value=“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0-10”&gt; Less than 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&lt;/option&gt;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option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value=“10-50” selected=“selected”&gt;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&lt;/option&gt;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&lt;option value=“&amp;gt;50”/&gt;over $50,000 &lt;/option&gt;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&lt;/select&gt;</a:t>
            </a:r>
          </a:p>
        </p:txBody>
      </p:sp>
      <p:sp>
        <p:nvSpPr>
          <p:cNvPr id="10" name="Shape 958"/>
          <p:cNvSpPr txBox="1"/>
          <p:nvPr/>
        </p:nvSpPr>
        <p:spPr>
          <a:xfrm>
            <a:off x="3518391" y="2558181"/>
            <a:ext cx="33718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Menu control; name given once</a:t>
            </a:r>
          </a:p>
        </p:txBody>
      </p:sp>
    </p:spTree>
    <p:extLst>
      <p:ext uri="{BB962C8B-B14F-4D97-AF65-F5344CB8AC3E}">
        <p14:creationId xmlns:p14="http://schemas.microsoft.com/office/powerpoint/2010/main" val="527547603"/>
      </p:ext>
    </p:extLst>
  </p:cSld>
  <p:clrMapOvr>
    <a:masterClrMapping/>
  </p:clrMapOvr>
  <p:transition spd="slow"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55" name="Shape 9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drop-down </a:t>
            </a:r>
            <a:r>
              <a:rPr lang="en-US" sz="4400" dirty="0" smtClean="0">
                <a:solidFill>
                  <a:schemeClr val="accent3"/>
                </a:solidFill>
              </a:rPr>
              <a:t>menu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</p:spPr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</a:p>
          <a:p>
            <a:pPr marL="203200" indent="0">
              <a:buNone/>
            </a:pP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&lt;select name=“income”&gt;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&lt;option value=“</a:t>
            </a: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0-10”&gt;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Less than 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&lt;/option&gt;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option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value=“10-50” selected=“selected”&gt;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&lt;/option&gt;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&lt;option value=“&amp;gt;50”/&gt;over $50,000 &lt;/option&gt;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&lt;/select&gt;</a:t>
            </a:r>
          </a:p>
        </p:txBody>
      </p:sp>
      <p:sp>
        <p:nvSpPr>
          <p:cNvPr id="7" name="Shape 967"/>
          <p:cNvSpPr txBox="1"/>
          <p:nvPr/>
        </p:nvSpPr>
        <p:spPr>
          <a:xfrm>
            <a:off x="3512271" y="2607297"/>
            <a:ext cx="3651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Each menu item has its own value</a:t>
            </a:r>
          </a:p>
        </p:txBody>
      </p:sp>
    </p:spTree>
    <p:extLst>
      <p:ext uri="{BB962C8B-B14F-4D97-AF65-F5344CB8AC3E}">
        <p14:creationId xmlns:p14="http://schemas.microsoft.com/office/powerpoint/2010/main" val="3676662362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Document Type Declarations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XHTML </a:t>
            </a:r>
            <a:r>
              <a:rPr lang="en-US" sz="20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1.0 Strict: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&lt;!DOCTYPE html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"-//W3C//DTD XHTML 1.0 Strict//EN"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"http://www.w3.org/TR/xhtml1/DTD/xhtml1-strict.dtd"&gt;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XHTML </a:t>
            </a:r>
            <a:r>
              <a:rPr lang="en-US" sz="20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1.0 Frameset: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&lt;!DOCTYPE html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"-//W3C//DTD XHTML 1.0 Frameset//EN“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"http://www.w3.org/TR/xhtml1/DTD/xhtml1-frameset.dtd"&gt;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HTML 4.01 Transitional: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&lt;!DOCTYPE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"-//W3C//DTD HTML 4.01 Transitional//EN“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"http://www.w3.org/TR/html4/loose.dtd"&gt;</a:t>
            </a:r>
          </a:p>
          <a:p>
            <a:pPr indent="-342900">
              <a:spcBef>
                <a:spcPts val="400"/>
              </a:spcBef>
              <a:buSzPct val="100000"/>
            </a:pPr>
            <a:r>
              <a:rPr lang="en-US" sz="2000" u="sng" dirty="0" smtClean="0">
                <a:solidFill>
                  <a:schemeClr val="accent2"/>
                </a:solidFill>
              </a:rPr>
              <a:t>HTML5</a:t>
            </a:r>
          </a:p>
          <a:p>
            <a:pPr marL="400050" lvl="1" indent="0">
              <a:spcBef>
                <a:spcPts val="400"/>
              </a:spcBef>
              <a:buSzPct val="100000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&lt;!</a:t>
            </a:r>
            <a:r>
              <a:rPr lang="en-US" sz="2000" dirty="0">
                <a:solidFill>
                  <a:schemeClr val="dk1"/>
                </a:solidFill>
              </a:rPr>
              <a:t>DOCTYPE </a:t>
            </a:r>
            <a:r>
              <a:rPr lang="en-US" sz="2000" dirty="0" smtClean="0">
                <a:solidFill>
                  <a:schemeClr val="dk1"/>
                </a:solidFill>
              </a:rPr>
              <a:t>html&gt;</a:t>
            </a:r>
            <a:r>
              <a:rPr lang="en-US" sz="2000" dirty="0">
                <a:solidFill>
                  <a:schemeClr val="dk1"/>
                </a:solidFill>
              </a:rPr>
              <a:t/>
            </a:r>
            <a:br>
              <a:rPr lang="en-US" sz="2000" dirty="0">
                <a:solidFill>
                  <a:schemeClr val="dk1"/>
                </a:solidFill>
              </a:rPr>
            </a:br>
            <a:endParaRPr sz="20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55" name="Shape 9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drop-down </a:t>
            </a:r>
            <a:r>
              <a:rPr lang="en-US" sz="4400" dirty="0" smtClean="0">
                <a:solidFill>
                  <a:schemeClr val="accent3"/>
                </a:solidFill>
              </a:rPr>
              <a:t>menu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</p:spPr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</a:p>
          <a:p>
            <a:pPr marL="203200" indent="0">
              <a:buNone/>
            </a:pP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Your annual income is (select one): 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&lt;select name=“income”&gt;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&lt;option value=“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0-10”&gt; Less than 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&lt;/option&gt;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option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value=“10-50”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selected=“selected”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Between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$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10,000 and $50,000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&lt;/option&gt;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&lt;option value=“&amp;gt;50”/&gt;over $50,000 &lt;/option&gt;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&lt;/select&gt;</a:t>
            </a:r>
          </a:p>
        </p:txBody>
      </p:sp>
      <p:sp>
        <p:nvSpPr>
          <p:cNvPr id="5" name="Shape 976"/>
          <p:cNvSpPr txBox="1"/>
          <p:nvPr/>
        </p:nvSpPr>
        <p:spPr>
          <a:xfrm>
            <a:off x="5236426" y="3293471"/>
            <a:ext cx="32829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Item initially displayed in menu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527846"/>
      </p:ext>
    </p:extLst>
  </p:cSld>
  <p:clrMapOvr>
    <a:masterClrMapping/>
  </p:clrMapOvr>
  <p:transition spd="slow"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other controls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form controls: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Fieldset (grouping)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Password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Clickable image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Non-submit buttons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Hidden (embed data)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upload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Hierarchical menus</a:t>
            </a:r>
          </a:p>
        </p:txBody>
      </p:sp>
      <p:pic>
        <p:nvPicPr>
          <p:cNvPr id="984" name="Shape 9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295400"/>
            <a:ext cx="349567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90" name="Shape 9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other controls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1" name="Shape 9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752600" y="1219200"/>
            <a:ext cx="5537199" cy="52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XML DTD</a:t>
            </a:r>
          </a:p>
        </p:txBody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that XML is used to define the syntax of XHTML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XML files that define a language are known as the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document type definition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DTD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DTD primarily consists of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declarations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Element type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name and content of elements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Attribute list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attributes of an element</a:t>
            </a:r>
          </a:p>
          <a:p>
            <a:pPr marL="971550" marR="0" lvl="1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Entity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define meaning of,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13" name="Shape 10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XML: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Element</a:t>
            </a:r>
            <a:r>
              <a:rPr lang="en-US" sz="4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Type Declaration</a:t>
            </a:r>
          </a:p>
        </p:txBody>
      </p:sp>
      <p:pic>
        <p:nvPicPr>
          <p:cNvPr id="1014" name="Shape 101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90600" y="1752600"/>
            <a:ext cx="4491037" cy="5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Shape 1015"/>
          <p:cNvSpPr/>
          <p:nvPr/>
        </p:nvSpPr>
        <p:spPr>
          <a:xfrm>
            <a:off x="3276600" y="1828800"/>
            <a:ext cx="2057400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Shape 1016"/>
          <p:cNvSpPr txBox="1"/>
          <p:nvPr/>
        </p:nvSpPr>
        <p:spPr>
          <a:xfrm>
            <a:off x="2133600" y="2286000"/>
            <a:ext cx="55689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Element type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specification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(or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model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7" name="Shape 1006"/>
          <p:cNvSpPr/>
          <p:nvPr/>
        </p:nvSpPr>
        <p:spPr>
          <a:xfrm>
            <a:off x="2590800" y="1828800"/>
            <a:ext cx="685799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007"/>
          <p:cNvSpPr txBox="1"/>
          <p:nvPr/>
        </p:nvSpPr>
        <p:spPr>
          <a:xfrm>
            <a:off x="1739704" y="1310481"/>
            <a:ext cx="2152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Element type name</a:t>
            </a:r>
          </a:p>
        </p:txBody>
      </p:sp>
      <p:pic>
        <p:nvPicPr>
          <p:cNvPr id="9" name="Shape 1036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533400" y="2627311"/>
            <a:ext cx="8153399" cy="37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37"/>
          <p:cNvSpPr/>
          <p:nvPr/>
        </p:nvSpPr>
        <p:spPr>
          <a:xfrm>
            <a:off x="2895600" y="3810000"/>
            <a:ext cx="2133599" cy="381000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53" name="Shape 10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Shape 1054"/>
          <p:cNvSpPr txBox="1"/>
          <p:nvPr/>
        </p:nvSpPr>
        <p:spPr>
          <a:xfrm>
            <a:off x="2133600" y="2286000"/>
            <a:ext cx="55689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Element type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specification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(or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model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055" name="Shape 1055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533400" y="2627311"/>
            <a:ext cx="8153399" cy="37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Shape 1056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990600" y="1828800"/>
            <a:ext cx="3124199" cy="4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Shape 1057"/>
          <p:cNvSpPr/>
          <p:nvPr/>
        </p:nvSpPr>
        <p:spPr>
          <a:xfrm>
            <a:off x="2971800" y="1828800"/>
            <a:ext cx="914400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Shape 1058"/>
          <p:cNvSpPr/>
          <p:nvPr/>
        </p:nvSpPr>
        <p:spPr>
          <a:xfrm>
            <a:off x="2895600" y="3352800"/>
            <a:ext cx="762000" cy="304799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Shape 1075"/>
          <p:cNvSpPr txBox="1"/>
          <p:nvPr/>
        </p:nvSpPr>
        <p:spPr>
          <a:xfrm>
            <a:off x="2133600" y="2286000"/>
            <a:ext cx="55689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Element type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specification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(or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model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076" name="Shape 1076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533400" y="2627311"/>
            <a:ext cx="8153399" cy="37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Shape 1077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990600" y="1752600"/>
            <a:ext cx="5435599" cy="5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Shape 1078"/>
          <p:cNvSpPr/>
          <p:nvPr/>
        </p:nvSpPr>
        <p:spPr>
          <a:xfrm>
            <a:off x="3505200" y="1752600"/>
            <a:ext cx="2514599" cy="5333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Shape 1079"/>
          <p:cNvSpPr/>
          <p:nvPr/>
        </p:nvSpPr>
        <p:spPr>
          <a:xfrm>
            <a:off x="2971800" y="4267200"/>
            <a:ext cx="2133599" cy="457200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95" name="Shape 10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Shape 1096"/>
          <p:cNvSpPr txBox="1"/>
          <p:nvPr/>
        </p:nvSpPr>
        <p:spPr>
          <a:xfrm>
            <a:off x="2133600" y="2286000"/>
            <a:ext cx="55689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Element type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specification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(or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model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097" name="Shape 109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533400" y="2627311"/>
            <a:ext cx="8153399" cy="37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Shape 1098"/>
          <p:cNvSpPr txBox="1"/>
          <p:nvPr/>
        </p:nvSpPr>
        <p:spPr>
          <a:xfrm>
            <a:off x="1066800" y="1752600"/>
            <a:ext cx="39179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&lt;!ELEMENT textarea (#PCDATA)&gt; </a:t>
            </a:r>
          </a:p>
        </p:txBody>
      </p:sp>
      <p:sp>
        <p:nvSpPr>
          <p:cNvPr id="1099" name="Shape 1099"/>
          <p:cNvSpPr/>
          <p:nvPr/>
        </p:nvSpPr>
        <p:spPr>
          <a:xfrm>
            <a:off x="3429000" y="1676400"/>
            <a:ext cx="1295400" cy="5333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Shape 1100"/>
          <p:cNvSpPr/>
          <p:nvPr/>
        </p:nvSpPr>
        <p:spPr>
          <a:xfrm>
            <a:off x="2971800" y="4800600"/>
            <a:ext cx="1143000" cy="381000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25" name="Shape 1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Shape 1126"/>
          <p:cNvSpPr txBox="1"/>
          <p:nvPr/>
        </p:nvSpPr>
        <p:spPr>
          <a:xfrm>
            <a:off x="2133600" y="2286000"/>
            <a:ext cx="55689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Element type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specification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(or </a:t>
            </a: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content model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127" name="Shape 112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90600" y="1752600"/>
            <a:ext cx="5435599" cy="5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Shape 1128"/>
          <p:cNvSpPr/>
          <p:nvPr/>
        </p:nvSpPr>
        <p:spPr>
          <a:xfrm>
            <a:off x="6019800" y="1828800"/>
            <a:ext cx="2286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9" name="Shape 1129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457200" y="3200400"/>
            <a:ext cx="8147049" cy="203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Shape 1130"/>
          <p:cNvSpPr/>
          <p:nvPr/>
        </p:nvSpPr>
        <p:spPr>
          <a:xfrm>
            <a:off x="762000" y="4724400"/>
            <a:ext cx="152399" cy="304799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 cap="rnd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36" name="Shape 1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</p:txBody>
      </p:sp>
      <p:pic>
        <p:nvPicPr>
          <p:cNvPr id="1138" name="Shape 113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Frameset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12" y="1524000"/>
            <a:ext cx="7724774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44" name="Shape 1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</a:p>
        </p:txBody>
      </p:sp>
      <p:pic>
        <p:nvPicPr>
          <p:cNvPr id="1146" name="Shape 1146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Shape 1147"/>
          <p:cNvSpPr/>
          <p:nvPr/>
        </p:nvSpPr>
        <p:spPr>
          <a:xfrm>
            <a:off x="1524000" y="1752600"/>
            <a:ext cx="9905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1129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457200" y="3594295"/>
            <a:ext cx="8147049" cy="203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53" name="Shape 1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Shape 1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followed by</a:t>
            </a:r>
          </a:p>
        </p:txBody>
      </p:sp>
      <p:pic>
        <p:nvPicPr>
          <p:cNvPr id="1155" name="Shape 1155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Shape 1156"/>
          <p:cNvSpPr/>
          <p:nvPr/>
        </p:nvSpPr>
        <p:spPr>
          <a:xfrm>
            <a:off x="2438400" y="1828800"/>
            <a:ext cx="1523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62" name="Shape 1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Shape 11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elements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1164" name="Shape 116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Shape 1165"/>
          <p:cNvSpPr/>
          <p:nvPr/>
        </p:nvSpPr>
        <p:spPr>
          <a:xfrm>
            <a:off x="2819400" y="1752600"/>
            <a:ext cx="5333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1129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498475" y="4130674"/>
            <a:ext cx="8147049" cy="203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71" name="Shape 1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Shape 11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</p:txBody>
      </p:sp>
      <p:pic>
        <p:nvPicPr>
          <p:cNvPr id="1173" name="Shape 117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Shape 1174"/>
          <p:cNvSpPr/>
          <p:nvPr/>
        </p:nvSpPr>
        <p:spPr>
          <a:xfrm>
            <a:off x="3276600" y="1752600"/>
            <a:ext cx="1523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80" name="Shape 1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Shape 11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any number of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elements</a:t>
            </a:r>
          </a:p>
        </p:txBody>
      </p:sp>
      <p:pic>
        <p:nvPicPr>
          <p:cNvPr id="1182" name="Shape 1182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Shape 1183"/>
          <p:cNvSpPr/>
          <p:nvPr/>
        </p:nvSpPr>
        <p:spPr>
          <a:xfrm>
            <a:off x="3429000" y="1752600"/>
            <a:ext cx="11430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89" name="Shape 1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Shape 11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then</a:t>
            </a:r>
          </a:p>
        </p:txBody>
      </p:sp>
      <p:pic>
        <p:nvPicPr>
          <p:cNvPr id="1191" name="Shape 11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Shape 1192"/>
          <p:cNvSpPr/>
          <p:nvPr/>
        </p:nvSpPr>
        <p:spPr>
          <a:xfrm>
            <a:off x="4572000" y="1828800"/>
            <a:ext cx="1523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98" name="Shape 1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Optional header</a:t>
            </a:r>
          </a:p>
        </p:txBody>
      </p:sp>
      <p:pic>
        <p:nvPicPr>
          <p:cNvPr id="1200" name="Shape 120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/>
          <p:nvPr/>
        </p:nvSpPr>
        <p:spPr>
          <a:xfrm>
            <a:off x="4800600" y="1752600"/>
            <a:ext cx="8381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07" name="Shape 12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Shape 12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header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followed by</a:t>
            </a:r>
          </a:p>
        </p:txBody>
      </p:sp>
      <p:pic>
        <p:nvPicPr>
          <p:cNvPr id="1209" name="Shape 120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Shape 1210"/>
          <p:cNvSpPr/>
          <p:nvPr/>
        </p:nvSpPr>
        <p:spPr>
          <a:xfrm>
            <a:off x="5562600" y="1828800"/>
            <a:ext cx="1523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16" name="Shape 12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header followed by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optional footer</a:t>
            </a:r>
          </a:p>
        </p:txBody>
      </p:sp>
      <p:pic>
        <p:nvPicPr>
          <p:cNvPr id="1218" name="Shape 121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Shape 1219"/>
          <p:cNvSpPr/>
          <p:nvPr/>
        </p:nvSpPr>
        <p:spPr>
          <a:xfrm>
            <a:off x="5715000" y="1752600"/>
            <a:ext cx="8381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25" name="Shape 1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Shape 12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header followed by optional footer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then</a:t>
            </a:r>
          </a:p>
        </p:txBody>
      </p:sp>
      <p:pic>
        <p:nvPicPr>
          <p:cNvPr id="1227" name="Shape 122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Shape 1228"/>
          <p:cNvSpPr/>
          <p:nvPr/>
        </p:nvSpPr>
        <p:spPr>
          <a:xfrm>
            <a:off x="6553200" y="1828800"/>
            <a:ext cx="152399" cy="2286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Document Structure</a:t>
            </a:r>
            <a:endParaRPr lang="en-US" sz="4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66088"/>
            <a:ext cx="8416025" cy="26864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0411315"/>
      </p:ext>
    </p:extLst>
  </p:cSld>
  <p:clrMapOvr>
    <a:masterClrMapping/>
  </p:clrMapOvr>
  <p:transition spd="slow">
    <p:cut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34" name="Shape 1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Shape 12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header followed by optional footer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08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One or more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tbody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elements</a:t>
            </a:r>
          </a:p>
        </p:txBody>
      </p:sp>
      <p:pic>
        <p:nvPicPr>
          <p:cNvPr id="1236" name="Shape 1236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Shape 1237"/>
          <p:cNvSpPr/>
          <p:nvPr/>
        </p:nvSpPr>
        <p:spPr>
          <a:xfrm>
            <a:off x="6858000" y="1752600"/>
            <a:ext cx="7620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Shape 12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header followed by optional footer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or more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tbody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5" name="Shape 1245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Shape 1246"/>
          <p:cNvSpPr/>
          <p:nvPr/>
        </p:nvSpPr>
        <p:spPr>
          <a:xfrm>
            <a:off x="7620000" y="1752600"/>
            <a:ext cx="1523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52" name="Shape 12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Element Type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Shape 12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 elements of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table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caption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followed by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any number of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colgroup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 header followed by optional footer then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or more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tbody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or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one or more 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tr</a:t>
            </a:r>
            <a:r>
              <a:rPr lang="en-US" sz="2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elements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4" name="Shape 125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85800" y="1371600"/>
            <a:ext cx="7924799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Shape 1255"/>
          <p:cNvSpPr/>
          <p:nvPr/>
        </p:nvSpPr>
        <p:spPr>
          <a:xfrm>
            <a:off x="7696200" y="1752600"/>
            <a:ext cx="4572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61" name="Shape 1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Attribute List Declaration</a:t>
            </a:r>
          </a:p>
        </p:txBody>
      </p:sp>
      <p:pic>
        <p:nvPicPr>
          <p:cNvPr id="1262" name="Shape 1262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Shape 1263"/>
          <p:cNvSpPr/>
          <p:nvPr/>
        </p:nvSpPr>
        <p:spPr>
          <a:xfrm>
            <a:off x="1752600" y="2209800"/>
            <a:ext cx="6857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Shape 1264"/>
          <p:cNvSpPr txBox="1"/>
          <p:nvPr/>
        </p:nvSpPr>
        <p:spPr>
          <a:xfrm>
            <a:off x="1736725" y="1789111"/>
            <a:ext cx="2152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Element type name</a:t>
            </a:r>
          </a:p>
        </p:txBody>
      </p:sp>
    </p:spTree>
  </p:cSld>
  <p:clrMapOvr>
    <a:masterClrMapping/>
  </p:clrMapOvr>
  <p:transition spd="slow">
    <p:cut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1" name="Shape 127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Shape 1272"/>
          <p:cNvSpPr/>
          <p:nvPr/>
        </p:nvSpPr>
        <p:spPr>
          <a:xfrm>
            <a:off x="685800" y="2514600"/>
            <a:ext cx="1219199" cy="1600199"/>
          </a:xfrm>
          <a:prstGeom prst="roundRect">
            <a:avLst>
              <a:gd name="adj" fmla="val 16667"/>
            </a:avLst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Shape 1273"/>
          <p:cNvSpPr txBox="1"/>
          <p:nvPr/>
        </p:nvSpPr>
        <p:spPr>
          <a:xfrm>
            <a:off x="533400" y="4114800"/>
            <a:ext cx="17589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Recognized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attribute names</a:t>
            </a:r>
          </a:p>
        </p:txBody>
      </p:sp>
    </p:spTree>
  </p:cSld>
  <p:clrMapOvr>
    <a:masterClrMapping/>
  </p:clrMapOvr>
  <p:transition spd="slow">
    <p:cut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79" name="Shape 1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0" name="Shape 128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Shape 1281"/>
          <p:cNvSpPr/>
          <p:nvPr/>
        </p:nvSpPr>
        <p:spPr>
          <a:xfrm>
            <a:off x="2286000" y="2514600"/>
            <a:ext cx="1219199" cy="1600199"/>
          </a:xfrm>
          <a:prstGeom prst="roundRect">
            <a:avLst>
              <a:gd name="adj" fmla="val 16667"/>
            </a:avLst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Shape 1282"/>
          <p:cNvSpPr txBox="1"/>
          <p:nvPr/>
        </p:nvSpPr>
        <p:spPr>
          <a:xfrm>
            <a:off x="2117725" y="4227512"/>
            <a:ext cx="41465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Attribute types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(data types allowed as attribute values)</a:t>
            </a:r>
          </a:p>
        </p:txBody>
      </p:sp>
    </p:spTree>
  </p:cSld>
  <p:clrMapOvr>
    <a:masterClrMapping/>
  </p:clrMapOvr>
  <p:transition spd="slow">
    <p:cut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Shape 128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88" name="Shape 1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9" name="Shape 128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Shape 1290"/>
          <p:cNvSpPr/>
          <p:nvPr/>
        </p:nvSpPr>
        <p:spPr>
          <a:xfrm>
            <a:off x="2133600" y="2438400"/>
            <a:ext cx="1371599" cy="685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Shape 1291"/>
          <p:cNvSpPr txBox="1"/>
          <p:nvPr/>
        </p:nvSpPr>
        <p:spPr>
          <a:xfrm>
            <a:off x="2422525" y="1941511"/>
            <a:ext cx="445293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ASCII characters: letter, digit, or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. - _ :</a:t>
            </a:r>
          </a:p>
        </p:txBody>
      </p:sp>
    </p:spTree>
  </p:cSld>
  <p:clrMapOvr>
    <a:masterClrMapping/>
  </p:clrMapOvr>
  <p:transition spd="slow">
    <p:cut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297" name="Shape 1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8" name="Shape 129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Shape 1299"/>
          <p:cNvSpPr/>
          <p:nvPr/>
        </p:nvSpPr>
        <p:spPr>
          <a:xfrm>
            <a:off x="2209800" y="3048000"/>
            <a:ext cx="13715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0" name="Shape 1300"/>
          <p:cNvCxnSpPr/>
          <p:nvPr/>
        </p:nvCxnSpPr>
        <p:spPr>
          <a:xfrm flipH="1">
            <a:off x="3276599" y="2057400"/>
            <a:ext cx="457200" cy="9905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301" name="Shape 1301"/>
          <p:cNvSpPr txBox="1"/>
          <p:nvPr/>
        </p:nvSpPr>
        <p:spPr>
          <a:xfrm>
            <a:off x="3717925" y="1865311"/>
            <a:ext cx="3295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Attribute value must be ltr or rtl</a:t>
            </a:r>
          </a:p>
        </p:txBody>
      </p:sp>
    </p:spTree>
  </p:cSld>
  <p:clrMapOvr>
    <a:masterClrMapping/>
  </p:clrMapOvr>
  <p:transition spd="slow">
    <p:cut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07" name="Shape 13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8" name="Shape 130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Shape 1309"/>
          <p:cNvSpPr/>
          <p:nvPr/>
        </p:nvSpPr>
        <p:spPr>
          <a:xfrm>
            <a:off x="2209800" y="3352800"/>
            <a:ext cx="5333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0" name="Shape 1310"/>
          <p:cNvCxnSpPr/>
          <p:nvPr/>
        </p:nvCxnSpPr>
        <p:spPr>
          <a:xfrm rot="10800000">
            <a:off x="2743199" y="3505199"/>
            <a:ext cx="762000" cy="76200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311" name="Shape 1311"/>
          <p:cNvSpPr txBox="1"/>
          <p:nvPr/>
        </p:nvSpPr>
        <p:spPr>
          <a:xfrm>
            <a:off x="3505200" y="4114800"/>
            <a:ext cx="5157787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Like NMTOKEN but must begin with letter or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_ :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Attribute value must be unique</a:t>
            </a:r>
          </a:p>
        </p:txBody>
      </p:sp>
    </p:spTree>
  </p:cSld>
  <p:clrMapOvr>
    <a:masterClrMapping/>
  </p:clrMapOvr>
  <p:transition spd="slow">
    <p:cut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17" name="Shape 13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8" name="Shape 131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Shape 1319"/>
          <p:cNvSpPr/>
          <p:nvPr/>
        </p:nvSpPr>
        <p:spPr>
          <a:xfrm>
            <a:off x="2209800" y="3657600"/>
            <a:ext cx="9144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Shape 1320"/>
          <p:cNvSpPr txBox="1"/>
          <p:nvPr/>
        </p:nvSpPr>
        <p:spPr>
          <a:xfrm>
            <a:off x="2270125" y="3998912"/>
            <a:ext cx="5616575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Any character except XML special characters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&lt;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or the quote character enclosing the attribute value</a:t>
            </a:r>
            <a:b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Tags and Elements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75" y="2166497"/>
            <a:ext cx="7571459" cy="31088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587" y="5652682"/>
            <a:ext cx="736704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 element consists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both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content 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its markup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26" name="Shape 1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7" name="Shape 132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381000" y="1752600"/>
            <a:ext cx="8318500" cy="34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33" name="Shape 13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4" name="Shape 133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457200" y="2133600"/>
            <a:ext cx="8199437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Shape 1335"/>
          <p:cNvSpPr/>
          <p:nvPr/>
        </p:nvSpPr>
        <p:spPr>
          <a:xfrm>
            <a:off x="3581400" y="2514600"/>
            <a:ext cx="4953000" cy="1524000"/>
          </a:xfrm>
          <a:prstGeom prst="roundRect">
            <a:avLst>
              <a:gd name="adj" fmla="val 16667"/>
            </a:avLst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Shape 1336"/>
          <p:cNvSpPr txBox="1"/>
          <p:nvPr/>
        </p:nvSpPr>
        <p:spPr>
          <a:xfrm>
            <a:off x="4175125" y="4075112"/>
            <a:ext cx="3079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Attribute default declarations</a:t>
            </a:r>
          </a:p>
        </p:txBody>
      </p:sp>
    </p:spTree>
  </p:cSld>
  <p:clrMapOvr>
    <a:masterClrMapping/>
  </p:clrMapOvr>
  <p:transition spd="slow">
    <p:cut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42" name="Shape 13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List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3" name="Shape 134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304800" y="2279650"/>
            <a:ext cx="8458200" cy="301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hape 13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49" name="Shape 13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Entity Declaration</a:t>
            </a:r>
            <a:endParaRPr lang="en-US" sz="4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Shape 13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Entity declaration is essentially a macro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 of entity: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referenced from HTML document using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1" name="Shape 135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295400" y="3657600"/>
            <a:ext cx="38989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Shape 1352"/>
          <p:cNvSpPr/>
          <p:nvPr/>
        </p:nvSpPr>
        <p:spPr>
          <a:xfrm>
            <a:off x="2667000" y="3733800"/>
            <a:ext cx="3810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Shape 1353"/>
          <p:cNvSpPr txBox="1"/>
          <p:nvPr/>
        </p:nvSpPr>
        <p:spPr>
          <a:xfrm>
            <a:off x="2286000" y="4114800"/>
            <a:ext cx="1390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Entity name</a:t>
            </a:r>
          </a:p>
        </p:txBody>
      </p:sp>
    </p:spTree>
  </p:cSld>
  <p:clrMapOvr>
    <a:masterClrMapping/>
  </p:clrMapOvr>
  <p:transition spd="slow">
    <p:cut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59" name="Shape 1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Entity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Shape 13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Entity declaration is essentially a macro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 of entity: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referenced from HTML document using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1" name="Shape 136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295400" y="3657600"/>
            <a:ext cx="38989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Shape 1362"/>
          <p:cNvSpPr/>
          <p:nvPr/>
        </p:nvSpPr>
        <p:spPr>
          <a:xfrm>
            <a:off x="4038600" y="3657600"/>
            <a:ext cx="762000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Shape 1363"/>
          <p:cNvSpPr txBox="1"/>
          <p:nvPr/>
        </p:nvSpPr>
        <p:spPr>
          <a:xfrm>
            <a:off x="3733800" y="4038600"/>
            <a:ext cx="40195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Replacement text;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recursively replaced if it is a reference</a:t>
            </a:r>
          </a:p>
        </p:txBody>
      </p:sp>
    </p:spTree>
  </p:cSld>
  <p:clrMapOvr>
    <a:masterClrMapping/>
  </p:clrMapOvr>
  <p:transition spd="slow">
    <p:cut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Shape 13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69" name="Shape 13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Entity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Shape 13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Entity declaration is essentially a macro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 of entity: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referenced from HTML document using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Parameter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reference from DTD using %</a:t>
            </a:r>
          </a:p>
        </p:txBody>
      </p:sp>
      <p:pic>
        <p:nvPicPr>
          <p:cNvPr id="1371" name="Shape 137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295400" y="3657600"/>
            <a:ext cx="38989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Shape 1372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295400" y="4724400"/>
            <a:ext cx="4648199" cy="3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Shape 1373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524000" y="5791200"/>
            <a:ext cx="4724400" cy="2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Shape 1374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1295400" y="5191125"/>
            <a:ext cx="4129086" cy="5921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Shape 1375"/>
          <p:cNvSpPr/>
          <p:nvPr/>
        </p:nvSpPr>
        <p:spPr>
          <a:xfrm>
            <a:off x="2514600" y="4724400"/>
            <a:ext cx="304799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Shape 138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81" name="Shape 13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Entity Declaration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Shape 13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Entity declaration is essentially a macro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 of entity: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referenced from HTML document using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Parameter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reference from DTD using %</a:t>
            </a:r>
          </a:p>
        </p:txBody>
      </p:sp>
      <p:pic>
        <p:nvPicPr>
          <p:cNvPr id="1383" name="Shape 138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295400" y="3657600"/>
            <a:ext cx="38989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Shape 1384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295400" y="4724400"/>
            <a:ext cx="4648199" cy="3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Shape 1385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524000" y="5791200"/>
            <a:ext cx="4724400" cy="2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Shape 1386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1295400" y="5191125"/>
            <a:ext cx="4129086" cy="5921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Shape 1387"/>
          <p:cNvSpPr/>
          <p:nvPr/>
        </p:nvSpPr>
        <p:spPr>
          <a:xfrm>
            <a:off x="2971800" y="5715000"/>
            <a:ext cx="2133599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Shape 1388"/>
          <p:cNvSpPr/>
          <p:nvPr/>
        </p:nvSpPr>
        <p:spPr>
          <a:xfrm>
            <a:off x="2743200" y="4724400"/>
            <a:ext cx="17526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Shape 139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394" name="Shape 1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DTD Files</a:t>
            </a:r>
          </a:p>
        </p:txBody>
      </p:sp>
      <p:sp>
        <p:nvSpPr>
          <p:cNvPr id="1395" name="Shape 13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DTD document contains element type, attribute list, and entity declarations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also contain declaration of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external entities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identifiers for secondary DTD documents</a:t>
            </a:r>
          </a:p>
        </p:txBody>
      </p:sp>
      <p:sp>
        <p:nvSpPr>
          <p:cNvPr id="1398" name="Shape 1398"/>
          <p:cNvSpPr txBox="1"/>
          <p:nvPr/>
        </p:nvSpPr>
        <p:spPr>
          <a:xfrm>
            <a:off x="7128791" y="1019969"/>
            <a:ext cx="2269733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1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System Identifier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: URL for primary DTD document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744" y="1972404"/>
            <a:ext cx="71785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&lt;!DOCTYPE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html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PUBLIC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"-//W3C//DTD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XHTML 1.0 Strict//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EN"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6"/>
                </a:solidFill>
              </a:rPr>
              <a:t>"</a:t>
            </a:r>
            <a:r>
              <a:rPr lang="en-US" sz="2000" dirty="0">
                <a:solidFill>
                  <a:schemeClr val="accent6"/>
                </a:solidFill>
              </a:rPr>
              <a:t>http://</a:t>
            </a:r>
            <a:r>
              <a:rPr lang="en-US" sz="2000" dirty="0" smtClean="0">
                <a:solidFill>
                  <a:schemeClr val="accent6"/>
                </a:solidFill>
              </a:rPr>
              <a:t>www.w3.org/TR/xhtml1/DTD/xhtml1-strict.dtd</a:t>
            </a:r>
            <a:r>
              <a:rPr lang="en-US" sz="2000" dirty="0">
                <a:solidFill>
                  <a:schemeClr val="accent6"/>
                </a:solidFill>
              </a:rPr>
              <a:t>"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04" name="Shape 1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DTD Files</a:t>
            </a:r>
          </a:p>
        </p:txBody>
      </p:sp>
      <p:pic>
        <p:nvPicPr>
          <p:cNvPr id="1405" name="Shape 1405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371600" y="2209800"/>
            <a:ext cx="5972175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Shape 1406"/>
          <p:cNvSpPr/>
          <p:nvPr/>
        </p:nvSpPr>
        <p:spPr>
          <a:xfrm>
            <a:off x="2895600" y="2209800"/>
            <a:ext cx="1219199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Shape 1407"/>
          <p:cNvSpPr txBox="1"/>
          <p:nvPr/>
        </p:nvSpPr>
        <p:spPr>
          <a:xfrm>
            <a:off x="2819400" y="1752600"/>
            <a:ext cx="22669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External entity name</a:t>
            </a:r>
          </a:p>
        </p:txBody>
      </p:sp>
    </p:spTree>
  </p:cSld>
  <p:clrMapOvr>
    <a:masterClrMapping/>
  </p:clrMapOvr>
  <p:transition spd="slow">
    <p:cut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13" name="Shape 1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DTD Files</a:t>
            </a:r>
          </a:p>
        </p:txBody>
      </p:sp>
      <p:pic>
        <p:nvPicPr>
          <p:cNvPr id="1414" name="Shape 141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371600" y="2209800"/>
            <a:ext cx="5972175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Shape 1415"/>
          <p:cNvSpPr/>
          <p:nvPr/>
        </p:nvSpPr>
        <p:spPr>
          <a:xfrm>
            <a:off x="2057400" y="2819400"/>
            <a:ext cx="1904999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Shape 1416"/>
          <p:cNvSpPr txBox="1"/>
          <p:nvPr/>
        </p:nvSpPr>
        <p:spPr>
          <a:xfrm>
            <a:off x="3717925" y="3160711"/>
            <a:ext cx="3346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System identifier (relative URL)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Tags and Elements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string of the form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&lt; … &gt;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tags in document instance of Hello World are either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end tags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(begin with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&lt;/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or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start tags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(all others)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Tags are an example of </a:t>
            </a:r>
            <a:r>
              <a:rPr lang="en-US" sz="20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markup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that is, text treated specially by the browser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Non-markup text is called </a:t>
            </a:r>
            <a:r>
              <a:rPr lang="en-US" sz="20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character data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is normally displayed by the browser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String at beginning of start/end tag is an </a:t>
            </a:r>
            <a:r>
              <a:rPr lang="en-US" sz="2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element name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 from start tag to matching end tag, including tags, is an </a:t>
            </a:r>
            <a:r>
              <a:rPr lang="en-US" sz="24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element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Content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element excludes its start and end tags</a:t>
            </a:r>
          </a:p>
        </p:txBody>
      </p:sp>
    </p:spTree>
    <p:extLst>
      <p:ext uri="{BB962C8B-B14F-4D97-AF65-F5344CB8AC3E}">
        <p14:creationId xmlns:p14="http://schemas.microsoft.com/office/powerpoint/2010/main" val="1849097453"/>
      </p:ext>
    </p:extLst>
  </p:cSld>
  <p:clrMapOvr>
    <a:masterClrMapping/>
  </p:clrMapOvr>
  <p:transition spd="slow">
    <p:cut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Shape 14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22" name="Shape 1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DTD Files</a:t>
            </a:r>
          </a:p>
        </p:txBody>
      </p:sp>
      <p:pic>
        <p:nvPicPr>
          <p:cNvPr id="1423" name="Shape 142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371600" y="2209800"/>
            <a:ext cx="5972175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Shape 1424"/>
          <p:cNvSpPr/>
          <p:nvPr/>
        </p:nvSpPr>
        <p:spPr>
          <a:xfrm>
            <a:off x="1371600" y="3124200"/>
            <a:ext cx="1524000" cy="4572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Shape 1425"/>
          <p:cNvSpPr txBox="1"/>
          <p:nvPr/>
        </p:nvSpPr>
        <p:spPr>
          <a:xfrm>
            <a:off x="1508125" y="3541712"/>
            <a:ext cx="62420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Entity reference; imports content (entity declarations, called </a:t>
            </a:r>
            <a:b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entity set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) of external entity at this point in the primary DTD</a:t>
            </a:r>
          </a:p>
        </p:txBody>
      </p:sp>
    </p:spTree>
  </p:cSld>
  <p:clrMapOvr>
    <a:masterClrMapping/>
  </p:clrMapOvr>
  <p:transition spd="slow">
    <p:cut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31" name="Shape 1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 Creation Tools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52" y="2102175"/>
            <a:ext cx="7076391" cy="27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9719"/>
      </p:ext>
    </p:extLst>
  </p:cSld>
  <p:clrMapOvr>
    <a:masterClrMapping/>
  </p:clrMapOvr>
  <p:transition spd="slow">
    <p:cut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Shape 14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39" name="Shape 14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pic>
        <p:nvPicPr>
          <p:cNvPr id="1440" name="Shape 1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347911"/>
            <a:ext cx="8153399" cy="299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46" name="Shape 14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pic>
        <p:nvPicPr>
          <p:cNvPr id="1447" name="Shape 144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066800" y="1430337"/>
            <a:ext cx="7010400" cy="47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Shape 1448"/>
          <p:cNvSpPr/>
          <p:nvPr/>
        </p:nvSpPr>
        <p:spPr>
          <a:xfrm>
            <a:off x="1828800" y="4648200"/>
            <a:ext cx="22097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Shape 1449"/>
          <p:cNvSpPr txBox="1"/>
          <p:nvPr/>
        </p:nvSpPr>
        <p:spPr>
          <a:xfrm>
            <a:off x="4022725" y="4684712"/>
            <a:ext cx="39052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Borderless table used to lay out form</a:t>
            </a:r>
          </a:p>
        </p:txBody>
      </p:sp>
    </p:spTree>
  </p:cSld>
  <p:clrMapOvr>
    <a:masterClrMapping/>
  </p:clrMapOvr>
  <p:transition spd="slow">
    <p:cut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Shape 14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55" name="Shape 14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pic>
        <p:nvPicPr>
          <p:cNvPr id="1456" name="Shape 1456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838200" y="1958975"/>
            <a:ext cx="7086600" cy="384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Shape 1457"/>
          <p:cNvSpPr/>
          <p:nvPr/>
        </p:nvSpPr>
        <p:spPr>
          <a:xfrm>
            <a:off x="2895600" y="2438400"/>
            <a:ext cx="27431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Shape 1458"/>
          <p:cNvSpPr txBox="1"/>
          <p:nvPr/>
        </p:nvSpPr>
        <p:spPr>
          <a:xfrm>
            <a:off x="4632325" y="2017711"/>
            <a:ext cx="3333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Special text field for passwords</a:t>
            </a:r>
          </a:p>
        </p:txBody>
      </p:sp>
    </p:spTree>
  </p:cSld>
  <p:clrMapOvr>
    <a:masterClrMapping/>
  </p:clrMapOvr>
  <p:transition spd="slow">
    <p:cut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64" name="Shape 1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pic>
        <p:nvPicPr>
          <p:cNvPr id="1465" name="Shape 1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252537"/>
            <a:ext cx="7086600" cy="505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Shape 1466"/>
          <p:cNvSpPr/>
          <p:nvPr/>
        </p:nvSpPr>
        <p:spPr>
          <a:xfrm>
            <a:off x="1143000" y="4419600"/>
            <a:ext cx="6095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Shape 1467"/>
          <p:cNvSpPr txBox="1"/>
          <p:nvPr/>
        </p:nvSpPr>
        <p:spPr>
          <a:xfrm>
            <a:off x="0" y="4191000"/>
            <a:ext cx="10985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Fix this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later with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“style”</a:t>
            </a:r>
          </a:p>
        </p:txBody>
      </p:sp>
      <p:sp>
        <p:nvSpPr>
          <p:cNvPr id="1468" name="Shape 1468"/>
          <p:cNvSpPr/>
          <p:nvPr/>
        </p:nvSpPr>
        <p:spPr>
          <a:xfrm>
            <a:off x="3048000" y="2743200"/>
            <a:ext cx="4572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9" name="Shape 1469"/>
          <p:cNvCxnSpPr/>
          <p:nvPr/>
        </p:nvCxnSpPr>
        <p:spPr>
          <a:xfrm>
            <a:off x="990600" y="2590800"/>
            <a:ext cx="2057400" cy="304799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470" name="Shape 1470"/>
          <p:cNvSpPr txBox="1"/>
          <p:nvPr/>
        </p:nvSpPr>
        <p:spPr>
          <a:xfrm>
            <a:off x="228600" y="2133600"/>
            <a:ext cx="7683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b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ref. 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get &lt;</a:t>
            </a:r>
          </a:p>
        </p:txBody>
      </p:sp>
    </p:spTree>
  </p:cSld>
  <p:clrMapOvr>
    <a:masterClrMapping/>
  </p:clrMapOvr>
  <p:transition spd="slow">
    <p:cut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Shape 147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76" name="Shape 14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pic>
        <p:nvPicPr>
          <p:cNvPr id="1477" name="Shape 1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143000"/>
            <a:ext cx="5362575" cy="5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Shape 148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83" name="Shape 14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</a:p>
        </p:txBody>
      </p:sp>
      <p:pic>
        <p:nvPicPr>
          <p:cNvPr id="1484" name="Shape 148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362200" y="1371600"/>
            <a:ext cx="6096000" cy="4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Shape 1485"/>
          <p:cNvSpPr/>
          <p:nvPr/>
        </p:nvSpPr>
        <p:spPr>
          <a:xfrm>
            <a:off x="2209800" y="1447800"/>
            <a:ext cx="76199" cy="1295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Shape 1486"/>
          <p:cNvSpPr/>
          <p:nvPr/>
        </p:nvSpPr>
        <p:spPr>
          <a:xfrm>
            <a:off x="2209800" y="3581400"/>
            <a:ext cx="152399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Shape 1487"/>
          <p:cNvSpPr/>
          <p:nvPr/>
        </p:nvSpPr>
        <p:spPr>
          <a:xfrm>
            <a:off x="2209800" y="4800600"/>
            <a:ext cx="76199" cy="685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Shape 1488"/>
          <p:cNvSpPr txBox="1"/>
          <p:nvPr/>
        </p:nvSpPr>
        <p:spPr>
          <a:xfrm>
            <a:off x="838200" y="1905000"/>
            <a:ext cx="920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Banner</a:t>
            </a:r>
          </a:p>
        </p:txBody>
      </p:sp>
      <p:sp>
        <p:nvSpPr>
          <p:cNvPr id="1489" name="Shape 1489"/>
          <p:cNvSpPr txBox="1"/>
          <p:nvPr/>
        </p:nvSpPr>
        <p:spPr>
          <a:xfrm>
            <a:off x="822325" y="3770312"/>
            <a:ext cx="13906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Blog entries</a:t>
            </a:r>
          </a:p>
        </p:txBody>
      </p:sp>
      <p:sp>
        <p:nvSpPr>
          <p:cNvPr id="1490" name="Shape 1490"/>
          <p:cNvSpPr txBox="1"/>
          <p:nvPr/>
        </p:nvSpPr>
        <p:spPr>
          <a:xfrm>
            <a:off x="838200" y="4876800"/>
            <a:ext cx="13144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</a:p>
        </p:txBody>
      </p:sp>
      <p:sp>
        <p:nvSpPr>
          <p:cNvPr id="1491" name="Shape 1491"/>
          <p:cNvSpPr/>
          <p:nvPr/>
        </p:nvSpPr>
        <p:spPr>
          <a:xfrm>
            <a:off x="2438400" y="2743200"/>
            <a:ext cx="2362200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Shape 1492"/>
          <p:cNvSpPr txBox="1"/>
          <p:nvPr/>
        </p:nvSpPr>
        <p:spPr>
          <a:xfrm>
            <a:off x="4784725" y="2779711"/>
            <a:ext cx="3613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Table used for side-by-side layout</a:t>
            </a:r>
          </a:p>
        </p:txBody>
      </p:sp>
    </p:spTree>
  </p:cSld>
  <p:clrMapOvr>
    <a:masterClrMapping/>
  </p:clrMapOvr>
  <p:transition spd="slow">
    <p:cut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98" name="Shape 1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</a:t>
            </a:r>
            <a:r>
              <a:rPr lang="en-US" sz="40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Blog </a:t>
            </a:r>
            <a:r>
              <a:rPr lang="en-US" sz="40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Entry</a:t>
            </a:r>
          </a:p>
        </p:txBody>
      </p:sp>
      <p:pic>
        <p:nvPicPr>
          <p:cNvPr id="1499" name="Shape 149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90600" y="2057400"/>
            <a:ext cx="7391399" cy="23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Shape 150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505" name="Shape 15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</a:t>
            </a:r>
            <a:r>
              <a:rPr lang="en-US" sz="40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b="0" i="0" u="none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Side </a:t>
            </a:r>
            <a:r>
              <a:rPr lang="en-US" sz="40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</a:p>
        </p:txBody>
      </p:sp>
      <p:pic>
        <p:nvPicPr>
          <p:cNvPr id="1506" name="Shape 1506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990600" y="2057400"/>
            <a:ext cx="6858000" cy="38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Shape 1507"/>
          <p:cNvSpPr/>
          <p:nvPr/>
        </p:nvSpPr>
        <p:spPr>
          <a:xfrm>
            <a:off x="5791200" y="3200400"/>
            <a:ext cx="685799" cy="381000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Shape 1508"/>
          <p:cNvSpPr/>
          <p:nvPr/>
        </p:nvSpPr>
        <p:spPr>
          <a:xfrm>
            <a:off x="3200400" y="3505200"/>
            <a:ext cx="914400" cy="304799"/>
          </a:xfrm>
          <a:prstGeom prst="ellipse">
            <a:avLst/>
          </a:prstGeom>
          <a:solidFill>
            <a:srgbClr val="008080">
              <a:alpha val="49803"/>
            </a:srgbClr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Shape 1509"/>
          <p:cNvSpPr txBox="1"/>
          <p:nvPr/>
        </p:nvSpPr>
        <p:spPr>
          <a:xfrm>
            <a:off x="5546725" y="2779711"/>
            <a:ext cx="31940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Represent &amp; in attribute value</a:t>
            </a:r>
          </a:p>
        </p:txBody>
      </p:sp>
      <p:sp>
        <p:nvSpPr>
          <p:cNvPr id="1510" name="Shape 1510"/>
          <p:cNvSpPr txBox="1"/>
          <p:nvPr/>
        </p:nvSpPr>
        <p:spPr>
          <a:xfrm>
            <a:off x="365125" y="3313112"/>
            <a:ext cx="141604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Keep month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and year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</a:p>
        </p:txBody>
      </p:sp>
      <p:cxnSp>
        <p:nvCxnSpPr>
          <p:cNvPr id="1511" name="Shape 1511"/>
          <p:cNvCxnSpPr/>
          <p:nvPr/>
        </p:nvCxnSpPr>
        <p:spPr>
          <a:xfrm>
            <a:off x="1752600" y="3581400"/>
            <a:ext cx="1524000" cy="0"/>
          </a:xfrm>
          <a:prstGeom prst="straightConnector1">
            <a:avLst/>
          </a:prstGeom>
          <a:noFill/>
          <a:ln w="9525" cap="rnd" cmpd="sng">
            <a:solidFill>
              <a:srgbClr val="00808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White Space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white space characters: carriage return, line feed, space, horizontal tab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Normally, character data is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normalized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white space is converted to space characters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Leading and trailing spaces are trimmed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consecutive space characters are replaced by a single space character</a:t>
            </a:r>
          </a:p>
        </p:txBody>
      </p:sp>
    </p:spTree>
  </p:cSld>
  <p:clrMapOvr>
    <a:masterClrMapping/>
  </p:clrMapOvr>
  <p:transition spd="slow">
    <p:cut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5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517" name="Shape 15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1518" name="Shape 15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XHTML 1.0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Semantics: HTML 4.01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 of all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elements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 restrictions: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XHTML 1.0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Annotated DTD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Relative URL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Accessibility guidelines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XML 1.0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8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White Space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676400"/>
            <a:ext cx="5235575" cy="1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3810000"/>
            <a:ext cx="5562600" cy="1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White Space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600200"/>
            <a:ext cx="4413249" cy="184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3581400"/>
            <a:ext cx="5345111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Unrecognized HTML Elements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00"/>
            <a:ext cx="7202487" cy="410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>
            <a:off x="1219200" y="2971800"/>
            <a:ext cx="685799" cy="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67" name="Shape 167"/>
          <p:cNvSpPr txBox="1"/>
          <p:nvPr/>
        </p:nvSpPr>
        <p:spPr>
          <a:xfrm>
            <a:off x="136525" y="2627311"/>
            <a:ext cx="16319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Misspelled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 name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400" b="0" i="0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“Hello World!”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b="79747"/>
          <a:stretch/>
        </p:blipFill>
        <p:spPr>
          <a:xfrm>
            <a:off x="2400298" y="1751458"/>
            <a:ext cx="6108700" cy="6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760289" y="1666760"/>
            <a:ext cx="133985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Declaration</a:t>
            </a:r>
          </a:p>
        </p:txBody>
      </p:sp>
      <p:sp>
        <p:nvSpPr>
          <p:cNvPr id="51" name="Shape 51"/>
          <p:cNvSpPr/>
          <p:nvPr/>
        </p:nvSpPr>
        <p:spPr>
          <a:xfrm>
            <a:off x="2285998" y="3380582"/>
            <a:ext cx="228600" cy="25145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47899" y="1819953"/>
            <a:ext cx="152399" cy="6095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760289" y="4317206"/>
            <a:ext cx="12255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Instance</a:t>
            </a:r>
          </a:p>
        </p:txBody>
      </p:sp>
      <p:pic>
        <p:nvPicPr>
          <p:cNvPr id="9" name="Shape 49"/>
          <p:cNvPicPr preferRelativeResize="0"/>
          <p:nvPr/>
        </p:nvPicPr>
        <p:blipFill rotWithShape="1">
          <a:blip r:embed="rId3">
            <a:alphaModFix/>
          </a:blip>
          <a:srcRect t="22503"/>
          <a:stretch/>
        </p:blipFill>
        <p:spPr>
          <a:xfrm>
            <a:off x="2578100" y="3380582"/>
            <a:ext cx="6108700" cy="26241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78100" y="3286444"/>
            <a:ext cx="4174392" cy="234815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Unrecognized HTML Elements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667000"/>
            <a:ext cx="4953000" cy="22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12725" y="3313112"/>
            <a:ext cx="1890712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title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character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</a:p>
        </p:txBody>
      </p:sp>
      <p:cxnSp>
        <p:nvCxnSpPr>
          <p:cNvPr id="176" name="Shape 176"/>
          <p:cNvCxnSpPr/>
          <p:nvPr/>
        </p:nvCxnSpPr>
        <p:spPr>
          <a:xfrm rot="10800000" flipH="1">
            <a:off x="2133600" y="2971799"/>
            <a:ext cx="2438399" cy="45720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77" name="Shape 177"/>
          <p:cNvSpPr txBox="1"/>
          <p:nvPr/>
        </p:nvSpPr>
        <p:spPr>
          <a:xfrm>
            <a:off x="1828800" y="2743200"/>
            <a:ext cx="10096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Belongs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Unrecognized HTML Elements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667000"/>
            <a:ext cx="4953000" cy="22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212725" y="3313112"/>
            <a:ext cx="1890712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title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character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</a:p>
        </p:txBody>
      </p:sp>
      <p:cxnSp>
        <p:nvCxnSpPr>
          <p:cNvPr id="186" name="Shape 186"/>
          <p:cNvCxnSpPr/>
          <p:nvPr/>
        </p:nvCxnSpPr>
        <p:spPr>
          <a:xfrm>
            <a:off x="2133600" y="3429000"/>
            <a:ext cx="990599" cy="38100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87" name="Shape 187"/>
          <p:cNvSpPr txBox="1"/>
          <p:nvPr/>
        </p:nvSpPr>
        <p:spPr>
          <a:xfrm>
            <a:off x="1752600" y="3810000"/>
            <a:ext cx="11874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Displayed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Unrecognized HTML Elements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Browsers ignore tags with unrecognized element names, attribute specifications with unrecognized attribute names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evolution of HTML while older browsers are still in use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Implication: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HTML document may have errors even if it displays properly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use an 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HTML validator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check syntax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Unrecognized HTML Elements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4214" y="5797485"/>
            <a:ext cx="5392132" cy="518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</a:rPr>
              <a:t>The inclusion of a DOCTYPE declaration. Without it the </a:t>
            </a:r>
            <a:r>
              <a:rPr lang="en-US" sz="2800" dirty="0" smtClean="0">
                <a:solidFill>
                  <a:schemeClr val="dk1"/>
                </a:solidFill>
              </a:rPr>
              <a:t>validator doesn’t </a:t>
            </a:r>
            <a:r>
              <a:rPr lang="en-US" sz="2800" dirty="0">
                <a:solidFill>
                  <a:schemeClr val="dk1"/>
                </a:solidFill>
              </a:rPr>
              <a:t>know which version of HTML or XHTML to validate against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  <a:endParaRPr lang="en-US" sz="2800" dirty="0">
              <a:solidFill>
                <a:schemeClr val="dk1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dk1"/>
                </a:solidFill>
              </a:rPr>
              <a:t>An </a:t>
            </a:r>
            <a:r>
              <a:rPr lang="en-US" sz="2800" dirty="0">
                <a:solidFill>
                  <a:schemeClr val="dk1"/>
                </a:solidFill>
              </a:rPr>
              <a:t>indication of the character encoding for the document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  <a:endParaRPr lang="en-US" sz="2800" dirty="0">
              <a:solidFill>
                <a:schemeClr val="dk1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dk1"/>
                </a:solidFill>
              </a:rPr>
              <a:t>The </a:t>
            </a:r>
            <a:r>
              <a:rPr lang="en-US" sz="2800" dirty="0">
                <a:solidFill>
                  <a:schemeClr val="dk1"/>
                </a:solidFill>
              </a:rPr>
              <a:t>inclusion of required rules and attributes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  <a:endParaRPr lang="en-US" sz="2800" dirty="0">
              <a:solidFill>
                <a:schemeClr val="dk1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dk1"/>
                </a:solidFill>
              </a:rPr>
              <a:t>Non-standard </a:t>
            </a:r>
            <a:r>
              <a:rPr lang="en-US" sz="2800" dirty="0">
                <a:solidFill>
                  <a:schemeClr val="dk1"/>
                </a:solidFill>
              </a:rPr>
              <a:t>elements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  <a:endParaRPr lang="en-US" sz="2800" dirty="0">
              <a:solidFill>
                <a:schemeClr val="dk1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dk1"/>
                </a:solidFill>
              </a:rPr>
              <a:t>Mismatched </a:t>
            </a:r>
            <a:r>
              <a:rPr lang="en-US" sz="2800" dirty="0">
                <a:solidFill>
                  <a:schemeClr val="dk1"/>
                </a:solidFill>
              </a:rPr>
              <a:t>tags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  <a:endParaRPr lang="en-US" sz="2800" dirty="0">
              <a:solidFill>
                <a:schemeClr val="dk1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dk1"/>
                </a:solidFill>
              </a:rPr>
              <a:t>Nesting </a:t>
            </a:r>
            <a:r>
              <a:rPr lang="en-US" sz="2800" dirty="0">
                <a:solidFill>
                  <a:schemeClr val="dk1"/>
                </a:solidFill>
              </a:rPr>
              <a:t>errors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  <a:endParaRPr lang="en-US" sz="2800" dirty="0">
              <a:solidFill>
                <a:schemeClr val="dk1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dk1"/>
                </a:solidFill>
              </a:rPr>
              <a:t>Typos </a:t>
            </a:r>
            <a:r>
              <a:rPr lang="en-US" sz="2800" dirty="0">
                <a:solidFill>
                  <a:schemeClr val="dk1"/>
                </a:solidFill>
              </a:rPr>
              <a:t>and other minor errors</a:t>
            </a:r>
            <a:r>
              <a:rPr lang="en-US" sz="28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ct val="100000"/>
              <a:buNone/>
            </a:pPr>
            <a:endParaRPr lang="en-US" sz="2800" dirty="0" smtClean="0">
              <a:solidFill>
                <a:schemeClr val="accent2"/>
              </a:solidFill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ct val="100000"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Validator: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>
                <a:solidFill>
                  <a:schemeClr val="dk1"/>
                </a:solidFill>
                <a:hlinkClick r:id="rId3"/>
              </a:rPr>
              <a:t>http://validator.w3.org</a:t>
            </a:r>
            <a:r>
              <a:rPr lang="en-US" sz="2800" dirty="0" smtClean="0">
                <a:solidFill>
                  <a:schemeClr val="dk1"/>
                </a:solidFill>
                <a:hlinkClick r:id="rId3"/>
              </a:rPr>
              <a:t>/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endParaRPr lang="en-US" sz="2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458554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&lt;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marks the beginning of a tag, how do you include a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&lt;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an HTML document?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Use markup known as a </a:t>
            </a:r>
            <a:r>
              <a:rPr lang="en-US" sz="2800" b="0" i="0" u="sng" strike="noStrike" cap="none" dirty="0">
                <a:solidFill>
                  <a:schemeClr val="accent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reference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types: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Character reference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specifies a character by its Unicode code point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&lt;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use 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&amp;#60;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&amp;#x3C;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&amp;#x3c;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Entity reference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specifies a character by an HTML-defined name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&lt;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use 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  <a:r>
              <a:rPr lang="en-US" sz="2000" b="0" i="0" u="none" strike="noStrike" cap="none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lt</a:t>
            </a:r>
            <a:r>
              <a:rPr lang="en-US" sz="20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llerta"/>
                <a:ea typeface="Allerta"/>
                <a:cs typeface="Allerta"/>
                <a:sym typeface="Allerta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References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3586"/>
            <a:ext cx="8915400" cy="37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References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&lt;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&amp;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begin markup, within character data or attribute values these characters must </a:t>
            </a:r>
            <a:r>
              <a:rPr lang="en-US"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represented by references (normally </a:t>
            </a:r>
            <a:r>
              <a:rPr lang="en-US" sz="3200" b="0" i="0" u="none" strike="noStrike" cap="none">
                <a:solidFill>
                  <a:srgbClr val="33CC33"/>
                </a:solidFill>
                <a:latin typeface="Allerta"/>
                <a:ea typeface="Allerta"/>
                <a:cs typeface="Allerta"/>
                <a:sym typeface="Allerta"/>
              </a:rPr>
              <a:t>&amp;lt;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3200" b="0" i="0" u="none" strike="noStrike" cap="none">
                <a:solidFill>
                  <a:srgbClr val="33CC33"/>
                </a:solidFill>
                <a:latin typeface="Allerta"/>
                <a:ea typeface="Allerta"/>
                <a:cs typeface="Allerta"/>
                <a:sym typeface="Allerta"/>
              </a:rPr>
              <a:t>&amp;amp;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idea to represent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&gt;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using reference (normally </a:t>
            </a:r>
            <a:r>
              <a:rPr lang="en-US" sz="3200" b="0" i="0" u="none" strike="noStrike" cap="none">
                <a:solidFill>
                  <a:srgbClr val="33CC33"/>
                </a:solidFill>
                <a:latin typeface="Allerta"/>
                <a:ea typeface="Allerta"/>
                <a:cs typeface="Allerta"/>
                <a:sym typeface="Allerta"/>
              </a:rPr>
              <a:t>&amp;gt;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consistency with treatment of &lt;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Avoids accidental use of the reserved string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]]&gt;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References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Non-breaking space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&amp;nbsp;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 produces space but counts as part of a word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keep&amp;nbsp;together keep&amp;nbsp;together …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581400"/>
            <a:ext cx="4486274" cy="27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References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Non-breaking space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used to create multiple spaces </a:t>
            </a: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(not removed by normalization)</a:t>
            </a:r>
            <a:endParaRPr lang="en-US" sz="32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300" y="3027361"/>
            <a:ext cx="5103812" cy="8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3733800"/>
            <a:ext cx="4148137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4648200"/>
            <a:ext cx="3495675" cy="17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04800" y="4114800"/>
            <a:ext cx="1765299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&amp;nbsp; + space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displays as two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spaces</a:t>
            </a:r>
          </a:p>
        </p:txBody>
      </p:sp>
      <p:cxnSp>
        <p:nvCxnSpPr>
          <p:cNvPr id="235" name="Shape 235"/>
          <p:cNvCxnSpPr/>
          <p:nvPr/>
        </p:nvCxnSpPr>
        <p:spPr>
          <a:xfrm rot="10800000" flipH="1">
            <a:off x="1844675" y="3505200"/>
            <a:ext cx="1736724" cy="725486"/>
          </a:xfrm>
          <a:prstGeom prst="straightConnector1">
            <a:avLst/>
          </a:prstGeom>
          <a:noFill/>
          <a:ln w="9525" cap="rnd" cmpd="sng">
            <a:solidFill>
              <a:schemeClr val="folHlink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36" name="Shape 236"/>
          <p:cNvCxnSpPr/>
          <p:nvPr/>
        </p:nvCxnSpPr>
        <p:spPr>
          <a:xfrm rot="10800000" flipH="1">
            <a:off x="1844675" y="3581400"/>
            <a:ext cx="2879724" cy="649286"/>
          </a:xfrm>
          <a:prstGeom prst="straightConnector1">
            <a:avLst/>
          </a:prstGeom>
          <a:noFill/>
          <a:ln w="9525" cap="rnd" cmpd="sng">
            <a:solidFill>
              <a:schemeClr val="folHlink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37" name="Shape 237"/>
          <p:cNvCxnSpPr/>
          <p:nvPr/>
        </p:nvCxnSpPr>
        <p:spPr>
          <a:xfrm>
            <a:off x="1920875" y="4764087"/>
            <a:ext cx="1508124" cy="646112"/>
          </a:xfrm>
          <a:prstGeom prst="straightConnector1">
            <a:avLst/>
          </a:prstGeom>
          <a:noFill/>
          <a:ln w="9525" cap="rnd" cmpd="sng">
            <a:solidFill>
              <a:schemeClr val="folHlink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38" name="Shape 238"/>
          <p:cNvCxnSpPr/>
          <p:nvPr/>
        </p:nvCxnSpPr>
        <p:spPr>
          <a:xfrm>
            <a:off x="1920875" y="4687887"/>
            <a:ext cx="2041524" cy="722312"/>
          </a:xfrm>
          <a:prstGeom prst="straightConnector1">
            <a:avLst/>
          </a:prstGeom>
          <a:noFill/>
          <a:ln w="9525" cap="rnd" cmpd="sng">
            <a:solidFill>
              <a:schemeClr val="folHlink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References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100000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Non-breaking space </a:t>
            </a:r>
            <a:r>
              <a:rPr lang="en-US" sz="3200" dirty="0">
                <a:solidFill>
                  <a:schemeClr val="dk1"/>
                </a:solidFill>
              </a:rPr>
              <a:t>often used to create multiple spaces </a:t>
            </a:r>
            <a:r>
              <a:rPr lang="en-US" sz="2400" dirty="0">
                <a:solidFill>
                  <a:schemeClr val="accent5"/>
                </a:solidFill>
              </a:rPr>
              <a:t>(not removed by normalization)</a:t>
            </a:r>
            <a:endParaRPr lang="en-US" sz="3200" dirty="0">
              <a:solidFill>
                <a:schemeClr val="accent5"/>
              </a:solidFill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300" y="3027361"/>
            <a:ext cx="5103812" cy="8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3733800"/>
            <a:ext cx="4148137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8400" y="4648200"/>
            <a:ext cx="3495675" cy="17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517525" y="4760912"/>
            <a:ext cx="16446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spaces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display as one</a:t>
            </a:r>
          </a:p>
        </p:txBody>
      </p:sp>
      <p:cxnSp>
        <p:nvCxnSpPr>
          <p:cNvPr id="250" name="Shape 250"/>
          <p:cNvCxnSpPr/>
          <p:nvPr/>
        </p:nvCxnSpPr>
        <p:spPr>
          <a:xfrm rot="10800000" flipH="1">
            <a:off x="1828800" y="4191000"/>
            <a:ext cx="1447800" cy="685799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51" name="Shape 251"/>
          <p:cNvCxnSpPr/>
          <p:nvPr/>
        </p:nvCxnSpPr>
        <p:spPr>
          <a:xfrm rot="10800000" flipH="1">
            <a:off x="1828800" y="4191000"/>
            <a:ext cx="2133599" cy="685799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52" name="Shape 252"/>
          <p:cNvCxnSpPr/>
          <p:nvPr/>
        </p:nvCxnSpPr>
        <p:spPr>
          <a:xfrm>
            <a:off x="1905000" y="5410200"/>
            <a:ext cx="1447800" cy="533399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53" name="Shape 253"/>
          <p:cNvCxnSpPr/>
          <p:nvPr/>
        </p:nvCxnSpPr>
        <p:spPr>
          <a:xfrm>
            <a:off x="1905000" y="5334000"/>
            <a:ext cx="1904999" cy="609599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HTML</a:t>
            </a:r>
            <a:r>
              <a:rPr lang="en-US" sz="4400" dirty="0">
                <a:solidFill>
                  <a:schemeClr val="dk2"/>
                </a:solidFill>
              </a:rPr>
              <a:t>: </a:t>
            </a:r>
            <a:r>
              <a:rPr lang="en-US" sz="4400" dirty="0">
                <a:solidFill>
                  <a:schemeClr val="accent3"/>
                </a:solidFill>
              </a:rPr>
              <a:t>“Hello World!”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5591174" cy="196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Attribute Specifications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Syntax: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 attribute names specified by HTML recommendation (or XML, as in xml:lang)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Attribute values must be quoted (matching single or double quotes)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attribute specifications are space-separated, order-independent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8381999" cy="5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XHTML: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Attribute Specifications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00" y="2124223"/>
            <a:ext cx="8005400" cy="32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0355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Attribute Values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contain embedded quotes or references to quotes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normalized by browser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to normalize attribute values yourself for optimal browser compatibility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590800"/>
            <a:ext cx="3429000" cy="36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2895600"/>
            <a:ext cx="6248399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800" y="3200400"/>
            <a:ext cx="5029199" cy="420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Shape 272"/>
          <p:cNvCxnSpPr/>
          <p:nvPr/>
        </p:nvCxnSpPr>
        <p:spPr>
          <a:xfrm>
            <a:off x="1143000" y="2819400"/>
            <a:ext cx="76199" cy="76199"/>
          </a:xfrm>
          <a:prstGeom prst="straightConnector1">
            <a:avLst/>
          </a:prstGeom>
          <a:noFill/>
          <a:ln w="28575" cap="rnd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3" name="Shape 273"/>
          <p:cNvCxnSpPr/>
          <p:nvPr/>
        </p:nvCxnSpPr>
        <p:spPr>
          <a:xfrm rot="10800000" flipH="1">
            <a:off x="1219200" y="2666999"/>
            <a:ext cx="152399" cy="228600"/>
          </a:xfrm>
          <a:prstGeom prst="straightConnector1">
            <a:avLst/>
          </a:prstGeom>
          <a:noFill/>
          <a:ln w="28575" cap="rnd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4" name="Shape 274"/>
          <p:cNvCxnSpPr/>
          <p:nvPr/>
        </p:nvCxnSpPr>
        <p:spPr>
          <a:xfrm>
            <a:off x="1143000" y="3124200"/>
            <a:ext cx="76199" cy="76199"/>
          </a:xfrm>
          <a:prstGeom prst="straightConnector1">
            <a:avLst/>
          </a:prstGeom>
          <a:noFill/>
          <a:ln w="28575" cap="rnd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5" name="Shape 275"/>
          <p:cNvCxnSpPr/>
          <p:nvPr/>
        </p:nvCxnSpPr>
        <p:spPr>
          <a:xfrm rot="10800000" flipH="1">
            <a:off x="1219200" y="2971799"/>
            <a:ext cx="152399" cy="228600"/>
          </a:xfrm>
          <a:prstGeom prst="straightConnector1">
            <a:avLst/>
          </a:prstGeom>
          <a:noFill/>
          <a:ln w="28575" cap="rnd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6" name="Shape 276"/>
          <p:cNvCxnSpPr/>
          <p:nvPr/>
        </p:nvCxnSpPr>
        <p:spPr>
          <a:xfrm>
            <a:off x="1143000" y="3276600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 flipH="1">
            <a:off x="1142999" y="3276600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HTML Elements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219200"/>
            <a:ext cx="5272087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HTML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Paragraph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r>
              <a:rPr lang="en-US" sz="2800" dirty="0" smtClean="0">
                <a:solidFill>
                  <a:schemeClr val="dk1"/>
                </a:solidFill>
              </a:rPr>
              <a:t>Paragraphs </a:t>
            </a:r>
            <a:r>
              <a:rPr lang="en-US" sz="2800" dirty="0">
                <a:solidFill>
                  <a:schemeClr val="dk1"/>
                </a:solidFill>
              </a:rPr>
              <a:t>may contain text, images, and other inline </a:t>
            </a:r>
            <a:r>
              <a:rPr lang="en-US" sz="2800" dirty="0" smtClean="0">
                <a:solidFill>
                  <a:schemeClr val="dk1"/>
                </a:solidFill>
              </a:rPr>
              <a:t>elements (called </a:t>
            </a:r>
            <a:r>
              <a:rPr lang="en-US" sz="2800" dirty="0">
                <a:solidFill>
                  <a:schemeClr val="dk1"/>
                </a:solidFill>
              </a:rPr>
              <a:t>phrasing content in the spec), but they may not contain </a:t>
            </a:r>
            <a:r>
              <a:rPr lang="en-US" sz="2800" dirty="0" smtClean="0">
                <a:solidFill>
                  <a:schemeClr val="dk1"/>
                </a:solidFill>
              </a:rPr>
              <a:t>headings, lists</a:t>
            </a:r>
            <a:r>
              <a:rPr lang="en-US" sz="2800" dirty="0">
                <a:solidFill>
                  <a:schemeClr val="dk1"/>
                </a:solidFill>
              </a:rPr>
              <a:t>, sectioning elements, or any element that typically displays as a </a:t>
            </a:r>
            <a:r>
              <a:rPr lang="en-US" sz="2800" dirty="0" smtClean="0">
                <a:solidFill>
                  <a:schemeClr val="dk1"/>
                </a:solidFill>
              </a:rPr>
              <a:t>block by </a:t>
            </a:r>
            <a:r>
              <a:rPr lang="en-US" sz="2800" dirty="0">
                <a:solidFill>
                  <a:schemeClr val="dk1"/>
                </a:solidFill>
              </a:rPr>
              <a:t>default.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70"/>
          <a:stretch/>
        </p:blipFill>
        <p:spPr>
          <a:xfrm>
            <a:off x="3091992" y="2113667"/>
            <a:ext cx="2241860" cy="9715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p</a:t>
            </a:r>
            <a:endParaRPr lang="en-US" sz="4400" b="0" i="0" u="sng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Paragraph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Arrow: Right 3"/>
          <p:cNvSpPr/>
          <p:nvPr/>
        </p:nvSpPr>
        <p:spPr>
          <a:xfrm>
            <a:off x="4113740" y="3653858"/>
            <a:ext cx="1055077" cy="51608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4" y="2801142"/>
            <a:ext cx="3695700" cy="21240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223" y="3145553"/>
            <a:ext cx="3641549" cy="15345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292609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HTML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h#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39608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Headings </a:t>
            </a:r>
            <a:endParaRPr lang="en-US" sz="2800" i="0" u="none" strike="noStrike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using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h1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h2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…,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h6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use h1 for highest level, h2 for next highest, etc.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Change style (next chapter) if you don’t like the “look” of a heading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432050"/>
            <a:ext cx="3686174" cy="192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2432050"/>
            <a:ext cx="1685925" cy="2390775"/>
          </a:xfrm>
          <a:prstGeom prst="rect">
            <a:avLst/>
          </a:prstGeom>
          <a:ln>
            <a:solidFill>
              <a:schemeClr val="tx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6970971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h#</a:t>
            </a:r>
            <a:endParaRPr lang="en-US" sz="4400" b="0" i="0" u="sng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Headings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67" y="2324263"/>
            <a:ext cx="3188183" cy="31752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223" y="2324263"/>
            <a:ext cx="2967239" cy="31752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Arrow: Right 3"/>
          <p:cNvSpPr/>
          <p:nvPr/>
        </p:nvSpPr>
        <p:spPr>
          <a:xfrm>
            <a:off x="4113740" y="3653858"/>
            <a:ext cx="1055077" cy="51608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HTML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Preformatted Text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pre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32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retain format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text and display using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monospace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font: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Note that any embedded markup (such as 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Allerta"/>
                <a:ea typeface="Allerta"/>
                <a:cs typeface="Allerta"/>
                <a:sym typeface="Allerta"/>
              </a:rPr>
              <a:t>&lt;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Allerta"/>
                <a:ea typeface="Allerta"/>
                <a:cs typeface="Allerta"/>
                <a:sym typeface="Allerta"/>
              </a:rPr>
              <a:t>br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Allerta"/>
                <a:ea typeface="Allerta"/>
                <a:cs typeface="Allerta"/>
                <a:sym typeface="Allerta"/>
              </a:rPr>
              <a:t> /&gt;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) is still treated as markup!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452" y="3224752"/>
            <a:ext cx="5741986" cy="168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63174"/>
          <a:stretch/>
        </p:blipFill>
        <p:spPr>
          <a:xfrm>
            <a:off x="4415476" y="1712389"/>
            <a:ext cx="1080351" cy="466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pre</a:t>
            </a:r>
            <a:endParaRPr lang="en-US" sz="4400" b="0" i="0" u="none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Preformatted Text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500"/>
          <a:stretch/>
        </p:blipFill>
        <p:spPr>
          <a:xfrm>
            <a:off x="457200" y="2457702"/>
            <a:ext cx="4410222" cy="31341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112" y="3276966"/>
            <a:ext cx="3600953" cy="14956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Arrow: Right 4"/>
          <p:cNvSpPr/>
          <p:nvPr/>
        </p:nvSpPr>
        <p:spPr>
          <a:xfrm>
            <a:off x="4944793" y="3939637"/>
            <a:ext cx="365947" cy="341532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63174"/>
          <a:stretch/>
        </p:blipFill>
        <p:spPr>
          <a:xfrm>
            <a:off x="4404617" y="1777457"/>
            <a:ext cx="1080351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054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lang="en-US" sz="4400" b="0" i="0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1990: HTML invented by Tim Berners-Lee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1993: Mosaic browser adds support for images, sound, video to HTML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1994-~1997: 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“Browser wars”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Netscape and Microsoft, HTML defined operationally by browser support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~1997-present: Increasingly, World-Wide Web Consortium (W3C) recommendations define HTML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</a:t>
            </a:r>
            <a:r>
              <a:rPr lang="en-US" sz="4400" u="sng" dirty="0" smtClean="0">
                <a:solidFill>
                  <a:schemeClr val="dk2"/>
                </a:solidFill>
              </a:rPr>
              <a:t>Elements:</a:t>
            </a:r>
            <a:r>
              <a:rPr lang="en-US" sz="4400" dirty="0" smtClean="0">
                <a:solidFill>
                  <a:schemeClr val="dk2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br</a:t>
            </a:r>
            <a:endParaRPr lang="en-US" sz="4400" b="0" i="0" u="none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2800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Arial"/>
              </a:rPr>
              <a:t>ine </a:t>
            </a:r>
            <a:r>
              <a:rPr lang="en-US" sz="28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Arial"/>
              </a:rPr>
              <a:t>break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lerta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br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example of an </a:t>
            </a:r>
            <a:r>
              <a:rPr lang="en-US" sz="2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empty element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1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i.e., element that is not allowed to have content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562" b="50967"/>
          <a:stretch/>
        </p:blipFill>
        <p:spPr>
          <a:xfrm>
            <a:off x="2790333" y="1672161"/>
            <a:ext cx="1017200" cy="486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8" y="3352983"/>
            <a:ext cx="8464092" cy="415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Arrow: Right 4"/>
          <p:cNvSpPr/>
          <p:nvPr/>
        </p:nvSpPr>
        <p:spPr>
          <a:xfrm rot="5400000">
            <a:off x="4407880" y="3899976"/>
            <a:ext cx="365947" cy="341532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946"/>
          <a:stretch/>
        </p:blipFill>
        <p:spPr>
          <a:xfrm>
            <a:off x="2974155" y="4332697"/>
            <a:ext cx="3233395" cy="18654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 smtClean="0">
                <a:solidFill>
                  <a:schemeClr val="accent3"/>
                </a:solidFill>
              </a:rPr>
              <a:t>Empty Elements</a:t>
            </a:r>
            <a:endParaRPr lang="en-US" sz="4400" b="0" i="0" u="none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10346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XML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two syntactic representations of empty elements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Empty tag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syntax &lt;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/&gt; is recommended for browser compatibility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XML parsers also recognize syntax &lt;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&gt;&lt;/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(start tag followed immediately by end tag), but many browsers do not understand this for empty elements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46" y="1780817"/>
            <a:ext cx="3390087" cy="41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345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</a:t>
            </a:r>
            <a:r>
              <a:rPr lang="en-US" sz="4400" u="sng" dirty="0" smtClean="0">
                <a:solidFill>
                  <a:schemeClr val="dk2"/>
                </a:solidFill>
              </a:rPr>
              <a:t>Elements:</a:t>
            </a:r>
            <a:r>
              <a:rPr lang="en-US" sz="4400" dirty="0" smtClean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span</a:t>
            </a:r>
            <a:endParaRPr lang="en-US" sz="4400" b="0" i="0" u="none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can be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formatted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various ways: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style sheet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technology (next chapter) to a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 styleless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wrapper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phrase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specifies semantics of text (not style directly):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font style element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recommended, but frequently used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3124200"/>
            <a:ext cx="6372224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48527"/>
          <a:stretch/>
        </p:blipFill>
        <p:spPr>
          <a:xfrm>
            <a:off x="2795587" y="4616113"/>
            <a:ext cx="3371850" cy="4118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</a:t>
            </a:r>
            <a:endParaRPr lang="en-US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524000"/>
            <a:ext cx="6069012" cy="2830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HTML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hr</a:t>
            </a:r>
            <a:endParaRPr lang="en-US" sz="4400" b="0" i="0" u="sng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Horizontal rule </a:t>
            </a:r>
            <a:endParaRPr lang="en-US" sz="3200" i="0" u="none" strike="noStrike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Also </a:t>
            </a:r>
            <a:r>
              <a:rPr lang="en-US" sz="24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an empty element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can be modified using style sheet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88" y="1720685"/>
            <a:ext cx="894957" cy="41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38" y="3208200"/>
            <a:ext cx="4983350" cy="31005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2145882" y="4289197"/>
            <a:ext cx="49962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>
                <a:solidFill>
                  <a:schemeClr val="accent3"/>
                </a:solidFill>
              </a:rPr>
              <a:t>img</a:t>
            </a:r>
            <a:endParaRPr lang="en-US" sz="4400" b="0" i="0" u="sng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Images </a:t>
            </a:r>
            <a:endParaRPr lang="en-US" sz="2800" i="0" u="none" strike="noStrike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embedded using </a:t>
            </a:r>
            <a:r>
              <a:rPr lang="en-US" sz="2800" b="0" i="0" u="none" strike="noStrike" cap="none" dirty="0" err="1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img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Attributes: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llerta"/>
              <a:buChar char="–"/>
            </a:pPr>
            <a:r>
              <a:rPr lang="en-US" sz="2400" b="0" i="0" u="none" strike="noStrike" cap="none" dirty="0" err="1">
                <a:solidFill>
                  <a:schemeClr val="folHlink"/>
                </a:solidFill>
                <a:latin typeface="Allerta"/>
                <a:ea typeface="Allerta"/>
                <a:cs typeface="Allerta"/>
                <a:sym typeface="Allerta"/>
              </a:rPr>
              <a:t>src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URL of image file (required).  Browser generates a GET request to this URL.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llerta"/>
              <a:buChar char="–"/>
            </a:pPr>
            <a:r>
              <a:rPr lang="en-US" sz="2400" b="0" i="0" u="none" strike="noStrike" cap="none" dirty="0">
                <a:solidFill>
                  <a:schemeClr val="folHlink"/>
                </a:solidFill>
                <a:latin typeface="Allerta"/>
                <a:ea typeface="Allerta"/>
                <a:cs typeface="Allerta"/>
                <a:sym typeface="Allerta"/>
              </a:rPr>
              <a:t>alt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text description of image (required)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llerta"/>
              <a:buChar char="–"/>
            </a:pPr>
            <a:r>
              <a:rPr lang="en-US" sz="2400" b="0" i="0" u="none" strike="noStrike" cap="none" dirty="0">
                <a:solidFill>
                  <a:schemeClr val="folHlink"/>
                </a:solidFill>
                <a:latin typeface="Allerta"/>
                <a:ea typeface="Allerta"/>
                <a:cs typeface="Allerta"/>
                <a:sym typeface="Allerta"/>
              </a:rPr>
              <a:t>height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0" i="0" u="none" strike="noStrike" cap="none" dirty="0">
                <a:solidFill>
                  <a:schemeClr val="folHlink"/>
                </a:solidFill>
                <a:latin typeface="Allerta"/>
                <a:ea typeface="Allerta"/>
                <a:cs typeface="Allerta"/>
                <a:sym typeface="Allerta"/>
              </a:rPr>
              <a:t>width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dimensions of area that image will occupy (recommended)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196" y="2514599"/>
            <a:ext cx="5008561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" r="53097" b="51141"/>
          <a:stretch/>
        </p:blipFill>
        <p:spPr>
          <a:xfrm>
            <a:off x="2202925" y="1696825"/>
            <a:ext cx="1067634" cy="433633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561" y="2761124"/>
            <a:ext cx="2509591" cy="779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>
                <a:solidFill>
                  <a:schemeClr val="accent3"/>
                </a:solidFill>
              </a:rPr>
              <a:t>img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8" y="1866401"/>
            <a:ext cx="8268732" cy="36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9020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>
                <a:solidFill>
                  <a:schemeClr val="accent3"/>
                </a:solidFill>
              </a:rPr>
              <a:t>img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height and width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specified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image, then browser may need to rearrange the client area after downloading the image (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poor user interface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Web page)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height and width specified are not the same as the original dimensions of image, browser will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image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 units for height and width are “picture elements” (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pixels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specify percentage of client area using string such as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“50%”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>
                <a:solidFill>
                  <a:schemeClr val="accent3"/>
                </a:solidFill>
              </a:rPr>
              <a:t>img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 resolution determines pixel size</a:t>
            </a:r>
          </a:p>
        </p:txBody>
      </p:sp>
      <p:sp>
        <p:nvSpPr>
          <p:cNvPr id="381" name="Shape 381"/>
          <p:cNvSpPr/>
          <p:nvPr/>
        </p:nvSpPr>
        <p:spPr>
          <a:xfrm>
            <a:off x="2667000" y="3200400"/>
            <a:ext cx="2428875" cy="174783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2819400" y="3276600"/>
            <a:ext cx="76199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1600200" y="3581400"/>
            <a:ext cx="1098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768 lines</a:t>
            </a:r>
          </a:p>
        </p:txBody>
      </p:sp>
      <p:sp>
        <p:nvSpPr>
          <p:cNvPr id="384" name="Shape 384"/>
          <p:cNvSpPr/>
          <p:nvPr/>
        </p:nvSpPr>
        <p:spPr>
          <a:xfrm rot="-5400000" flipH="1">
            <a:off x="3810000" y="2285999"/>
            <a:ext cx="228600" cy="1447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2743200" y="2590800"/>
            <a:ext cx="24955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1024 elements per line</a:t>
            </a:r>
          </a:p>
        </p:txBody>
      </p:sp>
      <p:cxnSp>
        <p:nvCxnSpPr>
          <p:cNvPr id="386" name="Shape 386"/>
          <p:cNvCxnSpPr/>
          <p:nvPr/>
        </p:nvCxnSpPr>
        <p:spPr>
          <a:xfrm>
            <a:off x="3429000" y="3810000"/>
            <a:ext cx="762000" cy="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7" name="Shape 387"/>
          <p:cNvCxnSpPr/>
          <p:nvPr/>
        </p:nvCxnSpPr>
        <p:spPr>
          <a:xfrm flipH="1">
            <a:off x="3809999" y="3200400"/>
            <a:ext cx="1447800" cy="6095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88" name="Shape 388"/>
          <p:cNvSpPr txBox="1"/>
          <p:nvPr/>
        </p:nvSpPr>
        <p:spPr>
          <a:xfrm>
            <a:off x="5241925" y="3008311"/>
            <a:ext cx="30162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pixel wide line is almost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 the width of monitor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>
                <a:solidFill>
                  <a:schemeClr val="accent3"/>
                </a:solidFill>
              </a:rPr>
              <a:t>img</a:t>
            </a:r>
            <a:endParaRPr lang="en-US" sz="4400" b="0" i="0" u="sng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 resolution determines pixel size</a:t>
            </a:r>
          </a:p>
        </p:txBody>
      </p:sp>
      <p:sp>
        <p:nvSpPr>
          <p:cNvPr id="396" name="Shape 396"/>
          <p:cNvSpPr/>
          <p:nvPr/>
        </p:nvSpPr>
        <p:spPr>
          <a:xfrm>
            <a:off x="2667000" y="3200400"/>
            <a:ext cx="2428875" cy="174783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2819400" y="3276600"/>
            <a:ext cx="76199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1600200" y="3581400"/>
            <a:ext cx="1225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1024 lines</a:t>
            </a:r>
          </a:p>
        </p:txBody>
      </p:sp>
      <p:sp>
        <p:nvSpPr>
          <p:cNvPr id="399" name="Shape 399"/>
          <p:cNvSpPr/>
          <p:nvPr/>
        </p:nvSpPr>
        <p:spPr>
          <a:xfrm rot="-5400000" flipH="1">
            <a:off x="3810000" y="2285999"/>
            <a:ext cx="228600" cy="14478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2743200" y="2590800"/>
            <a:ext cx="24955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1280 elements per line</a:t>
            </a:r>
          </a:p>
        </p:txBody>
      </p:sp>
      <p:cxnSp>
        <p:nvCxnSpPr>
          <p:cNvPr id="401" name="Shape 401"/>
          <p:cNvCxnSpPr/>
          <p:nvPr/>
        </p:nvCxnSpPr>
        <p:spPr>
          <a:xfrm>
            <a:off x="3429000" y="3810000"/>
            <a:ext cx="609599" cy="0"/>
          </a:xfrm>
          <a:prstGeom prst="straightConnector1">
            <a:avLst/>
          </a:prstGeom>
          <a:noFill/>
          <a:ln w="952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2" name="Shape 402"/>
          <p:cNvCxnSpPr/>
          <p:nvPr/>
        </p:nvCxnSpPr>
        <p:spPr>
          <a:xfrm flipH="1">
            <a:off x="3809999" y="3200400"/>
            <a:ext cx="1447800" cy="6095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403" name="Shape 403"/>
          <p:cNvSpPr txBox="1"/>
          <p:nvPr/>
        </p:nvSpPr>
        <p:spPr>
          <a:xfrm>
            <a:off x="5241925" y="3008311"/>
            <a:ext cx="31178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pixel wide line is less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half the width of monitor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Versions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4.01 (Dec 1999) syntax defined using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Standard Generalized Markup Language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(SGML)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XHTML 1.0 (Jan 2000) syntax defined using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Extensible Markup Language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(XML)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differences: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HTML allows some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tag omissions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(e.g., end tags)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XHTML element and attribute names are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lower case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(HTML names are case-insensitive)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XHTML requires that attribute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n-US" sz="24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quoted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HTML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30938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Hyperlinks </a:t>
            </a:r>
            <a:endParaRPr lang="en-US" sz="2800" i="0" u="none" strike="noStrike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by the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anchor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</a:t>
            </a:r>
            <a:r>
              <a:rPr lang="en-US" sz="2800" b="0" i="0" u="none" strike="noStrike" cap="none" dirty="0" smtClean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</a:rPr>
              <a:t>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Clicking on a hyperlink causes browser to issue </a:t>
            </a:r>
            <a:r>
              <a:rPr lang="en-US" sz="2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GET request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URL specified in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href</a:t>
            </a:r>
            <a:r>
              <a:rPr lang="en-US" sz="2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sym typeface="Arial"/>
              </a:rPr>
              <a:t> attribute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render response in client area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of anchor element is text of hyperlink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(avoid leading/trailing space in content)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803" y="1663701"/>
            <a:ext cx="714375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20" y="2452690"/>
            <a:ext cx="5289886" cy="1805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</a:t>
            </a:r>
            <a:endParaRPr lang="en-US" sz="4400" b="0" i="0" u="sng" strike="noStrike" cap="none" dirty="0">
              <a:solidFill>
                <a:schemeClr val="accent3"/>
              </a:solidFill>
              <a:sym typeface="Arial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Anchors can be used as </a:t>
            </a: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source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(previous example)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destination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fragment portion of a URL is used to reference a destination anchor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Browser scrolls so destination anchor is at (or near) top of client area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743200"/>
            <a:ext cx="5289550" cy="40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419600"/>
            <a:ext cx="8139111" cy="32861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/>
          <p:nvPr/>
        </p:nvSpPr>
        <p:spPr>
          <a:xfrm>
            <a:off x="6705600" y="4419600"/>
            <a:ext cx="1295400" cy="381000"/>
          </a:xfrm>
          <a:prstGeom prst="ellipse">
            <a:avLst/>
          </a:prstGeom>
          <a:solidFill>
            <a:schemeClr val="accent1">
              <a:alpha val="26666"/>
            </a:schemeClr>
          </a:solidFill>
          <a:ln w="9525" cap="rnd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</a:t>
            </a:r>
            <a:endParaRPr lang="en-US" sz="4400" b="0" i="0" u="sng" strike="noStrike" cap="none" dirty="0">
              <a:solidFill>
                <a:schemeClr val="accent3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69" y="2238219"/>
            <a:ext cx="8452262" cy="3494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869" y="1700837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Linking to a specific point in a </a:t>
            </a:r>
            <a:r>
              <a:rPr lang="en-US" sz="2400" b="1" dirty="0" smtClean="0">
                <a:solidFill>
                  <a:schemeClr val="accent2"/>
                </a:solidFill>
              </a:rPr>
              <a:t>page: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8486" y="5742858"/>
            <a:ext cx="2790825" cy="800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81806" y="5260157"/>
            <a:ext cx="179109" cy="245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156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Common HTML Elements: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>
                <a:solidFill>
                  <a:schemeClr val="accent3"/>
                </a:solidFill>
              </a:rPr>
              <a:t>a</a:t>
            </a:r>
            <a:endParaRPr lang="en-US" sz="4400" b="0" i="0" u="sng" strike="noStrike" cap="none" dirty="0">
              <a:solidFill>
                <a:schemeClr val="accent3"/>
              </a:solidFill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674" y="1339350"/>
            <a:ext cx="3769151" cy="49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472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Common HTML </a:t>
            </a: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Comments are a special form of tag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 to use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--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within comment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2288" y="4618036"/>
            <a:ext cx="2187574" cy="7588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2288" y="5500688"/>
            <a:ext cx="4673600" cy="3413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439" name="Shape 439"/>
          <p:cNvCxnSpPr/>
          <p:nvPr/>
        </p:nvCxnSpPr>
        <p:spPr>
          <a:xfrm>
            <a:off x="2662238" y="4680743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 flipH="1">
            <a:off x="2662237" y="4680743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>
            <a:off x="2662238" y="5500688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2" name="Shape 442"/>
          <p:cNvCxnSpPr/>
          <p:nvPr/>
        </p:nvCxnSpPr>
        <p:spPr>
          <a:xfrm flipH="1">
            <a:off x="2662237" y="5506728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237" y="2368550"/>
            <a:ext cx="3819525" cy="13239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Nesting Elements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one element is nested within another element, then the content of the inner element is also content of the outer element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XHTML requires that elements be 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properly nested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733800"/>
            <a:ext cx="5029199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5257800"/>
            <a:ext cx="4876799" cy="52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Shape 452"/>
          <p:cNvCxnSpPr/>
          <p:nvPr/>
        </p:nvCxnSpPr>
        <p:spPr>
          <a:xfrm>
            <a:off x="1447800" y="5410200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3" name="Shape 453"/>
          <p:cNvCxnSpPr/>
          <p:nvPr/>
        </p:nvCxnSpPr>
        <p:spPr>
          <a:xfrm flipH="1">
            <a:off x="1447799" y="5410200"/>
            <a:ext cx="228600" cy="228600"/>
          </a:xfrm>
          <a:prstGeom prst="straightConnector1">
            <a:avLst/>
          </a:prstGeom>
          <a:noFill/>
          <a:ln w="28575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Nesting Elements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HTML elements are either 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block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3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inline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browser automatically generates line breaks before and after the element content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Inline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element content is added to the “flow”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strong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Nesting Elements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Syntactic rules of thumb: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of </a:t>
            </a:r>
            <a:r>
              <a:rPr lang="en-US" sz="2800" b="0" i="0" u="none" strike="noStrike" cap="none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-US" sz="2800" dirty="0" smtClean="0">
                <a:solidFill>
                  <a:schemeClr val="accent6"/>
                </a:solidFill>
                <a:sym typeface="Allerta"/>
              </a:rPr>
              <a:t>body&gt;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dk1"/>
                </a:solidFill>
              </a:rPr>
              <a:t>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ust be blocks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Blocks can contain inline elements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Inline elements </a:t>
            </a:r>
            <a:r>
              <a:rPr lang="en-US" sz="2800" b="1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 blocks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ar-SA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Specific rules for each version of (X)HTML are defined using SGML or XML (covered later)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Relative URL’s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SzPct val="100000"/>
            </a:pPr>
            <a:r>
              <a:rPr lang="en-US" sz="2800" dirty="0">
                <a:solidFill>
                  <a:schemeClr val="accent2"/>
                </a:solidFill>
              </a:rPr>
              <a:t>Relative </a:t>
            </a:r>
            <a:r>
              <a:rPr lang="en-US" sz="2800" dirty="0" smtClean="0">
                <a:solidFill>
                  <a:schemeClr val="accent2"/>
                </a:solidFill>
              </a:rPr>
              <a:t>URLs: </a:t>
            </a:r>
            <a:r>
              <a:rPr lang="en-US" sz="2800" dirty="0">
                <a:solidFill>
                  <a:schemeClr val="dk1"/>
                </a:solidFill>
              </a:rPr>
              <a:t>describe the pathname to a file relative to the </a:t>
            </a:r>
            <a:r>
              <a:rPr lang="en-US" sz="2800" dirty="0" smtClean="0">
                <a:solidFill>
                  <a:schemeClr val="dk1"/>
                </a:solidFill>
              </a:rPr>
              <a:t>current document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example of a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relative URL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it is interpreted relative to the URL of the document </a:t>
            </a: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Ex: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URL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http://localhost:8080/MultiFile.html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relative URL above represents 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absolute URL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http://localhost:8080/valid-xhtml10.png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2980" y="2602141"/>
            <a:ext cx="4649770" cy="4144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Relative URL’s</a:t>
            </a: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92336"/>
            <a:ext cx="8305799" cy="293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SGML and XML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24000"/>
            <a:ext cx="7245349" cy="462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Relative URL’s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Query and fragment portions of a relative URL are appended to the resulting absolute URL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If document URL is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http://localhost:8080/PageAnch.html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it contains the anchor element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the corresponding absolute URL is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http://localhost:8080/PageAnch.html#section1</a:t>
            </a: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4419600"/>
            <a:ext cx="3962399" cy="46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Relative URL’s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1728" y="4920791"/>
            <a:ext cx="6240544" cy="461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Advantages: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Shorter than absolute URL’s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Primary: can </a:t>
            </a:r>
            <a:r>
              <a:rPr lang="en-US" sz="2800" b="0" i="0" u="none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change the URL of a document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 move document to a different directory or rename the server host)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needing to change URL’s within the document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800" b="0" i="0" u="none" strike="noStrike" cap="none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 smtClean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  <a:sym typeface="Arial"/>
              </a:rPr>
              <a:t>Should </a:t>
            </a:r>
            <a:r>
              <a:rPr lang="en-US" sz="32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  <a:sym typeface="Arial"/>
              </a:rPr>
              <a:t>use relative URL’s whenever possible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Lists</a:t>
            </a:r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716" y="1417637"/>
            <a:ext cx="4130674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21481"/>
          <a:stretch/>
        </p:blipFill>
        <p:spPr>
          <a:xfrm>
            <a:off x="4988906" y="2620652"/>
            <a:ext cx="3929753" cy="23001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Lists: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Unordered list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54" y="2579457"/>
            <a:ext cx="4638675" cy="21050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98" y="2703283"/>
            <a:ext cx="2257425" cy="18573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Arrow: Right 3"/>
          <p:cNvSpPr/>
          <p:nvPr/>
        </p:nvSpPr>
        <p:spPr>
          <a:xfrm>
            <a:off x="5238375" y="3286355"/>
            <a:ext cx="1055077" cy="516086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31987"/>
      </p:ext>
    </p:extLst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Lists: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Ordered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list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Arrow: Right 3"/>
          <p:cNvSpPr/>
          <p:nvPr/>
        </p:nvSpPr>
        <p:spPr>
          <a:xfrm rot="5400000">
            <a:off x="4271785" y="3699776"/>
            <a:ext cx="600430" cy="516086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55" y="1765396"/>
            <a:ext cx="6448425" cy="18002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88" y="4350017"/>
            <a:ext cx="6085068" cy="1463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4470137"/>
      </p:ext>
    </p:extLst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Lists: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Definition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list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Arrow: Right 3"/>
          <p:cNvSpPr/>
          <p:nvPr/>
        </p:nvSpPr>
        <p:spPr>
          <a:xfrm rot="5400000">
            <a:off x="4353077" y="3781067"/>
            <a:ext cx="437845" cy="516086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33" y="4340547"/>
            <a:ext cx="6938129" cy="20951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34" y="1413107"/>
            <a:ext cx="7776129" cy="23245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22070" y="3399119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&lt;/dl&gt;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22896"/>
      </p:ext>
    </p:extLst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114550"/>
            <a:ext cx="8591550" cy="2628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</a:p>
        </p:txBody>
      </p:sp>
      <p:pic>
        <p:nvPicPr>
          <p:cNvPr id="539" name="Shape 5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461" y="1871662"/>
            <a:ext cx="4850877" cy="35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10997" y="3952082"/>
            <a:ext cx="83208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Rules</a:t>
            </a:r>
          </a:p>
        </p:txBody>
      </p:sp>
      <p:cxnSp>
        <p:nvCxnSpPr>
          <p:cNvPr id="541" name="Shape 541"/>
          <p:cNvCxnSpPr/>
          <p:nvPr/>
        </p:nvCxnSpPr>
        <p:spPr>
          <a:xfrm flipV="1">
            <a:off x="660660" y="3790953"/>
            <a:ext cx="990601" cy="234292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42" name="Shape 542"/>
          <p:cNvCxnSpPr/>
          <p:nvPr/>
        </p:nvCxnSpPr>
        <p:spPr>
          <a:xfrm>
            <a:off x="736861" y="4223208"/>
            <a:ext cx="838199" cy="177342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43" name="Shape 543"/>
          <p:cNvSpPr txBox="1"/>
          <p:nvPr/>
        </p:nvSpPr>
        <p:spPr>
          <a:xfrm>
            <a:off x="2473586" y="5732463"/>
            <a:ext cx="768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Rules</a:t>
            </a:r>
          </a:p>
        </p:txBody>
      </p:sp>
      <p:cxnSp>
        <p:nvCxnSpPr>
          <p:cNvPr id="544" name="Shape 544"/>
          <p:cNvCxnSpPr/>
          <p:nvPr/>
        </p:nvCxnSpPr>
        <p:spPr>
          <a:xfrm rot="10800000">
            <a:off x="2489460" y="4857751"/>
            <a:ext cx="228600" cy="838199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45" name="Shape 545"/>
          <p:cNvCxnSpPr/>
          <p:nvPr/>
        </p:nvCxnSpPr>
        <p:spPr>
          <a:xfrm rot="10800000" flipH="1">
            <a:off x="2870461" y="4857751"/>
            <a:ext cx="304799" cy="838199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46" name="Shape 546"/>
          <p:cNvSpPr txBox="1"/>
          <p:nvPr/>
        </p:nvSpPr>
        <p:spPr>
          <a:xfrm>
            <a:off x="35186" y="5503863"/>
            <a:ext cx="984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Borders</a:t>
            </a:r>
          </a:p>
        </p:txBody>
      </p:sp>
      <p:cxnSp>
        <p:nvCxnSpPr>
          <p:cNvPr id="547" name="Shape 547"/>
          <p:cNvCxnSpPr/>
          <p:nvPr/>
        </p:nvCxnSpPr>
        <p:spPr>
          <a:xfrm rot="10800000" flipH="1">
            <a:off x="660661" y="4705350"/>
            <a:ext cx="609599" cy="7620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48" name="Shape 548"/>
          <p:cNvCxnSpPr/>
          <p:nvPr/>
        </p:nvCxnSpPr>
        <p:spPr>
          <a:xfrm rot="10800000" flipH="1">
            <a:off x="736861" y="5162550"/>
            <a:ext cx="990599" cy="3810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triangle" w="med" len="med"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938" y="1871662"/>
            <a:ext cx="2696644" cy="34089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9714502"/>
      </p:ext>
    </p:extLst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</a:p>
        </p:txBody>
      </p:sp>
      <p:pic>
        <p:nvPicPr>
          <p:cNvPr id="555" name="Shape 5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981200"/>
            <a:ext cx="4792661" cy="229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4148137"/>
            <a:ext cx="4852986" cy="896937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/>
          <p:nvPr/>
        </p:nvSpPr>
        <p:spPr>
          <a:xfrm>
            <a:off x="2057400" y="2362200"/>
            <a:ext cx="76199" cy="685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2057400" y="3124200"/>
            <a:ext cx="76199" cy="685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2057400" y="3886200"/>
            <a:ext cx="76199" cy="68579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Shape 560"/>
          <p:cNvSpPr txBox="1"/>
          <p:nvPr/>
        </p:nvSpPr>
        <p:spPr>
          <a:xfrm>
            <a:off x="441325" y="3313112"/>
            <a:ext cx="1276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Table Row</a:t>
            </a:r>
          </a:p>
        </p:txBody>
      </p:sp>
      <p:cxnSp>
        <p:nvCxnSpPr>
          <p:cNvPr id="561" name="Shape 561"/>
          <p:cNvCxnSpPr/>
          <p:nvPr/>
        </p:nvCxnSpPr>
        <p:spPr>
          <a:xfrm rot="10800000" flipH="1">
            <a:off x="1295400" y="2743199"/>
            <a:ext cx="685799" cy="45720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62" name="Shape 562"/>
          <p:cNvCxnSpPr/>
          <p:nvPr/>
        </p:nvCxnSpPr>
        <p:spPr>
          <a:xfrm>
            <a:off x="1676400" y="3505200"/>
            <a:ext cx="304799" cy="0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63" name="Shape 563"/>
          <p:cNvCxnSpPr/>
          <p:nvPr/>
        </p:nvCxnSpPr>
        <p:spPr>
          <a:xfrm>
            <a:off x="1219200" y="3657600"/>
            <a:ext cx="762000" cy="533399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64" name="Shape 564"/>
          <p:cNvSpPr/>
          <p:nvPr/>
        </p:nvSpPr>
        <p:spPr>
          <a:xfrm rot="-5400000">
            <a:off x="3657599" y="3733800"/>
            <a:ext cx="76199" cy="1600199"/>
          </a:xfrm>
          <a:prstGeom prst="leftBrace">
            <a:avLst>
              <a:gd name="adj1" fmla="val 8333"/>
              <a:gd name="adj2" fmla="val 10575"/>
            </a:avLst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 rot="-5400000">
            <a:off x="5105400" y="3962399"/>
            <a:ext cx="76199" cy="1143000"/>
          </a:xfrm>
          <a:prstGeom prst="leftBrace">
            <a:avLst>
              <a:gd name="adj1" fmla="val 8333"/>
              <a:gd name="adj2" fmla="val 10575"/>
            </a:avLst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 rot="-5400000">
            <a:off x="6324600" y="3962399"/>
            <a:ext cx="76199" cy="1143000"/>
          </a:xfrm>
          <a:prstGeom prst="leftBrace">
            <a:avLst>
              <a:gd name="adj1" fmla="val 8333"/>
              <a:gd name="adj2" fmla="val 10575"/>
            </a:avLst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4495800" y="5029200"/>
            <a:ext cx="1301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Table Data</a:t>
            </a:r>
          </a:p>
        </p:txBody>
      </p:sp>
      <p:cxnSp>
        <p:nvCxnSpPr>
          <p:cNvPr id="568" name="Shape 568"/>
          <p:cNvCxnSpPr/>
          <p:nvPr/>
        </p:nvCxnSpPr>
        <p:spPr>
          <a:xfrm rot="10800000">
            <a:off x="3657600" y="4648200"/>
            <a:ext cx="1066799" cy="304799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69" name="Shape 569"/>
          <p:cNvCxnSpPr/>
          <p:nvPr/>
        </p:nvCxnSpPr>
        <p:spPr>
          <a:xfrm rot="10800000">
            <a:off x="5105400" y="4648200"/>
            <a:ext cx="0" cy="304799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70" name="Shape 570"/>
          <p:cNvCxnSpPr/>
          <p:nvPr/>
        </p:nvCxnSpPr>
        <p:spPr>
          <a:xfrm rot="10800000" flipH="1">
            <a:off x="5410200" y="4648200"/>
            <a:ext cx="914400" cy="304799"/>
          </a:xfrm>
          <a:prstGeom prst="straightConnector1">
            <a:avLst/>
          </a:prstGeom>
          <a:noFill/>
          <a:ln w="9525" cap="rnd" cmpd="sng">
            <a:solidFill>
              <a:schemeClr val="hlink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71" name="Shape 571"/>
          <p:cNvSpPr/>
          <p:nvPr/>
        </p:nvSpPr>
        <p:spPr>
          <a:xfrm>
            <a:off x="3048000" y="1981200"/>
            <a:ext cx="1219199" cy="304799"/>
          </a:xfrm>
          <a:prstGeom prst="ellipse">
            <a:avLst/>
          </a:prstGeom>
          <a:solidFill>
            <a:srgbClr val="008080">
              <a:alpha val="26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 txBox="1"/>
          <p:nvPr/>
        </p:nvSpPr>
        <p:spPr>
          <a:xfrm>
            <a:off x="4800600" y="1676400"/>
            <a:ext cx="3054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Border 5 pixels, rules 1 pixel</a:t>
            </a:r>
          </a:p>
        </p:txBody>
      </p:sp>
      <p:cxnSp>
        <p:nvCxnSpPr>
          <p:cNvPr id="573" name="Shape 573"/>
          <p:cNvCxnSpPr/>
          <p:nvPr/>
        </p:nvCxnSpPr>
        <p:spPr>
          <a:xfrm flipH="1">
            <a:off x="4114800" y="1905000"/>
            <a:ext cx="685799" cy="76199"/>
          </a:xfrm>
          <a:prstGeom prst="straightConnector1">
            <a:avLst/>
          </a:prstGeom>
          <a:noFill/>
          <a:ln w="9525" cap="rnd" cmpd="sng">
            <a:solidFill>
              <a:srgbClr val="33CC33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</a:p>
        </p:txBody>
      </p:sp>
      <p:pic>
        <p:nvPicPr>
          <p:cNvPr id="580" name="Shape 5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601787"/>
            <a:ext cx="5562600" cy="396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head and body Elements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body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contains information displayed in the browser client area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0" i="0" u="none" strike="noStrike" cap="none" dirty="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head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 contains information used for other purposes by the browser: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(shown in title bar of browser window)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scripts (client-side programs)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 (display) information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</a:p>
        </p:txBody>
      </p:sp>
      <p:pic>
        <p:nvPicPr>
          <p:cNvPr id="587" name="Shape 5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743200"/>
            <a:ext cx="7637462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401762"/>
            <a:ext cx="3124199" cy="1425574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/>
          <p:nvPr/>
        </p:nvSpPr>
        <p:spPr>
          <a:xfrm>
            <a:off x="4495800" y="2743200"/>
            <a:ext cx="1219199" cy="304799"/>
          </a:xfrm>
          <a:prstGeom prst="ellipse">
            <a:avLst/>
          </a:prstGeom>
          <a:solidFill>
            <a:schemeClr val="accent1">
              <a:alpha val="3372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1524000" y="4191000"/>
            <a:ext cx="1219199" cy="304799"/>
          </a:xfrm>
          <a:prstGeom prst="ellipse">
            <a:avLst/>
          </a:prstGeom>
          <a:solidFill>
            <a:schemeClr val="accent1">
              <a:alpha val="3372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3962400" y="2971800"/>
            <a:ext cx="1568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Header</a:t>
            </a:r>
          </a:p>
        </p:txBody>
      </p:sp>
      <p:cxnSp>
        <p:nvCxnSpPr>
          <p:cNvPr id="592" name="Shape 592"/>
          <p:cNvCxnSpPr/>
          <p:nvPr/>
        </p:nvCxnSpPr>
        <p:spPr>
          <a:xfrm flipH="1">
            <a:off x="3429000" y="3276600"/>
            <a:ext cx="1219199" cy="1523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93" name="Shape 593"/>
          <p:cNvCxnSpPr/>
          <p:nvPr/>
        </p:nvCxnSpPr>
        <p:spPr>
          <a:xfrm>
            <a:off x="4648200" y="3276600"/>
            <a:ext cx="76199" cy="1523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594" name="Shape 594"/>
          <p:cNvCxnSpPr/>
          <p:nvPr/>
        </p:nvCxnSpPr>
        <p:spPr>
          <a:xfrm>
            <a:off x="4724400" y="3276600"/>
            <a:ext cx="1447800" cy="152399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595" name="Shape 595"/>
          <p:cNvSpPr/>
          <p:nvPr/>
        </p:nvSpPr>
        <p:spPr>
          <a:xfrm>
            <a:off x="1143000" y="2743200"/>
            <a:ext cx="1524000" cy="304799"/>
          </a:xfrm>
          <a:prstGeom prst="ellipse">
            <a:avLst/>
          </a:prstGeom>
          <a:solidFill>
            <a:schemeClr val="accent1">
              <a:alpha val="3372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</a:p>
        </p:txBody>
      </p:sp>
      <p:pic>
        <p:nvPicPr>
          <p:cNvPr id="602" name="Shape 6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4953000"/>
            <a:ext cx="5486399" cy="27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Shape 6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1371600"/>
            <a:ext cx="6556375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Cell padding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GB" sz="2800" dirty="0">
                <a:solidFill>
                  <a:schemeClr val="accent2"/>
                </a:solidFill>
              </a:rPr>
              <a:t>Cell padding </a:t>
            </a:r>
            <a:r>
              <a:rPr lang="en-GB" sz="2800" dirty="0"/>
              <a:t>is the amount of space held between the contents of the cell and the cell border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84" y="3152408"/>
            <a:ext cx="5175629" cy="2567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Cell spacing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GB" sz="2800" dirty="0">
                <a:solidFill>
                  <a:schemeClr val="accent2"/>
                </a:solidFill>
              </a:rPr>
              <a:t>Cell spacing </a:t>
            </a:r>
            <a:r>
              <a:rPr lang="en-GB" sz="2800" dirty="0"/>
              <a:t>is the amount of space held between cells, specified in number of pixels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39" y="2983217"/>
            <a:ext cx="5264355" cy="24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2105"/>
      </p:ext>
    </p:extLst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22" y="1501951"/>
            <a:ext cx="6992356" cy="49669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2262006"/>
      </p:ext>
    </p:extLst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Frames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12" y="1524000"/>
            <a:ext cx="7724774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Frames</a:t>
            </a:r>
          </a:p>
        </p:txBody>
      </p:sp>
      <p:pic>
        <p:nvPicPr>
          <p:cNvPr id="641" name="Shape 6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828800"/>
            <a:ext cx="5868986" cy="317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4876800"/>
            <a:ext cx="5151437" cy="121443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Shape 643"/>
          <p:cNvSpPr/>
          <p:nvPr/>
        </p:nvSpPr>
        <p:spPr>
          <a:xfrm>
            <a:off x="3581400" y="3733800"/>
            <a:ext cx="685799" cy="228600"/>
          </a:xfrm>
          <a:prstGeom prst="ellipse">
            <a:avLst/>
          </a:prstGeom>
          <a:solidFill>
            <a:srgbClr val="33CC33">
              <a:alpha val="3372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Shape 644"/>
          <p:cNvCxnSpPr/>
          <p:nvPr/>
        </p:nvCxnSpPr>
        <p:spPr>
          <a:xfrm flipH="1">
            <a:off x="4267199" y="3581400"/>
            <a:ext cx="762000" cy="228600"/>
          </a:xfrm>
          <a:prstGeom prst="straightConnector1">
            <a:avLst/>
          </a:prstGeom>
          <a:noFill/>
          <a:ln w="9525" cap="rnd" cmpd="sng">
            <a:solidFill>
              <a:srgbClr val="33CC33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45" name="Shape 645"/>
          <p:cNvSpPr txBox="1"/>
          <p:nvPr/>
        </p:nvSpPr>
        <p:spPr>
          <a:xfrm>
            <a:off x="4953000" y="3429000"/>
            <a:ext cx="1352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1/3,2/3 split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907766" y="2368468"/>
              <a:ext cx="1214280" cy="3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1766" y="2296468"/>
                <a:ext cx="12862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952606" y="2166148"/>
              <a:ext cx="1672560" cy="29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16606" y="2094148"/>
                <a:ext cx="1744560" cy="17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Frames</a:t>
            </a:r>
          </a:p>
        </p:txBody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Hyperlink in one frame can load document in another: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target attribute specification is id/name of a frame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819400"/>
            <a:ext cx="7729537" cy="2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Frames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interface issues: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when the page is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printed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when the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Back button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clicked?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should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assistive technology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“read” the page?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should the information be displayed on a </a:t>
            </a:r>
            <a:r>
              <a:rPr lang="en-US"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small display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Recommendation: avoid frames except for applications aimed at “power users”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</p:txBody>
      </p:sp>
      <p:pic>
        <p:nvPicPr>
          <p:cNvPr id="667" name="Shape 6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00200"/>
            <a:ext cx="7924799" cy="425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Element Tree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19" r="3647"/>
          <a:stretch/>
        </p:blipFill>
        <p:spPr>
          <a:xfrm>
            <a:off x="4003462" y="1709659"/>
            <a:ext cx="5043497" cy="3889551"/>
          </a:xfrm>
          <a:prstGeom prst="rect">
            <a:avLst/>
          </a:prstGeom>
        </p:spPr>
      </p:pic>
      <p:pic>
        <p:nvPicPr>
          <p:cNvPr id="5" name="Shape 74"/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7612" y="2233711"/>
            <a:ext cx="3095625" cy="310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75"/>
          <p:cNvCxnSpPr/>
          <p:nvPr/>
        </p:nvCxnSpPr>
        <p:spPr>
          <a:xfrm>
            <a:off x="937508" y="2622549"/>
            <a:ext cx="4576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hape 76"/>
          <p:cNvSpPr txBox="1"/>
          <p:nvPr/>
        </p:nvSpPr>
        <p:spPr>
          <a:xfrm>
            <a:off x="0" y="2311301"/>
            <a:ext cx="10223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Root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246788083"/>
      </p:ext>
    </p:extLst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9" name="Shape 676"/>
          <p:cNvSpPr txBox="1"/>
          <p:nvPr/>
        </p:nvSpPr>
        <p:spPr>
          <a:xfrm>
            <a:off x="457200" y="1325563"/>
            <a:ext cx="4528008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Each form is content of a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David" panose="020E0502060401010101" pitchFamily="34" charset="-79"/>
                <a:ea typeface="Allerta"/>
                <a:cs typeface="David" panose="020E0502060401010101" pitchFamily="34" charset="-79"/>
                <a:sym typeface="Allerta"/>
              </a:rPr>
              <a:t>form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element</a:t>
            </a:r>
          </a:p>
        </p:txBody>
      </p:sp>
    </p:spTree>
    <p:extLst>
      <p:ext uri="{BB962C8B-B14F-4D97-AF65-F5344CB8AC3E}">
        <p14:creationId xmlns:p14="http://schemas.microsoft.com/office/powerpoint/2010/main" val="776181285"/>
      </p:ext>
    </p:extLst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action=“http://www.example.org”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1134571" y="1248102"/>
            <a:ext cx="696912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action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specifies URL where form data is sent in an HTTP request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4194142" y="1325563"/>
            <a:ext cx="3740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HTTP request method (</a:t>
            </a:r>
            <a:r>
              <a:rPr lang="en-US" sz="1800" b="0" i="0" u="none" strike="noStrike" cap="none" dirty="0" smtClean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lowercase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</p:spPr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method=“get”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div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</p:spPr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6" name="Shape 703"/>
          <p:cNvSpPr txBox="1"/>
          <p:nvPr/>
        </p:nvSpPr>
        <p:spPr>
          <a:xfrm>
            <a:off x="1603178" y="1935957"/>
            <a:ext cx="678973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div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is the block element analog of 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span</a:t>
            </a:r>
            <a:r>
              <a:rPr lang="en-US" sz="1800" b="0" i="0" u="none" strike="noStrike" cap="non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(no-style block element)</a:t>
            </a:r>
          </a:p>
        </p:txBody>
      </p:sp>
      <p:sp>
        <p:nvSpPr>
          <p:cNvPr id="8" name="Shape 712"/>
          <p:cNvSpPr txBox="1"/>
          <p:nvPr/>
        </p:nvSpPr>
        <p:spPr>
          <a:xfrm>
            <a:off x="1539875" y="5759450"/>
            <a:ext cx="6064249" cy="366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  <a:sym typeface="Arial"/>
              </a:rPr>
              <a:t>Form control elements must be content of a block element</a:t>
            </a:r>
          </a:p>
        </p:txBody>
      </p:sp>
    </p:spTree>
    <p:extLst>
      <p:ext uri="{BB962C8B-B14F-4D97-AF65-F5344CB8AC3E}">
        <p14:creationId xmlns:p14="http://schemas.microsoft.com/office/powerpoint/2010/main" val="875922771"/>
      </p:ext>
    </p:extLst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text line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Shape 7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00200"/>
            <a:ext cx="7924799" cy="425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15926" y="2278966"/>
            <a:ext cx="5795889" cy="436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text line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name: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&lt;input type=“text”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2835898" y="2251665"/>
            <a:ext cx="48704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Single-line text field</a:t>
            </a:r>
            <a:endParaRPr lang="en-US" sz="1800" b="0" i="0" u="none" strike="noStrike" cap="none" dirty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text line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&lt;input type=“text”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name=“username”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20267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8080"/>
              </a:buClr>
              <a:buSzPct val="25000"/>
            </a:pPr>
            <a:r>
              <a:rPr lang="en-US" sz="1800" dirty="0">
                <a:solidFill>
                  <a:srgbClr val="008080"/>
                </a:solidFill>
              </a:rPr>
              <a:t>The </a:t>
            </a:r>
            <a:r>
              <a:rPr lang="en-US" sz="1800" b="1" dirty="0">
                <a:solidFill>
                  <a:srgbClr val="008080"/>
                </a:solidFill>
              </a:rPr>
              <a:t>name</a:t>
            </a:r>
            <a:r>
              <a:rPr lang="en-US" sz="1800" dirty="0">
                <a:solidFill>
                  <a:srgbClr val="008080"/>
                </a:solidFill>
              </a:rPr>
              <a:t> attribute provides the variable name for the control.</a:t>
            </a:r>
          </a:p>
        </p:txBody>
      </p:sp>
      <p:sp>
        <p:nvSpPr>
          <p:cNvPr id="8" name="Shape 746"/>
          <p:cNvSpPr txBox="1"/>
          <p:nvPr/>
        </p:nvSpPr>
        <p:spPr>
          <a:xfrm>
            <a:off x="4572000" y="2915477"/>
            <a:ext cx="457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1" dirty="0">
                <a:solidFill>
                  <a:srgbClr val="008080"/>
                </a:solidFill>
              </a:rPr>
              <a:t>n</a:t>
            </a:r>
            <a:r>
              <a:rPr lang="en-US" sz="1800" b="1" i="0" u="none" strike="noStrike" cap="none" dirty="0" smtClean="0">
                <a:solidFill>
                  <a:srgbClr val="008080"/>
                </a:solidFill>
                <a:sym typeface="Arial"/>
              </a:rPr>
              <a:t>ame</a:t>
            </a:r>
            <a:r>
              <a:rPr lang="en-US" sz="1800" b="0" i="0" u="none" strike="noStrike" cap="none" dirty="0" smtClean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associated with this control’s data in HTTP request</a:t>
            </a:r>
          </a:p>
        </p:txBody>
      </p:sp>
    </p:spTree>
    <p:extLst>
      <p:ext uri="{BB962C8B-B14F-4D97-AF65-F5344CB8AC3E}">
        <p14:creationId xmlns:p14="http://schemas.microsoft.com/office/powerpoint/2010/main" val="242992906"/>
      </p:ext>
    </p:extLst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text line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Shape 755"/>
          <p:cNvSpPr txBox="1"/>
          <p:nvPr/>
        </p:nvSpPr>
        <p:spPr>
          <a:xfrm>
            <a:off x="4375151" y="2180258"/>
            <a:ext cx="43116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Width (number of characters) of text </a:t>
            </a:r>
            <a:r>
              <a:rPr lang="en-US" sz="1800" b="0" i="0" u="none" strike="noStrike" cap="none" dirty="0" smtClean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endParaRPr lang="en-US" sz="1800" b="0" i="0" u="none" strike="noStrike" cap="none" dirty="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</p:spPr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&lt;input type=“text” name=“username”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size=“40”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text line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&lt;input type=“text” name=“username” size=“40”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6" name="Shape 764"/>
          <p:cNvSpPr txBox="1"/>
          <p:nvPr/>
        </p:nvSpPr>
        <p:spPr>
          <a:xfrm>
            <a:off x="5879806" y="2257309"/>
            <a:ext cx="2982912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input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is an empty element</a:t>
            </a:r>
          </a:p>
        </p:txBody>
      </p:sp>
    </p:spTree>
    <p:extLst>
      <p:ext uri="{BB962C8B-B14F-4D97-AF65-F5344CB8AC3E}">
        <p14:creationId xmlns:p14="http://schemas.microsoft.com/office/powerpoint/2010/main" val="2981759910"/>
      </p:ext>
    </p:extLst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label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8" name="Shape 773"/>
          <p:cNvSpPr txBox="1"/>
          <p:nvPr/>
        </p:nvSpPr>
        <p:spPr>
          <a:xfrm>
            <a:off x="1834135" y="2248667"/>
            <a:ext cx="446881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label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to associate text with a control</a:t>
            </a:r>
          </a:p>
        </p:txBody>
      </p:sp>
    </p:spTree>
    <p:extLst>
      <p:ext uri="{BB962C8B-B14F-4D97-AF65-F5344CB8AC3E}">
        <p14:creationId xmlns:p14="http://schemas.microsoft.com/office/powerpoint/2010/main" val="148611927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HTML: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Root Element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type declaration specifies name of root element: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&lt;!DOCTYPE html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sym typeface="Arial"/>
              </a:rPr>
              <a:t>Root of HTML document must be </a:t>
            </a:r>
            <a:r>
              <a:rPr lang="en-US" sz="32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html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XHTML 1.0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(standard we will follow)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that this element contain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xmlns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attribute specification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(name/value pair)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5562600"/>
            <a:ext cx="5943599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2667000" y="5562600"/>
            <a:ext cx="4800600" cy="304799"/>
          </a:xfrm>
          <a:prstGeom prst="rect">
            <a:avLst/>
          </a:prstGeom>
          <a:solidFill>
            <a:schemeClr val="folHlink">
              <a:alpha val="32941"/>
            </a:schemeClr>
          </a:solidFill>
          <a:ln w="9525" cap="rnd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Shape 86"/>
          <p:cNvCxnSpPr/>
          <p:nvPr/>
        </p:nvCxnSpPr>
        <p:spPr>
          <a:xfrm>
            <a:off x="3962400" y="5257800"/>
            <a:ext cx="228600" cy="304799"/>
          </a:xfrm>
          <a:prstGeom prst="straightConnector1">
            <a:avLst/>
          </a:prstGeom>
          <a:noFill/>
          <a:ln w="9525" cap="rnd" cmpd="sng">
            <a:solidFill>
              <a:schemeClr val="folHlink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br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5" name="Shape 782"/>
          <p:cNvSpPr txBox="1"/>
          <p:nvPr/>
        </p:nvSpPr>
        <p:spPr>
          <a:xfrm>
            <a:off x="1737511" y="3228271"/>
            <a:ext cx="3562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Form controls are inline elements</a:t>
            </a:r>
          </a:p>
        </p:txBody>
      </p:sp>
    </p:spTree>
    <p:extLst>
      <p:ext uri="{BB962C8B-B14F-4D97-AF65-F5344CB8AC3E}">
        <p14:creationId xmlns:p14="http://schemas.microsoft.com/office/powerpoint/2010/main" val="3033597567"/>
      </p:ext>
    </p:extLst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15" name="Shape 8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err="1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textarea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6" name="Shape 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00200"/>
            <a:ext cx="7924799" cy="425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29994" y="2658794"/>
            <a:ext cx="7652824" cy="1885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>
                <a:solidFill>
                  <a:schemeClr val="accent3"/>
                </a:solidFill>
              </a:rPr>
              <a:t>textarea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 err="1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rows=“5” cols=“60”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&gt;&lt;/</a:t>
            </a:r>
            <a:r>
              <a:rPr lang="en-US" sz="1600" b="1" dirty="0" err="1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solidFill>
                <a:schemeClr val="accent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8" name="Shape 791"/>
          <p:cNvSpPr txBox="1"/>
          <p:nvPr/>
        </p:nvSpPr>
        <p:spPr>
          <a:xfrm>
            <a:off x="2096678" y="4181573"/>
            <a:ext cx="44640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 dirty="0" err="1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textarea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control used for multi-line input</a:t>
            </a:r>
          </a:p>
        </p:txBody>
      </p:sp>
      <p:sp>
        <p:nvSpPr>
          <p:cNvPr id="9" name="Shape 809"/>
          <p:cNvSpPr txBox="1"/>
          <p:nvPr/>
        </p:nvSpPr>
        <p:spPr>
          <a:xfrm>
            <a:off x="5165889" y="4970511"/>
            <a:ext cx="412599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llerta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Allerta"/>
                <a:ea typeface="Allerta"/>
                <a:cs typeface="Allerta"/>
                <a:sym typeface="Allerta"/>
              </a:rPr>
              <a:t>textarea</a:t>
            </a: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 is not an empty element; any content is displayed</a:t>
            </a:r>
          </a:p>
        </p:txBody>
      </p:sp>
    </p:spTree>
    <p:extLst>
      <p:ext uri="{BB962C8B-B14F-4D97-AF65-F5344CB8AC3E}">
        <p14:creationId xmlns:p14="http://schemas.microsoft.com/office/powerpoint/2010/main" val="3714059514"/>
      </p:ext>
    </p:extLst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err="1">
                <a:solidFill>
                  <a:schemeClr val="accent3"/>
                </a:solidFill>
              </a:rPr>
              <a:t>textarea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&lt;form action=“http://www.example.org” method=“get”&gt;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&lt;div&gt;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Enter your 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&lt;input type=“text” name=“username” size=“40”/&gt;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&lt;/label&gt;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Give your life’s story in 100 words or less: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name=“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lifestory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rows=“5” cols=“60”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&gt;&lt;/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textarea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&lt;/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5" name="Shape 800"/>
          <p:cNvSpPr txBox="1"/>
          <p:nvPr/>
        </p:nvSpPr>
        <p:spPr>
          <a:xfrm>
            <a:off x="3674718" y="4177235"/>
            <a:ext cx="3257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Height and width in characters</a:t>
            </a:r>
          </a:p>
        </p:txBody>
      </p:sp>
    </p:spTree>
    <p:extLst>
      <p:ext uri="{BB962C8B-B14F-4D97-AF65-F5344CB8AC3E}">
        <p14:creationId xmlns:p14="http://schemas.microsoft.com/office/powerpoint/2010/main" val="2747602491"/>
      </p:ext>
    </p:extLst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815" name="Shape 8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sng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Forms:</a:t>
            </a:r>
            <a:r>
              <a:rPr lang="en-US" sz="4400" b="0" i="0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strike="noStrike" cap="none" dirty="0" smtClean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checkbox</a:t>
            </a:r>
            <a:endParaRPr lang="en-US" sz="4400" b="0" i="0" u="sng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6" name="Shape 8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00200"/>
            <a:ext cx="7924799" cy="425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21787" y="4473526"/>
            <a:ext cx="7652824" cy="454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83058"/>
      </p:ext>
    </p:extLst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checkbox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check all that apply to you: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=“checkbox”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=“boxgroup1” value=“tall”/&gt;tall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=“funny”/&gt;funny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=“smart”/&gt;smart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=“submit”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doit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=“Publish my life’s story”/&gt;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&lt;/div&gt;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&lt;/form&gt;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hape 825"/>
          <p:cNvSpPr txBox="1"/>
          <p:nvPr/>
        </p:nvSpPr>
        <p:spPr>
          <a:xfrm>
            <a:off x="2073111" y="1961561"/>
            <a:ext cx="19494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Checkbox control</a:t>
            </a:r>
          </a:p>
        </p:txBody>
      </p:sp>
    </p:spTree>
    <p:extLst>
      <p:ext uri="{BB962C8B-B14F-4D97-AF65-F5344CB8AC3E}">
        <p14:creationId xmlns:p14="http://schemas.microsoft.com/office/powerpoint/2010/main" val="2796373183"/>
      </p:ext>
    </p:extLst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checkbox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check all that apply to you: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=“checkbox”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=“boxgroup1”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value=“tall”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/&gt;tall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=“funny”/&gt;funny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=“smart”/&gt;smart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=“submit”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doit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=“Publish my life’s story”/&gt;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&lt;/div&gt;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&lt;/form&gt;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Shape 834"/>
          <p:cNvSpPr txBox="1"/>
          <p:nvPr/>
        </p:nvSpPr>
        <p:spPr>
          <a:xfrm>
            <a:off x="4114800" y="1828800"/>
            <a:ext cx="47434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Value sent in HTTP request if box is checked</a:t>
            </a:r>
          </a:p>
        </p:txBody>
      </p:sp>
    </p:spTree>
    <p:extLst>
      <p:ext uri="{BB962C8B-B14F-4D97-AF65-F5344CB8AC3E}">
        <p14:creationId xmlns:p14="http://schemas.microsoft.com/office/powerpoint/2010/main" val="2293955685"/>
      </p:ext>
    </p:extLst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checkbox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check all that apply to you: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=“checkbox”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=“boxgroup1”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value=“tall”/&gt;tall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</a:t>
            </a: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name=“boxgroup1”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=“funny”/&gt;funny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</a:t>
            </a: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name=“boxgroup1”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=“smart”/&gt;smart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=“submit”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doit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=“Publish my life’s story”/&gt;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&lt;/div&gt;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&lt;/form&gt;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Shape 843"/>
          <p:cNvSpPr txBox="1"/>
          <p:nvPr/>
        </p:nvSpPr>
        <p:spPr>
          <a:xfrm>
            <a:off x="3525461" y="1844676"/>
            <a:ext cx="3867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Controls can share a common name</a:t>
            </a:r>
          </a:p>
        </p:txBody>
      </p:sp>
    </p:spTree>
    <p:extLst>
      <p:ext uri="{BB962C8B-B14F-4D97-AF65-F5344CB8AC3E}">
        <p14:creationId xmlns:p14="http://schemas.microsoft.com/office/powerpoint/2010/main" val="1605786238"/>
      </p:ext>
    </p:extLst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checkbox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check all that apply to you: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=“checkbox”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=“boxgroup1” value=“tall”/&gt;tall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=“funny”/&gt;funny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=“smart”/&gt;smart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</a:t>
            </a: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=“submit”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doit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=“Publish my life’s story”/&gt;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&lt;/div&gt;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&lt;/form&gt;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hape 852"/>
          <p:cNvSpPr txBox="1"/>
          <p:nvPr/>
        </p:nvSpPr>
        <p:spPr>
          <a:xfrm>
            <a:off x="1619053" y="5509182"/>
            <a:ext cx="64960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Submit button: form data sent to action URL if button is clicked</a:t>
            </a:r>
          </a:p>
        </p:txBody>
      </p:sp>
    </p:spTree>
    <p:extLst>
      <p:ext uri="{BB962C8B-B14F-4D97-AF65-F5344CB8AC3E}">
        <p14:creationId xmlns:p14="http://schemas.microsoft.com/office/powerpoint/2010/main" val="625052679"/>
      </p:ext>
    </p:extLst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400" u="sng" dirty="0">
                <a:solidFill>
                  <a:schemeClr val="dk2"/>
                </a:solidFill>
              </a:rPr>
              <a:t>Forms:</a:t>
            </a:r>
            <a:r>
              <a:rPr lang="en-US" sz="4400" dirty="0">
                <a:solidFill>
                  <a:schemeClr val="dk2"/>
                </a:solidFill>
              </a:rPr>
              <a:t> </a:t>
            </a:r>
            <a:r>
              <a:rPr lang="en-US" sz="4400" dirty="0" smtClean="0">
                <a:solidFill>
                  <a:schemeClr val="accent3"/>
                </a:solidFill>
              </a:rPr>
              <a:t>checkbox</a:t>
            </a:r>
            <a:endParaRPr lang="en-US" sz="4400" b="0" i="0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check all that apply to you: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=“checkbox”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=“boxgroup1” value=“tall”/&gt;tall</a:t>
            </a:r>
            <a:endParaRPr lang="en-US" sz="1600" b="1" dirty="0" smtClean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&lt;/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=“funny”/&gt;funny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label&gt;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&lt;input type=“checkbox” name=“boxgroup1” value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=“smart”/&gt;smart</a:t>
            </a:r>
            <a:endParaRPr lang="en-US" sz="16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03200" indent="0">
              <a:buNone/>
            </a:pPr>
            <a:r>
              <a:rPr lang="en-US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&lt;/label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  <a:p>
            <a:pPr marL="203200" indent="0">
              <a:buNone/>
            </a:pP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/&gt;&lt;</a:t>
            </a:r>
            <a:r>
              <a:rPr lang="en-US" sz="1600" b="1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br</a:t>
            </a:r>
            <a:r>
              <a:rPr lang="en-US" sz="16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&lt;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input type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=“submit” </a:t>
            </a:r>
            <a:r>
              <a:rPr lang="en-US" sz="16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name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</a:t>
            </a:r>
            <a:r>
              <a:rPr lang="en-US" sz="1600" b="1" dirty="0" err="1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doit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” </a:t>
            </a:r>
            <a:r>
              <a:rPr lang="en-US" sz="1600" b="1" dirty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</a:t>
            </a:r>
            <a:r>
              <a:rPr lang="en-US" sz="1600" b="1" dirty="0" smtClean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=“Publish my life’s story”</a:t>
            </a: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&lt;/div&gt;</a:t>
            </a:r>
          </a:p>
          <a:p>
            <a:pPr marL="20320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&lt;/form&gt;</a:t>
            </a: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Shape 877"/>
          <p:cNvSpPr txBox="1"/>
          <p:nvPr/>
        </p:nvSpPr>
        <p:spPr>
          <a:xfrm>
            <a:off x="3038573" y="5481687"/>
            <a:ext cx="57340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Displayed on button and sent to server if button clicked</a:t>
            </a:r>
          </a:p>
        </p:txBody>
      </p:sp>
    </p:spTree>
    <p:extLst>
      <p:ext uri="{BB962C8B-B14F-4D97-AF65-F5344CB8AC3E}">
        <p14:creationId xmlns:p14="http://schemas.microsoft.com/office/powerpoint/2010/main" val="416272995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8068</Words>
  <Application>Microsoft Office PowerPoint</Application>
  <PresentationFormat>On-screen Show (4:3)</PresentationFormat>
  <Paragraphs>1034</Paragraphs>
  <Slides>160</Slides>
  <Notes>160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67" baseType="lpstr">
      <vt:lpstr>Aparajita</vt:lpstr>
      <vt:lpstr>David</vt:lpstr>
      <vt:lpstr>Segoe UI Semibold</vt:lpstr>
      <vt:lpstr>Wingdings</vt:lpstr>
      <vt:lpstr>Arial</vt:lpstr>
      <vt:lpstr>Allerta</vt:lpstr>
      <vt:lpstr>Default Design</vt:lpstr>
      <vt:lpstr>Chapter 2 Markup Languages: XHTML 1.0</vt:lpstr>
      <vt:lpstr>HTML: “Hello World!”</vt:lpstr>
      <vt:lpstr>HTML: “Hello World!”</vt:lpstr>
      <vt:lpstr>HTML: History</vt:lpstr>
      <vt:lpstr>HTML: Versions</vt:lpstr>
      <vt:lpstr>SGML and XML</vt:lpstr>
      <vt:lpstr>HTML: head and body Elements</vt:lpstr>
      <vt:lpstr>HTML: Element Tree</vt:lpstr>
      <vt:lpstr>HTML: Root Element</vt:lpstr>
      <vt:lpstr>HTML: “Flavors”</vt:lpstr>
      <vt:lpstr>HTML: Document Type Declarations</vt:lpstr>
      <vt:lpstr>HTML: Frameset</vt:lpstr>
      <vt:lpstr>HTML: Document Structure</vt:lpstr>
      <vt:lpstr>HTML: Tags and Elements</vt:lpstr>
      <vt:lpstr>HTML: Tags and Elements</vt:lpstr>
      <vt:lpstr>XHTML: White Space</vt:lpstr>
      <vt:lpstr>XHTML: White Space</vt:lpstr>
      <vt:lpstr>XHTML: White Space</vt:lpstr>
      <vt:lpstr>Unrecognized HTML Elements</vt:lpstr>
      <vt:lpstr>Unrecognized HTML Elements</vt:lpstr>
      <vt:lpstr>Unrecognized HTML Elements</vt:lpstr>
      <vt:lpstr>Unrecognized HTML Elements</vt:lpstr>
      <vt:lpstr>Unrecognized HTML Elements</vt:lpstr>
      <vt:lpstr>HTML: References</vt:lpstr>
      <vt:lpstr>HTML: References</vt:lpstr>
      <vt:lpstr>HTML: References</vt:lpstr>
      <vt:lpstr>HTML: References</vt:lpstr>
      <vt:lpstr>HTML: References</vt:lpstr>
      <vt:lpstr>HTML: References</vt:lpstr>
      <vt:lpstr>XHTML: Attribute Specifications</vt:lpstr>
      <vt:lpstr>XHTML: Attribute Specifications</vt:lpstr>
      <vt:lpstr>XHTML: Attribute Values</vt:lpstr>
      <vt:lpstr>Common HTML Elements</vt:lpstr>
      <vt:lpstr>Common HTML Elements: p</vt:lpstr>
      <vt:lpstr>Common HTML Elements: p</vt:lpstr>
      <vt:lpstr>Common HTML Elements: h#</vt:lpstr>
      <vt:lpstr>Common HTML Elements: h#</vt:lpstr>
      <vt:lpstr>Common HTML Elements: pre</vt:lpstr>
      <vt:lpstr>Common HTML Elements: pre</vt:lpstr>
      <vt:lpstr>Common HTML Elements: br</vt:lpstr>
      <vt:lpstr>Empty Elements</vt:lpstr>
      <vt:lpstr>Common HTML Elements: span</vt:lpstr>
      <vt:lpstr>Common HTML Elements</vt:lpstr>
      <vt:lpstr>Common HTML Elements: hr</vt:lpstr>
      <vt:lpstr>Common HTML Elements: img</vt:lpstr>
      <vt:lpstr>Common HTML Elements: img</vt:lpstr>
      <vt:lpstr>Common HTML Elements: img</vt:lpstr>
      <vt:lpstr>Common HTML Elements: img</vt:lpstr>
      <vt:lpstr>Common HTML Elements: img</vt:lpstr>
      <vt:lpstr>Common HTML Elements: a</vt:lpstr>
      <vt:lpstr>Common HTML Elements: a</vt:lpstr>
      <vt:lpstr>Common HTML Elements: a</vt:lpstr>
      <vt:lpstr>Common HTML Elements: a</vt:lpstr>
      <vt:lpstr>Common HTML Elements: comments</vt:lpstr>
      <vt:lpstr>Nesting Elements</vt:lpstr>
      <vt:lpstr>Nesting Elements</vt:lpstr>
      <vt:lpstr>Nesting Elements</vt:lpstr>
      <vt:lpstr>Relative URL’s</vt:lpstr>
      <vt:lpstr>Relative URL’s</vt:lpstr>
      <vt:lpstr>Relative URL’s</vt:lpstr>
      <vt:lpstr>Relative URL’s</vt:lpstr>
      <vt:lpstr>Lists</vt:lpstr>
      <vt:lpstr>Lists: Unordered list</vt:lpstr>
      <vt:lpstr>Lists: Ordered list</vt:lpstr>
      <vt:lpstr>Lists: Definition list</vt:lpstr>
      <vt:lpstr>Tables</vt:lpstr>
      <vt:lpstr>Tables</vt:lpstr>
      <vt:lpstr>Tables</vt:lpstr>
      <vt:lpstr>Tables</vt:lpstr>
      <vt:lpstr>Tables</vt:lpstr>
      <vt:lpstr>Tables</vt:lpstr>
      <vt:lpstr>Tables: Cell padding</vt:lpstr>
      <vt:lpstr>Tables: Cell spacing</vt:lpstr>
      <vt:lpstr>Tables</vt:lpstr>
      <vt:lpstr>Frames</vt:lpstr>
      <vt:lpstr>Frames</vt:lpstr>
      <vt:lpstr>Frames</vt:lpstr>
      <vt:lpstr>Frames</vt:lpstr>
      <vt:lpstr>Forms</vt:lpstr>
      <vt:lpstr>Forms</vt:lpstr>
      <vt:lpstr>Forms</vt:lpstr>
      <vt:lpstr>Forms</vt:lpstr>
      <vt:lpstr>Forms: div</vt:lpstr>
      <vt:lpstr>Forms: text line</vt:lpstr>
      <vt:lpstr>Forms: text line</vt:lpstr>
      <vt:lpstr>Forms: text line</vt:lpstr>
      <vt:lpstr>Forms: text line</vt:lpstr>
      <vt:lpstr>Forms: text line</vt:lpstr>
      <vt:lpstr>Forms: label</vt:lpstr>
      <vt:lpstr>Forms: br</vt:lpstr>
      <vt:lpstr>Forms: textarea</vt:lpstr>
      <vt:lpstr>Forms: textarea</vt:lpstr>
      <vt:lpstr>Forms: textarea</vt:lpstr>
      <vt:lpstr>Forms: checkbox</vt:lpstr>
      <vt:lpstr>Forms: checkbox</vt:lpstr>
      <vt:lpstr>Forms: checkbox</vt:lpstr>
      <vt:lpstr>Forms: checkbox</vt:lpstr>
      <vt:lpstr>Forms: checkbox</vt:lpstr>
      <vt:lpstr>Forms: checkbox</vt:lpstr>
      <vt:lpstr>Forms</vt:lpstr>
      <vt:lpstr>Forms</vt:lpstr>
      <vt:lpstr>Forms: radio button</vt:lpstr>
      <vt:lpstr>Forms: radio button</vt:lpstr>
      <vt:lpstr>Forms: radio button</vt:lpstr>
      <vt:lpstr>Forms: radio button</vt:lpstr>
      <vt:lpstr>Forms: radio button</vt:lpstr>
      <vt:lpstr>Forms: drop-down menu</vt:lpstr>
      <vt:lpstr>Forms: drop-down menu</vt:lpstr>
      <vt:lpstr>Forms: drop-down menu</vt:lpstr>
      <vt:lpstr>Forms: drop-down menu</vt:lpstr>
      <vt:lpstr>Forms: other controls</vt:lpstr>
      <vt:lpstr>Forms: other controls</vt:lpstr>
      <vt:lpstr>XML DTD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Element Type Declaration</vt:lpstr>
      <vt:lpstr>XML: Attribute List Declaration</vt:lpstr>
      <vt:lpstr>XML: Attribute List Declaration</vt:lpstr>
      <vt:lpstr>XML: Attribute List Declaration</vt:lpstr>
      <vt:lpstr>XML: Attribute List Declaration</vt:lpstr>
      <vt:lpstr>XML: Attribute List Declaration</vt:lpstr>
      <vt:lpstr>XML: Attribute List Declaration</vt:lpstr>
      <vt:lpstr>XML: Attribute List Declaration</vt:lpstr>
      <vt:lpstr>XML: Attribute List Declaration</vt:lpstr>
      <vt:lpstr>XML: Attribute List Declaration</vt:lpstr>
      <vt:lpstr>XML: Attribute List Declaration</vt:lpstr>
      <vt:lpstr>XML: Entity Declaration</vt:lpstr>
      <vt:lpstr>XML: Entity Declaration</vt:lpstr>
      <vt:lpstr>XML: Entity Declaration</vt:lpstr>
      <vt:lpstr>XML: Entity Declaration</vt:lpstr>
      <vt:lpstr>DTD Files</vt:lpstr>
      <vt:lpstr>DTD Files</vt:lpstr>
      <vt:lpstr>DTD Files</vt:lpstr>
      <vt:lpstr>DTD Files</vt:lpstr>
      <vt:lpstr>HTML Creation Tools </vt:lpstr>
      <vt:lpstr>Case Study</vt:lpstr>
      <vt:lpstr>Case Study</vt:lpstr>
      <vt:lpstr>Case Study</vt:lpstr>
      <vt:lpstr>Case Study</vt:lpstr>
      <vt:lpstr>Case Study</vt:lpstr>
      <vt:lpstr>Case Study</vt:lpstr>
      <vt:lpstr>Case Study: Blog Entry</vt:lpstr>
      <vt:lpstr>Case Study: Side Information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Markup Languages: XHTML 1.0</dc:title>
  <cp:lastModifiedBy>Bothyna ALAayed</cp:lastModifiedBy>
  <cp:revision>56</cp:revision>
  <dcterms:modified xsi:type="dcterms:W3CDTF">2017-02-05T18:16:21Z</dcterms:modified>
</cp:coreProperties>
</file>