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502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344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342" r:id="rId17"/>
    <p:sldId id="273" r:id="rId18"/>
    <p:sldId id="341" r:id="rId19"/>
    <p:sldId id="274" r:id="rId20"/>
    <p:sldId id="275" r:id="rId21"/>
    <p:sldId id="276" r:id="rId22"/>
    <p:sldId id="277" r:id="rId23"/>
    <p:sldId id="278" r:id="rId24"/>
    <p:sldId id="279" r:id="rId25"/>
    <p:sldId id="345" r:id="rId26"/>
    <p:sldId id="280" r:id="rId27"/>
    <p:sldId id="281" r:id="rId28"/>
    <p:sldId id="282" r:id="rId29"/>
    <p:sldId id="283" r:id="rId30"/>
    <p:sldId id="285" r:id="rId31"/>
    <p:sldId id="289" r:id="rId32"/>
    <p:sldId id="290" r:id="rId33"/>
    <p:sldId id="343" r:id="rId34"/>
    <p:sldId id="287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/>
    <p:restoredTop sz="94712"/>
  </p:normalViewPr>
  <p:slideViewPr>
    <p:cSldViewPr snapToGrid="0" snapToObjects="1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4521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88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70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01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6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3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7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61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765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30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636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53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61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77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396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490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815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573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927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61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60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122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39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121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543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654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662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572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523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01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13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990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360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92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155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49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4025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846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878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9930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125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150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976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821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67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2300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50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941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99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312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8193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5346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1282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8922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0083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8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4197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7689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5705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796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5597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2057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9607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0007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4325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4668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72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1429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8843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6784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7857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2258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4162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289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6396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5691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7060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02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6846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340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7770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883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2212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44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61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62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25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47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09600" y="3352800"/>
            <a:ext cx="79247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 idx="2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51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27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9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69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85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50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4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40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57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009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en-US" smtClean="0"/>
          </a:p>
          <a:p>
            <a:pPr marL="0" marR="0" lvl="1" indent="0" algn="l" rtl="0">
              <a:spcBef>
                <a:spcPts val="0"/>
              </a:spcBef>
            </a:pPr>
            <a:endParaRPr lang="en-US" smtClean="0"/>
          </a:p>
          <a:p>
            <a:pPr marL="0" marR="0" lvl="2" indent="0" algn="l" rtl="0">
              <a:spcBef>
                <a:spcPts val="0"/>
              </a:spcBef>
            </a:pPr>
            <a:endParaRPr lang="en-US" smtClean="0"/>
          </a:p>
          <a:p>
            <a:pPr marL="0" marR="0" lvl="3" indent="0" algn="l" rtl="0">
              <a:spcBef>
                <a:spcPts val="0"/>
              </a:spcBef>
            </a:pPr>
            <a:endParaRPr lang="en-US" smtClean="0"/>
          </a:p>
          <a:p>
            <a:pPr marL="0" marR="0" lvl="4" indent="0" algn="l" rtl="0">
              <a:spcBef>
                <a:spcPts val="0"/>
              </a:spcBef>
            </a:pPr>
            <a:endParaRPr lang="en-US" smtClean="0"/>
          </a:p>
          <a:p>
            <a:pPr marL="0" marR="0" lvl="5" indent="0" algn="l" rtl="0">
              <a:spcBef>
                <a:spcPts val="0"/>
              </a:spcBef>
            </a:pPr>
            <a:endParaRPr lang="en-US" smtClean="0"/>
          </a:p>
          <a:p>
            <a:pPr marL="0" marR="0" lvl="6" indent="0" algn="l" rtl="0">
              <a:spcBef>
                <a:spcPts val="0"/>
              </a:spcBef>
            </a:pPr>
            <a:endParaRPr lang="en-US" smtClean="0"/>
          </a:p>
          <a:p>
            <a:pPr marL="0" marR="0" lvl="7" indent="0" algn="l" rtl="0">
              <a:spcBef>
                <a:spcPts val="0"/>
              </a:spcBef>
            </a:pPr>
            <a:endParaRPr lang="en-US" smtClean="0"/>
          </a:p>
          <a:p>
            <a:pPr marL="0" marR="0" lvl="8" indent="0" algn="l" rtl="0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tp://ftp.rfc-editor.org/in-notes/rfc2396.tx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xample.com/something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tp://ftp.rfc-editor.org/in-notes/rfc2141.tx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ftp://ftp.rfc-editor.org/in-notes/rfc2396.txt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tomcat.apache.org/tomcat-5.0-doc/config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tp://ftp.rfc-editor.org/in-notes/std/std5.t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b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Web Essentials: Clients, Servers, and Communication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685800" y="917575"/>
            <a:ext cx="7772400" cy="1839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WEB TECHNOLOGIES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COMPUTER SCIENCE PERSPECTIVE</a:t>
            </a:r>
            <a:br>
              <a:rPr lang="en-US" sz="2400" b="1" i="0" u="none" strike="noStrike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JEFFREY C. JACKSON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000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 lang="en-US" sz="40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Limitations of IP: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guarantee of packet delivery (packets can be dropped)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is one-way (source to destination)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adds concept of a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top of IP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guarantee that packets delivered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two-way (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full duplex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communication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2362200" y="1828800"/>
            <a:ext cx="1524000" cy="43434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781800" y="1828800"/>
            <a:ext cx="1524000" cy="43434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3886200" y="19812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29" name="Shape 129"/>
          <p:cNvSpPr txBox="1"/>
          <p:nvPr/>
        </p:nvSpPr>
        <p:spPr>
          <a:xfrm>
            <a:off x="4191000" y="1676400"/>
            <a:ext cx="1962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talk to you?</a:t>
            </a:r>
          </a:p>
        </p:txBody>
      </p:sp>
      <p:cxnSp>
        <p:nvCxnSpPr>
          <p:cNvPr id="130" name="Shape 130"/>
          <p:cNvCxnSpPr/>
          <p:nvPr/>
        </p:nvCxnSpPr>
        <p:spPr>
          <a:xfrm rot="10800000">
            <a:off x="3886199" y="25146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4191000" y="2209800"/>
            <a:ext cx="2482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OK.  Can I talk to you?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3886200" y="30480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33" name="Shape 133"/>
          <p:cNvSpPr txBox="1"/>
          <p:nvPr/>
        </p:nvSpPr>
        <p:spPr>
          <a:xfrm>
            <a:off x="4191000" y="2743200"/>
            <a:ext cx="577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191000" y="3505200"/>
            <a:ext cx="1835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 packet.</a:t>
            </a:r>
          </a:p>
        </p:txBody>
      </p:sp>
      <p:cxnSp>
        <p:nvCxnSpPr>
          <p:cNvPr id="135" name="Shape 135"/>
          <p:cNvCxnSpPr/>
          <p:nvPr/>
        </p:nvCxnSpPr>
        <p:spPr>
          <a:xfrm rot="10800000">
            <a:off x="3886199" y="60960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4191000" y="5791200"/>
            <a:ext cx="793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 it.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191000" y="4800600"/>
            <a:ext cx="1835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 packet.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191000" y="5334000"/>
            <a:ext cx="2533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 resent packet.</a:t>
            </a:r>
          </a:p>
        </p:txBody>
      </p:sp>
      <p:cxnSp>
        <p:nvCxnSpPr>
          <p:cNvPr id="139" name="Shape 139"/>
          <p:cNvCxnSpPr/>
          <p:nvPr/>
        </p:nvCxnSpPr>
        <p:spPr>
          <a:xfrm rot="10800000">
            <a:off x="3886199" y="43434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40" name="Shape 140"/>
          <p:cNvSpPr txBox="1"/>
          <p:nvPr/>
        </p:nvSpPr>
        <p:spPr>
          <a:xfrm>
            <a:off x="4191000" y="4038600"/>
            <a:ext cx="793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 it.</a:t>
            </a:r>
          </a:p>
        </p:txBody>
      </p:sp>
      <p:cxnSp>
        <p:nvCxnSpPr>
          <p:cNvPr id="141" name="Shape 141"/>
          <p:cNvCxnSpPr/>
          <p:nvPr/>
        </p:nvCxnSpPr>
        <p:spPr>
          <a:xfrm>
            <a:off x="3886200" y="56388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42" name="Shape 142"/>
          <p:cNvCxnSpPr/>
          <p:nvPr/>
        </p:nvCxnSpPr>
        <p:spPr>
          <a:xfrm>
            <a:off x="3886200" y="38100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43" name="Shape 143"/>
          <p:cNvCxnSpPr/>
          <p:nvPr/>
        </p:nvCxnSpPr>
        <p:spPr>
          <a:xfrm>
            <a:off x="3886200" y="5105400"/>
            <a:ext cx="2895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44" name="Shape 144"/>
          <p:cNvSpPr txBox="1"/>
          <p:nvPr/>
        </p:nvSpPr>
        <p:spPr>
          <a:xfrm>
            <a:off x="152400" y="2057006"/>
            <a:ext cx="1484073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connection.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828800" y="1676400"/>
            <a:ext cx="523874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828800" y="3352800"/>
            <a:ext cx="523874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828800" y="4800600"/>
            <a:ext cx="523874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52400" y="3657600"/>
            <a:ext cx="19621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packet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acknowledgment.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36525" y="4989512"/>
            <a:ext cx="19621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Resend packet if no (or delayed)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acknowledgment.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also adds concept of a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header contains port number representing </a:t>
            </a: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application program on the destination computer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port numbers have standard meanings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port 25 is normally used for email transmitted using the Simple Mail Transfer Protocol (SMTP)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port numbers are available first-come-first served to any application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524000"/>
            <a:ext cx="6553200" cy="416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UDP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TCP in that: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Builds on IP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port concept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TCP in that: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connection concept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transmission guarantee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 of UDP vs. TCP: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Lightweight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 </a:t>
            </a:r>
            <a:r>
              <a:rPr lang="en-US" sz="2800" b="1" i="0" u="sng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faster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one-time messages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Domain Name Service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(DNS)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Run using UDP rather than TCP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 is the “phone book” for the Internet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between host names and IP addresses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 often uses UDP for communication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166006"/>
            <a:ext cx="889078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</a:rPr>
              <a:t>Fully Qualified Domain Name (FQDN):</a:t>
            </a:r>
            <a:r>
              <a:rPr lang="en-US" sz="3200" dirty="0">
                <a:solidFill>
                  <a:schemeClr val="dk1"/>
                </a:solidFill>
              </a:rPr>
              <a:t> a domain name that includes a hostname.</a:t>
            </a:r>
          </a:p>
          <a:p>
            <a:pPr marL="857250" lvl="1" indent="-457200">
              <a:lnSpc>
                <a:spcPct val="9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www.example.com</a:t>
            </a:r>
            <a:r>
              <a:rPr lang="en-US" sz="2800" dirty="0">
                <a:solidFill>
                  <a:schemeClr val="dk1"/>
                </a:solidFill>
              </a:rPr>
              <a:t> is the FQDN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Domain Name Service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(DNS)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GB" sz="3200" dirty="0"/>
              <a:t>FQDN can have three parts: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800" b="1" dirty="0"/>
              <a:t>Hostname: </a:t>
            </a:r>
            <a:r>
              <a:rPr lang="en-GB" sz="2800" dirty="0" smtClean="0"/>
              <a:t>www, mail</a:t>
            </a:r>
            <a:r>
              <a:rPr lang="en-GB" sz="2800" dirty="0"/>
              <a:t>, ftp, store, support, etc.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800" b="1" dirty="0"/>
              <a:t>Domain: </a:t>
            </a:r>
            <a:r>
              <a:rPr lang="en-GB" sz="2800" dirty="0"/>
              <a:t>apple, </a:t>
            </a:r>
            <a:r>
              <a:rPr lang="en-GB" sz="2800" dirty="0" err="1"/>
              <a:t>microsoft</a:t>
            </a:r>
            <a:r>
              <a:rPr lang="en-GB" sz="2800" dirty="0"/>
              <a:t>, </a:t>
            </a:r>
            <a:r>
              <a:rPr lang="en-GB" sz="2800" dirty="0" err="1"/>
              <a:t>ibm</a:t>
            </a:r>
            <a:r>
              <a:rPr lang="en-GB" sz="2800" dirty="0"/>
              <a:t>, </a:t>
            </a:r>
            <a:r>
              <a:rPr lang="en-GB" sz="2800" dirty="0" err="1"/>
              <a:t>facebook</a:t>
            </a:r>
            <a:r>
              <a:rPr lang="en-GB" sz="2800" dirty="0"/>
              <a:t>, etc.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800" b="1" dirty="0"/>
              <a:t>Top level domain (TLD): </a:t>
            </a:r>
            <a:r>
              <a:rPr lang="en-GB" sz="2800" dirty="0"/>
              <a:t>.com, </a:t>
            </a:r>
            <a:r>
              <a:rPr lang="en-GB" sz="2800" dirty="0" err="1"/>
              <a:t>.net</a:t>
            </a:r>
            <a:r>
              <a:rPr lang="en-GB" sz="2800" dirty="0"/>
              <a:t>, .org,</a:t>
            </a:r>
          </a:p>
          <a:p>
            <a:pPr marL="1517650" lvl="2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Generic: </a:t>
            </a:r>
            <a:r>
              <a:rPr lang="en-US" sz="2000" dirty="0">
                <a:solidFill>
                  <a:schemeClr val="dk1"/>
                </a:solidFill>
              </a:rPr>
              <a:t>.com, .org, etc.</a:t>
            </a:r>
          </a:p>
          <a:p>
            <a:pPr marL="1517650" lvl="2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Country-code: </a:t>
            </a:r>
            <a:r>
              <a:rPr lang="en-US" sz="2000" dirty="0">
                <a:solidFill>
                  <a:schemeClr val="dk1"/>
                </a:solidFill>
              </a:rPr>
              <a:t>.us, .</a:t>
            </a:r>
            <a:r>
              <a:rPr lang="en-US" sz="2000" dirty="0" err="1">
                <a:solidFill>
                  <a:schemeClr val="dk1"/>
                </a:solidFill>
              </a:rPr>
              <a:t>sa</a:t>
            </a:r>
            <a:r>
              <a:rPr lang="en-US" sz="2000" dirty="0">
                <a:solidFill>
                  <a:schemeClr val="dk1"/>
                </a:solidFill>
              </a:rPr>
              <a:t>, etc.</a:t>
            </a:r>
            <a:endParaRPr lang="en-US" sz="2800" dirty="0">
              <a:solidFill>
                <a:schemeClr val="dk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Domains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divided into </a:t>
            </a:r>
            <a:r>
              <a:rPr lang="en-US" sz="3200" b="0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second-level domains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can be further divided into subdomains, etc.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E.g., in </a:t>
            </a:r>
            <a:r>
              <a:rPr lang="en-US" sz="2400" b="0" i="0" u="sng" strike="noStrike" cap="none" dirty="0">
                <a:solidFill>
                  <a:schemeClr val="hlink"/>
                </a:solidFill>
                <a:sym typeface="Arial"/>
                <a:hlinkClick r:id="rId3"/>
              </a:rPr>
              <a:t>www.example.com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Allerta"/>
                <a:ea typeface="Allerta"/>
                <a:cs typeface="Allerta"/>
                <a:sym typeface="Allerta"/>
              </a:rPr>
              <a:t>example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is a second-level domain</a:t>
            </a:r>
          </a:p>
        </p:txBody>
      </p:sp>
    </p:spTree>
    <p:extLst>
      <p:ext uri="{BB962C8B-B14F-4D97-AF65-F5344CB8AC3E}">
        <p14:creationId xmlns:p14="http://schemas.microsoft.com/office/powerpoint/2010/main" val="8860808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Domain Name Service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(DNS)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3200" b="0" i="1" u="none" strike="noStrike" cap="none" dirty="0" err="1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nslookup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provides command-line access to DNS (on most systems)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up a host name given an IP address is known as a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reverse lookup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that single host may have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mutliple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addresses.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returned is the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canonical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address specified in the DNS system.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Domain Name Service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(DNS)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600200"/>
            <a:ext cx="7493000" cy="422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500" y="1797803"/>
            <a:ext cx="4118459" cy="356461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5500" y="3841469"/>
            <a:ext cx="3746500" cy="30062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99134" y="3793793"/>
            <a:ext cx="24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Reverse Lookup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659682" y="3991781"/>
            <a:ext cx="851770" cy="45719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9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Analogy to Telephone Network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IP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the telephone network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TCP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calling someone who answers, having a conversation, and hanging up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UDP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calling someone and leaving a message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directory assistance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Internet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lang="en-US" sz="4400" b="1" i="0" u="sng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origin: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ARPANET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(late 1960’s)</a:t>
            </a:r>
          </a:p>
          <a:p>
            <a:pPr marL="857250" lvl="1" indent="-457200"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Advanced Research Project Agency</a:t>
            </a:r>
            <a:endParaRPr lang="en-US" sz="2400" b="0" i="1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of earliest attempts to network heterogeneous, geographically dispersed computers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first available on ARPANET in 1972 (and quickly very popular!)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ARPANET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access was limited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select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-funded organizations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Higher-level Protocols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protocols build on TCP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Telephone analogy: TCP specifies how we initiate and terminate the phone call, but some other protocol specifies how we carry on the actual conversation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examples: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(email)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FTP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(file transfer)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(transfer of Web documents)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World Wide Web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Originally, one of several systems for organizing Internet-based information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Competitors: WAIS, Gopher, ARCHIE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Distinctive feature of Web: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for hypertext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(text containing links)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via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Hypertext Transport Protocol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(HTTP)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representation using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Hypertext Markup Language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(HTML)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World Wide Web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Web is the collection of machines (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Web servers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on the Internet that provide information, particularly HTML documents, via HTTP.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Machines that access information on the Web are known as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Web clients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A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Web browser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software used by an end user to access the Web.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Hypertext Transport </a:t>
            </a:r>
            <a:r>
              <a:rPr lang="en-US" sz="40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Protocol: </a:t>
            </a:r>
            <a:r>
              <a:rPr lang="en-US" sz="40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lang="en-US" sz="40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is based on the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request-response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model: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sends a request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sends a response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is a </a:t>
            </a: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stateless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protocol does not require the server to remember anything about the client between requests.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Hypertext Transport Protocol: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Normally implemented over a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TCP connection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(80 is standard port number for HTTP)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browser-server interaction: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enters Web address in browser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uses DNS to locate IP address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opens TCP connection to server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sends HTTP request over connection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sends HTTP response to browser over connection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displays body of response in the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client area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browser window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Hypertext Transport Protocol: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1" y="1600200"/>
            <a:ext cx="5624578" cy="47224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20873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Hypertext Transport Protocol: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information transmitted using HTTP is often entirely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use the Internet’s </a:t>
            </a: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Telnet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protocol to simulate browser request and view server response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Hypertext Transport Protocol: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2286000" y="2147886"/>
            <a:ext cx="5029199" cy="3113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$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telnet www.example.org 80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Trying 192.0.34.166...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Connected to www.example.com (192.0.34.166).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Escape character is ’^]’.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GET / HTTP/1.1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Host: www.example.org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Date: Thu, 09 Oct 2003 20:30:49 GMT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905000" y="3429000"/>
            <a:ext cx="43815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838200" y="3505200"/>
            <a:ext cx="10350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905000" y="4267200"/>
            <a:ext cx="43815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838200" y="4495800"/>
            <a:ext cx="12128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822325" y="2170111"/>
            <a:ext cx="10350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041525" y="2097086"/>
            <a:ext cx="2857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100000"/>
            </a:pPr>
            <a:r>
              <a:rPr lang="en-GB" sz="3200" dirty="0"/>
              <a:t>An HTTP client sends an HTTP request to a server in the form of a request message.</a:t>
            </a:r>
          </a:p>
          <a:p>
            <a:pPr lvl="0" indent="-342900">
              <a:spcBef>
                <a:spcPts val="0"/>
              </a:spcBef>
              <a:buSzPct val="100000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</a:t>
            </a:r>
            <a:r>
              <a:rPr lang="en-US" sz="320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request</a:t>
            </a:r>
            <a:r>
              <a:rPr lang="en-US" sz="320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field(s) 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(one or more)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body 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</a:t>
            </a:r>
            <a:r>
              <a:rPr lang="en-US" sz="320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request</a:t>
            </a:r>
            <a:r>
              <a:rPr lang="en-US" sz="320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body</a:t>
            </a:r>
          </a:p>
        </p:txBody>
      </p:sp>
      <p:sp>
        <p:nvSpPr>
          <p:cNvPr id="4" name="Shape 233"/>
          <p:cNvSpPr txBox="1"/>
          <p:nvPr/>
        </p:nvSpPr>
        <p:spPr>
          <a:xfrm>
            <a:off x="4427950" y="2306637"/>
            <a:ext cx="5029199" cy="3113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$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telnet www.example.org 80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Trying 192.0.34.166...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Connected to www.example.com (192.0.34.166).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Escape character is ’^]’.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GET / HTTP/1.1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Host: www.example.org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Date: Thu, 09 Oct 2003 20:30:49 GMT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950" y="3685234"/>
            <a:ext cx="1885168" cy="35589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Internet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Open-access networks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university networks (e.g., SURAnet)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CSNET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CS departments not on ARPANET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NSFNET (1985-1995)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purpose: connect supercomputer centers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purpose: provide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backbone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connect regional networks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  <a:endParaRPr lang="en-US" sz="4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GET / HTTP/1.1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Three space-separated parts: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method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Request-URI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HTTP version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cover 1.1, in which version part of start line must be exactly as shown 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(all capital letters and no white spaces)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GET / HTTP/1.1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Three space-separated parts: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HTTP request method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Request-URI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version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request methods: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if link is clicked or address typed in browser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body in request with GET method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when submit button is clicked on a form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information contained in body of request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Requests that only header fields (no body) be returned in the response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GET / HTTP/1.1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Three space-separated parts:</a:t>
            </a:r>
          </a:p>
          <a:p>
            <a:pPr marL="971550" lvl="1" indent="-514350"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chemeClr val="dk1"/>
                </a:solidFill>
              </a:rPr>
              <a:t>HTTP request method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Request-URI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version</a:t>
            </a:r>
          </a:p>
        </p:txBody>
      </p:sp>
    </p:spTree>
    <p:extLst>
      <p:ext uri="{BB962C8B-B14F-4D97-AF65-F5344CB8AC3E}">
        <p14:creationId xmlns:p14="http://schemas.microsoft.com/office/powerpoint/2010/main" val="1597744326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Uniform Resource Identifier (</a:t>
            </a:r>
            <a:r>
              <a:rPr lang="en-US" sz="32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URI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1" indent="-285750">
              <a:buSzPct val="100000"/>
            </a:pPr>
            <a:r>
              <a:rPr lang="en-GB" sz="2800" dirty="0"/>
              <a:t>It identifies a resource either by location, or a name, or both.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Syntax: </a:t>
            </a:r>
            <a:r>
              <a:rPr lang="en-US" sz="2800" b="0" i="1" u="sng" strike="noStrike" cap="none" dirty="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scheme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  <a:r>
              <a:rPr lang="en-US" sz="2800" b="0" i="0" u="sng" strike="noStrike" cap="none" dirty="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: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  <a:r>
              <a:rPr lang="en-US" sz="2800" b="0" i="1" u="sng" strike="noStrike" cap="none" dirty="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scheme-depend-part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In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http://www.example.com/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scheme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2400" b="1" i="0" u="none" strike="noStrike" cap="none" dirty="0">
                <a:solidFill>
                  <a:srgbClr val="7030A0"/>
                </a:solidFill>
                <a:latin typeface="Allerta"/>
                <a:ea typeface="Allerta"/>
                <a:cs typeface="Allerta"/>
                <a:sym typeface="Allerta"/>
              </a:rPr>
              <a:t>http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Request-URI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portion of the requested URI that follows the host name (which is supplied by the required Host header field)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Arial"/>
              </a:rPr>
              <a:t>Ex: </a:t>
            </a:r>
            <a:r>
              <a:rPr lang="en-US" sz="2000" b="1" i="0" u="none" strike="noStrike" cap="none" dirty="0">
                <a:solidFill>
                  <a:srgbClr val="7030A0"/>
                </a:solidFill>
                <a:latin typeface="Allerta"/>
                <a:ea typeface="Allerta"/>
                <a:cs typeface="Allerta"/>
                <a:sym typeface="Allerta"/>
              </a:rPr>
              <a:t>/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Arial"/>
              </a:rPr>
              <a:t> is Request-URI portion of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http://www.example.com/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URI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URI’s are of two types: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Uniform Resource Name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URN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to identify resources with unique names, such as books (which have unique ISBN’s)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Scheme 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urn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Uniform Resource Locator </a:t>
            </a:r>
            <a:r>
              <a:rPr lang="en-US" sz="2800" i="0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i="0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URL</a:t>
            </a:r>
            <a:r>
              <a:rPr lang="en-US" sz="2800" i="0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Specifies location at which a resource can be found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http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some other URL schemes are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https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ftp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mailto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file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</a:t>
            </a:r>
            <a:r>
              <a:rPr lang="en-US" sz="320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request</a:t>
            </a:r>
            <a:r>
              <a:rPr lang="en-US" sz="320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body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field structure: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field name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: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field value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Field name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not case sensitive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Field value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continue on multiple lines by starting continuation lines with white space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values may contain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MIME types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quality values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wildcard characters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(*’s)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Multipurpose Internet Mail Extensions (MIME) 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 for specifying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content type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message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HTTP, typically used to specify content type of the body of the response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MIME content type syntax: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–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top-level type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/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subtype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text/html, image/jpeg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Quality Values and Wildcards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header field with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quality values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llerta"/>
              </a:rPr>
              <a:t>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ccept: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text/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xml,text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/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html;q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=0.9,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text/plain; q=0.8,image/jpeg,  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image/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gif;q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=0.2,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*/*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Allerta"/>
                <a:cs typeface="Courier New" panose="02070309020205020404" pitchFamily="49" charset="0"/>
                <a:sym typeface="Allerta"/>
              </a:rPr>
              <a:t>;q=0.1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value applies to all preceding items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the value, higher the preference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use of wildcards to specify quality 0.1 for any MIME type not specified earlier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Internet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905000"/>
            <a:ext cx="6210300" cy="411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Request: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header fields: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host name from URL (required)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User-Agent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type of browser sending request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Accept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MIME types of acceptable documents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value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close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tells server to close connection after single request/response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Content-Type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MIME type of (POST) body, normally application/x-www-form-urlencoded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Content-Length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bytes in body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Referer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URL of document containing link that supplied URI for this HTTP request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Response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</a:t>
            </a:r>
            <a:r>
              <a:rPr lang="en-US" sz="3200" i="0" u="sng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response</a:t>
            </a:r>
            <a:r>
              <a:rPr lang="en-US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body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Response: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HTTP/1.1 200 OK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sng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Three space-separated parts: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version 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code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 phrase (intended for human use)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Response: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eriod" startAt="2"/>
            </a:pPr>
            <a:r>
              <a:rPr lang="en-US" sz="3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Status code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Three-digit number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digit is class of the status code: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1=Informational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2=Success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3=Redirection (alternate URL is supplied)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4=Client Error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5=Server Error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two digits provide additional information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Response: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</a:t>
            </a:r>
            <a:r>
              <a:rPr lang="en-US" sz="3200" i="0" u="sng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response</a:t>
            </a:r>
            <a:r>
              <a:rPr lang="en-US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 line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body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Response: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header field(s)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header fields: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Content-Type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Content-Length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date and time at which response was generated (required)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alternate URI if status is redirection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Last-Modified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date and time the requested resource was last modified on the server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Expires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date and time after which the client’s copy of the resource will be out-of-date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ETag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unique identifier for this version of the requested resource (changes if resource changes)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local copy of information obtained from some other source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web browsers use cache to store requested resources so that subsequent requests to the same resource will not necessarily require an HTTP request/response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Ex: icon appearing multiple times in a Web page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533400" y="2057400"/>
            <a:ext cx="1447800" cy="26669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6781800" y="2057400"/>
            <a:ext cx="1447800" cy="28194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cxnSp>
        <p:nvCxnSpPr>
          <p:cNvPr id="373" name="Shape 373"/>
          <p:cNvCxnSpPr/>
          <p:nvPr/>
        </p:nvCxnSpPr>
        <p:spPr>
          <a:xfrm>
            <a:off x="2057400" y="2286000"/>
            <a:ext cx="4724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74" name="Shape 374"/>
          <p:cNvSpPr txBox="1"/>
          <p:nvPr/>
        </p:nvSpPr>
        <p:spPr>
          <a:xfrm>
            <a:off x="2590800" y="1981200"/>
            <a:ext cx="2876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HTTP request for image</a:t>
            </a:r>
          </a:p>
        </p:txBody>
      </p:sp>
      <p:cxnSp>
        <p:nvCxnSpPr>
          <p:cNvPr id="375" name="Shape 375"/>
          <p:cNvCxnSpPr/>
          <p:nvPr/>
        </p:nvCxnSpPr>
        <p:spPr>
          <a:xfrm rot="10800000">
            <a:off x="2057399" y="2819400"/>
            <a:ext cx="4724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76" name="Shape 376"/>
          <p:cNvSpPr txBox="1"/>
          <p:nvPr/>
        </p:nvSpPr>
        <p:spPr>
          <a:xfrm>
            <a:off x="2590800" y="2514600"/>
            <a:ext cx="38290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HTTP response containing image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52400" y="1524000"/>
            <a:ext cx="2209799" cy="5029199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62000" y="1143000"/>
            <a:ext cx="768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</p:txBody>
      </p:sp>
      <p:sp>
        <p:nvSpPr>
          <p:cNvPr id="379" name="Shape 379"/>
          <p:cNvSpPr/>
          <p:nvPr/>
        </p:nvSpPr>
        <p:spPr>
          <a:xfrm>
            <a:off x="6400800" y="1447800"/>
            <a:ext cx="2209799" cy="49530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6994525" y="1103312"/>
            <a:ext cx="857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381" name="Shape 381"/>
          <p:cNvSpPr/>
          <p:nvPr/>
        </p:nvSpPr>
        <p:spPr>
          <a:xfrm>
            <a:off x="685800" y="5257800"/>
            <a:ext cx="1143000" cy="990599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</a:p>
        </p:txBody>
      </p:sp>
      <p:cxnSp>
        <p:nvCxnSpPr>
          <p:cNvPr id="382" name="Shape 382"/>
          <p:cNvCxnSpPr/>
          <p:nvPr/>
        </p:nvCxnSpPr>
        <p:spPr>
          <a:xfrm>
            <a:off x="762000" y="4724400"/>
            <a:ext cx="0" cy="6095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83" name="Shape 383"/>
          <p:cNvSpPr txBox="1"/>
          <p:nvPr/>
        </p:nvSpPr>
        <p:spPr>
          <a:xfrm>
            <a:off x="746125" y="4760912"/>
            <a:ext cx="16700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Store image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533400" y="2057400"/>
            <a:ext cx="1447800" cy="26669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6781800" y="2057400"/>
            <a:ext cx="1447800" cy="28194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152400" y="1524000"/>
            <a:ext cx="2209799" cy="5029199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762000" y="1143000"/>
            <a:ext cx="768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</p:txBody>
      </p:sp>
      <p:sp>
        <p:nvSpPr>
          <p:cNvPr id="393" name="Shape 393"/>
          <p:cNvSpPr/>
          <p:nvPr/>
        </p:nvSpPr>
        <p:spPr>
          <a:xfrm>
            <a:off x="6400800" y="1447800"/>
            <a:ext cx="2209799" cy="49530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6994525" y="1103312"/>
            <a:ext cx="857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395" name="Shape 395"/>
          <p:cNvSpPr/>
          <p:nvPr/>
        </p:nvSpPr>
        <p:spPr>
          <a:xfrm>
            <a:off x="685800" y="5257800"/>
            <a:ext cx="1143000" cy="990599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669925" y="3617912"/>
            <a:ext cx="13271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need that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again…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33400" y="2057400"/>
            <a:ext cx="1447800" cy="26669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6781800" y="2057400"/>
            <a:ext cx="1447800" cy="28194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52400" y="1524000"/>
            <a:ext cx="2209799" cy="5029199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762000" y="1143000"/>
            <a:ext cx="768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</p:txBody>
      </p:sp>
      <p:sp>
        <p:nvSpPr>
          <p:cNvPr id="406" name="Shape 406"/>
          <p:cNvSpPr/>
          <p:nvPr/>
        </p:nvSpPr>
        <p:spPr>
          <a:xfrm>
            <a:off x="6400800" y="1447800"/>
            <a:ext cx="2209799" cy="49530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6994525" y="1103312"/>
            <a:ext cx="857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408" name="Shape 408"/>
          <p:cNvSpPr/>
          <p:nvPr/>
        </p:nvSpPr>
        <p:spPr>
          <a:xfrm>
            <a:off x="685800" y="5257800"/>
            <a:ext cx="1143000" cy="990599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669925" y="3617912"/>
            <a:ext cx="12636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need that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again…</a:t>
            </a:r>
          </a:p>
        </p:txBody>
      </p:sp>
      <p:cxnSp>
        <p:nvCxnSpPr>
          <p:cNvPr id="410" name="Shape 410"/>
          <p:cNvCxnSpPr/>
          <p:nvPr/>
        </p:nvCxnSpPr>
        <p:spPr>
          <a:xfrm>
            <a:off x="2057400" y="3276600"/>
            <a:ext cx="4724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11" name="Shape 411"/>
          <p:cNvSpPr txBox="1"/>
          <p:nvPr/>
        </p:nvSpPr>
        <p:spPr>
          <a:xfrm>
            <a:off x="2590800" y="2971800"/>
            <a:ext cx="26860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HTTP request for image</a:t>
            </a:r>
          </a:p>
        </p:txBody>
      </p:sp>
      <p:cxnSp>
        <p:nvCxnSpPr>
          <p:cNvPr id="412" name="Shape 412"/>
          <p:cNvCxnSpPr/>
          <p:nvPr/>
        </p:nvCxnSpPr>
        <p:spPr>
          <a:xfrm rot="10800000">
            <a:off x="2057399" y="3810000"/>
            <a:ext cx="4724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13" name="Shape 413"/>
          <p:cNvSpPr txBox="1"/>
          <p:nvPr/>
        </p:nvSpPr>
        <p:spPr>
          <a:xfrm>
            <a:off x="2590800" y="3505200"/>
            <a:ext cx="35750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response containing image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336925" y="2246311"/>
            <a:ext cx="882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This…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Internet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endParaRPr lang="en-US" sz="4400" b="0" i="0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41122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of networks connected via the public backbone and communicating using TCP/IP communication protocol</a:t>
            </a:r>
          </a:p>
          <a:p>
            <a:pPr lvl="1" indent="-342900">
              <a:spcBef>
                <a:spcPts val="0"/>
              </a:spcBef>
              <a:buClr>
                <a:schemeClr val="hlink"/>
              </a:buClr>
              <a:buSzPct val="100000"/>
            </a:pPr>
            <a:r>
              <a:rPr lang="en-US" sz="2400" i="1" dirty="0">
                <a:solidFill>
                  <a:schemeClr val="accent2"/>
                </a:solidFill>
              </a:rPr>
              <a:t>Backbone initially supplied by NSFNET, privately funded (ISP fees) beginning in 1995</a:t>
            </a:r>
            <a:endParaRPr lang="en-US" sz="2400" b="0" i="0" u="none" strike="noStrike" cap="none" dirty="0">
              <a:solidFill>
                <a:schemeClr val="accent2"/>
              </a:solidFill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The collection of computers that can communicate with one another using TCP/IP over an open, global communication network.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144" y="1687397"/>
            <a:ext cx="7932656" cy="1470581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1130" y="3917776"/>
            <a:ext cx="7932656" cy="1470581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26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533400" y="2057400"/>
            <a:ext cx="1447800" cy="26669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6781800" y="2057400"/>
            <a:ext cx="1447800" cy="28194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152400" y="1524000"/>
            <a:ext cx="2209799" cy="5029199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762000" y="1143000"/>
            <a:ext cx="768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</a:p>
        </p:txBody>
      </p:sp>
      <p:sp>
        <p:nvSpPr>
          <p:cNvPr id="424" name="Shape 424"/>
          <p:cNvSpPr/>
          <p:nvPr/>
        </p:nvSpPr>
        <p:spPr>
          <a:xfrm>
            <a:off x="6400800" y="1447800"/>
            <a:ext cx="2209799" cy="49530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6994525" y="1103312"/>
            <a:ext cx="857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sp>
        <p:nvSpPr>
          <p:cNvPr id="426" name="Shape 426"/>
          <p:cNvSpPr/>
          <p:nvPr/>
        </p:nvSpPr>
        <p:spPr>
          <a:xfrm>
            <a:off x="685800" y="5257800"/>
            <a:ext cx="1143000" cy="990599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669925" y="3617912"/>
            <a:ext cx="12636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need that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again…</a:t>
            </a:r>
          </a:p>
        </p:txBody>
      </p:sp>
      <p:cxnSp>
        <p:nvCxnSpPr>
          <p:cNvPr id="428" name="Shape 428"/>
          <p:cNvCxnSpPr/>
          <p:nvPr/>
        </p:nvCxnSpPr>
        <p:spPr>
          <a:xfrm rot="10800000">
            <a:off x="1219200" y="4724400"/>
            <a:ext cx="0" cy="5333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29" name="Shape 429"/>
          <p:cNvSpPr txBox="1"/>
          <p:nvPr/>
        </p:nvSpPr>
        <p:spPr>
          <a:xfrm>
            <a:off x="365125" y="4760912"/>
            <a:ext cx="8064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2346325" y="4760912"/>
            <a:ext cx="1174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or this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Cache advantages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(Much) faster than HTTP request/response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network traffic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load on server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i="0" u="sng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Cache disadvantage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Cached copy of resource may be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invalid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(inconsistent with remote version)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Caching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Validating cached resource: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HTTP </a:t>
            </a:r>
            <a:r>
              <a:rPr lang="en-US" sz="2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HEAD request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check Last-Modified or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header in response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current date/time with Expires header sent in response containing resource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 Expires header was sent, use heuristic algorithm to estimate value for Expires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Expires = 0.01 * (Date – Last-Modified) + Date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 Sets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document is represented by a string of integer values (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code points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mapping from code points to characters is defined by a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character set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header fields have character set values: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Accept-Charset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request header listing character sets that the client can recognize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accept-charset: ISO-8859-1,utf-8;q=0.7,*;q=0.7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Content-Type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can include character set used to represent the body of the HTTP message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Content-Type: text/html; charset=UTF-8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 Sets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Technically, many “character sets” are actually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character encodings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encoding represents code points using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variable-length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byte strings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examples are Unicode-based encodings UTF-8 and UTF-16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IANA maintains complete list of Internet-recognized character sets/encodings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 Sets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US PC produces ASCII documents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US-ASCII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character set can be used for such documents, but is not recommended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UTF-8 and ISO-8859-1 are supersets of US-ASCII and provide international compatibility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UTF-8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represent all ASCII characters using a single byte each and arbitrary Unicode characters using up to 4 bytes each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ISO-8859-1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1-byte code that has many characters common in Western European languages, such as é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Clients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possible web clients: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Text-only “browser” (lynx)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phones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Robots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(software-only clients, e.g., search engine “crawlers”)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focus on traditional web browsers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Browsers	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graphical browser running on general-purpose platforms: Mosaic (1993)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895600"/>
            <a:ext cx="39338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Browsers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057400"/>
            <a:ext cx="7813674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Browsers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tasks: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 web addresses (URL’s) to HTTP requests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with web servers via HTTP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Render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(appropriately display) documents returned by a server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Communication protocol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how computers talk</a:t>
            </a:r>
          </a:p>
          <a:p>
            <a:pPr marR="0" lvl="1" indent="-342900">
              <a:spcBef>
                <a:spcPts val="0"/>
              </a:spcBef>
              <a:buClr>
                <a:schemeClr val="hlink"/>
              </a:buClr>
              <a:buSzPct val="100000"/>
            </a:pPr>
            <a:r>
              <a:rPr lang="en-US" i="1" dirty="0">
                <a:solidFill>
                  <a:schemeClr val="accent2"/>
                </a:solidFill>
                <a:sym typeface="Arial"/>
              </a:rPr>
              <a:t>Cf. telephone “protocol”: how you answer and end call, what language you speak, etc.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protocols developed as part of ARPANET research</a:t>
            </a:r>
          </a:p>
          <a:p>
            <a:pPr lvl="1" indent="-342900">
              <a:spcBef>
                <a:spcPts val="0"/>
              </a:spcBef>
              <a:buClr>
                <a:schemeClr val="hlink"/>
              </a:buClr>
              <a:buSzPct val="100000"/>
            </a:pPr>
            <a:r>
              <a:rPr lang="en-US" i="1" dirty="0">
                <a:solidFill>
                  <a:schemeClr val="accent2"/>
                </a:solidFill>
                <a:sym typeface="Arial"/>
              </a:rPr>
              <a:t>ARPANET began using TCP/IP in 1982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for use both within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local area networks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(LAN’s) and between networks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 URL’s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3276600"/>
            <a:ext cx="8229600" cy="2849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uses authority to connect via TCP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Request-URI included in start line (/ used for path if none supplied)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 identifier not sent to server (used to scroll browser client area)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1371600" y="1676400"/>
            <a:ext cx="6508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http://www.example.org:</a:t>
            </a:r>
            <a:r>
              <a:rPr lang="en-US" sz="1800" b="0" i="0" u="none" strike="noStrike" cap="non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56789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/a/b/c.txt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18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t=win&amp;s=chess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8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para5</a:t>
            </a:r>
          </a:p>
        </p:txBody>
      </p:sp>
      <p:cxnSp>
        <p:nvCxnSpPr>
          <p:cNvPr id="493" name="Shape 493"/>
          <p:cNvCxnSpPr/>
          <p:nvPr/>
        </p:nvCxnSpPr>
        <p:spPr>
          <a:xfrm>
            <a:off x="1981200" y="1981200"/>
            <a:ext cx="18288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4" name="Shape 494"/>
          <p:cNvCxnSpPr/>
          <p:nvPr/>
        </p:nvCxnSpPr>
        <p:spPr>
          <a:xfrm>
            <a:off x="2819400" y="1981200"/>
            <a:ext cx="0" cy="3047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95" name="Shape 495"/>
          <p:cNvSpPr txBox="1"/>
          <p:nvPr/>
        </p:nvSpPr>
        <p:spPr>
          <a:xfrm>
            <a:off x="2133600" y="2209800"/>
            <a:ext cx="1479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 (FQDN)</a:t>
            </a:r>
          </a:p>
        </p:txBody>
      </p:sp>
      <p:cxnSp>
        <p:nvCxnSpPr>
          <p:cNvPr id="496" name="Shape 496"/>
          <p:cNvCxnSpPr/>
          <p:nvPr/>
        </p:nvCxnSpPr>
        <p:spPr>
          <a:xfrm>
            <a:off x="3886200" y="1981200"/>
            <a:ext cx="609599" cy="0"/>
          </a:xfrm>
          <a:prstGeom prst="straightConnector1">
            <a:avLst/>
          </a:prstGeom>
          <a:noFill/>
          <a:ln w="9525" cap="rnd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7" name="Shape 497"/>
          <p:cNvCxnSpPr/>
          <p:nvPr/>
        </p:nvCxnSpPr>
        <p:spPr>
          <a:xfrm>
            <a:off x="4191000" y="1981200"/>
            <a:ext cx="0" cy="304799"/>
          </a:xfrm>
          <a:prstGeom prst="straightConnector1">
            <a:avLst/>
          </a:prstGeom>
          <a:noFill/>
          <a:ln w="9525" cap="rnd" cmpd="sng">
            <a:solidFill>
              <a:srgbClr val="00CCFF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98" name="Shape 498"/>
          <p:cNvSpPr txBox="1"/>
          <p:nvPr/>
        </p:nvSpPr>
        <p:spPr>
          <a:xfrm>
            <a:off x="3870325" y="2170111"/>
            <a:ext cx="577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2057400" y="2667000"/>
            <a:ext cx="2438399" cy="0"/>
          </a:xfrm>
          <a:prstGeom prst="straightConnector1">
            <a:avLst/>
          </a:prstGeom>
          <a:noFill/>
          <a:ln w="9525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0" name="Shape 500"/>
          <p:cNvSpPr txBox="1"/>
          <p:nvPr/>
        </p:nvSpPr>
        <p:spPr>
          <a:xfrm>
            <a:off x="2743200" y="2667000"/>
            <a:ext cx="1060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authority</a:t>
            </a:r>
          </a:p>
        </p:txBody>
      </p:sp>
      <p:cxnSp>
        <p:nvCxnSpPr>
          <p:cNvPr id="501" name="Shape 501"/>
          <p:cNvCxnSpPr/>
          <p:nvPr/>
        </p:nvCxnSpPr>
        <p:spPr>
          <a:xfrm>
            <a:off x="4572000" y="1981200"/>
            <a:ext cx="838199" cy="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2" name="Shape 502"/>
          <p:cNvCxnSpPr/>
          <p:nvPr/>
        </p:nvCxnSpPr>
        <p:spPr>
          <a:xfrm>
            <a:off x="4953000" y="1981200"/>
            <a:ext cx="0" cy="304799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03" name="Shape 503"/>
          <p:cNvSpPr txBox="1"/>
          <p:nvPr/>
        </p:nvSpPr>
        <p:spPr>
          <a:xfrm>
            <a:off x="4708525" y="2170111"/>
            <a:ext cx="628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</a:p>
        </p:txBody>
      </p:sp>
      <p:cxnSp>
        <p:nvCxnSpPr>
          <p:cNvPr id="504" name="Shape 504"/>
          <p:cNvCxnSpPr/>
          <p:nvPr/>
        </p:nvCxnSpPr>
        <p:spPr>
          <a:xfrm>
            <a:off x="5562600" y="1981200"/>
            <a:ext cx="1447800" cy="0"/>
          </a:xfrm>
          <a:prstGeom prst="straightConnector1">
            <a:avLst/>
          </a:prstGeom>
          <a:noFill/>
          <a:ln w="9525" cap="rnd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5" name="Shape 505"/>
          <p:cNvCxnSpPr/>
          <p:nvPr/>
        </p:nvCxnSpPr>
        <p:spPr>
          <a:xfrm>
            <a:off x="6248400" y="1981200"/>
            <a:ext cx="0" cy="304799"/>
          </a:xfrm>
          <a:prstGeom prst="straightConnector1">
            <a:avLst/>
          </a:prstGeom>
          <a:noFill/>
          <a:ln w="9525" cap="rnd" cmpd="sng">
            <a:solidFill>
              <a:srgbClr val="CC33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06" name="Shape 506"/>
          <p:cNvSpPr txBox="1"/>
          <p:nvPr/>
        </p:nvSpPr>
        <p:spPr>
          <a:xfrm>
            <a:off x="5867400" y="2209800"/>
            <a:ext cx="75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query</a:t>
            </a:r>
          </a:p>
        </p:txBody>
      </p:sp>
      <p:cxnSp>
        <p:nvCxnSpPr>
          <p:cNvPr id="507" name="Shape 507"/>
          <p:cNvCxnSpPr/>
          <p:nvPr/>
        </p:nvCxnSpPr>
        <p:spPr>
          <a:xfrm>
            <a:off x="7239000" y="1981200"/>
            <a:ext cx="533399" cy="0"/>
          </a:xfrm>
          <a:prstGeom prst="straightConnector1">
            <a:avLst/>
          </a:prstGeom>
          <a:noFill/>
          <a:ln w="9525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8" name="Shape 508"/>
          <p:cNvCxnSpPr/>
          <p:nvPr/>
        </p:nvCxnSpPr>
        <p:spPr>
          <a:xfrm>
            <a:off x="7467600" y="1981200"/>
            <a:ext cx="0" cy="304799"/>
          </a:xfrm>
          <a:prstGeom prst="straightConnector1">
            <a:avLst/>
          </a:prstGeom>
          <a:noFill/>
          <a:ln w="9525" cap="rnd" cmpd="sng">
            <a:solidFill>
              <a:srgbClr val="FF00FF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09" name="Shape 509"/>
          <p:cNvSpPr txBox="1"/>
          <p:nvPr/>
        </p:nvSpPr>
        <p:spPr>
          <a:xfrm>
            <a:off x="7010400" y="2209800"/>
            <a:ext cx="1085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fragment</a:t>
            </a:r>
          </a:p>
        </p:txBody>
      </p:sp>
      <p:cxnSp>
        <p:nvCxnSpPr>
          <p:cNvPr id="510" name="Shape 510"/>
          <p:cNvCxnSpPr/>
          <p:nvPr/>
        </p:nvCxnSpPr>
        <p:spPr>
          <a:xfrm>
            <a:off x="4572000" y="2667000"/>
            <a:ext cx="2514599" cy="0"/>
          </a:xfrm>
          <a:prstGeom prst="straightConnector1">
            <a:avLst/>
          </a:prstGeom>
          <a:noFill/>
          <a:ln w="9525" cap="rnd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1" name="Shape 511"/>
          <p:cNvSpPr txBox="1"/>
          <p:nvPr/>
        </p:nvSpPr>
        <p:spPr>
          <a:xfrm>
            <a:off x="5165725" y="2627311"/>
            <a:ext cx="1504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Request-URI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Browsers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features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 page to disk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string in page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automatically (passwords, CC numbers, …)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preferences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(language, character set, cache and HTTP parameters)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Modify display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increase font sizes)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raw HTML and HTTP header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Last-Modified)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browser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(skins)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web addresses visited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Bookmark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favorite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pages for easy return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Browsers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functionality: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of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scripts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drop-down menus)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handling (e.g., mouse clicks)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 for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controls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buttons)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Secure communication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servers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of non-HTML documents (e.g., PDF) via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plug-ins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Servers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functionality: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HTTP request via TCP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Host header to specific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virtual host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(one of many host names sharing an IP address)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Request-URI to specific resource associated with the virtual host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File: Return file in HTTP response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Program: Run program and return output in HTTP response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type of resource to appropriate MIME type and use to set Content-Type header in HTTP response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information about the request and response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Servers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httpd: UIUC, primary Web server c. 1995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Apache: “A patchy” version of httpd, now the most popular server (esp. on Linux platforms)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IIS: Microsoft Internet Information Server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Tomcat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Java-based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(Catalina) for running Java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servlets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(HTML-generating programs) as back-end to Apache or IIS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run stand-alone using Coyote HTTP front-end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Servers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Coyote communication parameters: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Allowed/blocked IP addresses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Max. simultaneous active TCP connections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Max. queued TCP connection requests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“Keep-alive” time for inactive TCP connections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Modify parameters to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tune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server performance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 Servers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Catalina container parameters: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host names and associated ports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Logging preferences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Mapping from Request-URI’s to server resources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 protection of resources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server-side caching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HTML-based server administration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 to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http://localhost:8080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click on Server Administration link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localhost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special host name that means “this machine”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150" y="1371600"/>
            <a:ext cx="67437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150" y="1343025"/>
            <a:ext cx="67437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Protocols: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endParaRPr lang="en-US" sz="4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is the fundamental protocol defining the Internet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(as the name implies!)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IP address: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32-bit number (in </a:t>
            </a:r>
            <a:r>
              <a:rPr lang="en-US" sz="2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IPv4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at most one device at a time (although device may have more than one)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as four dot-separated bytes, e.g. 192.0.34.166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998" y="1677971"/>
            <a:ext cx="7814821" cy="1008668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387" y="1338262"/>
            <a:ext cx="675322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Connector fields: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 Number: port “owned” by this connector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Threads: max connections processed simultaneously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Connection Timeout: keep-alive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387" y="1362075"/>
            <a:ext cx="6753225" cy="41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Host is a virtual host (can have multiple per Connector)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fields: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Host: localhost or a fully qualified domain name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Application Base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directory (may be path relative to JWSDP installation directory) containing resources associated with this Host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pic>
        <p:nvPicPr>
          <p:cNvPr id="595" name="Shape 5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371600"/>
            <a:ext cx="6515100" cy="477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provides mapping from Request-URI path to a 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web application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Document Base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 is directory (possibly relative to Application Base) that contains resources for this web application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this example, browsing to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http://localhost:8080/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returns resource from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c:\jwsdp-1.3\webapps\ROOT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Returns index.html (standard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welcome file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Access log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records HTTP requests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Parameters set using AccessLogValve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 location: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logs/access_log.*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 JWSDP installation directory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“common” log format entry (one line):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www.example.org - admin  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[20/Jul/2005:08:03:22 -0500]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"GET /admin/frameset.jsp HTTP/1.1" 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200 920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logs provided by default in JWSDP: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Message log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messages sent to log service by web applications or Tomcat itself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logs/jwsdp_log.*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default message log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logs/localhost_admin_log.*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message log for web apps within /admin context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System.out and System.err output (exception traces often found here):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logs/launcher.server.log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Tomcat Web Server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control: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 protection (e.g., admin pages)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and </a:t>
            </a:r>
            <a:r>
              <a:rPr lang="en-US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defined in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conf/tomcat-users.xml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Deny access to machines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 for denying access to certain users by denying access from the machines they use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of denied machines maintained in RemoteHostValve (deny by host name) or RemoteAddressValve (deny by IP address)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Secure Servers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HTTP messages typically travel over a public network, private information (such as credit card numbers) should be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encrypted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prevent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eavesdropping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URL scheme tells browser to use encryption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encryption standards: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 Socket Layer (SSL)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Layer Security (TLS)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IP function: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data from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device to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device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source software creates a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packet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representing the data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Header: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and destination IP addresses, length of data, etc.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itself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destination is on another LAN, packet is sent to a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gateway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connects to more than one network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Secure Servers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304800" y="1447800"/>
            <a:ext cx="1066799" cy="48006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7543800" y="1447800"/>
            <a:ext cx="1371599" cy="48006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cxnSp>
        <p:nvCxnSpPr>
          <p:cNvPr id="633" name="Shape 633"/>
          <p:cNvCxnSpPr/>
          <p:nvPr/>
        </p:nvCxnSpPr>
        <p:spPr>
          <a:xfrm>
            <a:off x="1905000" y="1676400"/>
            <a:ext cx="5181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34" name="Shape 634"/>
          <p:cNvSpPr txBox="1"/>
          <p:nvPr/>
        </p:nvSpPr>
        <p:spPr>
          <a:xfrm>
            <a:off x="2041525" y="1331912"/>
            <a:ext cx="4667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I’d like to talk securely to you (over port 443)</a:t>
            </a:r>
          </a:p>
        </p:txBody>
      </p:sp>
      <p:cxnSp>
        <p:nvCxnSpPr>
          <p:cNvPr id="635" name="Shape 635"/>
          <p:cNvCxnSpPr/>
          <p:nvPr/>
        </p:nvCxnSpPr>
        <p:spPr>
          <a:xfrm rot="10800000">
            <a:off x="1904999" y="2286000"/>
            <a:ext cx="5181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36" name="Shape 636"/>
          <p:cNvSpPr txBox="1"/>
          <p:nvPr/>
        </p:nvSpPr>
        <p:spPr>
          <a:xfrm>
            <a:off x="2041525" y="1941511"/>
            <a:ext cx="4324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my certificate and encryption data</a:t>
            </a:r>
          </a:p>
        </p:txBody>
      </p:sp>
      <p:cxnSp>
        <p:nvCxnSpPr>
          <p:cNvPr id="637" name="Shape 637"/>
          <p:cNvCxnSpPr/>
          <p:nvPr/>
        </p:nvCxnSpPr>
        <p:spPr>
          <a:xfrm>
            <a:off x="1905000" y="3276600"/>
            <a:ext cx="5181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38" name="Shape 638"/>
          <p:cNvSpPr txBox="1"/>
          <p:nvPr/>
        </p:nvSpPr>
        <p:spPr>
          <a:xfrm>
            <a:off x="2057400" y="2895600"/>
            <a:ext cx="3714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an encrypted HTTP request</a:t>
            </a:r>
          </a:p>
        </p:txBody>
      </p:sp>
      <p:cxnSp>
        <p:nvCxnSpPr>
          <p:cNvPr id="639" name="Shape 639"/>
          <p:cNvCxnSpPr/>
          <p:nvPr/>
        </p:nvCxnSpPr>
        <p:spPr>
          <a:xfrm rot="10800000">
            <a:off x="1904999" y="3886200"/>
            <a:ext cx="5181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40" name="Shape 640"/>
          <p:cNvSpPr txBox="1"/>
          <p:nvPr/>
        </p:nvSpPr>
        <p:spPr>
          <a:xfrm>
            <a:off x="2041525" y="3541712"/>
            <a:ext cx="3892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an encrypted HTTP response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905000" y="5029200"/>
            <a:ext cx="5181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42" name="Shape 642"/>
          <p:cNvSpPr txBox="1"/>
          <p:nvPr/>
        </p:nvSpPr>
        <p:spPr>
          <a:xfrm>
            <a:off x="2057400" y="4648200"/>
            <a:ext cx="3714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an encrypted HTTP request</a:t>
            </a:r>
          </a:p>
        </p:txBody>
      </p:sp>
      <p:cxnSp>
        <p:nvCxnSpPr>
          <p:cNvPr id="643" name="Shape 643"/>
          <p:cNvCxnSpPr/>
          <p:nvPr/>
        </p:nvCxnSpPr>
        <p:spPr>
          <a:xfrm rot="10800000">
            <a:off x="1904999" y="5638800"/>
            <a:ext cx="5181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2041525" y="5294312"/>
            <a:ext cx="3892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Here’s an encrypted HTTP response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1371600" y="1447800"/>
            <a:ext cx="533399" cy="48006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TLS/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SSL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7086600" y="1447800"/>
            <a:ext cx="533399" cy="48006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TLS/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SSL</a:t>
            </a:r>
          </a:p>
        </p:txBody>
      </p:sp>
      <p:cxnSp>
        <p:nvCxnSpPr>
          <p:cNvPr id="647" name="Shape 647"/>
          <p:cNvCxnSpPr/>
          <p:nvPr/>
        </p:nvCxnSpPr>
        <p:spPr>
          <a:xfrm>
            <a:off x="990600" y="2667000"/>
            <a:ext cx="6095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48" name="Shape 648"/>
          <p:cNvSpPr txBox="1"/>
          <p:nvPr/>
        </p:nvSpPr>
        <p:spPr>
          <a:xfrm>
            <a:off x="304800" y="1981200"/>
            <a:ext cx="1149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Requests</a:t>
            </a:r>
          </a:p>
        </p:txBody>
      </p:sp>
      <p:cxnSp>
        <p:nvCxnSpPr>
          <p:cNvPr id="649" name="Shape 649"/>
          <p:cNvCxnSpPr/>
          <p:nvPr/>
        </p:nvCxnSpPr>
        <p:spPr>
          <a:xfrm rot="10800000">
            <a:off x="914400" y="5638800"/>
            <a:ext cx="6857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50" name="Shape 650"/>
          <p:cNvSpPr txBox="1"/>
          <p:nvPr/>
        </p:nvSpPr>
        <p:spPr>
          <a:xfrm>
            <a:off x="288925" y="4913312"/>
            <a:ext cx="13271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Responses</a:t>
            </a:r>
          </a:p>
        </p:txBody>
      </p:sp>
      <p:cxnSp>
        <p:nvCxnSpPr>
          <p:cNvPr id="651" name="Shape 651"/>
          <p:cNvCxnSpPr/>
          <p:nvPr/>
        </p:nvCxnSpPr>
        <p:spPr>
          <a:xfrm>
            <a:off x="7391400" y="2590800"/>
            <a:ext cx="6095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52" name="Shape 652"/>
          <p:cNvSpPr txBox="1"/>
          <p:nvPr/>
        </p:nvSpPr>
        <p:spPr>
          <a:xfrm>
            <a:off x="7696200" y="1905000"/>
            <a:ext cx="1149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Requests</a:t>
            </a:r>
          </a:p>
        </p:txBody>
      </p:sp>
      <p:cxnSp>
        <p:nvCxnSpPr>
          <p:cNvPr id="653" name="Shape 653"/>
          <p:cNvCxnSpPr/>
          <p:nvPr/>
        </p:nvCxnSpPr>
        <p:spPr>
          <a:xfrm rot="10800000">
            <a:off x="7315200" y="5638800"/>
            <a:ext cx="6857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54" name="Shape 654"/>
          <p:cNvSpPr txBox="1"/>
          <p:nvPr/>
        </p:nvSpPr>
        <p:spPr>
          <a:xfrm>
            <a:off x="7620000" y="4953000"/>
            <a:ext cx="13271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Responses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Secure Servers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Man-in-the-Middle Attack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1905000" y="3886200"/>
            <a:ext cx="1600199" cy="23622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905000" y="1905000"/>
            <a:ext cx="1600199" cy="1066799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cxnSp>
        <p:nvCxnSpPr>
          <p:cNvPr id="662" name="Shape 662"/>
          <p:cNvCxnSpPr/>
          <p:nvPr/>
        </p:nvCxnSpPr>
        <p:spPr>
          <a:xfrm rot="10800000">
            <a:off x="2514600" y="2971799"/>
            <a:ext cx="0" cy="914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63" name="Shape 663"/>
          <p:cNvSpPr txBox="1"/>
          <p:nvPr/>
        </p:nvSpPr>
        <p:spPr>
          <a:xfrm>
            <a:off x="457200" y="2971800"/>
            <a:ext cx="21272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for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www.example.org?</a:t>
            </a:r>
          </a:p>
        </p:txBody>
      </p:sp>
      <p:cxnSp>
        <p:nvCxnSpPr>
          <p:cNvPr id="664" name="Shape 664"/>
          <p:cNvCxnSpPr/>
          <p:nvPr/>
        </p:nvCxnSpPr>
        <p:spPr>
          <a:xfrm>
            <a:off x="2667000" y="2971800"/>
            <a:ext cx="0" cy="914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65" name="Shape 665"/>
          <p:cNvSpPr txBox="1"/>
          <p:nvPr/>
        </p:nvSpPr>
        <p:spPr>
          <a:xfrm>
            <a:off x="2590800" y="3276600"/>
            <a:ext cx="1136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100.1.1.1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4724400" y="1905000"/>
            <a:ext cx="2286000" cy="1066799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www.example.org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100.1.1.1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4800600" y="3886200"/>
            <a:ext cx="2209799" cy="22860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www.example.org</a:t>
            </a:r>
          </a:p>
        </p:txBody>
      </p:sp>
      <p:cxnSp>
        <p:nvCxnSpPr>
          <p:cNvPr id="668" name="Shape 668"/>
          <p:cNvCxnSpPr/>
          <p:nvPr/>
        </p:nvCxnSpPr>
        <p:spPr>
          <a:xfrm rot="10800000" flipH="1">
            <a:off x="3505200" y="2438400"/>
            <a:ext cx="1219199" cy="22097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69" name="Shape 669"/>
          <p:cNvSpPr txBox="1"/>
          <p:nvPr/>
        </p:nvSpPr>
        <p:spPr>
          <a:xfrm>
            <a:off x="4098925" y="3313112"/>
            <a:ext cx="2914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credit card number is…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Secure Servers</a:t>
            </a:r>
            <a:b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Preventing Man-in-the-Middle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1905000" y="3886200"/>
            <a:ext cx="1600199" cy="23622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1905000" y="1905000"/>
            <a:ext cx="1600199" cy="1066799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cxnSp>
        <p:nvCxnSpPr>
          <p:cNvPr id="677" name="Shape 677"/>
          <p:cNvCxnSpPr/>
          <p:nvPr/>
        </p:nvCxnSpPr>
        <p:spPr>
          <a:xfrm rot="10800000">
            <a:off x="2514600" y="2971799"/>
            <a:ext cx="0" cy="914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78" name="Shape 678"/>
          <p:cNvSpPr txBox="1"/>
          <p:nvPr/>
        </p:nvSpPr>
        <p:spPr>
          <a:xfrm>
            <a:off x="457200" y="2971800"/>
            <a:ext cx="21272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for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www.example.org?</a:t>
            </a:r>
          </a:p>
        </p:txBody>
      </p:sp>
      <p:cxnSp>
        <p:nvCxnSpPr>
          <p:cNvPr id="679" name="Shape 679"/>
          <p:cNvCxnSpPr/>
          <p:nvPr/>
        </p:nvCxnSpPr>
        <p:spPr>
          <a:xfrm>
            <a:off x="2667000" y="2971800"/>
            <a:ext cx="0" cy="914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80" name="Shape 680"/>
          <p:cNvSpPr txBox="1"/>
          <p:nvPr/>
        </p:nvSpPr>
        <p:spPr>
          <a:xfrm>
            <a:off x="2590800" y="3276600"/>
            <a:ext cx="1136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100.1.1.1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4724400" y="1905000"/>
            <a:ext cx="2286000" cy="1066799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www.example.org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100.1.1.1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4800600" y="3886200"/>
            <a:ext cx="2209799" cy="2286000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www.example.org</a:t>
            </a:r>
          </a:p>
        </p:txBody>
      </p:sp>
      <p:cxnSp>
        <p:nvCxnSpPr>
          <p:cNvPr id="683" name="Shape 683"/>
          <p:cNvCxnSpPr/>
          <p:nvPr/>
        </p:nvCxnSpPr>
        <p:spPr>
          <a:xfrm rot="10800000" flipH="1">
            <a:off x="3505200" y="2438400"/>
            <a:ext cx="1219199" cy="22097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84" name="Shape 684"/>
          <p:cNvSpPr txBox="1"/>
          <p:nvPr/>
        </p:nvSpPr>
        <p:spPr>
          <a:xfrm>
            <a:off x="4098925" y="3313112"/>
            <a:ext cx="36258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me a certificate of identity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690" name="Shape 6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71600"/>
            <a:ext cx="7534275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web server will we use?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Tomcat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web browsers will we support?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IE6, Mozilla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level of security will we implement?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Non-secure (http scheme)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 required to add to blog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Internet Protocols: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403781" y="1638300"/>
            <a:ext cx="1219199" cy="685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308779" y="2905126"/>
            <a:ext cx="1219199" cy="6095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Gateway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219200" y="3429000"/>
            <a:ext cx="4267199" cy="2859086"/>
          </a:xfrm>
          <a:custGeom>
            <a:avLst/>
            <a:gdLst/>
            <a:ahLst/>
            <a:cxnLst/>
            <a:rect l="0" t="0" r="0" b="0"/>
            <a:pathLst>
              <a:path w="21597" h="21597" extrusionOk="0">
                <a:moveTo>
                  <a:pt x="0" y="0"/>
                </a:move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937180" y="2346323"/>
            <a:ext cx="1371599" cy="914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88" name="Shape 88"/>
          <p:cNvSpPr/>
          <p:nvPr/>
        </p:nvSpPr>
        <p:spPr>
          <a:xfrm>
            <a:off x="152400" y="1677986"/>
            <a:ext cx="4724399" cy="3165474"/>
          </a:xfrm>
          <a:custGeom>
            <a:avLst/>
            <a:gdLst/>
            <a:ahLst/>
            <a:cxnLst/>
            <a:rect l="0" t="0" r="0" b="0"/>
            <a:pathLst>
              <a:path w="21597" h="21597" extrusionOk="0">
                <a:moveTo>
                  <a:pt x="0" y="0"/>
                </a:move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724400" y="3200400"/>
            <a:ext cx="3733799" cy="2960686"/>
          </a:xfrm>
          <a:custGeom>
            <a:avLst/>
            <a:gdLst/>
            <a:ahLst/>
            <a:cxnLst/>
            <a:rect l="0" t="0" r="0" b="0"/>
            <a:pathLst>
              <a:path w="21597" h="21597" extrusionOk="0">
                <a:moveTo>
                  <a:pt x="0" y="0"/>
                </a:move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4474230" y="3297142"/>
            <a:ext cx="1219199" cy="6095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Gateway</a:t>
            </a:r>
          </a:p>
        </p:txBody>
      </p:sp>
      <p:cxnSp>
        <p:nvCxnSpPr>
          <p:cNvPr id="91" name="Shape 91"/>
          <p:cNvCxnSpPr/>
          <p:nvPr/>
        </p:nvCxnSpPr>
        <p:spPr>
          <a:xfrm>
            <a:off x="3505201" y="3190082"/>
            <a:ext cx="949324" cy="36432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92" name="Shape 92"/>
          <p:cNvSpPr txBox="1"/>
          <p:nvPr/>
        </p:nvSpPr>
        <p:spPr>
          <a:xfrm>
            <a:off x="1622979" y="2370138"/>
            <a:ext cx="1212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1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655735" y="2919811"/>
            <a:ext cx="1212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2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841665" y="2533175"/>
            <a:ext cx="1219199" cy="685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</a:p>
        </p:txBody>
      </p:sp>
      <p:cxnSp>
        <p:nvCxnSpPr>
          <p:cNvPr id="95" name="Shape 95"/>
          <p:cNvCxnSpPr/>
          <p:nvPr/>
        </p:nvCxnSpPr>
        <p:spPr>
          <a:xfrm rot="10800000" flipH="1">
            <a:off x="5698665" y="2876076"/>
            <a:ext cx="1143000" cy="762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96" name="Shape 96"/>
          <p:cNvSpPr txBox="1"/>
          <p:nvPr/>
        </p:nvSpPr>
        <p:spPr>
          <a:xfrm>
            <a:off x="5460082" y="2683432"/>
            <a:ext cx="1212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3</a:t>
            </a:r>
          </a:p>
        </p:txBody>
      </p:sp>
      <p:sp>
        <p:nvSpPr>
          <p:cNvPr id="17" name="Shape 102"/>
          <p:cNvSpPr txBox="1"/>
          <p:nvPr/>
        </p:nvSpPr>
        <p:spPr>
          <a:xfrm>
            <a:off x="526803" y="3631677"/>
            <a:ext cx="1219199" cy="685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</a:p>
        </p:txBody>
      </p:sp>
      <p:sp>
        <p:nvSpPr>
          <p:cNvPr id="18" name="Shape 103"/>
          <p:cNvSpPr txBox="1"/>
          <p:nvPr/>
        </p:nvSpPr>
        <p:spPr>
          <a:xfrm>
            <a:off x="2403474" y="4872935"/>
            <a:ext cx="1219199" cy="6095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Gateway</a:t>
            </a:r>
          </a:p>
        </p:txBody>
      </p:sp>
      <p:cxnSp>
        <p:nvCxnSpPr>
          <p:cNvPr id="19" name="Shape 105"/>
          <p:cNvCxnSpPr/>
          <p:nvPr/>
        </p:nvCxnSpPr>
        <p:spPr>
          <a:xfrm>
            <a:off x="1641474" y="4317476"/>
            <a:ext cx="914399" cy="55545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0" name="Shape 108"/>
          <p:cNvSpPr txBox="1"/>
          <p:nvPr/>
        </p:nvSpPr>
        <p:spPr>
          <a:xfrm>
            <a:off x="4384674" y="5711135"/>
            <a:ext cx="1219199" cy="6095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Gateway</a:t>
            </a:r>
          </a:p>
        </p:txBody>
      </p:sp>
      <p:cxnSp>
        <p:nvCxnSpPr>
          <p:cNvPr id="21" name="Shape 109"/>
          <p:cNvCxnSpPr/>
          <p:nvPr/>
        </p:nvCxnSpPr>
        <p:spPr>
          <a:xfrm>
            <a:off x="3013074" y="5482535"/>
            <a:ext cx="1371599" cy="5333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2" name="Shape 110"/>
          <p:cNvSpPr txBox="1"/>
          <p:nvPr/>
        </p:nvSpPr>
        <p:spPr>
          <a:xfrm>
            <a:off x="926852" y="4528718"/>
            <a:ext cx="819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1</a:t>
            </a:r>
          </a:p>
        </p:txBody>
      </p:sp>
      <p:sp>
        <p:nvSpPr>
          <p:cNvPr id="23" name="Shape 111"/>
          <p:cNvSpPr txBox="1"/>
          <p:nvPr/>
        </p:nvSpPr>
        <p:spPr>
          <a:xfrm>
            <a:off x="1705891" y="5791701"/>
            <a:ext cx="2038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Backbone</a:t>
            </a:r>
          </a:p>
        </p:txBody>
      </p:sp>
      <p:sp>
        <p:nvSpPr>
          <p:cNvPr id="24" name="Shape 112"/>
          <p:cNvSpPr txBox="1"/>
          <p:nvPr/>
        </p:nvSpPr>
        <p:spPr>
          <a:xfrm>
            <a:off x="6746874" y="4949135"/>
            <a:ext cx="1219199" cy="685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</a:p>
        </p:txBody>
      </p:sp>
      <p:cxnSp>
        <p:nvCxnSpPr>
          <p:cNvPr id="25" name="Shape 113"/>
          <p:cNvCxnSpPr/>
          <p:nvPr/>
        </p:nvCxnSpPr>
        <p:spPr>
          <a:xfrm rot="10800000" flipH="1">
            <a:off x="5603874" y="5253934"/>
            <a:ext cx="1143000" cy="762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6" name="Shape 114"/>
          <p:cNvSpPr txBox="1"/>
          <p:nvPr/>
        </p:nvSpPr>
        <p:spPr>
          <a:xfrm>
            <a:off x="5919211" y="5832578"/>
            <a:ext cx="819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3487</TotalTime>
  <Words>3221</Words>
  <Application>Microsoft Office PowerPoint</Application>
  <PresentationFormat>On-screen Show (4:3)</PresentationFormat>
  <Paragraphs>584</Paragraphs>
  <Slides>84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Allerta</vt:lpstr>
      <vt:lpstr>Arial</vt:lpstr>
      <vt:lpstr>Calibri</vt:lpstr>
      <vt:lpstr>Calibri Light</vt:lpstr>
      <vt:lpstr>Courier New</vt:lpstr>
      <vt:lpstr>Wingdings</vt:lpstr>
      <vt:lpstr>Office Theme</vt:lpstr>
      <vt:lpstr>Chapter 1  Web Essentials: Clients, Servers, and Communication</vt:lpstr>
      <vt:lpstr>The Internet: History</vt:lpstr>
      <vt:lpstr>The Internet: History</vt:lpstr>
      <vt:lpstr>The Internet</vt:lpstr>
      <vt:lpstr>The Internet: Definition</vt:lpstr>
      <vt:lpstr>Internet Protocols</vt:lpstr>
      <vt:lpstr>Internet Protocols: IP</vt:lpstr>
      <vt:lpstr>Internet Protocols: IP</vt:lpstr>
      <vt:lpstr>Internet Protocols: IP</vt:lpstr>
      <vt:lpstr>Internet Protocols: TCP</vt:lpstr>
      <vt:lpstr>Internet Protocols: TCP</vt:lpstr>
      <vt:lpstr>Internet Protocols: TCP</vt:lpstr>
      <vt:lpstr>Internet Protocols: TCP</vt:lpstr>
      <vt:lpstr>Internet Protocols: UDP</vt:lpstr>
      <vt:lpstr>Domain Name Service (DNS)</vt:lpstr>
      <vt:lpstr>Domain Name Service (DNS)</vt:lpstr>
      <vt:lpstr>Domain Name Service (DNS)</vt:lpstr>
      <vt:lpstr>Domain Name Service (DNS)</vt:lpstr>
      <vt:lpstr>Analogy to Telephone Network</vt:lpstr>
      <vt:lpstr>Higher-level Protocols</vt:lpstr>
      <vt:lpstr>World Wide Web</vt:lpstr>
      <vt:lpstr>World Wide Web</vt:lpstr>
      <vt:lpstr>Hypertext Transport Protocol: HTTP</vt:lpstr>
      <vt:lpstr>Hypertext Transport Protocol: HTTP</vt:lpstr>
      <vt:lpstr>Hypertext Transport Protocol: HTTP</vt:lpstr>
      <vt:lpstr>Hypertext Transport Protocol: HTTP</vt:lpstr>
      <vt:lpstr>Hypertext Transport Protocol: HTTP</vt:lpstr>
      <vt:lpstr>HTTP Request</vt:lpstr>
      <vt:lpstr>HTTP Request</vt:lpstr>
      <vt:lpstr>HTTP Request: Start line</vt:lpstr>
      <vt:lpstr>HTTP Request: Start line</vt:lpstr>
      <vt:lpstr>HTTP Request: Start line</vt:lpstr>
      <vt:lpstr>HTTP Request: Start line</vt:lpstr>
      <vt:lpstr>HTTP Request: Start line</vt:lpstr>
      <vt:lpstr>URI</vt:lpstr>
      <vt:lpstr>HTTP Request: header field(s)</vt:lpstr>
      <vt:lpstr>HTTP Request: header field(s)</vt:lpstr>
      <vt:lpstr>Multipurpose Internet Mail Extensions (MIME) </vt:lpstr>
      <vt:lpstr>HTTP Quality Values and Wildcards</vt:lpstr>
      <vt:lpstr>HTTP Request: header field(s)</vt:lpstr>
      <vt:lpstr>HTTP Response</vt:lpstr>
      <vt:lpstr>HTTP Response: Status line</vt:lpstr>
      <vt:lpstr>HTTP Response: Status line</vt:lpstr>
      <vt:lpstr>HTTP Response: header field(s)</vt:lpstr>
      <vt:lpstr>HTTP Response: header field(s)</vt:lpstr>
      <vt:lpstr>Client Caching</vt:lpstr>
      <vt:lpstr>Client Caching</vt:lpstr>
      <vt:lpstr>Client Caching</vt:lpstr>
      <vt:lpstr>Client Caching</vt:lpstr>
      <vt:lpstr>Client Caching</vt:lpstr>
      <vt:lpstr>Client Caching</vt:lpstr>
      <vt:lpstr>Client Caching</vt:lpstr>
      <vt:lpstr>Character Sets</vt:lpstr>
      <vt:lpstr>Character Sets</vt:lpstr>
      <vt:lpstr>Character Sets</vt:lpstr>
      <vt:lpstr>Web Clients</vt:lpstr>
      <vt:lpstr>Web Browsers </vt:lpstr>
      <vt:lpstr>Web Browsers</vt:lpstr>
      <vt:lpstr>Web Browsers</vt:lpstr>
      <vt:lpstr>HTTP URL’s</vt:lpstr>
      <vt:lpstr>Web Browsers</vt:lpstr>
      <vt:lpstr>Web Browsers</vt:lpstr>
      <vt:lpstr>Web Servers</vt:lpstr>
      <vt:lpstr>Web Servers</vt:lpstr>
      <vt:lpstr>Web Servers</vt:lpstr>
      <vt:lpstr>Web Servers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Tomcat Web Server</vt:lpstr>
      <vt:lpstr>Secure Servers</vt:lpstr>
      <vt:lpstr>Secure Servers</vt:lpstr>
      <vt:lpstr>Secure Servers Man-in-the-Middle Attack</vt:lpstr>
      <vt:lpstr>Secure Servers Preventing Man-in-the-Middle</vt:lpstr>
      <vt:lpstr>Case Study</vt:lpstr>
      <vt:lpstr>Case Study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Web Essentials: Clients, Servers, and Communication</dc:title>
  <dc:creator>Bothyna S. Alaayad</dc:creator>
  <cp:lastModifiedBy>Bothyna S. Alaayad</cp:lastModifiedBy>
  <cp:revision>40</cp:revision>
  <dcterms:modified xsi:type="dcterms:W3CDTF">2017-02-12T15:50:22Z</dcterms:modified>
</cp:coreProperties>
</file>