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7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0.xml" ContentType="application/vnd.openxmlformats-officedocument.presentationml.slide+xml"/>
  <Override PartName="/ppt/slides/slide37.xml" ContentType="application/vnd.openxmlformats-officedocument.presentationml.slide+xml"/>
  <Override PartName="/ppt/slides/slide92.xml" ContentType="application/vnd.openxmlformats-officedocument.presentationml.slide+xml"/>
  <Override PartName="/ppt/slides/slide47.xml" ContentType="application/vnd.openxmlformats-officedocument.presentationml.slide+xml"/>
  <Override PartName="/ppt/slides/slide77.xml" ContentType="application/vnd.openxmlformats-officedocument.presentationml.slide+xml"/>
  <Override PartName="/ppt/slides/slide45.xml" ContentType="application/vnd.openxmlformats-officedocument.presentationml.slide+xml"/>
  <Override PartName="/ppt/slides/slide6.xml" ContentType="application/vnd.openxmlformats-officedocument.presentationml.slide+xml"/>
  <Override PartName="/ppt/slides/slide33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90.xml" ContentType="application/vnd.openxmlformats-officedocument.presentationml.slide+xml"/>
  <Override PartName="/ppt/slides/slide56.xml" ContentType="application/vnd.openxmlformats-officedocument.presentationml.slide+xml"/>
  <Override PartName="/ppt/slides/slide24.xml" ContentType="application/vnd.openxmlformats-officedocument.presentationml.slide+xml"/>
  <Override PartName="/ppt/slides/slide61.xml" ContentType="application/vnd.openxmlformats-officedocument.presentationml.slide+xml"/>
  <Override PartName="/ppt/slides/slide50.xml" ContentType="application/vnd.openxmlformats-officedocument.presentationml.slide+xml"/>
  <Override PartName="/ppt/slides/slide11.xml" ContentType="application/vnd.openxmlformats-officedocument.presentationml.slide+xml"/>
  <Override PartName="/ppt/slides/slide42.xml" ContentType="application/vnd.openxmlformats-officedocument.presentationml.slide+xml"/>
  <Override PartName="/ppt/slides/slide68.xml" ContentType="application/vnd.openxmlformats-officedocument.presentationml.slide+xml"/>
  <Override PartName="/ppt/slides/slide85.xml" ContentType="application/vnd.openxmlformats-officedocument.presentationml.slide+xml"/>
  <Override PartName="/ppt/slides/slide53.xml" ContentType="application/vnd.openxmlformats-officedocument.presentationml.slide+xml"/>
  <Override PartName="/ppt/slides/slide40.xml" ContentType="application/vnd.openxmlformats-officedocument.presentationml.slide+xml"/>
  <Override PartName="/ppt/slides/slide1.xml" ContentType="application/vnd.openxmlformats-officedocument.presentationml.slide+xml"/>
  <Override PartName="/ppt/slides/slide78.xml" ContentType="application/vnd.openxmlformats-officedocument.presentationml.slide+xml"/>
  <Override PartName="/ppt/slides/slide44.xml" ContentType="application/vnd.openxmlformats-officedocument.presentationml.slide+xml"/>
  <Override PartName="/ppt/slides/slide72.xml" ContentType="application/vnd.openxmlformats-officedocument.presentationml.slide+xml"/>
  <Override PartName="/ppt/slides/slide46.xml" ContentType="application/vnd.openxmlformats-officedocument.presentationml.slide+xml"/>
  <Override PartName="/ppt/slides/slide71.xml" ContentType="application/vnd.openxmlformats-officedocument.presentationml.slide+xml"/>
  <Override PartName="/ppt/slides/slide39.xml" ContentType="application/vnd.openxmlformats-officedocument.presentationml.slide+xml"/>
  <Override PartName="/ppt/slides/slide80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74.xml" ContentType="application/vnd.openxmlformats-officedocument.presentationml.slide+xml"/>
  <Override PartName="/ppt/slides/slide79.xml" ContentType="application/vnd.openxmlformats-officedocument.presentationml.slide+xml"/>
  <Override PartName="/ppt/slides/slide89.xml" ContentType="application/vnd.openxmlformats-officedocument.presentationml.slide+xml"/>
  <Override PartName="/ppt/slides/slide58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73.xml" ContentType="application/vnd.openxmlformats-officedocument.presentationml.slide+xml"/>
  <Override PartName="/ppt/slides/slide49.xml" ContentType="application/vnd.openxmlformats-officedocument.presentationml.slide+xml"/>
  <Override PartName="/ppt/slides/slide4.xml" ContentType="application/vnd.openxmlformats-officedocument.presentationml.slide+xml"/>
  <Override PartName="/ppt/slides/slide28.xml" ContentType="application/vnd.openxmlformats-officedocument.presentationml.slide+xml"/>
  <Override PartName="/ppt/slides/slide14.xml" ContentType="application/vnd.openxmlformats-officedocument.presentationml.slide+xml"/>
  <Override PartName="/ppt/slides/slide52.xml" ContentType="application/vnd.openxmlformats-officedocument.presentationml.slide+xml"/>
  <Override PartName="/ppt/slides/slide22.xml" ContentType="application/vnd.openxmlformats-officedocument.presentationml.slide+xml"/>
  <Override PartName="/ppt/slides/slide75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91.xml" ContentType="application/vnd.openxmlformats-officedocument.presentationml.slide+xml"/>
  <Override PartName="/ppt/slides/slide62.xml" ContentType="application/vnd.openxmlformats-officedocument.presentationml.slide+xml"/>
  <Override PartName="/ppt/slides/slide69.xml" ContentType="application/vnd.openxmlformats-officedocument.presentationml.slide+xml"/>
  <Override PartName="/ppt/slides/slide65.xml" ContentType="application/vnd.openxmlformats-officedocument.presentationml.slide+xml"/>
  <Override PartName="/ppt/slides/slide48.xml" ContentType="application/vnd.openxmlformats-officedocument.presentationml.slide+xml"/>
  <Override PartName="/ppt/slides/slide2.xml" ContentType="application/vnd.openxmlformats-officedocument.presentationml.slide+xml"/>
  <Override PartName="/ppt/slides/slide67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54.xml" ContentType="application/vnd.openxmlformats-officedocument.presentationml.slide+xml"/>
  <Override PartName="/ppt/slides/slide17.xml" ContentType="application/vnd.openxmlformats-officedocument.presentationml.slide+xml"/>
  <Override PartName="/ppt/slides/slide87.xml" ContentType="application/vnd.openxmlformats-officedocument.presentationml.slide+xml"/>
  <Override PartName="/ppt/slides/slide86.xml" ContentType="application/vnd.openxmlformats-officedocument.presentationml.slide+xml"/>
  <Override PartName="/ppt/slides/slide23.xml" ContentType="application/vnd.openxmlformats-officedocument.presentationml.slide+xml"/>
  <Override PartName="/ppt/slides/slide34.xml" ContentType="application/vnd.openxmlformats-officedocument.presentationml.slide+xml"/>
  <Override PartName="/ppt/slides/slide60.xml" ContentType="application/vnd.openxmlformats-officedocument.presentationml.slide+xml"/>
  <Override PartName="/ppt/slides/slide10.xml" ContentType="application/vnd.openxmlformats-officedocument.presentationml.slide+xml"/>
  <Override PartName="/ppt/slides/slide51.xml" ContentType="application/vnd.openxmlformats-officedocument.presentationml.slide+xml"/>
  <Override PartName="/ppt/slides/slide88.xml" ContentType="application/vnd.openxmlformats-officedocument.presentationml.slide+xml"/>
  <Override PartName="/ppt/slides/slide81.xml" ContentType="application/vnd.openxmlformats-officedocument.presentationml.slide+xml"/>
  <Override PartName="/ppt/slides/slide57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38.xml" ContentType="application/vnd.openxmlformats-officedocument.presentationml.slide+xml"/>
  <Override PartName="/ppt/slides/slide12.xml" ContentType="application/vnd.openxmlformats-officedocument.presentationml.slide+xml"/>
  <Override PartName="/ppt/slides/slide64.xml" ContentType="application/vnd.openxmlformats-officedocument.presentationml.slide+xml"/>
  <Override PartName="/ppt/slides/slide13.xml" ContentType="application/vnd.openxmlformats-officedocument.presentationml.slide+xml"/>
  <Override PartName="/ppt/slides/slide29.xml" ContentType="application/vnd.openxmlformats-officedocument.presentationml.slide+xml"/>
  <Override PartName="/ppt/slides/slide66.xml" ContentType="application/vnd.openxmlformats-officedocument.presentationml.slide+xml"/>
  <Override PartName="/ppt/slides/slide84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76.xml" ContentType="application/vnd.openxmlformats-officedocument.presentationml.slide+xml"/>
  <Override PartName="/ppt/slides/slide59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83.xml" ContentType="application/vnd.openxmlformats-officedocument.presentationml.slide+xml"/>
  <Override PartName="/ppt/slides/slide82.xml" ContentType="application/vnd.openxmlformats-officedocument.presentationml.slide+xml"/>
  <Override PartName="/ppt/slides/slide41.xml" ContentType="application/vnd.openxmlformats-officedocument.presentationml.slide+xml"/>
  <Override PartName="/ppt/slides/slide55.xml" ContentType="application/vnd.openxmlformats-officedocument.presentationml.slide+xml"/>
  <Override PartName="/ppt/slides/slide5.xml" ContentType="application/vnd.openxmlformats-officedocument.presentationml.slide+xml"/>
  <Override PartName="/ppt/slides/slide6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</p:sldIdLst>
  <p:sldSz cy="6858000" cx="9144000"/>
  <p:notesSz cy="9283700" cx="69977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34.xml" Type="http://schemas.openxmlformats.org/officeDocument/2006/relationships/slide" Id="rId39"/><Relationship Target="slides/slide33.xml" Type="http://schemas.openxmlformats.org/officeDocument/2006/relationships/slide" Id="rId38"/><Relationship Target="slides/slide32.xml" Type="http://schemas.openxmlformats.org/officeDocument/2006/relationships/slide" Id="rId37"/><Relationship Target="slides/slide31.xml" Type="http://schemas.openxmlformats.org/officeDocument/2006/relationships/slide" Id="rId36"/><Relationship Target="slides/slide25.xml" Type="http://schemas.openxmlformats.org/officeDocument/2006/relationships/slide" Id="rId30"/><Relationship Target="slides/slide26.xml" Type="http://schemas.openxmlformats.org/officeDocument/2006/relationships/slide" Id="rId31"/><Relationship Target="slides/slide29.xml" Type="http://schemas.openxmlformats.org/officeDocument/2006/relationships/slide" Id="rId34"/><Relationship Target="slides/slide30.xml" Type="http://schemas.openxmlformats.org/officeDocument/2006/relationships/slide" Id="rId35"/><Relationship Target="slides/slide27.xml" Type="http://schemas.openxmlformats.org/officeDocument/2006/relationships/slide" Id="rId32"/><Relationship Target="slides/slide28.xml" Type="http://schemas.openxmlformats.org/officeDocument/2006/relationships/slide" Id="rId33"/><Relationship Target="slides/slide43.xml" Type="http://schemas.openxmlformats.org/officeDocument/2006/relationships/slide" Id="rId48"/><Relationship Target="slides/slide42.xml" Type="http://schemas.openxmlformats.org/officeDocument/2006/relationships/slide" Id="rId47"/><Relationship Target="slides/slide44.xml" Type="http://schemas.openxmlformats.org/officeDocument/2006/relationships/slide" Id="rId49"/><Relationship Target="presProps.xml" Type="http://schemas.openxmlformats.org/officeDocument/2006/relationships/presProps" Id="rId2"/><Relationship Target="slides/slide35.xml" Type="http://schemas.openxmlformats.org/officeDocument/2006/relationships/slide" Id="rId40"/><Relationship Target="theme/theme2.xml" Type="http://schemas.openxmlformats.org/officeDocument/2006/relationships/theme" Id="rId1"/><Relationship Target="slides/slide36.xml" Type="http://schemas.openxmlformats.org/officeDocument/2006/relationships/slide" Id="rId41"/><Relationship Target="slideMasters/slideMaster1.xml" Type="http://schemas.openxmlformats.org/officeDocument/2006/relationships/slideMaster" Id="rId4"/><Relationship Target="slides/slide37.xml" Type="http://schemas.openxmlformats.org/officeDocument/2006/relationships/slide" Id="rId42"/><Relationship Target="tableStyles.xml" Type="http://schemas.openxmlformats.org/officeDocument/2006/relationships/tableStyles" Id="rId3"/><Relationship Target="slides/slide38.xml" Type="http://schemas.openxmlformats.org/officeDocument/2006/relationships/slide" Id="rId43"/><Relationship Target="slides/slide39.xml" Type="http://schemas.openxmlformats.org/officeDocument/2006/relationships/slide" Id="rId44"/><Relationship Target="slides/slide40.xml" Type="http://schemas.openxmlformats.org/officeDocument/2006/relationships/slide" Id="rId45"/><Relationship Target="slides/slide41.xml" Type="http://schemas.openxmlformats.org/officeDocument/2006/relationships/slide" Id="rId46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Relationship Target="slides/slide89.xml" Type="http://schemas.openxmlformats.org/officeDocument/2006/relationships/slide" Id="rId94"/><Relationship Target="slides/slide90.xml" Type="http://schemas.openxmlformats.org/officeDocument/2006/relationships/slide" Id="rId95"/><Relationship Target="slides/slide91.xml" Type="http://schemas.openxmlformats.org/officeDocument/2006/relationships/slide" Id="rId96"/><Relationship Target="slides/slide92.xml" Type="http://schemas.openxmlformats.org/officeDocument/2006/relationships/slide" Id="rId97"/><Relationship Target="slides/slide85.xml" Type="http://schemas.openxmlformats.org/officeDocument/2006/relationships/slide" Id="rId90"/><Relationship Target="slides/slide86.xml" Type="http://schemas.openxmlformats.org/officeDocument/2006/relationships/slide" Id="rId91"/><Relationship Target="slides/slide14.xml" Type="http://schemas.openxmlformats.org/officeDocument/2006/relationships/slide" Id="rId19"/><Relationship Target="slides/slide87.xml" Type="http://schemas.openxmlformats.org/officeDocument/2006/relationships/slide" Id="rId92"/><Relationship Target="slides/slide13.xml" Type="http://schemas.openxmlformats.org/officeDocument/2006/relationships/slide" Id="rId18"/><Relationship Target="slides/slide88.xml" Type="http://schemas.openxmlformats.org/officeDocument/2006/relationships/slide" Id="rId93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slides/slide16.xml" Type="http://schemas.openxmlformats.org/officeDocument/2006/relationships/slide" Id="rId21"/><Relationship Target="slides/slide17.xml" Type="http://schemas.openxmlformats.org/officeDocument/2006/relationships/slide" Id="rId22"/><Relationship Target="slides/slide18.xml" Type="http://schemas.openxmlformats.org/officeDocument/2006/relationships/slide" Id="rId2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66.xml" Type="http://schemas.openxmlformats.org/officeDocument/2006/relationships/slide" Id="rId71"/><Relationship Target="slides/slide65.xml" Type="http://schemas.openxmlformats.org/officeDocument/2006/relationships/slide" Id="rId70"/><Relationship Target="slides/slide70.xml" Type="http://schemas.openxmlformats.org/officeDocument/2006/relationships/slide" Id="rId75"/><Relationship Target="slides/slide69.xml" Type="http://schemas.openxmlformats.org/officeDocument/2006/relationships/slide" Id="rId74"/><Relationship Target="slides/slide68.xml" Type="http://schemas.openxmlformats.org/officeDocument/2006/relationships/slide" Id="rId73"/><Relationship Target="slides/slide67.xml" Type="http://schemas.openxmlformats.org/officeDocument/2006/relationships/slide" Id="rId72"/><Relationship Target="slides/slide74.xml" Type="http://schemas.openxmlformats.org/officeDocument/2006/relationships/slide" Id="rId79"/><Relationship Target="slides/slide73.xml" Type="http://schemas.openxmlformats.org/officeDocument/2006/relationships/slide" Id="rId78"/><Relationship Target="slides/slide72.xml" Type="http://schemas.openxmlformats.org/officeDocument/2006/relationships/slide" Id="rId77"/><Relationship Target="slides/slide71.xml" Type="http://schemas.openxmlformats.org/officeDocument/2006/relationships/slide" Id="rId76"/><Relationship Target="slides/slide75.xml" Type="http://schemas.openxmlformats.org/officeDocument/2006/relationships/slide" Id="rId80"/><Relationship Target="slides/slide77.xml" Type="http://schemas.openxmlformats.org/officeDocument/2006/relationships/slide" Id="rId82"/><Relationship Target="slides/slide76.xml" Type="http://schemas.openxmlformats.org/officeDocument/2006/relationships/slide" Id="rId81"/><Relationship Target="slides/slide79.xml" Type="http://schemas.openxmlformats.org/officeDocument/2006/relationships/slide" Id="rId84"/><Relationship Target="slides/slide78.xml" Type="http://schemas.openxmlformats.org/officeDocument/2006/relationships/slide" Id="rId83"/><Relationship Target="slides/slide81.xml" Type="http://schemas.openxmlformats.org/officeDocument/2006/relationships/slide" Id="rId86"/><Relationship Target="slides/slide80.xml" Type="http://schemas.openxmlformats.org/officeDocument/2006/relationships/slide" Id="rId85"/><Relationship Target="slides/slide83.xml" Type="http://schemas.openxmlformats.org/officeDocument/2006/relationships/slide" Id="rId88"/><Relationship Target="slides/slide82.xml" Type="http://schemas.openxmlformats.org/officeDocument/2006/relationships/slide" Id="rId87"/><Relationship Target="slides/slide84.xml" Type="http://schemas.openxmlformats.org/officeDocument/2006/relationships/slide" Id="rId89"/><Relationship Target="slides/slide53.xml" Type="http://schemas.openxmlformats.org/officeDocument/2006/relationships/slide" Id="rId58"/><Relationship Target="slides/slide54.xml" Type="http://schemas.openxmlformats.org/officeDocument/2006/relationships/slide" Id="rId59"/><Relationship Target="slides/slide52.xml" Type="http://schemas.openxmlformats.org/officeDocument/2006/relationships/slide" Id="rId57"/><Relationship Target="slides/slide51.xml" Type="http://schemas.openxmlformats.org/officeDocument/2006/relationships/slide" Id="rId56"/><Relationship Target="slides/slide50.xml" Type="http://schemas.openxmlformats.org/officeDocument/2006/relationships/slide" Id="rId55"/><Relationship Target="slides/slide49.xml" Type="http://schemas.openxmlformats.org/officeDocument/2006/relationships/slide" Id="rId54"/><Relationship Target="slides/slide48.xml" Type="http://schemas.openxmlformats.org/officeDocument/2006/relationships/slide" Id="rId53"/><Relationship Target="slides/slide47.xml" Type="http://schemas.openxmlformats.org/officeDocument/2006/relationships/slide" Id="rId52"/><Relationship Target="slides/slide46.xml" Type="http://schemas.openxmlformats.org/officeDocument/2006/relationships/slide" Id="rId51"/><Relationship Target="slides/slide45.xml" Type="http://schemas.openxmlformats.org/officeDocument/2006/relationships/slide" Id="rId50"/><Relationship Target="slides/slide64.xml" Type="http://schemas.openxmlformats.org/officeDocument/2006/relationships/slide" Id="rId69"/><Relationship Target="slides/slide55.xml" Type="http://schemas.openxmlformats.org/officeDocument/2006/relationships/slide" Id="rId60"/><Relationship Target="slides/slide61.xml" Type="http://schemas.openxmlformats.org/officeDocument/2006/relationships/slide" Id="rId66"/><Relationship Target="slides/slide60.xml" Type="http://schemas.openxmlformats.org/officeDocument/2006/relationships/slide" Id="rId65"/><Relationship Target="slides/slide63.xml" Type="http://schemas.openxmlformats.org/officeDocument/2006/relationships/slide" Id="rId68"/><Relationship Target="slides/slide62.xml" Type="http://schemas.openxmlformats.org/officeDocument/2006/relationships/slide" Id="rId67"/><Relationship Target="slides/slide57.xml" Type="http://schemas.openxmlformats.org/officeDocument/2006/relationships/slide" Id="rId62"/><Relationship Target="slides/slide56.xml" Type="http://schemas.openxmlformats.org/officeDocument/2006/relationships/slide" Id="rId61"/><Relationship Target="slides/slide59.xml" Type="http://schemas.openxmlformats.org/officeDocument/2006/relationships/slide" Id="rId64"/><Relationship Target="slides/slide58.xml" Type="http://schemas.openxmlformats.org/officeDocument/2006/relationships/slide" Id="rId63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96912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410075" x="933450"/>
            <a:ext cy="4176711" cx="5130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820150" x="0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2" name="Shape 3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64" name="Shape 16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1" name="Shape 1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2" name="Shape 17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5" name="Shape 1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6" name="Shape 18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87" name="Shape 18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9" name="Shape 3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2" name="Shape 1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3" name="Shape 19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94" name="Shape 19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9" name="Shape 1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0" name="Shape 20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01" name="Shape 20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3" name="Shape 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4" name="Shape 21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15" name="Shape 21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0" name="Shape 2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1" name="Shape 22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22" name="Shape 22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8" name="Shape 2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9" name="Shape 23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40" name="Shape 24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5" name="Shape 2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6" name="Shape 24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47" name="Shape 24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2" name="Shape 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3" name="Shape 25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9" name="Shape 2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0" name="Shape 26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61" name="Shape 26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6" name="Shape 2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7" name="Shape 26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68" name="Shape 26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69" name="Shape 26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3" name="Shape 2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4" name="Shape 27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75" name="Shape 27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6" name="Shape 27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7" name="Shape 4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0" name="Shape 2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1" name="Shape 28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82" name="Shape 28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83" name="Shape 28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7" name="Shape 2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8" name="Shape 28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89" name="Shape 28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4" name="Shape 2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5" name="Shape 29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96" name="Shape 29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1" name="Shape 3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2" name="Shape 30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03" name="Shape 30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04" name="Shape 30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8" name="Shape 3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9" name="Shape 30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10" name="Shape 31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11" name="Shape 31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5" name="Shape 3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6" name="Shape 31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17" name="Shape 31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18" name="Shape 31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2" name="Shape 3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3" name="Shape 32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24" name="Shape 32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5" name="Shape 32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9" name="Shape 3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0" name="Shape 33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31" name="Shape 33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32" name="Shape 33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6" name="Shape 3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7" name="Shape 33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38" name="Shape 33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39" name="Shape 33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44" name="Shape 3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5" name="Shape 34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46" name="Shape 34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47" name="Shape 34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4" name="Shape 5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2" name="Shape 3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3" name="Shape 35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54" name="Shape 35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55" name="Shape 35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9" name="Shape 3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0" name="Shape 36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61" name="Shape 36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62" name="Shape 36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66" name="Shape 3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7" name="Shape 36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68" name="Shape 36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69" name="Shape 36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3" name="Shape 3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4" name="Shape 37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75" name="Shape 37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76" name="Shape 37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0" name="Shape 3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1" name="Shape 38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82" name="Shape 38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3" name="Shape 38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7" name="Shape 3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8" name="Shape 38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89" name="Shape 38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90" name="Shape 39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4" name="Shape 3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5" name="Shape 39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96" name="Shape 39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97" name="Shape 39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1" name="Shape 4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2" name="Shape 40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03" name="Shape 40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04" name="Shape 40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8" name="Shape 4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9" name="Shape 40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10" name="Shape 41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11" name="Shape 41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5" name="Shape 4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6" name="Shape 41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17" name="Shape 417"/>
          <p:cNvSpPr/>
          <p:nvPr>
            <p:ph idx="2" type="sldImg"/>
          </p:nvPr>
        </p:nvSpPr>
        <p:spPr>
          <a:xfrm>
            <a:off y="696912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18" name="Shape 418"/>
          <p:cNvSpPr txBox="1"/>
          <p:nvPr>
            <p:ph idx="1" type="body"/>
          </p:nvPr>
        </p:nvSpPr>
        <p:spPr>
          <a:xfrm>
            <a:off y="4410075" x="933450"/>
            <a:ext cy="4176711" cx="5130800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1" name="Shape 6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23" name="Shape 4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4" name="Shape 42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25" name="Shape 42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26" name="Shape 42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0" name="Shape 4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1" name="Shape 43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32" name="Shape 43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33" name="Shape 43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7" name="Shape 4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8" name="Shape 43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39" name="Shape 43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0" name="Shape 44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1" name="Shape 4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2" name="Shape 45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53" name="Shape 45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54" name="Shape 45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8" name="Shape 4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9" name="Shape 45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60" name="Shape 46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61" name="Shape 46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65" name="Shape 4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6" name="Shape 46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67" name="Shape 46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68" name="Shape 46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2" name="Shape 4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3" name="Shape 47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74" name="Shape 47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75" name="Shape 47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9" name="Shape 4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0" name="Shape 48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81" name="Shape 48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82" name="Shape 48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6" name="Shape 4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7" name="Shape 48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88" name="Shape 48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89" name="Shape 48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4" name="Shape 4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5" name="Shape 49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96" name="Shape 49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97" name="Shape 49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8" name="Shape 6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1" name="Shape 5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2" name="Shape 50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03" name="Shape 50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04" name="Shape 50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8" name="Shape 5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9" name="Shape 50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10" name="Shape 510"/>
          <p:cNvSpPr/>
          <p:nvPr>
            <p:ph idx="2" type="sldImg"/>
          </p:nvPr>
        </p:nvSpPr>
        <p:spPr>
          <a:xfrm>
            <a:off y="696912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1" name="Shape 511"/>
          <p:cNvSpPr txBox="1"/>
          <p:nvPr>
            <p:ph idx="1" type="body"/>
          </p:nvPr>
        </p:nvSpPr>
        <p:spPr>
          <a:xfrm>
            <a:off y="4410075" x="933450"/>
            <a:ext cy="4176711" cx="5130800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18" name="Shape 5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9" name="Shape 51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20" name="Shape 52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21" name="Shape 52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26" name="Shape 5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7" name="Shape 52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28" name="Shape 52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29" name="Shape 52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3" name="Shape 5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4" name="Shape 53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35" name="Shape 53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36" name="Shape 53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0" name="Shape 5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1" name="Shape 54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42" name="Shape 54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43" name="Shape 54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7" name="Shape 5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8" name="Shape 54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49" name="Shape 54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50" name="Shape 55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7" name="Shape 5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8" name="Shape 55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59" name="Shape 55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60" name="Shape 56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7" name="Shape 5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8" name="Shape 56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69" name="Shape 56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70" name="Shape 57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4" name="Shape 5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5" name="Shape 57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76" name="Shape 57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77" name="Shape 57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y="693737" x="1176337"/>
            <a:ext cy="3482975" cx="4643437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4410075" x="931862"/>
            <a:ext cy="4179886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84" name="Shape 5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5" name="Shape 58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86" name="Shape 58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87" name="Shape 58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1" name="Shape 5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2" name="Shape 59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93" name="Shape 59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94" name="Shape 59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8" name="Shape 5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9" name="Shape 59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00" name="Shape 60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01" name="Shape 60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5" name="Shape 6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6" name="Shape 60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07" name="Shape 60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08" name="Shape 60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12" name="Shape 6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3" name="Shape 61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14" name="Shape 61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15" name="Shape 61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0" name="Shape 6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1" name="Shape 62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22" name="Shape 62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23" name="Shape 62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7" name="Shape 6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8" name="Shape 62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29" name="Shape 62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30" name="Shape 63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35" name="Shape 6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6" name="Shape 63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37" name="Shape 63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38" name="Shape 63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2" name="Shape 6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3" name="Shape 64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44" name="Shape 64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45" name="Shape 64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8" name="Shape 6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9" name="Shape 64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50" name="Shape 65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51" name="Shape 65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4" name="Shape 6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5" name="Shape 65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56" name="Shape 65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57" name="Shape 65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1" name="Shape 6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2" name="Shape 66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63" name="Shape 66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64" name="Shape 66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8" name="Shape 6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9" name="Shape 66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70" name="Shape 67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71" name="Shape 67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75" name="Shape 6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6" name="Shape 67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77" name="Shape 67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78" name="Shape 67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2" name="Shape 6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3" name="Shape 68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84" name="Shape 68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85" name="Shape 68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9" name="Shape 6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0" name="Shape 69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91" name="Shape 69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2" name="Shape 69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96" name="Shape 6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7" name="Shape 69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98" name="Shape 69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9" name="Shape 69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3" name="Shape 7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4" name="Shape 70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05" name="Shape 70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06" name="Shape 70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0" name="Shape 7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1" name="Shape 71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12" name="Shape 71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13" name="Shape 71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7" name="Shape 7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8" name="Shape 71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19" name="Shape 71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20" name="Shape 72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4" name="Shape 7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5" name="Shape 72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26" name="Shape 72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27" name="Shape 72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1" name="Shape 7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2" name="Shape 73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33" name="Shape 73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34" name="Shape 73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8" name="Shape 7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9" name="Shape 73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40" name="Shape 74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41" name="Shape 74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http://www.db-book.com/" Type="http://schemas.openxmlformats.org/officeDocument/2006/relationships/hyperlink" TargetMode="External" Id="rId2"/><Relationship Target="../slideMasters/slideMaster1.xml" Type="http://schemas.openxmlformats.org/officeDocument/2006/relationships/slideMaster" Id="rId1"/><Relationship Target="../media/image02.jpg" Type="http://schemas.openxmlformats.org/officeDocument/2006/relationships/image" Id="rId3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accent1"/>
        </a:solidFill>
      </p:bgPr>
    </p:bg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ctrTitle"/>
          </p:nvPr>
        </p:nvSpPr>
        <p:spPr>
          <a:xfrm>
            <a:off y="2286000" x="6858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y="3886200" x="1371600"/>
            <a:ext cy="1752600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n"/>
              <a:defRPr/>
            </a:lvl1pPr>
            <a:lvl2pPr algn="l" rtl="0" marR="0" indent="-194309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Char char="l"/>
              <a:defRPr/>
            </a:lvl2pPr>
            <a:lvl3pPr algn="l" rtl="0" marR="0" indent="-149225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Font typeface="Helvetica Neue"/>
              <a:buChar char="4"/>
              <a:defRPr/>
            </a:lvl3pPr>
            <a:lvl4pPr algn="l" rtl="0" marR="0" indent="-1206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algn="l" rtl="0" marR="0" indent="-149225" marL="1771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5pPr>
            <a:lvl6pPr algn="l" rtl="0" marR="0" indent="-149225" marL="21145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6pPr>
            <a:lvl7pPr algn="l" rtl="0" marR="0" indent="-149225" marL="28003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7pPr>
            <a:lvl8pPr algn="l" rtl="0" marR="0" indent="-149225" marL="38290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8pPr>
            <a:lvl9pPr algn="l" rtl="0" marR="0" indent="-149225" marL="5200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9pPr>
          </a:lstStyle>
          <a:p/>
        </p:txBody>
      </p:sp>
      <p:sp>
        <p:nvSpPr>
          <p:cNvPr id="19" name="Shape 19"/>
          <p:cNvSpPr/>
          <p:nvPr/>
        </p:nvSpPr>
        <p:spPr>
          <a:xfrm>
            <a:off y="1397000" x="1524000"/>
            <a:ext cy="4064000" cx="6096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" name="Shape 20"/>
          <p:cNvSpPr txBox="1"/>
          <p:nvPr/>
        </p:nvSpPr>
        <p:spPr>
          <a:xfrm>
            <a:off y="5726112" x="2676525"/>
            <a:ext cy="793749" cx="36893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6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Database System Concepts, 6</a:t>
            </a:r>
            <a:r>
              <a:rPr strike="noStrike" u="none" b="1" cap="none" baseline="30000" sz="16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</a:t>
            </a:r>
            <a:r>
              <a:rPr strike="noStrike" u="none" b="1" cap="none" baseline="0" sz="16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Ed</a:t>
            </a:r>
            <a:r>
              <a:rPr strike="noStrike" u="none" b="0" cap="none" baseline="0" sz="16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©Silberschatz, Korth and Sudarshan</a:t>
            </a:r>
            <a:r>
              <a:rPr strike="noStrike" u="none" b="1" cap="none" baseline="0" sz="1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</a:t>
            </a:r>
            <a:r>
              <a:rPr strike="noStrike" u="none" b="1" cap="none" baseline="0" sz="12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sng" b="1" cap="none" baseline="0" sz="1200" lang="en-US" i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2"/>
              </a:rPr>
              <a:t>www.db-book.com</a:t>
            </a:r>
            <a:r>
              <a:rPr strike="noStrike" u="none" b="1" cap="none" baseline="0" sz="12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conditions on re-use</a:t>
            </a:r>
            <a:r>
              <a:rPr strike="noStrike" u="none" b="1" cap="none" baseline="0" sz="1200" lang="en-US" i="0">
                <a:solidFill>
                  <a:srgbClr val="CC33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  <p:pic>
        <p:nvPicPr>
          <p:cNvPr id="21" name="Shape 2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0" x="0"/>
            <a:ext cy="1700212" cx="1392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bg>
      <p:bgPr>
        <a:solidFill>
          <a:schemeClr val="accent1"/>
        </a:solidFill>
      </p:bgPr>
    </p:bg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y="104775" x="809625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n"/>
              <a:defRPr/>
            </a:lvl1pPr>
            <a:lvl2pPr algn="l" rtl="0" indent="-194309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Char char="l"/>
              <a:defRPr/>
            </a:lvl2pPr>
            <a:lvl3pPr algn="l" rtl="0" indent="-149225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Font typeface="Helvetica Neue"/>
              <a:buChar char="4"/>
              <a:defRPr/>
            </a:lvl3pPr>
            <a:lvl4pPr algn="l" rtl="0" indent="-1206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algn="l" rtl="0" indent="-149225" marL="1771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5pPr>
            <a:lvl6pPr algn="l" rtl="0" indent="-149225" marL="21145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6pPr>
            <a:lvl7pPr algn="l" rtl="0" indent="-149225" marL="28003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7pPr>
            <a:lvl8pPr algn="l" rtl="0" indent="-149225" marL="38290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8pPr>
            <a:lvl9pPr algn="l" rtl="0" indent="-149225" marL="5200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bg>
      <p:bgPr>
        <a:solidFill>
          <a:schemeClr val="accent1"/>
        </a:solidFill>
      </p:bgPr>
    </p:bg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n"/>
              <a:defRPr/>
            </a:lvl1pPr>
            <a:lvl2pPr algn="l" rtl="0" indent="-194309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Char char="l"/>
              <a:defRPr/>
            </a:lvl2pPr>
            <a:lvl3pPr algn="l" rtl="0" indent="-149225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Font typeface="Helvetica Neue"/>
              <a:buChar char="4"/>
              <a:defRPr/>
            </a:lvl3pPr>
            <a:lvl4pPr algn="l" rtl="0" indent="-1206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algn="l" rtl="0" indent="-149225" marL="1771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5pPr>
            <a:lvl6pPr algn="l" rtl="0" indent="-149225" marL="21145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6pPr>
            <a:lvl7pPr algn="l" rtl="0" indent="-149225" marL="28003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7pPr>
            <a:lvl8pPr algn="l" rtl="0" indent="-149225" marL="38290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8pPr>
            <a:lvl9pPr algn="l" rtl="0" indent="-149225" marL="5200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1.xml" Type="http://schemas.openxmlformats.org/officeDocument/2006/relationships/slideLayout" Id="rId2"/><Relationship Target="../media/image02.jp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2.xml" Type="http://schemas.openxmlformats.org/officeDocument/2006/relationships/slideLayout" Id="rId3"/><Relationship Target="../theme/theme3.xml" Type="http://schemas.openxmlformats.org/officeDocument/2006/relationships/theme" Id="rId5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n"/>
              <a:defRPr/>
            </a:lvl1pPr>
            <a:lvl2pPr algn="l" rtl="0" marR="0" indent="-194309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Char char="l"/>
              <a:defRPr/>
            </a:lvl2pPr>
            <a:lvl3pPr algn="l" rtl="0" marR="0" indent="-149225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Font typeface="Helvetica Neue"/>
              <a:buChar char="4"/>
              <a:defRPr/>
            </a:lvl3pPr>
            <a:lvl4pPr algn="l" rtl="0" marR="0" indent="-1206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algn="l" rtl="0" marR="0" indent="-149225" marL="1771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5pPr>
            <a:lvl6pPr algn="l" rtl="0" marR="0" indent="-149225" marL="21145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6pPr>
            <a:lvl7pPr algn="l" rtl="0" marR="0" indent="-149225" marL="28003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7pPr>
            <a:lvl8pPr algn="l" rtl="0" marR="0" indent="-149225" marL="38290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8pPr>
            <a:lvl9pPr algn="l" rtl="0" marR="0" indent="-149225" marL="5200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9pPr>
          </a:lstStyle>
          <a:p/>
        </p:txBody>
      </p:sp>
      <p:sp>
        <p:nvSpPr>
          <p:cNvPr id="10" name="Shape 10"/>
          <p:cNvSpPr txBox="1"/>
          <p:nvPr/>
        </p:nvSpPr>
        <p:spPr>
          <a:xfrm>
            <a:off y="6613525" x="6762750"/>
            <a:ext cy="244474" cx="23812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ct val="25000"/>
              <a:buFont typeface="Helvetica Neue"/>
              <a:buNone/>
            </a:pPr>
            <a:r>
              <a:rPr strike="noStrike" u="none" b="1" cap="none" baseline="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©Silberschatz, Korth and Sudarshan</a:t>
            </a:r>
          </a:p>
        </p:txBody>
      </p:sp>
      <p:sp>
        <p:nvSpPr>
          <p:cNvPr id="11" name="Shape 11"/>
          <p:cNvSpPr txBox="1"/>
          <p:nvPr/>
        </p:nvSpPr>
        <p:spPr>
          <a:xfrm>
            <a:off y="6613525" x="4481512"/>
            <a:ext cy="244474" cx="4445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ct val="25000"/>
              <a:buFont typeface="Helvetica Neue"/>
              <a:buNone/>
            </a:pPr>
            <a:r>
              <a:rPr strike="noStrike" u="none" b="1" cap="none" baseline="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8.*</a:t>
            </a:r>
          </a:p>
        </p:txBody>
      </p:sp>
      <p:sp>
        <p:nvSpPr>
          <p:cNvPr id="12" name="Shape 1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3" name="Shape 13"/>
          <p:cNvSpPr txBox="1"/>
          <p:nvPr/>
        </p:nvSpPr>
        <p:spPr>
          <a:xfrm>
            <a:off y="6613525" x="0"/>
            <a:ext cy="244474" cx="25749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ct val="25000"/>
              <a:buFont typeface="Helvetica Neue"/>
              <a:buNone/>
            </a:pPr>
            <a:r>
              <a:rPr strike="noStrike" u="none" b="1" cap="none" baseline="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Database System Concepts - 6</a:t>
            </a:r>
            <a:r>
              <a:rPr strike="noStrike" u="none" b="1" cap="none" baseline="3000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</a:t>
            </a:r>
            <a:r>
              <a:rPr strike="noStrike" u="none" b="1" cap="none" baseline="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Edition</a:t>
            </a:r>
          </a:p>
        </p:txBody>
      </p:sp>
      <p:sp>
        <p:nvSpPr>
          <p:cNvPr id="14" name="Shape 14"/>
          <p:cNvSpPr/>
          <p:nvPr/>
        </p:nvSpPr>
        <p:spPr>
          <a:xfrm>
            <a:off y="5445125" x="8916986"/>
            <a:ext cy="47624" cx="227012"/>
          </a:xfrm>
          <a:custGeom>
            <a:pathLst>
              <a:path w="285" extrusionOk="0" h="61">
                <a:moveTo>
                  <a:pt y="61" x="2"/>
                </a:moveTo>
                <a:lnTo>
                  <a:pt y="59" x="0"/>
                </a:lnTo>
                <a:lnTo>
                  <a:pt y="55" x="0"/>
                </a:lnTo>
                <a:lnTo>
                  <a:pt y="48" x="2"/>
                </a:lnTo>
                <a:lnTo>
                  <a:pt y="40" x="5"/>
                </a:lnTo>
                <a:lnTo>
                  <a:pt y="34" x="9"/>
                </a:lnTo>
                <a:lnTo>
                  <a:pt y="31" x="13"/>
                </a:lnTo>
                <a:lnTo>
                  <a:pt y="25" x="17"/>
                </a:lnTo>
                <a:lnTo>
                  <a:pt y="21" x="24"/>
                </a:lnTo>
                <a:lnTo>
                  <a:pt y="17" x="30"/>
                </a:lnTo>
                <a:lnTo>
                  <a:pt y="13" x="40"/>
                </a:lnTo>
                <a:lnTo>
                  <a:pt y="10" x="45"/>
                </a:lnTo>
                <a:lnTo>
                  <a:pt y="8" x="51"/>
                </a:lnTo>
                <a:lnTo>
                  <a:pt y="6" x="57"/>
                </a:lnTo>
                <a:lnTo>
                  <a:pt y="6" x="64"/>
                </a:lnTo>
                <a:lnTo>
                  <a:pt y="2" x="70"/>
                </a:lnTo>
                <a:lnTo>
                  <a:pt y="2" x="78"/>
                </a:lnTo>
                <a:lnTo>
                  <a:pt y="0" x="85"/>
                </a:lnTo>
                <a:lnTo>
                  <a:pt y="0" x="93"/>
                </a:lnTo>
                <a:lnTo>
                  <a:pt y="0" x="100"/>
                </a:lnTo>
                <a:lnTo>
                  <a:pt y="0" x="110"/>
                </a:lnTo>
                <a:lnTo>
                  <a:pt y="0" x="118"/>
                </a:lnTo>
                <a:lnTo>
                  <a:pt y="0" x="129"/>
                </a:lnTo>
                <a:lnTo>
                  <a:pt y="0" x="137"/>
                </a:lnTo>
                <a:lnTo>
                  <a:pt y="2" x="146"/>
                </a:lnTo>
                <a:lnTo>
                  <a:pt y="2" x="154"/>
                </a:lnTo>
                <a:lnTo>
                  <a:pt y="4" x="163"/>
                </a:lnTo>
                <a:lnTo>
                  <a:pt y="6" x="173"/>
                </a:lnTo>
                <a:lnTo>
                  <a:pt y="8" x="182"/>
                </a:lnTo>
                <a:lnTo>
                  <a:pt y="8" x="192"/>
                </a:lnTo>
                <a:lnTo>
                  <a:pt y="12" x="201"/>
                </a:lnTo>
                <a:lnTo>
                  <a:pt y="12" x="209"/>
                </a:lnTo>
                <a:lnTo>
                  <a:pt y="13" x="216"/>
                </a:lnTo>
                <a:lnTo>
                  <a:pt y="15" x="224"/>
                </a:lnTo>
                <a:lnTo>
                  <a:pt y="17" x="234"/>
                </a:lnTo>
                <a:lnTo>
                  <a:pt y="19" x="239"/>
                </a:lnTo>
                <a:lnTo>
                  <a:pt y="21" x="247"/>
                </a:lnTo>
                <a:lnTo>
                  <a:pt y="23" x="254"/>
                </a:lnTo>
                <a:lnTo>
                  <a:pt y="25" x="260"/>
                </a:lnTo>
                <a:lnTo>
                  <a:pt y="25" x="266"/>
                </a:lnTo>
                <a:lnTo>
                  <a:pt y="27" x="270"/>
                </a:lnTo>
                <a:lnTo>
                  <a:pt y="27" x="273"/>
                </a:lnTo>
                <a:lnTo>
                  <a:pt y="29" x="279"/>
                </a:lnTo>
                <a:lnTo>
                  <a:pt y="31" x="283"/>
                </a:lnTo>
                <a:lnTo>
                  <a:pt y="32" x="285"/>
                </a:lnTo>
                <a:lnTo>
                  <a:pt y="44" x="279"/>
                </a:lnTo>
                <a:lnTo>
                  <a:pt y="44" x="277"/>
                </a:lnTo>
                <a:lnTo>
                  <a:pt y="42" x="273"/>
                </a:lnTo>
                <a:lnTo>
                  <a:pt y="42" x="268"/>
                </a:lnTo>
                <a:lnTo>
                  <a:pt y="40" x="260"/>
                </a:lnTo>
                <a:lnTo>
                  <a:pt y="38" x="251"/>
                </a:lnTo>
                <a:lnTo>
                  <a:pt y="36" x="241"/>
                </a:lnTo>
                <a:lnTo>
                  <a:pt y="34" x="235"/>
                </a:lnTo>
                <a:lnTo>
                  <a:pt y="34" x="230"/>
                </a:lnTo>
                <a:lnTo>
                  <a:pt y="32" x="224"/>
                </a:lnTo>
                <a:lnTo>
                  <a:pt y="32" x="218"/>
                </a:lnTo>
                <a:lnTo>
                  <a:pt y="31" x="213"/>
                </a:lnTo>
                <a:lnTo>
                  <a:pt y="31" x="207"/>
                </a:lnTo>
                <a:lnTo>
                  <a:pt y="29" x="201"/>
                </a:lnTo>
                <a:lnTo>
                  <a:pt y="29" x="196"/>
                </a:lnTo>
                <a:lnTo>
                  <a:pt y="27" x="190"/>
                </a:lnTo>
                <a:lnTo>
                  <a:pt y="27" x="182"/>
                </a:lnTo>
                <a:lnTo>
                  <a:pt y="25" x="178"/>
                </a:lnTo>
                <a:lnTo>
                  <a:pt y="25" x="173"/>
                </a:lnTo>
                <a:lnTo>
                  <a:pt y="23" x="167"/>
                </a:lnTo>
                <a:lnTo>
                  <a:pt y="23" x="163"/>
                </a:lnTo>
                <a:lnTo>
                  <a:pt y="21" x="158"/>
                </a:lnTo>
                <a:lnTo>
                  <a:pt y="21" x="154"/>
                </a:lnTo>
                <a:lnTo>
                  <a:pt y="19" x="148"/>
                </a:lnTo>
                <a:lnTo>
                  <a:pt y="19" x="142"/>
                </a:lnTo>
                <a:lnTo>
                  <a:pt y="48" x="144"/>
                </a:lnTo>
                <a:lnTo>
                  <a:pt y="15" x="110"/>
                </a:lnTo>
                <a:lnTo>
                  <a:pt y="48" x="118"/>
                </a:lnTo>
                <a:lnTo>
                  <a:pt y="21" x="83"/>
                </a:lnTo>
                <a:lnTo>
                  <a:pt y="48" x="91"/>
                </a:lnTo>
                <a:lnTo>
                  <a:pt y="29" x="59"/>
                </a:lnTo>
                <a:lnTo>
                  <a:pt y="29" x="57"/>
                </a:lnTo>
                <a:lnTo>
                  <a:pt y="31" x="53"/>
                </a:lnTo>
                <a:lnTo>
                  <a:pt y="31" x="49"/>
                </a:lnTo>
                <a:lnTo>
                  <a:pt y="34" x="43"/>
                </a:lnTo>
                <a:lnTo>
                  <a:pt y="36" x="38"/>
                </a:lnTo>
                <a:lnTo>
                  <a:pt y="38" x="32"/>
                </a:lnTo>
                <a:lnTo>
                  <a:pt y="42" x="26"/>
                </a:lnTo>
                <a:lnTo>
                  <a:pt y="44" x="23"/>
                </a:lnTo>
                <a:lnTo>
                  <a:pt y="50" x="15"/>
                </a:lnTo>
                <a:lnTo>
                  <a:pt y="55" x="7"/>
                </a:lnTo>
                <a:lnTo>
                  <a:pt y="59" x="4"/>
                </a:lnTo>
                <a:lnTo>
                  <a:pt y="61" x="2"/>
                </a:lnTo>
                <a:lnTo>
                  <a:pt y="61" x="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t="0" b="0" r="0" l="0"/>
          <a:stretch/>
        </p:blipFill>
        <p:spPr>
          <a:xfrm>
            <a:off y="0" x="-3175"/>
            <a:ext cy="815975" cx="668337"/>
          </a:xfrm>
          <a:prstGeom prst="rect">
            <a:avLst/>
          </a:prstGeom>
          <a:noFill/>
          <a:ln>
            <a:noFill/>
          </a:ln>
        </p:spPr>
      </p:pic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9.xml.rels><?xml version="1.0" encoding="UTF-8" standalone="yes"?><Relationships xmlns="http://schemas.openxmlformats.org/package/2006/relationships"><Relationship Target="../notesSlides/notesSlide29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30.xml.rels><?xml version="1.0" encoding="UTF-8" standalone="yes"?><Relationships xmlns="http://schemas.openxmlformats.org/package/2006/relationships"><Relationship Target="../notesSlides/notesSlide3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1.xml.rels><?xml version="1.0" encoding="UTF-8" standalone="yes"?><Relationships xmlns="http://schemas.openxmlformats.org/package/2006/relationships"><Relationship Target="../notesSlides/notesSlide3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2.xml.rels><?xml version="1.0" encoding="UTF-8" standalone="yes"?><Relationships xmlns="http://schemas.openxmlformats.org/package/2006/relationships"><Relationship Target="../notesSlides/notesSlide3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3.xml.rels><?xml version="1.0" encoding="UTF-8" standalone="yes"?><Relationships xmlns="http://schemas.openxmlformats.org/package/2006/relationships"><Relationship Target="../notesSlides/notesSlide33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34.xml.rels><?xml version="1.0" encoding="UTF-8" standalone="yes"?><Relationships xmlns="http://schemas.openxmlformats.org/package/2006/relationships"><Relationship Target="../notesSlides/notesSlide3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5.xml.rels><?xml version="1.0" encoding="UTF-8" standalone="yes"?><Relationships xmlns="http://schemas.openxmlformats.org/package/2006/relationships"><Relationship Target="../notesSlides/notesSlide3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6.xml.rels><?xml version="1.0" encoding="UTF-8" standalone="yes"?><Relationships xmlns="http://schemas.openxmlformats.org/package/2006/relationships"><Relationship Target="../notesSlides/notesSlide3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7.xml.rels><?xml version="1.0" encoding="UTF-8" standalone="yes"?><Relationships xmlns="http://schemas.openxmlformats.org/package/2006/relationships"><Relationship Target="../notesSlides/notesSlide3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8.xml.rels><?xml version="1.0" encoding="UTF-8" standalone="yes"?><Relationships xmlns="http://schemas.openxmlformats.org/package/2006/relationships"><Relationship Target="../notesSlides/notesSlide3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9.xml.rels><?xml version="1.0" encoding="UTF-8" standalone="yes"?><Relationships xmlns="http://schemas.openxmlformats.org/package/2006/relationships"><Relationship Target="../notesSlides/notesSlide3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0.xml.rels><?xml version="1.0" encoding="UTF-8" standalone="yes"?><Relationships xmlns="http://schemas.openxmlformats.org/package/2006/relationships"><Relationship Target="../notesSlides/notesSlide4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41.xml.rels><?xml version="1.0" encoding="UTF-8" standalone="yes"?><Relationships xmlns="http://schemas.openxmlformats.org/package/2006/relationships"><Relationship Target="../notesSlides/notesSlide4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2.xml.rels><?xml version="1.0" encoding="UTF-8" standalone="yes"?><Relationships xmlns="http://schemas.openxmlformats.org/package/2006/relationships"><Relationship Target="../notesSlides/notesSlide42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43.xml.rels><?xml version="1.0" encoding="UTF-8" standalone="yes"?><Relationships xmlns="http://schemas.openxmlformats.org/package/2006/relationships"><Relationship Target="../notesSlides/notesSlide4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4.xml.rels><?xml version="1.0" encoding="UTF-8" standalone="yes"?><Relationships xmlns="http://schemas.openxmlformats.org/package/2006/relationships"><Relationship Target="../notesSlides/notesSlide4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5.xml.rels><?xml version="1.0" encoding="UTF-8" standalone="yes"?><Relationships xmlns="http://schemas.openxmlformats.org/package/2006/relationships"><Relationship Target="../notesSlides/notesSlide4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6.xml.rels><?xml version="1.0" encoding="UTF-8" standalone="yes"?><Relationships xmlns="http://schemas.openxmlformats.org/package/2006/relationships"><Relationship Target="../notesSlides/notesSlide4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7.xml.rels><?xml version="1.0" encoding="UTF-8" standalone="yes"?><Relationships xmlns="http://schemas.openxmlformats.org/package/2006/relationships"><Relationship Target="../notesSlides/notesSlide4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8.xml.rels><?xml version="1.0" encoding="UTF-8" standalone="yes"?><Relationships xmlns="http://schemas.openxmlformats.org/package/2006/relationships"><Relationship Target="../notesSlides/notesSlide4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9.xml.rels><?xml version="1.0" encoding="UTF-8" standalone="yes"?><Relationships xmlns="http://schemas.openxmlformats.org/package/2006/relationships"><Relationship Target="../notesSlides/notesSlide4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0.xml.rels><?xml version="1.0" encoding="UTF-8" standalone="yes"?><Relationships xmlns="http://schemas.openxmlformats.org/package/2006/relationships"><Relationship Target="../notesSlides/notesSlide5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1.xml.rels><?xml version="1.0" encoding="UTF-8" standalone="yes"?><Relationships xmlns="http://schemas.openxmlformats.org/package/2006/relationships"><Relationship Target="../notesSlides/notesSlide5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2.xml.rels><?xml version="1.0" encoding="UTF-8" standalone="yes"?><Relationships xmlns="http://schemas.openxmlformats.org/package/2006/relationships"><Relationship Target="../notesSlides/notesSlide5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3.xml.rels><?xml version="1.0" encoding="UTF-8" standalone="yes"?><Relationships xmlns="http://schemas.openxmlformats.org/package/2006/relationships"><Relationship Target="../notesSlides/notesSlide5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4.xml.rels><?xml version="1.0" encoding="UTF-8" standalone="yes"?><Relationships xmlns="http://schemas.openxmlformats.org/package/2006/relationships"><Relationship Target="../notesSlides/notesSlide5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5.xml.rels><?xml version="1.0" encoding="UTF-8" standalone="yes"?><Relationships xmlns="http://schemas.openxmlformats.org/package/2006/relationships"><Relationship Target="../notesSlides/notesSlide5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6.xml.rels><?xml version="1.0" encoding="UTF-8" standalone="yes"?><Relationships xmlns="http://schemas.openxmlformats.org/package/2006/relationships"><Relationship Target="../notesSlides/notesSlide5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slide.xml" Type="http://schemas.openxmlformats.org/officeDocument/2006/relationships/hyperlink" TargetMode="External" Id="rId3"/></Relationships>
</file>

<file path=ppt/slides/_rels/slide57.xml.rels><?xml version="1.0" encoding="UTF-8" standalone="yes"?><Relationships xmlns="http://schemas.openxmlformats.org/package/2006/relationships"><Relationship Target="../notesSlides/notesSlide5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8.xml.rels><?xml version="1.0" encoding="UTF-8" standalone="yes"?><Relationships xmlns="http://schemas.openxmlformats.org/package/2006/relationships"><Relationship Target="../notesSlides/notesSlide5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9.xml.rels><?xml version="1.0" encoding="UTF-8" standalone="yes"?><Relationships xmlns="http://schemas.openxmlformats.org/package/2006/relationships"><Relationship Target="../notesSlides/notesSlide5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60.xml.rels><?xml version="1.0" encoding="UTF-8" standalone="yes"?><Relationships xmlns="http://schemas.openxmlformats.org/package/2006/relationships"><Relationship Target="../notesSlides/notesSlide6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1.xml.rels><?xml version="1.0" encoding="UTF-8" standalone="yes"?><Relationships xmlns="http://schemas.openxmlformats.org/package/2006/relationships"><Relationship Target="../notesSlides/notesSlide6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2.xml.rels><?xml version="1.0" encoding="UTF-8" standalone="yes"?><Relationships xmlns="http://schemas.openxmlformats.org/package/2006/relationships"><Relationship Target="../notesSlides/notesSlide6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3.xml.rels><?xml version="1.0" encoding="UTF-8" standalone="yes"?><Relationships xmlns="http://schemas.openxmlformats.org/package/2006/relationships"><Relationship Target="../notesSlides/notesSlide6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64.xml.rels><?xml version="1.0" encoding="UTF-8" standalone="yes"?><Relationships xmlns="http://schemas.openxmlformats.org/package/2006/relationships"><Relationship Target="../notesSlides/notesSlide6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5.xml.rels><?xml version="1.0" encoding="UTF-8" standalone="yes"?><Relationships xmlns="http://schemas.openxmlformats.org/package/2006/relationships"><Relationship Target="../notesSlides/notesSlide6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6.xml.rels><?xml version="1.0" encoding="UTF-8" standalone="yes"?><Relationships xmlns="http://schemas.openxmlformats.org/package/2006/relationships"><Relationship Target="../notesSlides/notesSlide6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7.xml.rels><?xml version="1.0" encoding="UTF-8" standalone="yes"?><Relationships xmlns="http://schemas.openxmlformats.org/package/2006/relationships"><Relationship Target="../notesSlides/notesSlide6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8.xml.rels><?xml version="1.0" encoding="UTF-8" standalone="yes"?><Relationships xmlns="http://schemas.openxmlformats.org/package/2006/relationships"><Relationship Target="../notesSlides/notesSlide6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9.xml.rels><?xml version="1.0" encoding="UTF-8" standalone="yes"?><Relationships xmlns="http://schemas.openxmlformats.org/package/2006/relationships"><Relationship Target="../notesSlides/notesSlide6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0.xml.rels><?xml version="1.0" encoding="UTF-8" standalone="yes"?><Relationships xmlns="http://schemas.openxmlformats.org/package/2006/relationships"><Relationship Target="../notesSlides/notesSlide7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1.xml.rels><?xml version="1.0" encoding="UTF-8" standalone="yes"?><Relationships xmlns="http://schemas.openxmlformats.org/package/2006/relationships"><Relationship Target="../notesSlides/notesSlide7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2.xml.rels><?xml version="1.0" encoding="UTF-8" standalone="yes"?><Relationships xmlns="http://schemas.openxmlformats.org/package/2006/relationships"><Relationship Target="../notesSlides/notesSlide7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3.xml.rels><?xml version="1.0" encoding="UTF-8" standalone="yes"?><Relationships xmlns="http://schemas.openxmlformats.org/package/2006/relationships"><Relationship Target="../notesSlides/notesSlide7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4.xml.rels><?xml version="1.0" encoding="UTF-8" standalone="yes"?><Relationships xmlns="http://schemas.openxmlformats.org/package/2006/relationships"><Relationship Target="../notesSlides/notesSlide7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5.xml.rels><?xml version="1.0" encoding="UTF-8" standalone="yes"?><Relationships xmlns="http://schemas.openxmlformats.org/package/2006/relationships"><Relationship Target="../notesSlides/notesSlide7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6.xml.rels><?xml version="1.0" encoding="UTF-8" standalone="yes"?><Relationships xmlns="http://schemas.openxmlformats.org/package/2006/relationships"><Relationship Target="../notesSlides/notesSlide7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7.xml.rels><?xml version="1.0" encoding="UTF-8" standalone="yes"?><Relationships xmlns="http://schemas.openxmlformats.org/package/2006/relationships"><Relationship Target="../notesSlides/notesSlide7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8.xml.rels><?xml version="1.0" encoding="UTF-8" standalone="yes"?><Relationships xmlns="http://schemas.openxmlformats.org/package/2006/relationships"><Relationship Target="../notesSlides/notesSlide7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9.xml.rels><?xml version="1.0" encoding="UTF-8" standalone="yes"?><Relationships xmlns="http://schemas.openxmlformats.org/package/2006/relationships"><Relationship Target="../notesSlides/notesSlide79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0.xml.rels><?xml version="1.0" encoding="UTF-8" standalone="yes"?><Relationships xmlns="http://schemas.openxmlformats.org/package/2006/relationships"><Relationship Target="../notesSlides/notesSlide80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81.xml.rels><?xml version="1.0" encoding="UTF-8" standalone="yes"?><Relationships xmlns="http://schemas.openxmlformats.org/package/2006/relationships"><Relationship Target="../notesSlides/notesSlide8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2.xml.rels><?xml version="1.0" encoding="UTF-8" standalone="yes"?><Relationships xmlns="http://schemas.openxmlformats.org/package/2006/relationships"><Relationship Target="../notesSlides/notesSlide8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3.xml.rels><?xml version="1.0" encoding="UTF-8" standalone="yes"?><Relationships xmlns="http://schemas.openxmlformats.org/package/2006/relationships"><Relationship Target="../notesSlides/notesSlide8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4.xml.rels><?xml version="1.0" encoding="UTF-8" standalone="yes"?><Relationships xmlns="http://schemas.openxmlformats.org/package/2006/relationships"><Relationship Target="../notesSlides/notesSlide8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5.xml.rels><?xml version="1.0" encoding="UTF-8" standalone="yes"?><Relationships xmlns="http://schemas.openxmlformats.org/package/2006/relationships"><Relationship Target="../notesSlides/notesSlide8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86.xml.rels><?xml version="1.0" encoding="UTF-8" standalone="yes"?><Relationships xmlns="http://schemas.openxmlformats.org/package/2006/relationships"><Relationship Target="../notesSlides/notesSlide8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jpg" Type="http://schemas.openxmlformats.org/officeDocument/2006/relationships/image" Id="rId3"/></Relationships>
</file>

<file path=ppt/slides/_rels/slide87.xml.rels><?xml version="1.0" encoding="UTF-8" standalone="yes"?><Relationships xmlns="http://schemas.openxmlformats.org/package/2006/relationships"><Relationship Target="../notesSlides/notesSlide8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8.xml.rels><?xml version="1.0" encoding="UTF-8" standalone="yes"?><Relationships xmlns="http://schemas.openxmlformats.org/package/2006/relationships"><Relationship Target="../notesSlides/notesSlide8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jpg" Type="http://schemas.openxmlformats.org/officeDocument/2006/relationships/image" Id="rId3"/></Relationships>
</file>

<file path=ppt/slides/_rels/slide89.xml.rels><?xml version="1.0" encoding="UTF-8" standalone="yes"?><Relationships xmlns="http://schemas.openxmlformats.org/package/2006/relationships"><Relationship Target="../notesSlides/notesSlide8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0.xml.rels><?xml version="1.0" encoding="UTF-8" standalone="yes"?><Relationships xmlns="http://schemas.openxmlformats.org/package/2006/relationships"><Relationship Target="../notesSlides/notesSlide9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91.xml.rels><?xml version="1.0" encoding="UTF-8" standalone="yes"?><Relationships xmlns="http://schemas.openxmlformats.org/package/2006/relationships"><Relationship Target="../notesSlides/notesSlide9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jpg" Type="http://schemas.openxmlformats.org/officeDocument/2006/relationships/image" Id="rId3"/></Relationships>
</file>

<file path=ppt/slides/_rels/slide92.xml.rels><?xml version="1.0" encoding="UTF-8" standalone="yes"?><Relationships xmlns="http://schemas.openxmlformats.org/package/2006/relationships"><Relationship Target="../notesSlides/notesSlide9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ctrTitle"/>
          </p:nvPr>
        </p:nvSpPr>
        <p:spPr>
          <a:xfrm>
            <a:off y="2286000" x="6858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rgbClr val="CC33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8:  Relational Database Design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y="185736" x="771525"/>
            <a:ext cy="4572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Goal — Devise a Theory for the Following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1093787" x="814387"/>
            <a:ext cy="4903786" cx="78644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Decide whether a particular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“good” form.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case that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“good” form, decompose it into a set of relations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...,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such that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relation is in good form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decomposition is a lossless-join decomposition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theory is based on: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multivalued dependencies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y="9842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Constraints on the set of legal relations.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 that the value for a certain set of attributes determines uniquely the value for another set of attributes.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functional dependency is a generalization of the notion of 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key.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(Cont.)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y="1093787" x="814387"/>
            <a:ext cy="4787900" cx="72453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relation schema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and  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dependency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→ </a:t>
            </a:r>
            <a:r>
              <a:rPr strike="noStrike" u="none" b="1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and only if for any legal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(R), whenever any two tuples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agree on the attributes α, they also agree on the attributes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β.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is, 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  ⇒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 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 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 Consider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(A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with the following instance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r.</a:t>
            </a: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this instance,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does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hold, but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does hold. 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3" name="Shape 133"/>
          <p:cNvSpPr txBox="1"/>
          <p:nvPr/>
        </p:nvSpPr>
        <p:spPr>
          <a:xfrm>
            <a:off y="4284662" x="3668712"/>
            <a:ext cy="925511" cx="777875"/>
          </a:xfrm>
          <a:prstGeom prst="rect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572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AutoNum type="arabicPlai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1     5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3     7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(Cont.)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1093787" x="814387"/>
            <a:ext cy="4903786" cx="80676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 superkey for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and only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 candidate 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and only if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no α ⊂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allow us to express constraints that cannot be expressed using superkeys.  Consider the schema: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name, salary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dept_name,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building, budget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expect these functional dependencies to hold: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and              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building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would not expect the following to hold: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salary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of Functional Dependencies</a:t>
            </a:r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y="1158875" x="520700"/>
            <a:ext cy="5245100" cx="805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use functional dependencies to: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 relations to see if they are legal under a given set of functional dependencies.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legal under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dependencies, we say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satisfies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specify constraints on the set of legal relations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say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all legal relations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satisfy the set of functional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Note:  A specific instance of a relation schema may satisfy a functional dependency even if the functional dependency does not hold on all legal instances. 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example, a specific instance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instructor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may, by chance, satisfy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(Cont.)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dependency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trivial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it is satisfied by all instances of a relation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ID, 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general,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trivial if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α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 txBox="1"/>
          <p:nvPr>
            <p:ph type="title"/>
          </p:nvPr>
        </p:nvSpPr>
        <p:spPr>
          <a:xfrm>
            <a:off y="600075" x="609600"/>
            <a:ext cy="457200" cx="792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a Set of Functional Dependencies</a:t>
            </a:r>
          </a:p>
        </p:txBody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y="1468437" x="927100"/>
            <a:ext cy="4724400" cx="74533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Given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of functional dependencies, there are certain other functional dependencies that are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example:  If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then we can infer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set of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dependencies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denote the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by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1" cap="none" baseline="3000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 superset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66" name="Shape 1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7" name="Shape 16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Boyce-Codd Normal Form</a:t>
            </a: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y="3276600" x="1200150"/>
            <a:ext cy="836612" cx="65627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α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trivial (i.e.,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α)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is a superkey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y="1135062" x="715962"/>
            <a:ext cy="2014536" cx="6851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BCNF with respect to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 dependencies if for all functional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the form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α→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least one of the following holds: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y="4230687" x="666750"/>
            <a:ext cy="1739899" cx="81295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BCNF: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instr_dept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name, salary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dept_name,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building, budget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because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building, budget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instr_dept,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a superkey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75" name="Shape 1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Decomposing a Schema into BCNF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y="1163637" x="927100"/>
            <a:ext cy="5341936" cx="8026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we have a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 non-trivial dependency α→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causes a violation of BCNF.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into: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00000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(αU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00000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- 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-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) 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our example,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•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building, budget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replaced by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(αU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= 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dept_name, building, budget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- 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-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) ) = 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ID, name, salary, 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)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82" name="Shape 1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3" name="Shape 18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and Dependency Preservation</a:t>
            </a:r>
          </a:p>
        </p:txBody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Constraints, including functional dependencies, are costly to check in practice unless they pertain to only one relation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it is sufficient to test only those dependencies on each individual relation of a decomposition in order to ensure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dependencies hold, then that decomposition is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Because it is not always possible to achieve both BCNF and dependency preservation, we consider a weaker normal form, known as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normal form.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104775" x="809625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8:  Relational Database Design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Features of Good Relational Design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Atomic Domains and First Normal Form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Using Functional Dependencies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Dependency Theory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Algorithms for Functional Dependencies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Using Multivalued Dependencies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More Normal Form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Database-Design Process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 Temporal Data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89" name="Shape 1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0" name="Shape 190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Normal Form</a:t>
            </a:r>
          </a:p>
        </p:txBody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y="1093787" x="814387"/>
            <a:ext cy="4903786" cx="79803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normal form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for all: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least one of the following holds: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trivial (i.e.,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∈ α)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is a superkey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attribute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α is contained in a candidate 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attribute may be in a different candidate key)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a relation is in BCNF it is in 3NF (since in BCNF one of the first two conditions above must hold).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condition is a minimal relaxation of BCNF to ensure dependency preservation (will see why later).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96" name="Shape 1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y="184150" x="1317625"/>
            <a:ext cy="500062" cx="69691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Goals of Normalization</a:t>
            </a:r>
          </a:p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y="1093787" x="814387"/>
            <a:ext cy="3990975" cx="75565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relation scheme with a set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dependencies.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Decide whether a relation scheme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“good” form.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case that a relation scheme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“good” form, decompose it into a set of relation scheme 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...,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such that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relation scheme is in good form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decomposition is a lossless-join decomposition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Preferably, the decomposition should be dependency preserving.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03" name="Shape 2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y="152400" x="1422400"/>
            <a:ext cy="635000" cx="7124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good is BCNF?</a:t>
            </a: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database schemas in BCNF that do not seem to be sufficiently normalized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a relation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inst_info (ID, child_name, phone)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an instructor may have more than one phone and can have multiple children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y="3494087" x="137160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</a:p>
        </p:txBody>
      </p:sp>
      <p:sp>
        <p:nvSpPr>
          <p:cNvPr id="207" name="Shape 207"/>
          <p:cNvSpPr txBox="1"/>
          <p:nvPr/>
        </p:nvSpPr>
        <p:spPr>
          <a:xfrm>
            <a:off y="3494087" x="350520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y="3494087" x="563880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phone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y="3875087" x="1371600"/>
            <a:ext cy="1312862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</p:txBody>
      </p:sp>
      <p:sp>
        <p:nvSpPr>
          <p:cNvPr id="210" name="Shape 210"/>
          <p:cNvSpPr txBox="1"/>
          <p:nvPr/>
        </p:nvSpPr>
        <p:spPr>
          <a:xfrm>
            <a:off y="3875087" x="3505200"/>
            <a:ext cy="1311275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William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Willian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y="3875087" x="5638800"/>
            <a:ext cy="1311275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512-555-1234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512-555-4321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512-555-1234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512-555-4321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6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2" name="Shape 212"/>
          <p:cNvSpPr txBox="1"/>
          <p:nvPr/>
        </p:nvSpPr>
        <p:spPr>
          <a:xfrm>
            <a:off y="5656262" x="3854450"/>
            <a:ext cy="366711" cx="10350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inst_info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17" name="Shape 2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8" name="Shape 218"/>
          <p:cNvSpPr txBox="1"/>
          <p:nvPr>
            <p:ph idx="1" type="body"/>
          </p:nvPr>
        </p:nvSpPr>
        <p:spPr>
          <a:xfrm>
            <a:off y="2119311" x="576262"/>
            <a:ext cy="2314575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no non-trivial functional dependencies and therefore the relation is in BCNF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Insertion anomalies – i.e., if we add a phone 981-992-3443 to 99999, we need to add two tuples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(99999, David,   981-992-3443)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(99999, William, 981-992-3443)</a:t>
            </a:r>
          </a:p>
        </p:txBody>
      </p:sp>
      <p:sp>
        <p:nvSpPr>
          <p:cNvPr id="219" name="Shape 219"/>
          <p:cNvSpPr txBox="1"/>
          <p:nvPr>
            <p:ph type="title"/>
          </p:nvPr>
        </p:nvSpPr>
        <p:spPr>
          <a:xfrm>
            <a:off y="117475" x="996950"/>
            <a:ext cy="609599" cx="7162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good is BCNF? (Cont.)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y="1093787" x="814387"/>
            <a:ext cy="533399" cx="6724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Therefore, it is better to 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inst_info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into: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y="5768975" x="1008062"/>
            <a:ext cy="533399" cx="6724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suggests the need for higher normal forms, such as Fourth Normal Form (4NF), which we shall see later.</a:t>
            </a:r>
          </a:p>
        </p:txBody>
      </p:sp>
      <p:sp>
        <p:nvSpPr>
          <p:cNvPr id="227" name="Shape 227"/>
          <p:cNvSpPr txBox="1"/>
          <p:nvPr>
            <p:ph type="title"/>
          </p:nvPr>
        </p:nvSpPr>
        <p:spPr>
          <a:xfrm>
            <a:off y="119061" x="1638300"/>
            <a:ext cy="576262" cx="7124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2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good is BCNF? (Cont.)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y="1827211" x="248285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y="1827211" x="461645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y="2208211" x="2482850"/>
            <a:ext cy="1312862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y="2208211" x="4616450"/>
            <a:ext cy="1311275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William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Willian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y="2278061" x="701675"/>
            <a:ext cy="366711" cx="1136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inst_child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y="3989387" x="2528886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y="3989387" x="4652962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phone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y="4370387" x="2528886"/>
            <a:ext cy="1312862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y="4370387" x="4652962"/>
            <a:ext cy="1311275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512-555-1234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512-555-4321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512-555-1234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512-555-4321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6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7" name="Shape 237"/>
          <p:cNvSpPr txBox="1"/>
          <p:nvPr/>
        </p:nvSpPr>
        <p:spPr>
          <a:xfrm>
            <a:off y="4484687" x="668337"/>
            <a:ext cy="366711" cx="1301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inst_phone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42" name="Shape 2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3" name="Shape 24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Functional-Dependency Theory</a:t>
            </a:r>
          </a:p>
        </p:txBody>
      </p:sp>
      <p:sp>
        <p:nvSpPr>
          <p:cNvPr id="244" name="Shape 244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now consider the formal theory that tells us which functional dependencies are implied logically by a given set of functional dependencies.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then develop algorithms to generate lossless decompositions into BCNF and 3NF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then develop algorithms to test if a decomposition is dependency-preserving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49" name="Shape 2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0" name="Shape 250"/>
          <p:cNvSpPr txBox="1"/>
          <p:nvPr>
            <p:ph type="title"/>
          </p:nvPr>
        </p:nvSpPr>
        <p:spPr>
          <a:xfrm>
            <a:off y="590550" x="609600"/>
            <a:ext cy="457200" cx="792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a Set of Functional Dependencies</a:t>
            </a:r>
          </a:p>
        </p:txBody>
      </p:sp>
      <p:sp>
        <p:nvSpPr>
          <p:cNvPr id="251" name="Shape 251"/>
          <p:cNvSpPr txBox="1"/>
          <p:nvPr>
            <p:ph idx="1" type="body"/>
          </p:nvPr>
        </p:nvSpPr>
        <p:spPr>
          <a:xfrm>
            <a:off y="1468437" x="830262"/>
            <a:ext cy="4724400" cx="74501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Given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set of functional dependencies, there are certain other functional dependencies that are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e.g.:  If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then we can infer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C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set of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dependencies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denote the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by </a:t>
            </a:r>
            <a:r>
              <a:rPr strike="noStrike" u="none" b="1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1" cap="none" baseline="3000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rgbClr val="00009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56" name="Shape 2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7" name="Shape 257"/>
          <p:cNvSpPr txBox="1"/>
          <p:nvPr>
            <p:ph type="title"/>
          </p:nvPr>
        </p:nvSpPr>
        <p:spPr>
          <a:xfrm>
            <a:off y="600075" x="609600"/>
            <a:ext cy="457200" cx="792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a Set of Functional Dependencies</a:t>
            </a:r>
          </a:p>
        </p:txBody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y="1477962" x="506412"/>
            <a:ext cy="4714874" cx="76406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find F</a:t>
            </a:r>
            <a:r>
              <a:rPr strike="noStrike" u="none" b="0" cap="none" baseline="30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 closure of F, by repeatedly applying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Armstrong’s Axioms: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α, then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                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reflexivity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γ α →  γ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         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augmentation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γ, then α →  γ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transitivity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rules are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sound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(generate only functional dependencies that actually hold),  and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complete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(generate all functional dependencies that hold).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63" name="Shape 2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4" name="Shape 264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y="925512" x="895350"/>
            <a:ext cy="5838824" cx="82486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(A, B, C, G, H, I)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members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       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transitivity from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and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     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augmenting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G, to get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then transitivity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    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augmenting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infer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CG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I,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and augmenting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infer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CGI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HI,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then transitivity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70" name="Shape 2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1" name="Shape 27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Procedure for Computing F</a:t>
            </a:r>
            <a:r>
              <a:rPr strike="noStrike" u="none" b="1" cap="none" baseline="3000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272" name="Shape 272"/>
          <p:cNvSpPr txBox="1"/>
          <p:nvPr>
            <p:ph idx="1" type="body"/>
          </p:nvPr>
        </p:nvSpPr>
        <p:spPr>
          <a:xfrm>
            <a:off y="1093787" x="814387"/>
            <a:ext cy="4903786" cx="79946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compute the closure of a set of functional dependencies F: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b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apply reflexivity and augmentation rules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 the resulting functional dependencies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b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pair of functional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b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can be combined using transitivity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add the resulting functional dependency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until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does not change any further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NOTE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 We shall see an alternative procedure for this task later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-2500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Combine Schemas?</a:t>
            </a:r>
          </a:p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we combine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instructor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department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(No connection to relationship set inst_dept)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is possible repetition of information</a:t>
            </a:r>
          </a:p>
        </p:txBody>
      </p:sp>
      <p:pic>
        <p:nvPicPr>
          <p:cNvPr id="44" name="Shape 4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379661" x="1487487"/>
            <a:ext cy="3471862" cx="57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77" name="Shape 2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8" name="Shape 278"/>
          <p:cNvSpPr txBox="1"/>
          <p:nvPr>
            <p:ph type="title"/>
          </p:nvPr>
        </p:nvSpPr>
        <p:spPr>
          <a:xfrm>
            <a:off y="485775" x="86360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Functional Dependencies (Cont.)</a:t>
            </a:r>
          </a:p>
        </p:txBody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y="1474787" x="814387"/>
            <a:ext cy="4140199" cx="7359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Additional rules: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nd α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γ holds,  then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γ holds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union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γ holds, then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and α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γ holds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nd γ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δ holds, then α γ → δ holds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pseudotransitivity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above rules can be inferred from Armstrong’s axioms.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84" name="Shape 2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5" name="Shape 28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Attribute Sets</a:t>
            </a:r>
          </a:p>
        </p:txBody>
      </p:sp>
      <p:sp>
        <p:nvSpPr>
          <p:cNvPr id="286" name="Shape 286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Given a set of attributes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define the </a:t>
            </a:r>
            <a:r>
              <a:rPr strike="noStrike" u="none" b="1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under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(denoted by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as the set of attributes that are functionally determined by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under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Algorithm to compute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the closure of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under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	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(changes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for each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γ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begin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 γ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1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1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91" name="Shape 2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2" name="Shape 29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Attribute Set Closure</a:t>
            </a:r>
          </a:p>
        </p:txBody>
      </p:sp>
      <p:sp>
        <p:nvSpPr>
          <p:cNvPr id="293" name="Shape 293"/>
          <p:cNvSpPr txBox="1"/>
          <p:nvPr>
            <p:ph idx="1" type="body"/>
          </p:nvPr>
        </p:nvSpPr>
        <p:spPr>
          <a:xfrm>
            <a:off y="906462" x="927100"/>
            <a:ext cy="5548312" cx="71310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(A, B, C, G, H, I)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= AG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= ABCG	(A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3.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= ABCGH	(CG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AGBC)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4.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= ABCGHI	(CG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AGBCH)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 candidate key? 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AG a super key?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R? ==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(AG)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⊇ R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any subset of AG a superkey?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(A)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⊇ R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 == Is (G)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⊇ R</a:t>
            </a: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98" name="Shape 2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9" name="Shape 299"/>
          <p:cNvSpPr txBox="1"/>
          <p:nvPr>
            <p:ph type="title"/>
          </p:nvPr>
        </p:nvSpPr>
        <p:spPr>
          <a:xfrm>
            <a:off y="201611" x="95250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Uses of Attribute Closure</a:t>
            </a:r>
          </a:p>
        </p:txBody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several uses of the attribute closure algorithm: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superkey: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test if α is a superkey, we compute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check if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all attributes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functional dependencies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check if a functional dependency α → β holds (or, in other words, is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just check if β ⊆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is, we compute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using attribute closure, and then check if it contains β.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 simple and cheap test, and very useful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Computing closure of 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 γ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find the closure γ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for each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γ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we output a functional dependency γ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S.</a:t>
            </a: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05" name="Shape 3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6" name="Shape 30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Canonical Cover</a:t>
            </a:r>
          </a:p>
        </p:txBody>
      </p:sp>
      <p:sp>
        <p:nvSpPr>
          <p:cNvPr id="307" name="Shape 307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Sets of functional dependencies may have redundant dependencies that can be inferred from the others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example: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redundant in:  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 A→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Parts of a functional dependency may be redundant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E.g.: on RHS:  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 can be simplified to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 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E.g.: on LHS:    {A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 can be simplified to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  {A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Intuitively, a canonical cover of F is a “minimal” set of functional dependencies equivalent to F, having no redundant dependencies or redundant parts of dependencies </a:t>
            </a: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12" name="Shape 3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3" name="Shape 31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Extraneous Attributes</a:t>
            </a:r>
          </a:p>
        </p:txBody>
      </p:sp>
      <p:sp>
        <p:nvSpPr>
          <p:cNvPr id="314" name="Shape 314"/>
          <p:cNvSpPr txBox="1"/>
          <p:nvPr>
            <p:ph idx="1" type="body"/>
          </p:nvPr>
        </p:nvSpPr>
        <p:spPr>
          <a:xfrm>
            <a:off y="1163637" x="927100"/>
            <a:ext cy="5257799" cx="75882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dependencies and the functional dependency α → β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Attribute A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extraneous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α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∈ α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logically implies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{α → β}) ∪ {(α  –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→ β}.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Attribute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extraneous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β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∈ β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and the set of functional dependencies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– {α → β}) ∪ {α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)} logically implies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Note: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implication in the opposite direction is trivial in each of the cases above, since a “stronger” functional dependency always implies a weaker one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Given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}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because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 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logically implies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(I.e. the result of dropping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 Given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CD}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since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can be inferred even after deleting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19" name="Shape 3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0" name="Shape 320"/>
          <p:cNvSpPr txBox="1"/>
          <p:nvPr>
            <p:ph type="title"/>
          </p:nvPr>
        </p:nvSpPr>
        <p:spPr>
          <a:xfrm>
            <a:off y="66675" x="1123950"/>
            <a:ext cy="609599" cx="76850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if an Attribute is Extraneous</a:t>
            </a:r>
          </a:p>
        </p:txBody>
      </p:sp>
      <p:sp>
        <p:nvSpPr>
          <p:cNvPr id="321" name="Shape 321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dependencies and the functional dependency α → β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test if attribute A ∈ α is extraneous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compute ({α} – A)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using the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check that ({α} – A)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contains β; if it does,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test if attribute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∈ β  is extraneous in β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compute α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using only the dependencies in 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F’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– {α → β}) ∪ {α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)},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check that α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A;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it does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extraneous in β </a:t>
            </a: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26" name="Shape 3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7" name="Shape 32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Canonical Cover</a:t>
            </a:r>
          </a:p>
        </p:txBody>
      </p:sp>
      <p:sp>
        <p:nvSpPr>
          <p:cNvPr id="328" name="Shape 328"/>
          <p:cNvSpPr txBox="1"/>
          <p:nvPr>
            <p:ph idx="1" type="body"/>
          </p:nvPr>
        </p:nvSpPr>
        <p:spPr>
          <a:xfrm>
            <a:off y="1163637" x="569912"/>
            <a:ext cy="5210174" cx="82232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canonical cover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 set of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such that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logically implies all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logically implies all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functional dependency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an extraneous attribute, and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left side of functional dependency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unique.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compute a canonical cover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the union rule to replace any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β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α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β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α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β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Find a functional dependency α → β with an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extraneous attribute either in α or in β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/* Note: test for extraneous attributes done using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not F*/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	If an extraneous attribute is found, delete it from α →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until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does not change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Note: Union rule may become applicable after some extraneous attributes have been deleted, so it has to be re-applied</a:t>
            </a: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33" name="Shape 3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4" name="Shape 334"/>
          <p:cNvSpPr txBox="1"/>
          <p:nvPr>
            <p:ph type="title"/>
          </p:nvPr>
        </p:nvSpPr>
        <p:spPr>
          <a:xfrm>
            <a:off y="223837" x="919162"/>
            <a:ext cy="457200" cx="82772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Computing a Canonical Cover</a:t>
            </a:r>
          </a:p>
        </p:txBody>
      </p:sp>
      <p:sp>
        <p:nvSpPr>
          <p:cNvPr id="335" name="Shape 335"/>
          <p:cNvSpPr txBox="1"/>
          <p:nvPr>
            <p:ph idx="1" type="body"/>
          </p:nvPr>
        </p:nvSpPr>
        <p:spPr>
          <a:xfrm>
            <a:off y="830262" x="927100"/>
            <a:ext cy="5797550" cx="82200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 (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C)</a:t>
            </a:r>
            <a:b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{A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</a:t>
            </a:r>
            <a:b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b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Combine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80000"/>
              <a:buFont typeface="Helvetica Neue"/>
              <a:buChar char="l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 is now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BC, 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 AB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80000"/>
              <a:buFont typeface="Helvetica Neue"/>
              <a:buChar char="l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Check if the result of deleting A from 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implied by the other dependencies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Yes: in fact, 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already present!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80000"/>
              <a:buFont typeface="Helvetica Neue"/>
              <a:buChar char="l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 is now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BC, 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80000"/>
              <a:buFont typeface="Helvetica Neue"/>
              <a:buChar char="l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Check if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logically implied by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 other dependencies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using transitivity on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 and 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C. 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use attribute closure of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more complex cases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canonical cover is: 	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40" name="Shape 3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1" name="Shape 34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Lossless-join Decomposition</a:t>
            </a:r>
          </a:p>
        </p:txBody>
      </p:sp>
      <p:sp>
        <p:nvSpPr>
          <p:cNvPr id="342" name="Shape 342"/>
          <p:cNvSpPr txBox="1"/>
          <p:nvPr>
            <p:ph idx="1" type="body"/>
          </p:nvPr>
        </p:nvSpPr>
        <p:spPr>
          <a:xfrm>
            <a:off y="1093787" x="814387"/>
            <a:ext cy="4956175" cx="76279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case of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we require that for all possible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∏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R1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   ∏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R2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lossless join if at least one of the following dependencies is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above functional dependencies are a sufficient condition for lossless join decomposition; the dependencies are a necessary condition only if all constraints are functional dependencies</a:t>
            </a:r>
          </a:p>
        </p:txBody>
      </p:sp>
      <p:sp>
        <p:nvSpPr>
          <p:cNvPr id="343" name="Shape 343"/>
          <p:cNvSpPr/>
          <p:nvPr/>
        </p:nvSpPr>
        <p:spPr>
          <a:xfrm>
            <a:off y="1873250" x="4283075"/>
            <a:ext cy="142874" cx="142874"/>
          </a:xfrm>
          <a:custGeom>
            <a:pathLst>
              <a:path w="182" extrusionOk="0" h="182">
                <a:moveTo>
                  <a:pt y="0" x="0"/>
                </a:moveTo>
                <a:lnTo>
                  <a:pt y="182" x="0"/>
                </a:lnTo>
                <a:lnTo>
                  <a:pt y="0" x="182"/>
                </a:lnTo>
                <a:lnTo>
                  <a:pt y="182" x="182"/>
                </a:lnTo>
                <a:lnTo>
                  <a:pt y="0" x="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Combined Schema Without Repetition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1093787" x="581025"/>
            <a:ext cy="4903786" cx="75612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combining relations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sec_class(sec_id, building, room_number)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section(course_id, sec_id, semester, year)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one relation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section(course_id, sec_id, semester, year,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building, room_number)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repetition in this case</a:t>
            </a:r>
          </a:p>
        </p:txBody>
      </p:sp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48" name="Shape 3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9" name="Shape 34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350" name="Shape 350"/>
          <p:cNvSpPr txBox="1"/>
          <p:nvPr>
            <p:ph idx="1" type="body"/>
          </p:nvPr>
        </p:nvSpPr>
        <p:spPr>
          <a:xfrm>
            <a:off y="1093787" x="814387"/>
            <a:ext cy="4651374" cx="72024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(A, B, C)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{A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B,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be decomposed in two different ways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(A, B),  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(B, 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Lossless-join decomposition: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 (A, B),  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(A, 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Lossless-join decomposition: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A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 dependency preserving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(cannot check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without computing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  <p:pic>
        <p:nvPicPr>
          <p:cNvPr id="351" name="Shape 35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048250" x="6057900"/>
            <a:ext cy="234949" cx="234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56" name="Shape 3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7" name="Shape 357"/>
          <p:cNvSpPr txBox="1"/>
          <p:nvPr>
            <p:ph type="title"/>
          </p:nvPr>
        </p:nvSpPr>
        <p:spPr>
          <a:xfrm>
            <a:off y="212725" x="709612"/>
            <a:ext cy="441324" cx="79930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Preservation</a:t>
            </a:r>
          </a:p>
        </p:txBody>
      </p:sp>
      <p:sp>
        <p:nvSpPr>
          <p:cNvPr id="358" name="Shape 358"/>
          <p:cNvSpPr txBox="1"/>
          <p:nvPr>
            <p:ph idx="1" type="body"/>
          </p:nvPr>
        </p:nvSpPr>
        <p:spPr>
          <a:xfrm>
            <a:off y="1093787" x="814387"/>
            <a:ext cy="4716462" cx="74564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set of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include only attributes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  decomposition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if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…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it is not, then checking updates for violation of functional dependencies may require computing joins, which is expensive.</a:t>
            </a:r>
          </a:p>
        </p:txBody>
      </p:sp>
    </p:spTree>
  </p:cSld>
  <p:clrMapOvr>
    <a:masterClrMapping/>
  </p:clrMapOvr>
  <p:transition spd="slow">
    <p:cut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63" name="Shape 3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4" name="Shape 364"/>
          <p:cNvSpPr txBox="1"/>
          <p:nvPr>
            <p:ph type="title"/>
          </p:nvPr>
        </p:nvSpPr>
        <p:spPr>
          <a:xfrm>
            <a:off y="100011" x="766762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Dependency Preservation</a:t>
            </a:r>
          </a:p>
        </p:txBody>
      </p:sp>
      <p:sp>
        <p:nvSpPr>
          <p:cNvPr id="365" name="Shape 365"/>
          <p:cNvSpPr txBox="1"/>
          <p:nvPr>
            <p:ph idx="1" type="body"/>
          </p:nvPr>
        </p:nvSpPr>
        <p:spPr>
          <a:xfrm>
            <a:off y="1163637" x="927100"/>
            <a:ext cy="5197474" cx="73040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check if a dependency α → β is preserved in a 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…,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we apply the following test (with attribute closure done with respect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 α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(changes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do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decomposition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b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 =  result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contains all attributes in β, then the functional dependency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→ β is preserved.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apply the test on all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to check if a decomposition is dependency preserving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procedure takes polynomial time, instead of the exponential time required to compute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…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70" name="Shape 3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1" name="Shape 37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372" name="Shape 372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Key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BCNF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B), 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(B, 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BCNF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Lossless-join decomposition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</a:t>
            </a:r>
          </a:p>
        </p:txBody>
      </p:sp>
    </p:spTree>
  </p:cSld>
  <p:clrMapOvr>
    <a:masterClrMapping/>
  </p:clrMapOvr>
  <p:transition spd="slow">
    <p:cut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77" name="Shape 3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8" name="Shape 378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BCNF</a:t>
            </a:r>
          </a:p>
        </p:txBody>
      </p:sp>
      <p:sp>
        <p:nvSpPr>
          <p:cNvPr id="379" name="Shape 379"/>
          <p:cNvSpPr txBox="1"/>
          <p:nvPr>
            <p:ph idx="1" type="body"/>
          </p:nvPr>
        </p:nvSpPr>
        <p:spPr>
          <a:xfrm>
            <a:off y="1092200" x="765175"/>
            <a:ext cy="5270499" cx="7788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check if a non-trivial dependency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→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causes a violation of BCNF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 compute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(the attribute closure of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and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  verify that it includes all attributes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that is, it is a superkey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Simplified test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To check if a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BCNF, it suffices to check only the dependencies in the given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for violation of BCNF, rather than checking all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none of the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causes a violation of BCNF, then none of the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will cause a violation of BCNF either.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However,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simplified test using only </a:t>
            </a:r>
            <a:r>
              <a:rPr strike="noStrike" u="none" b="1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incorrect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testing a relation in a decomposition of R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C, D, 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{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→ B, BC → 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A,C,D, 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Neither of the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 only attributes from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A,C,D,E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so we might be mislead into thinking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satisfies BCNF.  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fact, dependency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shows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BCNF.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84" name="Shape 3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5" name="Shape 38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Decomposition for BCNF</a:t>
            </a:r>
          </a:p>
        </p:txBody>
      </p:sp>
      <p:sp>
        <p:nvSpPr>
          <p:cNvPr id="386" name="Shape 386"/>
          <p:cNvSpPr txBox="1"/>
          <p:nvPr>
            <p:ph idx="1" type="body"/>
          </p:nvPr>
        </p:nvSpPr>
        <p:spPr>
          <a:xfrm>
            <a:off y="1163637" x="692150"/>
            <a:ext cy="4568825" cx="76104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check if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a 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BCNF,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Either test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BCNF with respect to 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restriction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 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(that is, all FDs in 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contain only attributes from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 use the original set of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hold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but with the following test: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every set of attributes 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check that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(the attribute closure of α) either includes no attribute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α, or includes all attributes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the condition is violated by some α→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the dependency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α→ (α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α) 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be shown to hold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violates BCNF.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use above dependency to 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</a:p>
        </p:txBody>
      </p:sp>
    </p:spTree>
  </p:cSld>
  <p:clrMapOvr>
    <a:masterClrMapping/>
  </p:clrMapOvr>
  <p:transition spd="slow">
    <p:cut/>
  </p:transition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91" name="Shape 3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2" name="Shape 39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Decomposition Algorithm</a:t>
            </a:r>
          </a:p>
        </p:txBody>
      </p:sp>
      <p:sp>
        <p:nvSpPr>
          <p:cNvPr id="393" name="Shape 393"/>
          <p:cNvSpPr txBox="1"/>
          <p:nvPr>
            <p:ph idx="1" type="body"/>
          </p:nvPr>
        </p:nvSpPr>
        <p:spPr>
          <a:xfrm>
            <a:off y="1149350" x="574675"/>
            <a:ext cy="4291011" cx="83073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};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false;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(not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done)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(there is a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is not in BCNF)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begin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α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nontrivial functional dependency that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holds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such that α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   and α 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∅;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–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∪ (α,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);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else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done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true;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1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Note:  each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in BCNF, and decomposition is lossless-join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98" name="Shape 3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9" name="Shape 39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BCNF Decomposition</a:t>
            </a:r>
          </a:p>
        </p:txBody>
      </p:sp>
      <p:sp>
        <p:nvSpPr>
          <p:cNvPr id="400" name="Shape 400"/>
          <p:cNvSpPr txBox="1"/>
          <p:nvPr>
            <p:ph idx="1" type="body"/>
          </p:nvPr>
        </p:nvSpPr>
        <p:spPr>
          <a:xfrm>
            <a:off y="1093787" x="814387"/>
            <a:ext cy="4252912" cx="63388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Key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BCNF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 superkey)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B, 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(A,B)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05" name="Shape 4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6" name="Shape 40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BCNF Decomposition</a:t>
            </a:r>
          </a:p>
        </p:txBody>
      </p:sp>
      <p:sp>
        <p:nvSpPr>
          <p:cNvPr id="407" name="Shape 407"/>
          <p:cNvSpPr txBox="1"/>
          <p:nvPr>
            <p:ph idx="1" type="body"/>
          </p:nvPr>
        </p:nvSpPr>
        <p:spPr>
          <a:xfrm>
            <a:off y="1093787" x="814387"/>
            <a:ext cy="5270499" cx="78692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credits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capacity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time_slot_id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dependencies: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credits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capacity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time_slot_id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candidate key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Decomposition: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credits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a superkey.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We replace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by: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credits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       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room_number, capacity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time_slot_id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</p:spTree>
  </p:cSld>
  <p:clrMapOvr>
    <a:masterClrMapping/>
  </p:clrMapOvr>
  <p:transition spd="slow">
    <p:cut/>
  </p:transition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12" name="Shape 4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3" name="Shape 41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Decomposition (Cont.)</a:t>
            </a:r>
          </a:p>
        </p:txBody>
      </p:sp>
      <p:sp>
        <p:nvSpPr>
          <p:cNvPr id="414" name="Shape 414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in BCNF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 we know this?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capacity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class-1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but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is not a superkey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replace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by: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classroom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capacity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section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time_slot_id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classroom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section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in BCNF.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About Smaller Schemas?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093787" x="814387"/>
            <a:ext cy="5178425" cx="78930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we had started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inst_dept.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would we know to split up 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it 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instructor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department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 a rule “if there were a schema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dept_name, building, budget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then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would be a candidate key”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Denote as 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building, budget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because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a candidate key, the building and budget of a department may have to be repeated. 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indicates the need to 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 all decompositions are good.  Suppose we decompose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employee(ID, name, street, city, salary)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street, city, salary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next slide shows how we lose information -- we cannot reconstruct the original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relation -- and so, this is 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lossy decomposition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19" name="Shape 4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0" name="Shape 420"/>
          <p:cNvSpPr txBox="1"/>
          <p:nvPr>
            <p:ph type="title"/>
          </p:nvPr>
        </p:nvSpPr>
        <p:spPr>
          <a:xfrm>
            <a:off y="66675" x="952500"/>
            <a:ext cy="623887" cx="78311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and Dependency Preservation</a:t>
            </a:r>
          </a:p>
        </p:txBody>
      </p:sp>
      <p:sp>
        <p:nvSpPr>
          <p:cNvPr id="421" name="Shape 421"/>
          <p:cNvSpPr txBox="1"/>
          <p:nvPr/>
        </p:nvSpPr>
        <p:spPr>
          <a:xfrm>
            <a:off y="2035175" x="942975"/>
            <a:ext cy="4114800" cx="6724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J, K, L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L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Two candidate keys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JL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in BCNF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Any 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will fail to preserve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This implies that testing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requires a join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22" name="Shape 422"/>
          <p:cNvSpPr txBox="1"/>
          <p:nvPr/>
        </p:nvSpPr>
        <p:spPr>
          <a:xfrm>
            <a:off y="1163637" x="927100"/>
            <a:ext cy="641350" cx="63690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not always possible to get a BCNF decomposition that is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</a:t>
            </a:r>
          </a:p>
        </p:txBody>
      </p:sp>
    </p:spTree>
  </p:cSld>
  <p:clrMapOvr>
    <a:masterClrMapping/>
  </p:clrMapOvr>
  <p:transition spd="slow">
    <p:cut/>
  </p:transition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27" name="Shape 4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8" name="Shape 428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Normal Form: Motivation</a:t>
            </a:r>
          </a:p>
        </p:txBody>
      </p:sp>
      <p:sp>
        <p:nvSpPr>
          <p:cNvPr id="429" name="Shape 429"/>
          <p:cNvSpPr txBox="1"/>
          <p:nvPr>
            <p:ph idx="1" type="body"/>
          </p:nvPr>
        </p:nvSpPr>
        <p:spPr>
          <a:xfrm>
            <a:off y="1093787" x="814387"/>
            <a:ext cy="4514850" cx="71008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some situations where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is not dependency preserving, and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efficient checking for FD violation on updates is important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Solution: define a weaker normal form, called Third                    Normal Form (3NF)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Allows some redundancy (with resultant problems; we will see examples later)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functional dependencies can be checked on individual relations without computing a join.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always a lossless-join, dependency-preserving decomposition into 3NF.</a:t>
            </a:r>
          </a:p>
        </p:txBody>
      </p:sp>
    </p:spTree>
  </p:cSld>
  <p:clrMapOvr>
    <a:masterClrMapping/>
  </p:clrMapOvr>
  <p:transition spd="slow">
    <p:cut/>
  </p:transition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34" name="Shape 4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5" name="Shape 43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Example</a:t>
            </a:r>
          </a:p>
        </p:txBody>
      </p:sp>
      <p:sp>
        <p:nvSpPr>
          <p:cNvPr id="436" name="Shape 436"/>
          <p:cNvSpPr txBox="1"/>
          <p:nvPr>
            <p:ph idx="1" type="body"/>
          </p:nvPr>
        </p:nvSpPr>
        <p:spPr>
          <a:xfrm>
            <a:off y="1093787" x="814387"/>
            <a:ext cy="4846636" cx="75644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dept_advisor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dept_advisor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s_ID, i_ID, dept_name)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s_ID, 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i_ID,  i_ID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Two candidate keys: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s_ID, dept_name,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i_ID, s_ID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3NF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s_ID, 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i_ID   s_ID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 superkey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dept_name 	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contained in a candidate key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41" name="Shape 4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2" name="Shape 442"/>
          <p:cNvSpPr txBox="1"/>
          <p:nvPr>
            <p:ph type="title"/>
          </p:nvPr>
        </p:nvSpPr>
        <p:spPr>
          <a:xfrm>
            <a:off y="66675" x="7810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Redundancy  in 3NF</a:t>
            </a:r>
          </a:p>
        </p:txBody>
      </p:sp>
      <p:sp>
        <p:nvSpPr>
          <p:cNvPr id="443" name="Shape 443"/>
          <p:cNvSpPr txBox="1"/>
          <p:nvPr/>
        </p:nvSpPr>
        <p:spPr>
          <a:xfrm>
            <a:off y="1987550" x="4760912"/>
            <a:ext cy="381000" cx="609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y="2416175" x="4760912"/>
            <a:ext cy="1524000" cx="609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null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y="1987550" x="5370512"/>
            <a:ext cy="381000" cx="457200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</a:p>
        </p:txBody>
      </p:sp>
      <p:sp>
        <p:nvSpPr>
          <p:cNvPr id="446" name="Shape 446"/>
          <p:cNvSpPr txBox="1"/>
          <p:nvPr/>
        </p:nvSpPr>
        <p:spPr>
          <a:xfrm>
            <a:off y="2416175" x="5370512"/>
            <a:ext cy="1524000" cx="457200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447" name="Shape 447"/>
          <p:cNvSpPr txBox="1"/>
          <p:nvPr/>
        </p:nvSpPr>
        <p:spPr>
          <a:xfrm>
            <a:off y="1987550" x="5827712"/>
            <a:ext cy="381000" cx="457200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</a:p>
        </p:txBody>
      </p:sp>
      <p:sp>
        <p:nvSpPr>
          <p:cNvPr id="448" name="Shape 448"/>
          <p:cNvSpPr txBox="1"/>
          <p:nvPr/>
        </p:nvSpPr>
        <p:spPr>
          <a:xfrm>
            <a:off y="2416175" x="5822950"/>
            <a:ext cy="1524000" cx="457200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449" name="Shape 449"/>
          <p:cNvSpPr txBox="1"/>
          <p:nvPr/>
        </p:nvSpPr>
        <p:spPr>
          <a:xfrm>
            <a:off y="4262437" x="782637"/>
            <a:ext cy="1676399" cx="7874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repetition of information (e.g., the relationship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●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i_ID, dept_name)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need to use null values (e.g., to represent the relationship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where there is no corresponding value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●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i_ID, dept_nameI)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there is no separate relation mapping instructors to departments</a:t>
            </a:r>
          </a:p>
        </p:txBody>
      </p:sp>
      <p:sp>
        <p:nvSpPr>
          <p:cNvPr id="450" name="Shape 450"/>
          <p:cNvSpPr txBox="1"/>
          <p:nvPr>
            <p:ph idx="1" type="body"/>
          </p:nvPr>
        </p:nvSpPr>
        <p:spPr>
          <a:xfrm>
            <a:off y="9477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some redundancy in this schema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problems due to redundancy in 3NF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J, K, L)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L, L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</p:txBody>
      </p:sp>
    </p:spTree>
  </p:cSld>
  <p:clrMapOvr>
    <a:masterClrMapping/>
  </p:clrMapOvr>
  <p:transition spd="slow">
    <p:cut/>
  </p:transition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55" name="Shape 4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6" name="Shape 45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3NF</a:t>
            </a:r>
          </a:p>
        </p:txBody>
      </p:sp>
      <p:sp>
        <p:nvSpPr>
          <p:cNvPr id="457" name="Shape 457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Optimization: Need to check only FDs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need not check all FDs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attribute closure to check for each dependency α → β, if α is a superkey.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is not a superkey, we have to verify if each attribute in β is contained in a candidate key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test is rather more expensive, since it involve finding candidate keys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3NF has been shown to be NP-hard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Interestingly, decomposition into third normal form (described shortly) can be done in polynomial time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62" name="Shape 4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3" name="Shape 46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Decomposition Algorithm</a:t>
            </a:r>
          </a:p>
        </p:txBody>
      </p:sp>
      <p:sp>
        <p:nvSpPr>
          <p:cNvPr id="464" name="Shape 464"/>
          <p:cNvSpPr txBox="1"/>
          <p:nvPr>
            <p:ph idx="1" type="body"/>
          </p:nvPr>
        </p:nvSpPr>
        <p:spPr>
          <a:xfrm>
            <a:off y="1163637" x="927100"/>
            <a:ext cy="5259387" cx="79565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a canonical cover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F;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0;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dependency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none of the schemas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≤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≤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 α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begin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 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:= α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none of the schemas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≤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≤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a candidate 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begin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+ 1;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:= any candidate 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R;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/* Optionally, remove redundant relations */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repeat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any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contained in another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b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/*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delete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*/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 R;;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i=i-1;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return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...,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	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</a:t>
            </a:r>
          </a:p>
        </p:txBody>
      </p:sp>
    </p:spTree>
  </p:cSld>
  <p:clrMapOvr>
    <a:masterClrMapping/>
  </p:clrMapOvr>
  <p:transition spd="slow">
    <p:cut/>
  </p:transition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69" name="Shape 4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0" name="Shape 470"/>
          <p:cNvSpPr txBox="1"/>
          <p:nvPr>
            <p:ph type="title"/>
          </p:nvPr>
        </p:nvSpPr>
        <p:spPr>
          <a:xfrm>
            <a:off y="66675" x="83820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Decomposition Algorithm (Cont.)</a:t>
            </a:r>
          </a:p>
        </p:txBody>
      </p:sp>
      <p:sp>
        <p:nvSpPr>
          <p:cNvPr id="471" name="Shape 471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algorithm ensures: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in 3NF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is dependency preserving and lossless-join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Proof of correctness is at end of this presentation (</a:t>
            </a:r>
            <a:r>
              <a:rPr strike="noStrike" u="sng" b="0" cap="none" baseline="0" sz="1800" lang="en-US" i="0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click here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</p:spTree>
  </p:cSld>
  <p:clrMapOvr>
    <a:masterClrMapping/>
  </p:clrMapOvr>
  <p:transition spd="slow">
    <p:cut/>
  </p:transition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76" name="Shape 4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7" name="Shape 47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Decomposition: An Example</a:t>
            </a:r>
          </a:p>
        </p:txBody>
      </p:sp>
      <p:sp>
        <p:nvSpPr>
          <p:cNvPr id="478" name="Shape 478"/>
          <p:cNvSpPr txBox="1"/>
          <p:nvPr>
            <p:ph idx="1" type="body"/>
          </p:nvPr>
        </p:nvSpPr>
        <p:spPr>
          <a:xfrm>
            <a:off y="1163637" x="927100"/>
            <a:ext cy="4876799" cx="79883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Relation schema: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cust_banker_branch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branch_name, type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functional dependencies for this relation schema are: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branch_name, type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branch_name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branch_name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first compute a canonical cover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branch_name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extraneous in the r.h.s. of the 1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dependency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other attribute is extraneous, so we get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customer_id, employee_id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type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employee_id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branch_name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customer_id, branch_name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83" name="Shape 4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4" name="Shape 484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Decompsition Example (Cont.)</a:t>
            </a:r>
          </a:p>
        </p:txBody>
      </p:sp>
      <p:sp>
        <p:nvSpPr>
          <p:cNvPr id="485" name="Shape 485"/>
          <p:cNvSpPr txBox="1"/>
          <p:nvPr>
            <p:ph idx="1" type="body"/>
          </p:nvPr>
        </p:nvSpPr>
        <p:spPr>
          <a:xfrm>
            <a:off y="985837" x="727075"/>
            <a:ext cy="5562600" cx="7861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loop generates following 3NF schema: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employee_id, type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branch_name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branch_name, employee_id)</a:t>
            </a:r>
          </a:p>
          <a:p>
            <a:pPr algn="l" rtl="0" lvl="1" marR="0" indent="-285750" marL="742950">
              <a:lnSpc>
                <a:spcPct val="8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Observe that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employee_id, type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contains a candidate key of the original schema, so no further relation schema needs be added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end of for loop, detect and delete schemas, such as  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branch_name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which are subsets of other schemas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will not depend on the order in which FDs are considered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resultant simplified 3NF schema is: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		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employee_id, type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branch_name, employee_id)</a:t>
            </a:r>
          </a:p>
        </p:txBody>
      </p:sp>
    </p:spTree>
  </p:cSld>
  <p:clrMapOvr>
    <a:masterClrMapping/>
  </p:clrMapOvr>
  <p:transition spd="slow">
    <p:cut/>
  </p:transition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90" name="Shape 4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1" name="Shape 49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Comparison of BCNF and 3NF</a:t>
            </a:r>
          </a:p>
        </p:txBody>
      </p:sp>
      <p:sp>
        <p:nvSpPr>
          <p:cNvPr id="492" name="Shape 492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always possible to decompose a relation into a set of  relations that are in 3NF such that: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decomposition is lossless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dependencies are preserved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always possible to decompose a relation into a set of relations that are in BCNF such that: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decomposition is lossless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may not be possible to preserve dependencies.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93" name="Shape 493"/>
          <p:cNvSpPr txBox="1"/>
          <p:nvPr/>
        </p:nvSpPr>
        <p:spPr>
          <a:xfrm>
            <a:off y="4064000" x="596900"/>
            <a:ext cy="2590800" cx="72834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Lossy Decomposition</a:t>
            </a:r>
          </a:p>
        </p:txBody>
      </p:sp>
      <p:pic>
        <p:nvPicPr>
          <p:cNvPr id="65" name="Shape 6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952500" x="1512887"/>
            <a:ext cy="5546724" cx="6056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98" name="Shape 4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9" name="Shape 49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Goals</a:t>
            </a:r>
          </a:p>
        </p:txBody>
      </p:sp>
      <p:sp>
        <p:nvSpPr>
          <p:cNvPr id="500" name="Shape 500"/>
          <p:cNvSpPr txBox="1"/>
          <p:nvPr>
            <p:ph idx="1" type="body"/>
          </p:nvPr>
        </p:nvSpPr>
        <p:spPr>
          <a:xfrm>
            <a:off y="1093787" x="814387"/>
            <a:ext cy="4903786" cx="8039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Goal for a relational database design is: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 join.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preservation.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we cannot achieve this, we accept one of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Lack of dependency preservation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Redundancy due to use of 3NF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Interestingly, SQL does not provide a direct way of specifying functional dependencies other than superkeys.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Can specify FDs using assertions, but they are expensive to test, (and currently not supported by any of the widely used databases!)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Even if we had a dependency preserving decomposition, using SQL we would not be able to efficiently test a functional dependency whose left hand side is not a key.</a:t>
            </a:r>
          </a:p>
        </p:txBody>
      </p:sp>
    </p:spTree>
  </p:cSld>
  <p:clrMapOvr>
    <a:masterClrMapping/>
  </p:clrMapOvr>
  <p:transition spd="slow">
    <p:cut/>
  </p:transition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05" name="Shape 5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6" name="Shape 50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Multivalued Dependencies</a:t>
            </a:r>
          </a:p>
        </p:txBody>
      </p:sp>
      <p:sp>
        <p:nvSpPr>
          <p:cNvPr id="507" name="Shape 507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we record names of children, and phone numbers for instructors: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inst_child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inst_phone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phone_number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we were to combine these schemas to get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inst_info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phone_number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data: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(99999, David, 512-555-1234)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(99999, David, 512-555-4321)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(99999, William, 512-555-1234)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(99999, William, 512-555-4321)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relation is in BCNF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Why?</a:t>
            </a:r>
          </a:p>
        </p:txBody>
      </p:sp>
    </p:spTree>
  </p:cSld>
  <p:clrMapOvr>
    <a:masterClrMapping/>
  </p:clrMapOvr>
  <p:transition spd="slow">
    <p:cut/>
  </p:transition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12" name="Shape 5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3" name="Shape 51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Multivalued Dependencies (MVDs)</a:t>
            </a:r>
          </a:p>
        </p:txBody>
      </p:sp>
      <p:sp>
        <p:nvSpPr>
          <p:cNvPr id="514" name="Shape 514"/>
          <p:cNvSpPr txBox="1"/>
          <p:nvPr>
            <p:ph idx="1" type="body"/>
          </p:nvPr>
        </p:nvSpPr>
        <p:spPr>
          <a:xfrm>
            <a:off y="1601787" x="814387"/>
            <a:ext cy="4533899" cx="76057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relation schema and let 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β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R.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multivalued dependency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in any legal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r(R),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for all pairs for tuples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such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[α], there exist tuples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such that: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[β]         =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[β]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–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β] =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–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β]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[β]         =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[β]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–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β] =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–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β] </a:t>
            </a:r>
          </a:p>
        </p:txBody>
      </p:sp>
      <p:grpSp>
        <p:nvGrpSpPr>
          <p:cNvPr id="515" name="Shape 515"/>
          <p:cNvGrpSpPr/>
          <p:nvPr/>
        </p:nvGrpSpPr>
        <p:grpSpPr>
          <a:xfrm>
            <a:off y="6637337" x="7272336"/>
            <a:ext cy="4762" cx="317499"/>
            <a:chOff y="2065337" x="4191000"/>
            <a:chExt cy="4762" cx="317499"/>
          </a:xfrm>
        </p:grpSpPr>
        <p:cxnSp>
          <p:nvCxnSpPr>
            <p:cNvPr id="516" name="Shape 516"/>
            <p:cNvCxnSpPr/>
            <p:nvPr/>
          </p:nvCxnSpPr>
          <p:spPr>
            <a:xfrm rot="10800000" flipH="1">
              <a:off y="2065337" x="4191000"/>
              <a:ext cy="4762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  <p:cxnSp>
          <p:nvCxnSpPr>
            <p:cNvPr id="517" name="Shape 517"/>
            <p:cNvCxnSpPr/>
            <p:nvPr/>
          </p:nvCxnSpPr>
          <p:spPr>
            <a:xfrm>
              <a:off y="2070100" x="4292600"/>
              <a:ext cy="0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</p:grpSp>
    </p:spTree>
  </p:cSld>
  <p:clrMapOvr>
    <a:masterClrMapping/>
  </p:clrMapOvr>
  <p:transition spd="slow">
    <p:cut/>
  </p:transition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22" name="Shape 5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3" name="Shape 52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MVD (Cont.)</a:t>
            </a:r>
          </a:p>
        </p:txBody>
      </p:sp>
      <p:sp>
        <p:nvSpPr>
          <p:cNvPr id="524" name="Shape 524"/>
          <p:cNvSpPr txBox="1"/>
          <p:nvPr>
            <p:ph idx="1" type="body"/>
          </p:nvPr>
        </p:nvSpPr>
        <p:spPr>
          <a:xfrm>
            <a:off y="1093787" x="814387"/>
            <a:ext cy="669925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Tabular representation of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</p:txBody>
      </p:sp>
      <p:pic>
        <p:nvPicPr>
          <p:cNvPr id="525" name="Shape 52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84400" x="1609725"/>
            <a:ext cy="2170112" cx="6172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30" name="Shape 5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1" name="Shape 53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532" name="Shape 532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relation schema with a set of attributes that are partitioned into 3 nonempty subsets.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Y, Z, W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say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multidetermines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and only if for all possible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&lt;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&gt; ∈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&lt;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&gt; ∈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&lt;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&gt; ∈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&lt;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&gt; ∈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 that since the behavior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are identical it follows that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 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37" name="Shape 5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8" name="Shape 538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(Cont.)</a:t>
            </a:r>
          </a:p>
        </p:txBody>
      </p:sp>
      <p:sp>
        <p:nvSpPr>
          <p:cNvPr id="539" name="Shape 539"/>
          <p:cNvSpPr txBox="1"/>
          <p:nvPr>
            <p:ph idx="1" type="body"/>
          </p:nvPr>
        </p:nvSpPr>
        <p:spPr>
          <a:xfrm>
            <a:off y="1093787" x="814387"/>
            <a:ext cy="4776787" cx="79581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our example: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phone_number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above formal definition is supposed to formalize the notion that given a particular value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it has associated with it a set of values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(child_name)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 set of values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 (phone_number)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these two sets are in some sense independent of each other.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Note: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then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Indeed we have (in above notation)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claim follows.</a:t>
            </a:r>
          </a:p>
        </p:txBody>
      </p:sp>
    </p:spTree>
  </p:cSld>
  <p:clrMapOvr>
    <a:masterClrMapping/>
  </p:clrMapOvr>
  <p:transition spd="slow">
    <p:cut/>
  </p:transition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44" name="Shape 5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5" name="Shape 54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of Multivalued Dependencies</a:t>
            </a:r>
          </a:p>
        </p:txBody>
      </p:sp>
      <p:sp>
        <p:nvSpPr>
          <p:cNvPr id="546" name="Shape 546"/>
          <p:cNvSpPr txBox="1"/>
          <p:nvPr>
            <p:ph idx="1" type="body"/>
          </p:nvPr>
        </p:nvSpPr>
        <p:spPr>
          <a:xfrm>
            <a:off y="1093787" x="814387"/>
            <a:ext cy="4484687" cx="74533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use multivalued dependencies in two ways: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	To test relations to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determine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whether they are legal under a given set of functional and multivalued dependencies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	To specify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constraints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on the set of legal relations.  We shall thus concern ourselves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relations that satisfy a given set of functional and multivalued dependencies.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fails to satisfy a given multivalued dependency, we can construct a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that does satisfy the multivalued dependency by adding tuples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r.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</a:p>
        </p:txBody>
      </p:sp>
    </p:spTree>
  </p:cSld>
  <p:clrMapOvr>
    <a:masterClrMapping/>
  </p:clrMapOvr>
  <p:transition spd="slow">
    <p:cut/>
  </p:transition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51" name="Shape 5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2" name="Shape 55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Theory of MVDs</a:t>
            </a:r>
          </a:p>
        </p:txBody>
      </p:sp>
      <p:sp>
        <p:nvSpPr>
          <p:cNvPr id="553" name="Shape 553"/>
          <p:cNvSpPr txBox="1"/>
          <p:nvPr>
            <p:ph idx="1" type="body"/>
          </p:nvPr>
        </p:nvSpPr>
        <p:spPr>
          <a:xfrm>
            <a:off y="1093787" x="668337"/>
            <a:ext cy="5180011" cx="78073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definition of multivalued dependency, we can derive the following rule: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β, then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is, every functional dependency is also a multivalued dependency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set of all functional and multivalued dependencies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compute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from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using the formal definitions of functional dependencies and multivalued dependencies.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manage with such reasoning for very simple multivalued dependencies, which seem to be most common in practice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complex dependencies, it is better to reason about sets of dependencies using a system of inference rules (see Appendix C).</a:t>
            </a:r>
          </a:p>
        </p:txBody>
      </p:sp>
      <p:grpSp>
        <p:nvGrpSpPr>
          <p:cNvPr id="554" name="Shape 554"/>
          <p:cNvGrpSpPr/>
          <p:nvPr/>
        </p:nvGrpSpPr>
        <p:grpSpPr>
          <a:xfrm>
            <a:off y="6584949" x="7137400"/>
            <a:ext cy="0" cx="366712"/>
            <a:chOff y="1316037" x="4135437"/>
            <a:chExt cy="0" cx="366712"/>
          </a:xfrm>
        </p:grpSpPr>
        <p:cxnSp>
          <p:nvCxnSpPr>
            <p:cNvPr id="555" name="Shape 555"/>
            <p:cNvCxnSpPr/>
            <p:nvPr/>
          </p:nvCxnSpPr>
          <p:spPr>
            <a:xfrm>
              <a:off y="1316037" x="4135437"/>
              <a:ext cy="0" cx="214312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lg" len="lg" type="stealth"/>
            </a:ln>
          </p:spPr>
        </p:cxnSp>
        <p:cxnSp>
          <p:nvCxnSpPr>
            <p:cNvPr id="556" name="Shape 556"/>
            <p:cNvCxnSpPr/>
            <p:nvPr/>
          </p:nvCxnSpPr>
          <p:spPr>
            <a:xfrm>
              <a:off y="1316037" x="4287837"/>
              <a:ext cy="0" cx="214312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lg" len="lg" type="stealth"/>
            </a:ln>
          </p:spPr>
        </p:cxnSp>
      </p:grpSp>
    </p:spTree>
  </p:cSld>
  <p:clrMapOvr>
    <a:masterClrMapping/>
  </p:clrMapOvr>
  <p:transition spd="slow">
    <p:cut/>
  </p:transition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61" name="Shape 5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2" name="Shape 56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Fourth Normal Form</a:t>
            </a:r>
          </a:p>
        </p:txBody>
      </p:sp>
      <p:sp>
        <p:nvSpPr>
          <p:cNvPr id="563" name="Shape 563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4NF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respect to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and multivalued dependencies if for all multivalued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the form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β, where 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least one of the following hold: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is trivial (i.e.,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α or α ∪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R)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is a superkey for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a relation is in 4NF it is in BCNF</a:t>
            </a:r>
          </a:p>
        </p:txBody>
      </p:sp>
      <p:grpSp>
        <p:nvGrpSpPr>
          <p:cNvPr id="564" name="Shape 564"/>
          <p:cNvGrpSpPr/>
          <p:nvPr/>
        </p:nvGrpSpPr>
        <p:grpSpPr>
          <a:xfrm>
            <a:off y="6642099" x="7108825"/>
            <a:ext cy="4762" cx="317499"/>
            <a:chOff y="2065337" x="4191000"/>
            <a:chExt cy="4762" cx="317499"/>
          </a:xfrm>
        </p:grpSpPr>
        <p:cxnSp>
          <p:nvCxnSpPr>
            <p:cNvPr id="565" name="Shape 565"/>
            <p:cNvCxnSpPr/>
            <p:nvPr/>
          </p:nvCxnSpPr>
          <p:spPr>
            <a:xfrm rot="10800000" flipH="1">
              <a:off y="2065337" x="4191000"/>
              <a:ext cy="4762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  <p:cxnSp>
          <p:nvCxnSpPr>
            <p:cNvPr id="566" name="Shape 566"/>
            <p:cNvCxnSpPr/>
            <p:nvPr/>
          </p:nvCxnSpPr>
          <p:spPr>
            <a:xfrm>
              <a:off y="2070100" x="4292600"/>
              <a:ext cy="0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</p:grpSp>
    </p:spTree>
  </p:cSld>
  <p:clrMapOvr>
    <a:masterClrMapping/>
  </p:clrMapOvr>
  <p:transition spd="slow">
    <p:cut/>
  </p:transition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71" name="Shape 5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2" name="Shape 572"/>
          <p:cNvSpPr txBox="1"/>
          <p:nvPr>
            <p:ph type="title"/>
          </p:nvPr>
        </p:nvSpPr>
        <p:spPr>
          <a:xfrm>
            <a:off y="79375" x="873125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Restriction of Multivalued Dependencies</a:t>
            </a:r>
          </a:p>
        </p:txBody>
      </p:sp>
      <p:sp>
        <p:nvSpPr>
          <p:cNvPr id="573" name="Shape 573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restriction of  D 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set D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consisting of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functional dependencies in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include only attributes of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multivalued dependencies of the form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∩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where α ⊆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 is in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y="252412" x="628650"/>
            <a:ext cy="457200" cx="8534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24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Lossless-Join Decomposition</a:t>
            </a:r>
            <a:r>
              <a:rPr strike="noStrike" u="none" b="1" cap="none" baseline="0" sz="2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1095375" x="914400"/>
            <a:ext cy="1204912" cx="69992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 join decomposition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(A, B, C)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(A, B)	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(B, C)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y="2590800" x="22098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y="2590800" x="25908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y="3048000" x="2209800"/>
            <a:ext cy="61753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y="3048000" x="2590800"/>
            <a:ext cy="61753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y="2590800" x="39624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y="3048000" x="3962400"/>
            <a:ext cy="685799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y="2590800" x="5791200"/>
            <a:ext cy="381000" cx="609599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y="3048000" x="5791200"/>
            <a:ext cy="685799" cx="609599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y="3724275" x="2657475"/>
            <a:ext cy="366711" cx="2603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y="3733800" x="6013450"/>
            <a:ext cy="366711" cx="1041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∏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B,C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y="4467225" x="1066800"/>
            <a:ext cy="866774" cx="2514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∏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(r)     ∏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(r)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y="4343400" x="3733800"/>
            <a:ext cy="381000" cx="4572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y="4343400" x="41910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y="4800600" x="3733800"/>
            <a:ext cy="623887" cx="4572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y="4800600" x="4191000"/>
            <a:ext cy="62388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88" name="Shape 88"/>
          <p:cNvSpPr/>
          <p:nvPr/>
        </p:nvSpPr>
        <p:spPr>
          <a:xfrm>
            <a:off y="4624387" x="1882775"/>
            <a:ext cy="142874" cx="142874"/>
          </a:xfrm>
          <a:custGeom>
            <a:pathLst>
              <a:path w="182" extrusionOk="0" h="182">
                <a:moveTo>
                  <a:pt y="0" x="0"/>
                </a:moveTo>
                <a:lnTo>
                  <a:pt y="182" x="0"/>
                </a:lnTo>
                <a:lnTo>
                  <a:pt y="0" x="182"/>
                </a:lnTo>
                <a:lnTo>
                  <a:pt y="182" x="182"/>
                </a:lnTo>
                <a:lnTo>
                  <a:pt y="0" x="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y="2590800" x="6381750"/>
            <a:ext cy="381000" cx="609599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y="3048000" x="6381750"/>
            <a:ext cy="685799" cx="609599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y="2590800" x="43434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y="3048000" x="4343400"/>
            <a:ext cy="685799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y="4343400" x="45720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y="4800600" x="4572000"/>
            <a:ext cy="62388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y="2590800" x="29718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y="3048000" x="2971800"/>
            <a:ext cy="61753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y="3743325" x="3730625"/>
            <a:ext cy="366711" cx="12969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∏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</p:spTree>
  </p:cSld>
  <p:clrMapOvr>
    <a:masterClrMapping/>
  </p:clrMapOvr>
  <p:transition spd="slow">
    <p:cut/>
  </p:transition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78" name="Shape 5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9" name="Shape 57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4NF Decomposition Algorithm</a:t>
            </a:r>
          </a:p>
        </p:txBody>
      </p:sp>
      <p:sp>
        <p:nvSpPr>
          <p:cNvPr id="580" name="Shape 580"/>
          <p:cNvSpPr txBox="1"/>
          <p:nvPr>
            <p:ph idx="1" type="body"/>
          </p:nvPr>
        </p:nvSpPr>
        <p:spPr>
          <a:xfrm>
            <a:off y="1163637" x="927100"/>
            <a:ext cy="4876799" cx="80438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result: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};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:= false;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compute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D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denote the restriction of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while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(there is a schema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is not in 4NF)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begin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let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 be a nontrivial multivalued dependency that holds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such that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α∩β=φ;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∪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β)  ∪ (α, β);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end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else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true;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Note: each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in 4NF, and decomposition is lossless-join</a:t>
            </a:r>
          </a:p>
        </p:txBody>
      </p:sp>
      <p:grpSp>
        <p:nvGrpSpPr>
          <p:cNvPr id="581" name="Shape 581"/>
          <p:cNvGrpSpPr/>
          <p:nvPr/>
        </p:nvGrpSpPr>
        <p:grpSpPr>
          <a:xfrm>
            <a:off y="6476999" x="8348662"/>
            <a:ext cy="4762" cx="317499"/>
            <a:chOff y="2065337" x="4191000"/>
            <a:chExt cy="4762" cx="317499"/>
          </a:xfrm>
        </p:grpSpPr>
        <p:cxnSp>
          <p:nvCxnSpPr>
            <p:cNvPr id="582" name="Shape 582"/>
            <p:cNvCxnSpPr/>
            <p:nvPr/>
          </p:nvCxnSpPr>
          <p:spPr>
            <a:xfrm rot="10800000" flipH="1">
              <a:off y="2065337" x="4191000"/>
              <a:ext cy="4762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  <p:cxnSp>
          <p:nvCxnSpPr>
            <p:cNvPr id="583" name="Shape 583"/>
            <p:cNvCxnSpPr/>
            <p:nvPr/>
          </p:nvCxnSpPr>
          <p:spPr>
            <a:xfrm>
              <a:off y="2070100" x="4292600"/>
              <a:ext cy="0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</p:grpSp>
    </p:spTree>
  </p:cSld>
  <p:clrMapOvr>
    <a:masterClrMapping/>
  </p:clrMapOvr>
  <p:transition spd="slow">
    <p:cut/>
  </p:transition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88" name="Shape 5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9" name="Shape 58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590" name="Shape 590"/>
          <p:cNvSpPr txBox="1"/>
          <p:nvPr>
            <p:ph idx="1" type="body"/>
          </p:nvPr>
        </p:nvSpPr>
        <p:spPr>
          <a:xfrm>
            <a:off y="1163637" x="500062"/>
            <a:ext cy="4876799" cx="84121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C, G, H, 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={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CG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}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4NF since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a superkey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	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4NF)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C, G, H, 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 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4NF, decompose into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 G, 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4NF)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C, G, 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 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4NF, decompose into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 ➔ 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(MVD transitivity), and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hence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(MVD restriction to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 	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4NF)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f)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(A, C, G)  		(R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 4NF)</a:t>
            </a:r>
          </a:p>
        </p:txBody>
      </p:sp>
    </p:spTree>
  </p:cSld>
  <p:clrMapOvr>
    <a:masterClrMapping/>
  </p:clrMapOvr>
  <p:transition spd="slow">
    <p:cut/>
  </p:transition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95" name="Shape 5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6" name="Shape 596"/>
          <p:cNvSpPr txBox="1"/>
          <p:nvPr>
            <p:ph type="title"/>
          </p:nvPr>
        </p:nvSpPr>
        <p:spPr>
          <a:xfrm>
            <a:off y="85725" x="5524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Further Normal Forms</a:t>
            </a:r>
          </a:p>
        </p:txBody>
      </p:sp>
      <p:sp>
        <p:nvSpPr>
          <p:cNvPr id="597" name="Shape 597"/>
          <p:cNvSpPr txBox="1"/>
          <p:nvPr>
            <p:ph idx="1" type="body"/>
          </p:nvPr>
        </p:nvSpPr>
        <p:spPr>
          <a:xfrm>
            <a:off y="1093787" x="814387"/>
            <a:ext cy="3400424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Join dependencies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generalize multivalued dependencies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lead to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project-join normal form (PJNF)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(also called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fifth normal form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class of even more general constraints, leads to a normal form called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domain-key normal form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Problem with these generalized constraints:  are hard to reason with, and no set of sound and complete set of inference rules exists.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Hence rarely used</a:t>
            </a:r>
          </a:p>
        </p:txBody>
      </p:sp>
    </p:spTree>
  </p:cSld>
  <p:clrMapOvr>
    <a:masterClrMapping/>
  </p:clrMapOvr>
  <p:transition spd="slow">
    <p:cut/>
  </p:transition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02" name="Shape 6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3" name="Shape 60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Overall Database Design Process</a:t>
            </a:r>
          </a:p>
        </p:txBody>
      </p:sp>
      <p:sp>
        <p:nvSpPr>
          <p:cNvPr id="604" name="Shape 604"/>
          <p:cNvSpPr txBox="1"/>
          <p:nvPr>
            <p:ph idx="1" type="body"/>
          </p:nvPr>
        </p:nvSpPr>
        <p:spPr>
          <a:xfrm>
            <a:off y="1163637" x="836612"/>
            <a:ext cy="4081462" cx="79597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assumed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given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could have been generated when converting E-R diagram to a set of tables.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could have been a single relation containing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attributes that are of interest (called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universal relation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Normalization breaks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 smaller relations.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could have been the result of some ad hoc design of relations, which we then test/convert to normal form.</a:t>
            </a:r>
          </a:p>
        </p:txBody>
      </p:sp>
    </p:spTree>
  </p:cSld>
  <p:clrMapOvr>
    <a:masterClrMapping/>
  </p:clrMapOvr>
  <p:transition spd="slow">
    <p:cut/>
  </p:transition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09" name="Shape 6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0" name="Shape 610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ER Model and Normalization</a:t>
            </a:r>
          </a:p>
        </p:txBody>
      </p:sp>
      <p:sp>
        <p:nvSpPr>
          <p:cNvPr id="611" name="Shape 611"/>
          <p:cNvSpPr txBox="1"/>
          <p:nvPr>
            <p:ph idx="1" type="body"/>
          </p:nvPr>
        </p:nvSpPr>
        <p:spPr>
          <a:xfrm>
            <a:off y="1163637" x="811212"/>
            <a:ext cy="4592637" cx="78660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an E-R diagram is carefully designed, identifying all entities correctly, the tables generated from the E-R diagram should not need further normalization.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However, in a real (imperfect) design, there can be functional dependencies from non-key attributes of an entity to other attributes of the entity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an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entity with attributes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department_name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 a functional dependency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department_name→ building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Good design would have made department an entity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from non-key attributes of a relationship set possible, but rare --- most relationships are binary </a:t>
            </a:r>
          </a:p>
        </p:txBody>
      </p:sp>
    </p:spTree>
  </p:cSld>
  <p:clrMapOvr>
    <a:masterClrMapping/>
  </p:clrMapOvr>
  <p:transition spd="slow">
    <p:cut/>
  </p:transition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16" name="Shape 6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7" name="Shape 61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Denormalization for Performance</a:t>
            </a:r>
          </a:p>
        </p:txBody>
      </p:sp>
      <p:sp>
        <p:nvSpPr>
          <p:cNvPr id="618" name="Shape 618"/>
          <p:cNvSpPr txBox="1"/>
          <p:nvPr>
            <p:ph idx="1" type="body"/>
          </p:nvPr>
        </p:nvSpPr>
        <p:spPr>
          <a:xfrm>
            <a:off y="1296987" x="641350"/>
            <a:ext cy="4876799" cx="80343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want to use non-normalized schema for performance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example, displaying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prereqs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along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requires join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prereq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Alternative 1:  Use denormalized relation containing attributes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as well as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prereq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all above attributes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faster lookup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 space and extra execution time for updates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 coding work for programmer and possibility of error in extra code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Alternative 2: use a materialized view defined as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prereq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Benefits and drawbacks same as above, except no extra coding work for programmer and avoids possible errors</a:t>
            </a:r>
          </a:p>
        </p:txBody>
      </p:sp>
      <p:sp>
        <p:nvSpPr>
          <p:cNvPr id="619" name="Shape 619"/>
          <p:cNvSpPr/>
          <p:nvPr/>
        </p:nvSpPr>
        <p:spPr>
          <a:xfrm>
            <a:off y="5148262" x="2716211"/>
            <a:ext cy="142874" cx="142874"/>
          </a:xfrm>
          <a:custGeom>
            <a:pathLst>
              <a:path w="182" extrusionOk="0" h="182">
                <a:moveTo>
                  <a:pt y="0" x="0"/>
                </a:moveTo>
                <a:lnTo>
                  <a:pt y="182" x="0"/>
                </a:lnTo>
                <a:lnTo>
                  <a:pt y="0" x="182"/>
                </a:lnTo>
                <a:lnTo>
                  <a:pt y="182" x="182"/>
                </a:lnTo>
                <a:lnTo>
                  <a:pt y="0" x="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24" name="Shape 6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5" name="Shape 62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 Design Issues</a:t>
            </a:r>
          </a:p>
        </p:txBody>
      </p:sp>
      <p:sp>
        <p:nvSpPr>
          <p:cNvPr id="626" name="Shape 626"/>
          <p:cNvSpPr txBox="1"/>
          <p:nvPr>
            <p:ph idx="1" type="body"/>
          </p:nvPr>
        </p:nvSpPr>
        <p:spPr>
          <a:xfrm>
            <a:off y="1093787" x="627062"/>
            <a:ext cy="4903786" cx="81089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aspects of database design are not caught by normalization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Examples of bad database design, to be avoided: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Instead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earnings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company_id, year, amount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use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earnings_2004, earnings_2005, earnings_2006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etc., all on the schema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company_id, earnings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are in BCNF, but make querying across years difficult and needs new table each year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company_year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company_id, earnings_2004, earnings_2005, 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  earnings_2006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Also in BCNF, but also makes querying across years difficult and requires new attribute each year.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an example of a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crosstab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where values for one attribute become column names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Used in spreadsheets, and in data analysis tools</a:t>
            </a:r>
          </a:p>
        </p:txBody>
      </p:sp>
    </p:spTree>
  </p:cSld>
  <p:clrMapOvr>
    <a:masterClrMapping/>
  </p:clrMapOvr>
  <p:transition spd="slow">
    <p:cut/>
  </p:transition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31" name="Shape 6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2" name="Shape 63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 Temporal Data</a:t>
            </a:r>
          </a:p>
        </p:txBody>
      </p:sp>
      <p:sp>
        <p:nvSpPr>
          <p:cNvPr id="633" name="Shape 633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Temporal data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have an association time interval during which the data are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snapshot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value of the data at a particular point in time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Several proposals to extend ER model by adding valid time to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attributes, e.g., address of an instructor at different points in time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entities, e.g., time duration when a student entity exists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relationships, e.g., time during which an instructor was associated with a student as an advisor.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no accepted standard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Adding a temporal component results in functional dependencies like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street, city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not to hold, because the address varies over time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temporal functional dependency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X → Y holds 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the functional dependency X → Y holds on all snapshots for all legal instances r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34" name="Shape 634"/>
          <p:cNvSpPr txBox="1"/>
          <p:nvPr/>
        </p:nvSpPr>
        <p:spPr>
          <a:xfrm>
            <a:off y="3117850" x="5089525"/>
            <a:ext cy="336549" cx="2730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ymbol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t</a:t>
            </a:r>
          </a:p>
        </p:txBody>
      </p:sp>
    </p:spTree>
  </p:cSld>
  <p:clrMapOvr>
    <a:masterClrMapping/>
  </p:clrMapOvr>
  <p:transition spd="slow">
    <p:cut/>
  </p:transition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39" name="Shape 6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0" name="Shape 640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 Temporal Data (Cont.)</a:t>
            </a:r>
          </a:p>
        </p:txBody>
      </p:sp>
      <p:sp>
        <p:nvSpPr>
          <p:cNvPr id="641" name="Shape 641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practice, database designers may add start and end time attributes to relations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E.g.,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course_id, course_title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is replaced by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course_id, course_title, start, end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Constraint: no two tuples can have overlapping valid times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Hard to enforce efficiently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Foreign key references may be to current version of data, or to data at a point in time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E.g., student transcript should refer to course information at the time the course was taken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46" name="Shape 6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7" name="Shape 647"/>
          <p:cNvSpPr txBox="1"/>
          <p:nvPr>
            <p:ph type="ctrTitle"/>
          </p:nvPr>
        </p:nvSpPr>
        <p:spPr>
          <a:xfrm>
            <a:off y="2286000" x="6858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rgbClr val="CC33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 of Chapter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First Normal Form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1093787" x="712787"/>
            <a:ext cy="5194300" cx="77628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Domain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atomic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its elements are considered to be indivisible units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Examples of non-atomic domains: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 of names, composite attributes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Identification numbers like CS101  that can be broken up into parts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relational schema R is in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first normal form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the domains of all attributes of R are atomic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Non-atomic values complicate storage and encourage redundant (repeated) storage of data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 Set of accounts stored with each customer, and set of owners stored with each account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assume all relations are in first normal form (and revisit this in Chapter 22: Object Based Databases)</a:t>
            </a:r>
          </a:p>
        </p:txBody>
      </p:sp>
    </p:spTree>
  </p:cSld>
  <p:clrMapOvr>
    <a:masterClrMapping/>
  </p:clrMapOvr>
  <p:transition spd="slow">
    <p:cut/>
  </p:transition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52" name="Shape 6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3" name="Shape 653"/>
          <p:cNvSpPr txBox="1"/>
          <p:nvPr>
            <p:ph type="ctrTitle"/>
          </p:nvPr>
        </p:nvSpPr>
        <p:spPr>
          <a:xfrm>
            <a:off y="2286000" x="6858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rgbClr val="CC33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Proof of Correctness of 3NF Decomposition Algorithm</a:t>
            </a:r>
          </a:p>
        </p:txBody>
      </p:sp>
    </p:spTree>
  </p:cSld>
  <p:clrMapOvr>
    <a:masterClrMapping/>
  </p:clrMapOvr>
  <p:transition spd="slow">
    <p:cut/>
  </p:transition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58" name="Shape 6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9" name="Shape 659"/>
          <p:cNvSpPr txBox="1"/>
          <p:nvPr>
            <p:ph type="title"/>
          </p:nvPr>
        </p:nvSpPr>
        <p:spPr>
          <a:xfrm>
            <a:off y="-7937" x="533400"/>
            <a:ext cy="10667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Correctness of 3NF Decomposition Algorithm</a:t>
            </a:r>
          </a:p>
        </p:txBody>
      </p:sp>
      <p:sp>
        <p:nvSpPr>
          <p:cNvPr id="660" name="Shape 660"/>
          <p:cNvSpPr txBox="1"/>
          <p:nvPr>
            <p:ph idx="1" type="body"/>
          </p:nvPr>
        </p:nvSpPr>
        <p:spPr>
          <a:xfrm>
            <a:off y="1420812" x="774700"/>
            <a:ext cy="3086099" cx="7543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decomposition algorithm is dependency preserving (since there is a relation for every FD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is lossless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candidate key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is in one of the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decomposition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candidate key under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must contain all attributes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Follow the steps of attribute closure algorithm to show there is only one tuple in the join result for each tuple in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</a:p>
        </p:txBody>
      </p:sp>
    </p:spTree>
  </p:cSld>
  <p:clrMapOvr>
    <a:masterClrMapping/>
  </p:clrMapOvr>
  <p:transition spd="slow">
    <p:cut/>
  </p:transition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65" name="Shape 6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6" name="Shape 666"/>
          <p:cNvSpPr txBox="1"/>
          <p:nvPr>
            <p:ph type="title"/>
          </p:nvPr>
        </p:nvSpPr>
        <p:spPr>
          <a:xfrm>
            <a:off y="0" x="552450"/>
            <a:ext cy="10667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Correctness of 3NF Decomposition Algorithm (Cont’d.)</a:t>
            </a:r>
          </a:p>
        </p:txBody>
      </p:sp>
      <p:sp>
        <p:nvSpPr>
          <p:cNvPr id="667" name="Shape 667"/>
          <p:cNvSpPr txBox="1"/>
          <p:nvPr>
            <p:ph idx="1" type="body"/>
          </p:nvPr>
        </p:nvSpPr>
        <p:spPr>
          <a:xfrm>
            <a:off y="1487487" x="927100"/>
            <a:ext cy="3028949" cx="78898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Claim: if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the decomposition generated by the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algorithm, then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satisfies 3NF.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generated from the dependency α → β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γ → B be any non-trivial functional dependency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(We need only consider FDs whose right-hand side is a single attribute.)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can be in either β or α but not in both. Consider each case separately.</a:t>
            </a:r>
          </a:p>
        </p:txBody>
      </p:sp>
    </p:spTree>
  </p:cSld>
  <p:clrMapOvr>
    <a:masterClrMapping/>
  </p:clrMapOvr>
  <p:transition spd="slow">
    <p:cut/>
  </p:transition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72" name="Shape 6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3" name="Shape 673"/>
          <p:cNvSpPr txBox="1"/>
          <p:nvPr>
            <p:ph type="title"/>
          </p:nvPr>
        </p:nvSpPr>
        <p:spPr>
          <a:xfrm>
            <a:off y="-123825" x="533400"/>
            <a:ext cy="1181100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Correctness of 3NF Decomposition (Cont’d.)</a:t>
            </a:r>
          </a:p>
        </p:txBody>
      </p:sp>
      <p:sp>
        <p:nvSpPr>
          <p:cNvPr id="674" name="Shape 674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Case 1: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β: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γ is a superkey, the 2nd condition of 3NF is satisfied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Otherwise α must contain some attribute not in γ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Since γ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it must be derivable from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by using attribute closure on γ.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Attribute closure not have used α →β.  If it had been used, α must be contained in the attribute closure of γ, which is not possible, since we assumed γ is not a superkey.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Now, using α→  (β- {B}) and γ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we can derive α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(since γ ⊆ α β, and B ∉ γ since γ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non-trivial)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the right-hand side of α →β; which is not possible since α →β is in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Thus,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β then γ  must be a superkey, and the second condition of 3NF must be satisfied.</a:t>
            </a:r>
          </a:p>
        </p:txBody>
      </p:sp>
    </p:spTree>
  </p:cSld>
  <p:clrMapOvr>
    <a:masterClrMapping/>
  </p:clrMapOvr>
  <p:transition spd="slow">
    <p:cut/>
  </p:transition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79" name="Shape 6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0" name="Shape 680"/>
          <p:cNvSpPr txBox="1"/>
          <p:nvPr>
            <p:ph type="title"/>
          </p:nvPr>
        </p:nvSpPr>
        <p:spPr>
          <a:xfrm>
            <a:off y="47625" x="552450"/>
            <a:ext cy="1016000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Correctness of 3NF Decomposition (Cont’d.)</a:t>
            </a:r>
          </a:p>
        </p:txBody>
      </p:sp>
      <p:sp>
        <p:nvSpPr>
          <p:cNvPr id="681" name="Shape 681"/>
          <p:cNvSpPr txBox="1"/>
          <p:nvPr>
            <p:ph idx="1" type="body"/>
          </p:nvPr>
        </p:nvSpPr>
        <p:spPr>
          <a:xfrm>
            <a:off y="1163637" x="927100"/>
            <a:ext cy="2820987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Case 2: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α.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Since α  is a candidate key, the third alternative in the definition of 3NF is trivially satisfied.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fact, we cannot show that γ is a superkey.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shows exactly why the third alternative is present in the definition of 3NF.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Q.E.D.</a:t>
            </a:r>
          </a:p>
        </p:txBody>
      </p:sp>
    </p:spTree>
  </p:cSld>
  <p:clrMapOvr>
    <a:masterClrMapping/>
  </p:clrMapOvr>
  <p:transition spd="slow">
    <p:cut/>
  </p:transition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86" name="Shape 6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7" name="Shape 68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8.02</a:t>
            </a:r>
          </a:p>
        </p:txBody>
      </p:sp>
      <p:pic>
        <p:nvPicPr>
          <p:cNvPr id="688" name="Shape 68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601787" x="933450"/>
            <a:ext cy="4405311" cx="7345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93" name="Shape 6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4" name="Shape 694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8.03</a:t>
            </a:r>
          </a:p>
        </p:txBody>
      </p:sp>
      <p:pic>
        <p:nvPicPr>
          <p:cNvPr id="695" name="Shape 69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35075" x="2171700"/>
            <a:ext cy="5145087" cx="5630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00" name="Shape 7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1" name="Shape 70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8.04</a:t>
            </a:r>
          </a:p>
        </p:txBody>
      </p:sp>
      <p:pic>
        <p:nvPicPr>
          <p:cNvPr id="702" name="Shape 702"/>
          <p:cNvPicPr preferRelativeResize="0"/>
          <p:nvPr/>
        </p:nvPicPr>
        <p:blipFill/>
        <p:spPr>
          <a:xfrm>
            <a:off y="2397125" x="3654425"/>
            <a:ext cy="2062162" cx="1833562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07" name="Shape 7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8" name="Shape 708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8.05</a:t>
            </a:r>
          </a:p>
        </p:txBody>
      </p:sp>
      <p:pic>
        <p:nvPicPr>
          <p:cNvPr id="709" name="Shape 70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805111" x="3306762"/>
            <a:ext cy="1247774" cx="2528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14" name="Shape 7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5" name="Shape 71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8.06</a:t>
            </a:r>
          </a:p>
        </p:txBody>
      </p:sp>
      <p:pic>
        <p:nvPicPr>
          <p:cNvPr id="716" name="Shape 71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751011" x="1908175"/>
            <a:ext cy="2844800" cx="54752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y="104775" x="68580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First Normal Form (Cont’d)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1093787" x="814387"/>
            <a:ext cy="3706812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Atomicity is actually a property of how the elements of the domain are used.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Strings would normally be considered indivisible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that students are given roll numbers which are strings of the form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CS0012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EE1127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the first two characters are extracted to find the department, the domain of roll numbers is not atomic.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Doing so is a bad idea: leads to encoding of information in application program rather than in the database.</a:t>
            </a:r>
          </a:p>
        </p:txBody>
      </p:sp>
    </p:spTree>
  </p:cSld>
  <p:clrMapOvr>
    <a:masterClrMapping/>
  </p:clrMapOvr>
  <p:transition spd="slow">
    <p:cut/>
  </p:transition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21" name="Shape 7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2" name="Shape 72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8.14</a:t>
            </a:r>
          </a:p>
        </p:txBody>
      </p:sp>
      <p:pic>
        <p:nvPicPr>
          <p:cNvPr id="723" name="Shape 72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911475" x="2771775"/>
            <a:ext cy="1033462" cx="35988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28" name="Shape 7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9" name="Shape 72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8.15</a:t>
            </a:r>
          </a:p>
        </p:txBody>
      </p:sp>
      <p:pic>
        <p:nvPicPr>
          <p:cNvPr id="730" name="Shape 73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033711" x="2771775"/>
            <a:ext cy="790575" cx="35988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35" name="Shape 7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6" name="Shape 73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8.17</a:t>
            </a:r>
          </a:p>
        </p:txBody>
      </p:sp>
      <p:pic>
        <p:nvPicPr>
          <p:cNvPr id="737" name="Shape 73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563811" x="3865562"/>
            <a:ext cy="1728787" cx="1412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2_db-5-grey">
  <a:themeElements>
    <a:clrScheme name="2_db-5-grey 1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FFFF"/>
      </a:accent1>
      <a:accent2>
        <a:srgbClr val="CCCC00"/>
      </a:accent2>
      <a:accent3>
        <a:srgbClr val="CCECFF"/>
      </a:accent3>
      <a:accent4>
        <a:srgbClr val="FFFFFF"/>
      </a:accent4>
      <a:accent5>
        <a:srgbClr val="CCCC00"/>
      </a:accent5>
      <a:accent6>
        <a:srgbClr val="CCECFF"/>
      </a:accent6>
      <a:hlink>
        <a:srgbClr val="FF9900"/>
      </a:hlink>
      <a:folHlink>
        <a:srgbClr val="FF9933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default">
    <a:dk1>
      <a:srgbClr val="000000"/>
    </a:dk1>
    <a:lt1>
      <a:srgbClr val="CCECFF"/>
    </a:lt1>
    <a:dk2>
      <a:srgbClr val="CC3300"/>
    </a:dk2>
    <a:lt2>
      <a:srgbClr val="666699"/>
    </a:lt2>
    <a:accent1>
      <a:srgbClr val="FFFFFF"/>
    </a:accent1>
    <a:accent2>
      <a:srgbClr val="CCCC00"/>
    </a:accent2>
    <a:accent3>
      <a:srgbClr val="CCECFF"/>
    </a:accent3>
    <a:accent4>
      <a:srgbClr val="FFFFFF"/>
    </a:accent4>
    <a:accent5>
      <a:srgbClr val="CCCC00"/>
    </a:accent5>
    <a:accent6>
      <a:srgbClr val="CCECFF"/>
    </a:accent6>
    <a:hlink>
      <a:srgbClr val="FF9900"/>
    </a:hlink>
    <a:folHlink>
      <a:srgbClr val="FF9933"/>
    </a:folHlink>
  </a:clrScheme>
</a:themeOverride>
</file>