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1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70.xml" ContentType="application/vnd.openxmlformats-officedocument.presentationml.slide+xml"/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77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90.xml" ContentType="application/vnd.openxmlformats-officedocument.presentationml.slide+xml"/>
  <Override PartName="/ppt/slides/slide97.xml" ContentType="application/vnd.openxmlformats-officedocument.presentationml.slide+xml"/>
  <Override PartName="/ppt/slides/slide56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44.xml" ContentType="application/vnd.openxmlformats-officedocument.presentationml.slide+xml"/>
  <Override PartName="/ppt/slides/slide72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02.xml" ContentType="application/vnd.openxmlformats-officedocument.presentationml.slide+xml"/>
  <Override PartName="/ppt/slides/slide74.xml" ContentType="application/vnd.openxmlformats-officedocument.presentationml.slide+xml"/>
  <Override PartName="/ppt/slides/slide8.xml" ContentType="application/vnd.openxmlformats-officedocument.presentationml.slide+xml"/>
  <Override PartName="/ppt/slides/slide73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62.xml" ContentType="application/vnd.openxmlformats-officedocument.presentationml.slide+xml"/>
  <Override PartName="/ppt/slides/slide91.xml" ContentType="application/vnd.openxmlformats-officedocument.presentationml.slide+xml"/>
  <Override PartName="/ppt/slides/slide95.xml" ContentType="application/vnd.openxmlformats-officedocument.presentationml.slide+xml"/>
  <Override PartName="/ppt/slides/slide65.xml" ContentType="application/vnd.openxmlformats-officedocument.presentationml.slide+xml"/>
  <Override PartName="/ppt/slides/slide69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9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81.xml" ContentType="application/vnd.openxmlformats-officedocument.presentationml.slide+xml"/>
  <Override PartName="/ppt/slides/slide88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64.xml" ContentType="application/vnd.openxmlformats-officedocument.presentationml.slide+xml"/>
  <Override PartName="/ppt/slides/slide29.xml" ContentType="application/vnd.openxmlformats-officedocument.presentationml.slide+xml"/>
  <Override PartName="/ppt/slides/slide66.xml" ContentType="application/vnd.openxmlformats-officedocument.presentationml.slide+xml"/>
  <Override PartName="/ppt/slides/slide15.xml" ContentType="application/vnd.openxmlformats-officedocument.presentationml.slide+xml"/>
  <Override PartName="/ppt/slides/slide59.xml" ContentType="application/vnd.openxmlformats-officedocument.presentationml.slide+xml"/>
  <Override PartName="/ppt/slides/slide76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55.xml" ContentType="application/vnd.openxmlformats-officedocument.presentationml.slide+xml"/>
  <Override PartName="/ppt/slides/slide63.xml" ContentType="application/vnd.openxmlformats-officedocument.presentationml.slide+xml"/>
  <Override PartName="/ppt/slides/slide37.xml" ContentType="application/vnd.openxmlformats-officedocument.presentationml.slide+xml"/>
  <Override PartName="/ppt/slides/slide92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6.xml" ContentType="application/vnd.openxmlformats-officedocument.presentationml.slide+xml"/>
  <Override PartName="/ppt/slides/slide96.xml" ContentType="application/vnd.openxmlformats-officedocument.presentationml.slide+xml"/>
  <Override PartName="/ppt/slides/slide24.xml" ContentType="application/vnd.openxmlformats-officedocument.presentationml.slide+xml"/>
  <Override PartName="/ppt/slides/slide68.xml" ContentType="application/vnd.openxmlformats-officedocument.presentationml.slide+xml"/>
  <Override PartName="/ppt/slides/slide85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78.xml" ContentType="application/vnd.openxmlformats-officedocument.presentationml.slide+xml"/>
  <Override PartName="/ppt/slides/slide46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98.xml" ContentType="application/vnd.openxmlformats-officedocument.presentationml.slide+xml"/>
  <Override PartName="/ppt/slides/slide18.xml" ContentType="application/vnd.openxmlformats-officedocument.presentationml.slide+xml"/>
  <Override PartName="/ppt/slides/slide79.xml" ContentType="application/vnd.openxmlformats-officedocument.presentationml.slide+xml"/>
  <Override PartName="/ppt/slides/slide58.xml" ContentType="application/vnd.openxmlformats-officedocument.presentationml.slide+xml"/>
  <Override PartName="/ppt/slides/slide89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7.xml" ContentType="application/vnd.openxmlformats-officedocument.presentationml.slide+xml"/>
  <Override PartName="/ppt/slides/slide3.xml" ContentType="application/vnd.openxmlformats-officedocument.presentationml.slide+xml"/>
  <Override PartName="/ppt/slides/slide54.xml" ContentType="application/vnd.openxmlformats-officedocument.presentationml.slide+xml"/>
  <Override PartName="/ppt/slides/slide87.xml" ContentType="application/vnd.openxmlformats-officedocument.presentationml.slide+xml"/>
  <Override PartName="/ppt/slides/slide23.xml" ContentType="application/vnd.openxmlformats-officedocument.presentationml.slide+xml"/>
  <Override PartName="/ppt/slides/slide86.xml" ContentType="application/vnd.openxmlformats-officedocument.presentationml.slide+xml"/>
  <Override PartName="/ppt/slides/slide60.xml" ContentType="application/vnd.openxmlformats-officedocument.presentationml.slide+xml"/>
  <Override PartName="/ppt/slides/slide51.xml" ContentType="application/vnd.openxmlformats-officedocument.presentationml.slide+xml"/>
  <Override PartName="/ppt/slides/slide57.xml" ContentType="application/vnd.openxmlformats-officedocument.presentationml.slide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84.xml" ContentType="application/vnd.openxmlformats-officedocument.presentationml.slide+xml"/>
  <Override PartName="/ppt/slides/slide99.xml" ContentType="application/vnd.openxmlformats-officedocument.presentationml.slide+xml"/>
  <Override PartName="/ppt/slides/slide101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100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41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</p:sldIdLst>
  <p:sldSz cy="6858000" cx="9144000"/>
  <p:notesSz cy="9283700" cx="69977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30.xml" Type="http://schemas.openxmlformats.org/officeDocument/2006/relationships/slide" Id="rId36"/><Relationship Target="slides/slide24.xml" Type="http://schemas.openxmlformats.org/officeDocument/2006/relationships/slide" Id="rId30"/><Relationship Target="slides/slide25.xml" Type="http://schemas.openxmlformats.org/officeDocument/2006/relationships/slide" Id="rId3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42.xml" Type="http://schemas.openxmlformats.org/officeDocument/2006/relationships/slide" Id="rId48"/><Relationship Target="slides/slide41.xml" Type="http://schemas.openxmlformats.org/officeDocument/2006/relationships/slide" Id="rId47"/><Relationship Target="slides/slide43.xml" Type="http://schemas.openxmlformats.org/officeDocument/2006/relationships/slide" Id="rId49"/><Relationship Target="presProps.xml" Type="http://schemas.openxmlformats.org/officeDocument/2006/relationships/presProps" Id="rId2"/><Relationship Target="slides/slide34.xml" Type="http://schemas.openxmlformats.org/officeDocument/2006/relationships/slide" Id="rId40"/><Relationship Target="theme/theme2.xml" Type="http://schemas.openxmlformats.org/officeDocument/2006/relationships/theme" Id="rId1"/><Relationship Target="slides/slide35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36.xml" Type="http://schemas.openxmlformats.org/officeDocument/2006/relationships/slide" Id="rId42"/><Relationship Target="tableStyles.xml" Type="http://schemas.openxmlformats.org/officeDocument/2006/relationships/tableStyles" Id="rId3"/><Relationship Target="slides/slide37.xml" Type="http://schemas.openxmlformats.org/officeDocument/2006/relationships/slide" Id="rId43"/><Relationship Target="slides/slide38.xml" Type="http://schemas.openxmlformats.org/officeDocument/2006/relationships/slide" Id="rId44"/><Relationship Target="slides/slide39.xml" Type="http://schemas.openxmlformats.org/officeDocument/2006/relationships/slide" Id="rId45"/><Relationship Target="slides/slide40.xml" Type="http://schemas.openxmlformats.org/officeDocument/2006/relationships/slide" Id="rId46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Relationship Target="slides/slide92.xml" Type="http://schemas.openxmlformats.org/officeDocument/2006/relationships/slide" Id="rId98"/><Relationship Target="slides/slide93.xml" Type="http://schemas.openxmlformats.org/officeDocument/2006/relationships/slide" Id="rId99"/><Relationship Target="slides/slide88.xml" Type="http://schemas.openxmlformats.org/officeDocument/2006/relationships/slide" Id="rId94"/><Relationship Target="slides/slide89.xml" Type="http://schemas.openxmlformats.org/officeDocument/2006/relationships/slide" Id="rId95"/><Relationship Target="slides/slide90.xml" Type="http://schemas.openxmlformats.org/officeDocument/2006/relationships/slide" Id="rId96"/><Relationship Target="slides/slide91.xml" Type="http://schemas.openxmlformats.org/officeDocument/2006/relationships/slide" Id="rId97"/><Relationship Target="slides/slide84.xml" Type="http://schemas.openxmlformats.org/officeDocument/2006/relationships/slide" Id="rId90"/><Relationship Target="slides/slide85.xml" Type="http://schemas.openxmlformats.org/officeDocument/2006/relationships/slide" Id="rId91"/><Relationship Target="slides/slide13.xml" Type="http://schemas.openxmlformats.org/officeDocument/2006/relationships/slide" Id="rId19"/><Relationship Target="slides/slide86.xml" Type="http://schemas.openxmlformats.org/officeDocument/2006/relationships/slide" Id="rId92"/><Relationship Target="slides/slide12.xml" Type="http://schemas.openxmlformats.org/officeDocument/2006/relationships/slide" Id="rId18"/><Relationship Target="slides/slide87.xml" Type="http://schemas.openxmlformats.org/officeDocument/2006/relationships/slide" Id="rId93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slides/slide15.xml" Type="http://schemas.openxmlformats.org/officeDocument/2006/relationships/slide" Id="rId21"/><Relationship Target="slides/slide16.xml" Type="http://schemas.openxmlformats.org/officeDocument/2006/relationships/slide" Id="rId22"/><Relationship Target="slides/slide17.xml" Type="http://schemas.openxmlformats.org/officeDocument/2006/relationships/slide" Id="rId2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65.xml" Type="http://schemas.openxmlformats.org/officeDocument/2006/relationships/slide" Id="rId71"/><Relationship Target="slides/slide64.xml" Type="http://schemas.openxmlformats.org/officeDocument/2006/relationships/slide" Id="rId70"/><Relationship Target="slides/slide69.xml" Type="http://schemas.openxmlformats.org/officeDocument/2006/relationships/slide" Id="rId75"/><Relationship Target="slides/slide68.xml" Type="http://schemas.openxmlformats.org/officeDocument/2006/relationships/slide" Id="rId74"/><Relationship Target="slides/slide67.xml" Type="http://schemas.openxmlformats.org/officeDocument/2006/relationships/slide" Id="rId73"/><Relationship Target="slides/slide66.xml" Type="http://schemas.openxmlformats.org/officeDocument/2006/relationships/slide" Id="rId72"/><Relationship Target="slides/slide73.xml" Type="http://schemas.openxmlformats.org/officeDocument/2006/relationships/slide" Id="rId79"/><Relationship Target="slides/slide72.xml" Type="http://schemas.openxmlformats.org/officeDocument/2006/relationships/slide" Id="rId78"/><Relationship Target="slides/slide71.xml" Type="http://schemas.openxmlformats.org/officeDocument/2006/relationships/slide" Id="rId77"/><Relationship Target="slides/slide70.xml" Type="http://schemas.openxmlformats.org/officeDocument/2006/relationships/slide" Id="rId76"/><Relationship Target="slides/slide102.xml" Type="http://schemas.openxmlformats.org/officeDocument/2006/relationships/slide" Id="rId108"/><Relationship Target="slides/slide99.xml" Type="http://schemas.openxmlformats.org/officeDocument/2006/relationships/slide" Id="rId105"/><Relationship Target="slides/slide98.xml" Type="http://schemas.openxmlformats.org/officeDocument/2006/relationships/slide" Id="rId104"/><Relationship Target="slides/slide101.xml" Type="http://schemas.openxmlformats.org/officeDocument/2006/relationships/slide" Id="rId107"/><Relationship Target="slides/slide100.xml" Type="http://schemas.openxmlformats.org/officeDocument/2006/relationships/slide" Id="rId106"/><Relationship Target="slides/slide95.xml" Type="http://schemas.openxmlformats.org/officeDocument/2006/relationships/slide" Id="rId101"/><Relationship Target="slides/slide94.xml" Type="http://schemas.openxmlformats.org/officeDocument/2006/relationships/slide" Id="rId100"/><Relationship Target="slides/slide97.xml" Type="http://schemas.openxmlformats.org/officeDocument/2006/relationships/slide" Id="rId103"/><Relationship Target="slides/slide96.xml" Type="http://schemas.openxmlformats.org/officeDocument/2006/relationships/slide" Id="rId102"/><Relationship Target="slides/slide74.xml" Type="http://schemas.openxmlformats.org/officeDocument/2006/relationships/slide" Id="rId80"/><Relationship Target="slides/slide76.xml" Type="http://schemas.openxmlformats.org/officeDocument/2006/relationships/slide" Id="rId82"/><Relationship Target="slides/slide75.xml" Type="http://schemas.openxmlformats.org/officeDocument/2006/relationships/slide" Id="rId81"/><Relationship Target="slides/slide78.xml" Type="http://schemas.openxmlformats.org/officeDocument/2006/relationships/slide" Id="rId84"/><Relationship Target="slides/slide77.xml" Type="http://schemas.openxmlformats.org/officeDocument/2006/relationships/slide" Id="rId83"/><Relationship Target="slides/slide80.xml" Type="http://schemas.openxmlformats.org/officeDocument/2006/relationships/slide" Id="rId86"/><Relationship Target="slides/slide79.xml" Type="http://schemas.openxmlformats.org/officeDocument/2006/relationships/slide" Id="rId85"/><Relationship Target="slides/slide82.xml" Type="http://schemas.openxmlformats.org/officeDocument/2006/relationships/slide" Id="rId88"/><Relationship Target="slides/slide81.xml" Type="http://schemas.openxmlformats.org/officeDocument/2006/relationships/slide" Id="rId87"/><Relationship Target="slides/slide83.xml" Type="http://schemas.openxmlformats.org/officeDocument/2006/relationships/slide" Id="rId89"/><Relationship Target="slides/slide52.xml" Type="http://schemas.openxmlformats.org/officeDocument/2006/relationships/slide" Id="rId58"/><Relationship Target="slides/slide53.xml" Type="http://schemas.openxmlformats.org/officeDocument/2006/relationships/slide" Id="rId59"/><Relationship Target="slides/slide51.xml" Type="http://schemas.openxmlformats.org/officeDocument/2006/relationships/slide" Id="rId57"/><Relationship Target="slides/slide50.xml" Type="http://schemas.openxmlformats.org/officeDocument/2006/relationships/slide" Id="rId56"/><Relationship Target="slides/slide49.xml" Type="http://schemas.openxmlformats.org/officeDocument/2006/relationships/slide" Id="rId55"/><Relationship Target="slides/slide48.xml" Type="http://schemas.openxmlformats.org/officeDocument/2006/relationships/slide" Id="rId54"/><Relationship Target="slides/slide47.xml" Type="http://schemas.openxmlformats.org/officeDocument/2006/relationships/slide" Id="rId53"/><Relationship Target="slides/slide46.xml" Type="http://schemas.openxmlformats.org/officeDocument/2006/relationships/slide" Id="rId52"/><Relationship Target="slides/slide45.xml" Type="http://schemas.openxmlformats.org/officeDocument/2006/relationships/slide" Id="rId51"/><Relationship Target="slides/slide44.xml" Type="http://schemas.openxmlformats.org/officeDocument/2006/relationships/slide" Id="rId50"/><Relationship Target="slides/slide63.xml" Type="http://schemas.openxmlformats.org/officeDocument/2006/relationships/slide" Id="rId69"/><Relationship Target="slides/slide54.xml" Type="http://schemas.openxmlformats.org/officeDocument/2006/relationships/slide" Id="rId60"/><Relationship Target="slides/slide60.xml" Type="http://schemas.openxmlformats.org/officeDocument/2006/relationships/slide" Id="rId66"/><Relationship Target="slides/slide59.xml" Type="http://schemas.openxmlformats.org/officeDocument/2006/relationships/slide" Id="rId65"/><Relationship Target="slides/slide62.xml" Type="http://schemas.openxmlformats.org/officeDocument/2006/relationships/slide" Id="rId68"/><Relationship Target="slides/slide61.xml" Type="http://schemas.openxmlformats.org/officeDocument/2006/relationships/slide" Id="rId67"/><Relationship Target="slides/slide56.xml" Type="http://schemas.openxmlformats.org/officeDocument/2006/relationships/slide" Id="rId62"/><Relationship Target="slides/slide55.xml" Type="http://schemas.openxmlformats.org/officeDocument/2006/relationships/slide" Id="rId61"/><Relationship Target="slides/slide58.xml" Type="http://schemas.openxmlformats.org/officeDocument/2006/relationships/slide" Id="rId64"/><Relationship Target="slides/slide57.xml" Type="http://schemas.openxmlformats.org/officeDocument/2006/relationships/slide" Id="rId63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820150" x="0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2" name="Shape 8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3" name="Shape 80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04" name="Shape 80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5" name="Shape 80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9" name="Shape 8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0" name="Shape 81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11" name="Shape 81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2" name="Shape 81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6" name="Shape 8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7" name="Shape 81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18" name="Shape 81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9" name="Shape 81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4" name="Shape 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5" name="Shape 33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4" name="Shape 34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5" name="Shape 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6" name="Shape 35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57" name="Shape 35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2" name="Shape 3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3" name="Shape 36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0" name="Shape 3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Shape 37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7" name="Shape 3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Shape 37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9" name="Shape 3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0" name="Shape 39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7" name="Shape 3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Shape 39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5" name="Shape 4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6" name="Shape 40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2" name="Shape 4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3" name="Shape 41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14" name="Shape 41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9" name="Shape 4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0" name="Shape 42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7" name="Shape 4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8" name="Shape 42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4" name="Shape 4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5" name="Shape 43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36" name="Shape 43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0" name="Shape 4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1" name="Shape 44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6" name="Shape 4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7" name="Shape 44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48" name="Shape 44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3" name="Shape 4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4" name="Shape 45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55" name="Shape 45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0" name="Shape 4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1" name="Shape 46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62" name="Shape 46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7" name="Shape 4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8" name="Shape 46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69" name="Shape 46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4" name="Shape 4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5" name="Shape 47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76" name="Shape 47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1" name="Shape 4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2" name="Shape 48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83" name="Shape 48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4" name="Shape 48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9" name="Shape 4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0" name="Shape 49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91" name="Shape 49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6" name="Shape 4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7" name="Shape 49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98" name="Shape 49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9" name="Shape 49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4" name="Shape 5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5" name="Shape 50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06" name="Shape 50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3" name="Shape 5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4" name="Shape 51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15" name="Shape 51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2" name="Shape 5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3" name="Shape 52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24" name="Shape 52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9" name="Shape 5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0" name="Shape 53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31" name="Shape 53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2" name="Shape 53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8" name="Shape 5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9" name="Shape 53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40" name="Shape 54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1" name="Shape 54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5" name="Shape 5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6" name="Shape 54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47" name="Shape 54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1" name="Shape 5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2" name="Shape 55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53" name="Shape 55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4" name="Shape 55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8" name="Shape 5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9" name="Shape 55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60" name="Shape 56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1" name="Shape 56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5" name="Shape 5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6" name="Shape 56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67" name="Shape 56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8" name="Shape 568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4" name="Shape 5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5" name="Shape 57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76" name="Shape 57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7" name="Shape 57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2" name="Shape 5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3" name="Shape 58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84" name="Shape 58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5" name="Shape 585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9" name="Shape 5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0" name="Shape 59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91" name="Shape 59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2" name="Shape 59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7" name="Shape 5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8" name="Shape 59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99" name="Shape 59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0" name="Shape 600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7" name="Shape 6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8" name="Shape 60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09" name="Shape 60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0" name="Shape 610"/>
          <p:cNvSpPr txBox="1"/>
          <p:nvPr>
            <p:ph idx="1" type="body"/>
          </p:nvPr>
        </p:nvSpPr>
        <p:spPr>
          <a:xfrm>
            <a:off y="4410075" x="933450"/>
            <a:ext cy="4176711" cx="5130800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4" name="Shape 6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5" name="Shape 61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16" name="Shape 61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7" name="Shape 61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0" name="Shape 6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1" name="Shape 62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22" name="Shape 62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3" name="Shape 62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7" name="Shape 6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8" name="Shape 62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29" name="Shape 62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0" name="Shape 63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4" name="Shape 6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5" name="Shape 63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36" name="Shape 63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7" name="Shape 63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1" name="Shape 6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2" name="Shape 64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43" name="Shape 64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4" name="Shape 64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8" name="Shape 6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9" name="Shape 64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50" name="Shape 65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1" name="Shape 65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5" name="Shape 6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6" name="Shape 65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57" name="Shape 65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8" name="Shape 65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2" name="Shape 6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3" name="Shape 66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64" name="Shape 66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5" name="Shape 66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9" name="Shape 6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0" name="Shape 67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71" name="Shape 67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2" name="Shape 67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6" name="Shape 6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7" name="Shape 67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78" name="Shape 67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9" name="Shape 67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3" name="Shape 6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4" name="Shape 68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85" name="Shape 68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6" name="Shape 68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0" name="Shape 6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1" name="Shape 69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92" name="Shape 69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3" name="Shape 69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7" name="Shape 6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8" name="Shape 69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99" name="Shape 69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0" name="Shape 70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4" name="Shape 7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5" name="Shape 70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06" name="Shape 70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7" name="Shape 70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1" name="Shape 7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2" name="Shape 71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13" name="Shape 71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4" name="Shape 71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8" name="Shape 7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9" name="Shape 71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20" name="Shape 72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1" name="Shape 72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5" name="Shape 7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6" name="Shape 72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27" name="Shape 72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8" name="Shape 72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2" name="Shape 7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3" name="Shape 733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34" name="Shape 734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5" name="Shape 735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9" name="Shape 7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0" name="Shape 740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41" name="Shape 741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2" name="Shape 742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6" name="Shape 7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7" name="Shape 747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48" name="Shape 748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9" name="Shape 749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3" name="Shape 7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4" name="Shape 754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55" name="Shape 755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6" name="Shape 756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0" name="Shape 7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1" name="Shape 761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62" name="Shape 762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3" name="Shape 763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7" name="Shape 7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8" name="Shape 768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69" name="Shape 769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0" name="Shape 770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4" name="Shape 7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5" name="Shape 775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76" name="Shape 776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7" name="Shape 777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1" name="Shape 7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2" name="Shape 782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83" name="Shape 783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4" name="Shape 784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8" name="Shape 7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9" name="Shape 789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90" name="Shape 790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1" name="Shape 791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5" name="Shape 7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6" name="Shape 796"/>
          <p:cNvSpPr txBox="1"/>
          <p:nvPr/>
        </p:nvSpPr>
        <p:spPr>
          <a:xfrm>
            <a:off y="8820150" x="3965575"/>
            <a:ext cy="463550" cx="3032124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97" name="Shape 797"/>
          <p:cNvSpPr/>
          <p:nvPr>
            <p:ph idx="2" type="sldImg"/>
          </p:nvPr>
        </p:nvSpPr>
        <p:spPr>
          <a:xfrm>
            <a:off y="696912" x="1177925"/>
            <a:ext cy="3481387" cx="464184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8" name="Shape 798"/>
          <p:cNvSpPr txBox="1"/>
          <p:nvPr>
            <p:ph idx="1" type="body"/>
          </p:nvPr>
        </p:nvSpPr>
        <p:spPr>
          <a:xfrm>
            <a:off y="4410075" x="931862"/>
            <a:ext cy="4176711" cx="5133975"/>
          </a:xfrm>
          <a:prstGeom prst="rect">
            <a:avLst/>
          </a:prstGeom>
          <a:noFill/>
          <a:ln>
            <a:noFill/>
          </a:ln>
        </p:spPr>
        <p:txBody>
          <a:bodyPr bIns="46500" rIns="93025" lIns="93025" tIns="465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 rot="5400000">
            <a:off y="2047874" x="4895850"/>
            <a:ext cy="2019299" cx="588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 rot="5400000">
            <a:off y="104774" x="781050"/>
            <a:ext cy="5905500" cx="588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accent1"/>
        </a:solidFill>
      </p:bgPr>
    </p:bg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2"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 rot="5400000">
            <a:off y="-284957" x="2193130"/>
            <a:ext cy="7661275" cx="49037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093787" x="814387"/>
            <a:ext cy="4903786" cx="37544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y="1093787" x="4721225"/>
            <a:ext cy="4903786" cx="37544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Helvetica Neue"/>
              <a:buNone/>
              <a:defRPr/>
            </a:lvl2pPr>
            <a:lvl3pPr rtl="0" indent="0" marL="914400">
              <a:spcBef>
                <a:spcPts val="0"/>
              </a:spcBef>
              <a:buFont typeface="Helvetica Neue"/>
              <a:buNone/>
              <a:defRPr/>
            </a:lvl3pPr>
            <a:lvl4pPr rtl="0" indent="0" marL="1371600">
              <a:spcBef>
                <a:spcPts val="0"/>
              </a:spcBef>
              <a:buFont typeface="Helvetica Neue"/>
              <a:buNone/>
              <a:defRPr/>
            </a:lvl4pPr>
            <a:lvl5pPr rtl="0" indent="0" marL="1828800">
              <a:spcBef>
                <a:spcPts val="0"/>
              </a:spcBef>
              <a:buFont typeface="Helvetica Neue"/>
              <a:buNone/>
              <a:defRPr/>
            </a:lvl5pPr>
            <a:lvl6pPr rtl="0" indent="0" marL="2286000">
              <a:spcBef>
                <a:spcPts val="0"/>
              </a:spcBef>
              <a:buFont typeface="Helvetica Neue"/>
              <a:buNone/>
              <a:defRPr/>
            </a:lvl6pPr>
            <a:lvl7pPr rtl="0" indent="0" marL="2743200">
              <a:spcBef>
                <a:spcPts val="0"/>
              </a:spcBef>
              <a:buFont typeface="Helvetica Neue"/>
              <a:buNone/>
              <a:defRPr/>
            </a:lvl7pPr>
            <a:lvl8pPr rtl="0" indent="0" marL="3200400">
              <a:spcBef>
                <a:spcPts val="0"/>
              </a:spcBef>
              <a:buFont typeface="Helvetica Neue"/>
              <a:buNone/>
              <a:defRPr/>
            </a:lvl8pPr>
            <a:lvl9pPr rtl="0" indent="0" marL="365760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theme/theme4.xml" Type="http://schemas.openxmlformats.org/officeDocument/2006/relationships/theme" Id="rId13"/><Relationship Target="../media/image02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media/image02.jpg" Type="http://schemas.openxmlformats.org/officeDocument/2006/relationships/image" Id="rId2"/><Relationship Target="http://www.db-book.com/" Type="http://schemas.openxmlformats.org/officeDocument/2006/relationships/hyperlink" TargetMode="External" Id="rId1"/><Relationship Target="../theme/theme3.xml" Type="http://schemas.openxmlformats.org/officeDocument/2006/relationships/theme" Id="rId4"/><Relationship Target="../slideLayouts/slideLayout12.xml" Type="http://schemas.openxmlformats.org/officeDocument/2006/relationships/slideLayout" Id="rId3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10" name="Shape 10"/>
          <p:cNvSpPr txBox="1"/>
          <p:nvPr/>
        </p:nvSpPr>
        <p:spPr>
          <a:xfrm>
            <a:off y="6613525" x="6762750"/>
            <a:ext cy="244474" cx="23812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©Silberschatz, Korth and Sudarshan</a:t>
            </a:r>
          </a:p>
        </p:txBody>
      </p:sp>
      <p:sp>
        <p:nvSpPr>
          <p:cNvPr id="11" name="Shape 11"/>
          <p:cNvSpPr txBox="1"/>
          <p:nvPr/>
        </p:nvSpPr>
        <p:spPr>
          <a:xfrm>
            <a:off y="6613525" x="4481512"/>
            <a:ext cy="244474" cx="444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7.*</a:t>
            </a: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" name="Shape 13"/>
          <p:cNvSpPr txBox="1"/>
          <p:nvPr/>
        </p:nvSpPr>
        <p:spPr>
          <a:xfrm>
            <a:off y="6613525" x="0"/>
            <a:ext cy="244474" cx="25749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Helvetica Neue"/>
              <a:buNone/>
            </a:pPr>
            <a:r>
              <a:rPr strike="noStrike" u="none" b="1" cap="none" baseline="0" sz="1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 Concepts - 6</a:t>
            </a:r>
            <a:r>
              <a:rPr strike="noStrike" u="none" b="1" cap="none" baseline="30000" sz="1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0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sp>
        <p:nvSpPr>
          <p:cNvPr id="14" name="Shape 14"/>
          <p:cNvSpPr/>
          <p:nvPr/>
        </p:nvSpPr>
        <p:spPr>
          <a:xfrm>
            <a:off y="5445125" x="8916986"/>
            <a:ext cy="47624" cx="227012"/>
          </a:xfrm>
          <a:custGeom>
            <a:pathLst>
              <a:path w="285" extrusionOk="0" h="61">
                <a:moveTo>
                  <a:pt y="61" x="2"/>
                </a:moveTo>
                <a:lnTo>
                  <a:pt y="59" x="0"/>
                </a:lnTo>
                <a:lnTo>
                  <a:pt y="55" x="0"/>
                </a:lnTo>
                <a:lnTo>
                  <a:pt y="48" x="2"/>
                </a:lnTo>
                <a:lnTo>
                  <a:pt y="40" x="5"/>
                </a:lnTo>
                <a:lnTo>
                  <a:pt y="34" x="9"/>
                </a:lnTo>
                <a:lnTo>
                  <a:pt y="31" x="13"/>
                </a:lnTo>
                <a:lnTo>
                  <a:pt y="25" x="17"/>
                </a:lnTo>
                <a:lnTo>
                  <a:pt y="21" x="24"/>
                </a:lnTo>
                <a:lnTo>
                  <a:pt y="17" x="30"/>
                </a:lnTo>
                <a:lnTo>
                  <a:pt y="13" x="40"/>
                </a:lnTo>
                <a:lnTo>
                  <a:pt y="10" x="45"/>
                </a:lnTo>
                <a:lnTo>
                  <a:pt y="8" x="51"/>
                </a:lnTo>
                <a:lnTo>
                  <a:pt y="6" x="57"/>
                </a:lnTo>
                <a:lnTo>
                  <a:pt y="6" x="64"/>
                </a:lnTo>
                <a:lnTo>
                  <a:pt y="2" x="70"/>
                </a:lnTo>
                <a:lnTo>
                  <a:pt y="2" x="78"/>
                </a:lnTo>
                <a:lnTo>
                  <a:pt y="0" x="85"/>
                </a:lnTo>
                <a:lnTo>
                  <a:pt y="0" x="93"/>
                </a:lnTo>
                <a:lnTo>
                  <a:pt y="0" x="100"/>
                </a:lnTo>
                <a:lnTo>
                  <a:pt y="0" x="110"/>
                </a:lnTo>
                <a:lnTo>
                  <a:pt y="0" x="118"/>
                </a:lnTo>
                <a:lnTo>
                  <a:pt y="0" x="129"/>
                </a:lnTo>
                <a:lnTo>
                  <a:pt y="0" x="137"/>
                </a:lnTo>
                <a:lnTo>
                  <a:pt y="2" x="146"/>
                </a:lnTo>
                <a:lnTo>
                  <a:pt y="2" x="154"/>
                </a:lnTo>
                <a:lnTo>
                  <a:pt y="4" x="163"/>
                </a:lnTo>
                <a:lnTo>
                  <a:pt y="6" x="173"/>
                </a:lnTo>
                <a:lnTo>
                  <a:pt y="8" x="182"/>
                </a:lnTo>
                <a:lnTo>
                  <a:pt y="8" x="192"/>
                </a:lnTo>
                <a:lnTo>
                  <a:pt y="12" x="201"/>
                </a:lnTo>
                <a:lnTo>
                  <a:pt y="12" x="209"/>
                </a:lnTo>
                <a:lnTo>
                  <a:pt y="13" x="216"/>
                </a:lnTo>
                <a:lnTo>
                  <a:pt y="15" x="224"/>
                </a:lnTo>
                <a:lnTo>
                  <a:pt y="17" x="234"/>
                </a:lnTo>
                <a:lnTo>
                  <a:pt y="19" x="239"/>
                </a:lnTo>
                <a:lnTo>
                  <a:pt y="21" x="247"/>
                </a:lnTo>
                <a:lnTo>
                  <a:pt y="23" x="254"/>
                </a:lnTo>
                <a:lnTo>
                  <a:pt y="25" x="260"/>
                </a:lnTo>
                <a:lnTo>
                  <a:pt y="25" x="266"/>
                </a:lnTo>
                <a:lnTo>
                  <a:pt y="27" x="270"/>
                </a:lnTo>
                <a:lnTo>
                  <a:pt y="27" x="273"/>
                </a:lnTo>
                <a:lnTo>
                  <a:pt y="29" x="279"/>
                </a:lnTo>
                <a:lnTo>
                  <a:pt y="31" x="283"/>
                </a:lnTo>
                <a:lnTo>
                  <a:pt y="32" x="285"/>
                </a:lnTo>
                <a:lnTo>
                  <a:pt y="44" x="279"/>
                </a:lnTo>
                <a:lnTo>
                  <a:pt y="44" x="277"/>
                </a:lnTo>
                <a:lnTo>
                  <a:pt y="42" x="273"/>
                </a:lnTo>
                <a:lnTo>
                  <a:pt y="42" x="268"/>
                </a:lnTo>
                <a:lnTo>
                  <a:pt y="40" x="260"/>
                </a:lnTo>
                <a:lnTo>
                  <a:pt y="38" x="251"/>
                </a:lnTo>
                <a:lnTo>
                  <a:pt y="36" x="241"/>
                </a:lnTo>
                <a:lnTo>
                  <a:pt y="34" x="235"/>
                </a:lnTo>
                <a:lnTo>
                  <a:pt y="34" x="230"/>
                </a:lnTo>
                <a:lnTo>
                  <a:pt y="32" x="224"/>
                </a:lnTo>
                <a:lnTo>
                  <a:pt y="32" x="218"/>
                </a:lnTo>
                <a:lnTo>
                  <a:pt y="31" x="213"/>
                </a:lnTo>
                <a:lnTo>
                  <a:pt y="31" x="207"/>
                </a:lnTo>
                <a:lnTo>
                  <a:pt y="29" x="201"/>
                </a:lnTo>
                <a:lnTo>
                  <a:pt y="29" x="196"/>
                </a:lnTo>
                <a:lnTo>
                  <a:pt y="27" x="190"/>
                </a:lnTo>
                <a:lnTo>
                  <a:pt y="27" x="182"/>
                </a:lnTo>
                <a:lnTo>
                  <a:pt y="25" x="178"/>
                </a:lnTo>
                <a:lnTo>
                  <a:pt y="25" x="173"/>
                </a:lnTo>
                <a:lnTo>
                  <a:pt y="23" x="167"/>
                </a:lnTo>
                <a:lnTo>
                  <a:pt y="23" x="163"/>
                </a:lnTo>
                <a:lnTo>
                  <a:pt y="21" x="158"/>
                </a:lnTo>
                <a:lnTo>
                  <a:pt y="21" x="154"/>
                </a:lnTo>
                <a:lnTo>
                  <a:pt y="19" x="148"/>
                </a:lnTo>
                <a:lnTo>
                  <a:pt y="19" x="142"/>
                </a:lnTo>
                <a:lnTo>
                  <a:pt y="48" x="144"/>
                </a:lnTo>
                <a:lnTo>
                  <a:pt y="15" x="110"/>
                </a:lnTo>
                <a:lnTo>
                  <a:pt y="48" x="118"/>
                </a:lnTo>
                <a:lnTo>
                  <a:pt y="21" x="83"/>
                </a:lnTo>
                <a:lnTo>
                  <a:pt y="48" x="91"/>
                </a:lnTo>
                <a:lnTo>
                  <a:pt y="29" x="59"/>
                </a:lnTo>
                <a:lnTo>
                  <a:pt y="29" x="57"/>
                </a:lnTo>
                <a:lnTo>
                  <a:pt y="31" x="53"/>
                </a:lnTo>
                <a:lnTo>
                  <a:pt y="31" x="49"/>
                </a:lnTo>
                <a:lnTo>
                  <a:pt y="34" x="43"/>
                </a:lnTo>
                <a:lnTo>
                  <a:pt y="36" x="38"/>
                </a:lnTo>
                <a:lnTo>
                  <a:pt y="38" x="32"/>
                </a:lnTo>
                <a:lnTo>
                  <a:pt y="42" x="26"/>
                </a:lnTo>
                <a:lnTo>
                  <a:pt y="44" x="23"/>
                </a:lnTo>
                <a:lnTo>
                  <a:pt y="50" x="15"/>
                </a:lnTo>
                <a:lnTo>
                  <a:pt y="55" x="7"/>
                </a:lnTo>
                <a:lnTo>
                  <a:pt y="59" x="4"/>
                </a:lnTo>
                <a:lnTo>
                  <a:pt y="61" x="2"/>
                </a:lnTo>
                <a:lnTo>
                  <a:pt y="61" x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0" x="-3175"/>
            <a:ext cy="815975" cx="668337"/>
          </a:xfrm>
          <a:prstGeom prst="rect">
            <a:avLst/>
          </a:prstGeom>
          <a:noFill/>
          <a:ln>
            <a:noFill/>
          </a:ln>
        </p:spPr>
      </p:pic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/>
        </p:nvSpPr>
        <p:spPr>
          <a:xfrm>
            <a:off y="1397000" x="1524000"/>
            <a:ext cy="4064000" cx="6096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y="5726112" x="2676525"/>
            <a:ext cy="793749" cx="36893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6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System Concepts, 6</a:t>
            </a:r>
            <a:r>
              <a:rPr strike="noStrike" u="none" b="1" cap="none" baseline="30000" sz="16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strike="noStrike" u="none" b="1" cap="none" baseline="0" sz="16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</a:t>
            </a:r>
            <a:r>
              <a:rPr strike="noStrike" u="none" b="0" cap="none" baseline="0" sz="16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©Silberschatz, Korth and Sudarshan</a:t>
            </a:r>
            <a:r>
              <a:rPr strike="noStrike" u="none" b="1" cap="none" baseline="0" sz="1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</a:t>
            </a:r>
            <a:r>
              <a:rPr strike="noStrike" u="none" b="1" cap="none" baseline="0" sz="12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sng" b="1" cap="none" baseline="0" sz="1200" lang="en-US" i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"/>
              </a:rPr>
              <a:t>www.db-book.com</a:t>
            </a:r>
            <a:r>
              <a:rPr strike="noStrike" u="none" b="1" cap="none" baseline="0" sz="12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1" cap="none" baseline="0" sz="1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conditions on re-use</a:t>
            </a:r>
            <a:r>
              <a:rPr strike="noStrike" u="none" b="1" cap="none" baseline="0" sz="12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1700212" cx="13922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n"/>
              <a:defRPr/>
            </a:lvl1pPr>
            <a:lvl2pPr algn="l" rtl="0" marR="0" indent="-194309" marL="742950"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Font typeface="Helvetica Neue"/>
              <a:buChar char="l"/>
              <a:defRPr/>
            </a:lvl2pPr>
            <a:lvl3pPr algn="l" rtl="0" marR="0" indent="-149225" marL="1085850"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Font typeface="Helvetica Neue"/>
              <a:buChar char="4"/>
              <a:defRPr/>
            </a:lvl3pPr>
            <a:lvl4pPr algn="l" rtl="0" marR="0" indent="-120650" marL="142875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algn="l" rtl="0" marR="0" indent="-149225" marL="17716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5pPr>
            <a:lvl6pPr algn="l" rtl="0" marR="0" indent="-149225" marL="22288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6pPr>
            <a:lvl7pPr algn="l" rtl="0" marR="0" indent="-149225" marL="26860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7pPr>
            <a:lvl8pPr algn="l" rtl="0" marR="0" indent="-149225" marL="31432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8pPr>
            <a:lvl9pPr algn="l" rtl="0" marR="0" indent="-149225" marL="360045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y="5780087" x="2862261"/>
            <a:ext cy="457200" cx="34480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00.xml.rels><?xml version="1.0" encoding="UTF-8" standalone="yes"?><Relationships xmlns="http://schemas.openxmlformats.org/package/2006/relationships"><Relationship Target="../notesSlides/notesSlide10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4.png" Type="http://schemas.openxmlformats.org/officeDocument/2006/relationships/image" Id="rId3"/></Relationships>
</file>

<file path=ppt/slides/_rels/slide101.xml.rels><?xml version="1.0" encoding="UTF-8" standalone="yes"?><Relationships xmlns="http://schemas.openxmlformats.org/package/2006/relationships"><Relationship Target="../notesSlides/notesSlide10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9.png" Type="http://schemas.openxmlformats.org/officeDocument/2006/relationships/image" Id="rId3"/></Relationships>
</file>

<file path=ppt/slides/_rels/slide102.xml.rels><?xml version="1.0" encoding="UTF-8" standalone="yes"?><Relationships xmlns="http://schemas.openxmlformats.org/package/2006/relationships"><Relationship Target="../notesSlides/notesSlide10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7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5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7.xml.rels><?xml version="1.0" encoding="UTF-8" standalone="yes"?><Relationships xmlns="http://schemas.openxmlformats.org/package/2006/relationships"><Relationship Target="../notesSlides/notesSlide5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58.xml.rels><?xml version="1.0" encoding="UTF-8" standalone="yes"?><Relationships xmlns="http://schemas.openxmlformats.org/package/2006/relationships"><Relationship Target="../notesSlides/notesSlide5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9.xml.rels><?xml version="1.0" encoding="UTF-8" standalone="yes"?><Relationships xmlns="http://schemas.openxmlformats.org/package/2006/relationships"><Relationship Target="../notesSlides/notesSlide59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60.xml.rels><?xml version="1.0" encoding="UTF-8" standalone="yes"?><Relationships xmlns="http://schemas.openxmlformats.org/package/2006/relationships"><Relationship Target="../notesSlides/notesSlide6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1.xml.rels><?xml version="1.0" encoding="UTF-8" standalone="yes"?><Relationships xmlns="http://schemas.openxmlformats.org/package/2006/relationships"><Relationship Target="../notesSlides/notesSlide61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2.xml.rels><?xml version="1.0" encoding="UTF-8" standalone="yes"?><Relationships xmlns="http://schemas.openxmlformats.org/package/2006/relationships"><Relationship Target="../notesSlides/notesSlide62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63.xml.rels><?xml version="1.0" encoding="UTF-8" standalone="yes"?><Relationships xmlns="http://schemas.openxmlformats.org/package/2006/relationships"><Relationship Target="../notesSlides/notesSlide6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64.xml.rels><?xml version="1.0" encoding="UTF-8" standalone="yes"?><Relationships xmlns="http://schemas.openxmlformats.org/package/2006/relationships"><Relationship Target="../notesSlides/notesSlide6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65.xml.rels><?xml version="1.0" encoding="UTF-8" standalone="yes"?><Relationships xmlns="http://schemas.openxmlformats.org/package/2006/relationships"><Relationship Target="../notesSlides/notesSlide65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66.xml.rels><?xml version="1.0" encoding="UTF-8" standalone="yes"?><Relationships xmlns="http://schemas.openxmlformats.org/package/2006/relationships"><Relationship Target="../notesSlides/notesSlide6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1.png" Type="http://schemas.openxmlformats.org/officeDocument/2006/relationships/image" Id="rId3"/></Relationships>
</file>

<file path=ppt/slides/_rels/slide67.xml.rels><?xml version="1.0" encoding="UTF-8" standalone="yes"?><Relationships xmlns="http://schemas.openxmlformats.org/package/2006/relationships"><Relationship Target="../notesSlides/notesSlide6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1.png" Type="http://schemas.openxmlformats.org/officeDocument/2006/relationships/image" Id="rId3"/></Relationships>
</file>

<file path=ppt/slides/_rels/slide68.xml.rels><?xml version="1.0" encoding="UTF-8" standalone="yes"?><Relationships xmlns="http://schemas.openxmlformats.org/package/2006/relationships"><Relationship Target="../notesSlides/notesSlide6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69.xml.rels><?xml version="1.0" encoding="UTF-8" standalone="yes"?><Relationships xmlns="http://schemas.openxmlformats.org/package/2006/relationships"><Relationship Target="../notesSlides/notesSlide6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70.xml.rels><?xml version="1.0" encoding="UTF-8" standalone="yes"?><Relationships xmlns="http://schemas.openxmlformats.org/package/2006/relationships"><Relationship Target="../notesSlides/notesSlide70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71.xml.rels><?xml version="1.0" encoding="UTF-8" standalone="yes"?><Relationships xmlns="http://schemas.openxmlformats.org/package/2006/relationships"><Relationship Target="../notesSlides/notesSlide7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3.png" Type="http://schemas.openxmlformats.org/officeDocument/2006/relationships/image" Id="rId3"/></Relationships>
</file>

<file path=ppt/slides/_rels/slide72.xml.rels><?xml version="1.0" encoding="UTF-8" standalone="yes"?><Relationships xmlns="http://schemas.openxmlformats.org/package/2006/relationships"><Relationship Target="../notesSlides/notesSlide7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3.png" Type="http://schemas.openxmlformats.org/officeDocument/2006/relationships/image" Id="rId3"/></Relationships>
</file>

<file path=ppt/slides/_rels/slide73.xml.rels><?xml version="1.0" encoding="UTF-8" standalone="yes"?><Relationships xmlns="http://schemas.openxmlformats.org/package/2006/relationships"><Relationship Target="../notesSlides/notesSlide73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74.xml.rels><?xml version="1.0" encoding="UTF-8" standalone="yes"?><Relationships xmlns="http://schemas.openxmlformats.org/package/2006/relationships"><Relationship Target="../notesSlides/notesSlide74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75.xml.rels><?xml version="1.0" encoding="UTF-8" standalone="yes"?><Relationships xmlns="http://schemas.openxmlformats.org/package/2006/relationships"><Relationship Target="../notesSlides/notesSlide7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76.xml.rels><?xml version="1.0" encoding="UTF-8" standalone="yes"?><Relationships xmlns="http://schemas.openxmlformats.org/package/2006/relationships"><Relationship Target="../notesSlides/notesSlide7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8.png" Type="http://schemas.openxmlformats.org/officeDocument/2006/relationships/image" Id="rId3"/></Relationships>
</file>

<file path=ppt/slides/_rels/slide77.xml.rels><?xml version="1.0" encoding="UTF-8" standalone="yes"?><Relationships xmlns="http://schemas.openxmlformats.org/package/2006/relationships"><Relationship Target="../notesSlides/notesSlide7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0.png" Type="http://schemas.openxmlformats.org/officeDocument/2006/relationships/image" Id="rId3"/></Relationships>
</file>

<file path=ppt/slides/_rels/slide78.xml.rels><?xml version="1.0" encoding="UTF-8" standalone="yes"?><Relationships xmlns="http://schemas.openxmlformats.org/package/2006/relationships"><Relationship Target="../notesSlides/notesSlide7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4.png" Type="http://schemas.openxmlformats.org/officeDocument/2006/relationships/image" Id="rId3"/></Relationships>
</file>

<file path=ppt/slides/_rels/slide79.xml.rels><?xml version="1.0" encoding="UTF-8" standalone="yes"?><Relationships xmlns="http://schemas.openxmlformats.org/package/2006/relationships"><Relationship Target="../notesSlides/notesSlide7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1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80.xml.rels><?xml version="1.0" encoding="UTF-8" standalone="yes"?><Relationships xmlns="http://schemas.openxmlformats.org/package/2006/relationships"><Relationship Target="../notesSlides/notesSlide8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8.png" Type="http://schemas.openxmlformats.org/officeDocument/2006/relationships/image" Id="rId3"/></Relationships>
</file>

<file path=ppt/slides/_rels/slide81.xml.rels><?xml version="1.0" encoding="UTF-8" standalone="yes"?><Relationships xmlns="http://schemas.openxmlformats.org/package/2006/relationships"><Relationship Target="../notesSlides/notesSlide8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82.xml.rels><?xml version="1.0" encoding="UTF-8" standalone="yes"?><Relationships xmlns="http://schemas.openxmlformats.org/package/2006/relationships"><Relationship Target="../notesSlides/notesSlide8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2.png" Type="http://schemas.openxmlformats.org/officeDocument/2006/relationships/image" Id="rId3"/></Relationships>
</file>

<file path=ppt/slides/_rels/slide83.xml.rels><?xml version="1.0" encoding="UTF-8" standalone="yes"?><Relationships xmlns="http://schemas.openxmlformats.org/package/2006/relationships"><Relationship Target="../notesSlides/notesSlide8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84.xml.rels><?xml version="1.0" encoding="UTF-8" standalone="yes"?><Relationships xmlns="http://schemas.openxmlformats.org/package/2006/relationships"><Relationship Target="../notesSlides/notesSlide8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85.xml.rels><?xml version="1.0" encoding="UTF-8" standalone="yes"?><Relationships xmlns="http://schemas.openxmlformats.org/package/2006/relationships"><Relationship Target="../notesSlides/notesSlide8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5.png" Type="http://schemas.openxmlformats.org/officeDocument/2006/relationships/image" Id="rId3"/></Relationships>
</file>

<file path=ppt/slides/_rels/slide86.xml.rels><?xml version="1.0" encoding="UTF-8" standalone="yes"?><Relationships xmlns="http://schemas.openxmlformats.org/package/2006/relationships"><Relationship Target="../notesSlides/notesSlide8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_rels/slide87.xml.rels><?xml version="1.0" encoding="UTF-8" standalone="yes"?><Relationships xmlns="http://schemas.openxmlformats.org/package/2006/relationships"><Relationship Target="../notesSlides/notesSlide8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6.png" Type="http://schemas.openxmlformats.org/officeDocument/2006/relationships/image" Id="rId3"/></Relationships>
</file>

<file path=ppt/slides/_rels/slide88.xml.rels><?xml version="1.0" encoding="UTF-8" standalone="yes"?><Relationships xmlns="http://schemas.openxmlformats.org/package/2006/relationships"><Relationship Target="../notesSlides/notesSlide8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89.xml.rels><?xml version="1.0" encoding="UTF-8" standalone="yes"?><Relationships xmlns="http://schemas.openxmlformats.org/package/2006/relationships"><Relationship Target="../notesSlides/notesSlide8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6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90.xml.rels><?xml version="1.0" encoding="UTF-8" standalone="yes"?><Relationships xmlns="http://schemas.openxmlformats.org/package/2006/relationships"><Relationship Target="../notesSlides/notesSlide9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91.xml.rels><?xml version="1.0" encoding="UTF-8" standalone="yes"?><Relationships xmlns="http://schemas.openxmlformats.org/package/2006/relationships"><Relationship Target="../notesSlides/notesSlide9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92.xml.rels><?xml version="1.0" encoding="UTF-8" standalone="yes"?><Relationships xmlns="http://schemas.openxmlformats.org/package/2006/relationships"><Relationship Target="../notesSlides/notesSlide9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0.png" Type="http://schemas.openxmlformats.org/officeDocument/2006/relationships/image" Id="rId3"/></Relationships>
</file>

<file path=ppt/slides/_rels/slide93.xml.rels><?xml version="1.0" encoding="UTF-8" standalone="yes"?><Relationships xmlns="http://schemas.openxmlformats.org/package/2006/relationships"><Relationship Target="../notesSlides/notesSlide9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2.png" Type="http://schemas.openxmlformats.org/officeDocument/2006/relationships/image" Id="rId3"/></Relationships>
</file>

<file path=ppt/slides/_rels/slide94.xml.rels><?xml version="1.0" encoding="UTF-8" standalone="yes"?><Relationships xmlns="http://schemas.openxmlformats.org/package/2006/relationships"><Relationship Target="../notesSlides/notesSlide9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8.png" Type="http://schemas.openxmlformats.org/officeDocument/2006/relationships/image" Id="rId3"/></Relationships>
</file>

<file path=ppt/slides/_rels/slide95.xml.rels><?xml version="1.0" encoding="UTF-8" standalone="yes"?><Relationships xmlns="http://schemas.openxmlformats.org/package/2006/relationships"><Relationship Target="../notesSlides/notesSlide9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5.png" Type="http://schemas.openxmlformats.org/officeDocument/2006/relationships/image" Id="rId3"/></Relationships>
</file>

<file path=ppt/slides/_rels/slide96.xml.rels><?xml version="1.0" encoding="UTF-8" standalone="yes"?><Relationships xmlns="http://schemas.openxmlformats.org/package/2006/relationships"><Relationship Target="../notesSlides/notesSlide9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43.png" Type="http://schemas.openxmlformats.org/officeDocument/2006/relationships/image" Id="rId3"/></Relationships>
</file>

<file path=ppt/slides/_rels/slide97.xml.rels><?xml version="1.0" encoding="UTF-8" standalone="yes"?><Relationships xmlns="http://schemas.openxmlformats.org/package/2006/relationships"><Relationship Target="../notesSlides/notesSlide9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1.png" Type="http://schemas.openxmlformats.org/officeDocument/2006/relationships/image" Id="rId3"/></Relationships>
</file>

<file path=ppt/slides/_rels/slide98.xml.rels><?xml version="1.0" encoding="UTF-8" standalone="yes"?><Relationships xmlns="http://schemas.openxmlformats.org/package/2006/relationships"><Relationship Target="../notesSlides/notesSlide9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99.xml.rels><?xml version="1.0" encoding="UTF-8" standalone="yes"?><Relationships xmlns="http://schemas.openxmlformats.org/package/2006/relationships"><Relationship Target="../notesSlides/notesSlide9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33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7:  Entity-Relationship Model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104775" x="752475"/>
            <a:ext cy="609599" cx="83915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Composite Attributes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30325" x="665162"/>
            <a:ext cy="2551111" cx="80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99" name="Shape 7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0" name="Shape 80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7.27</a:t>
            </a:r>
          </a:p>
        </p:txBody>
      </p:sp>
      <p:pic>
        <p:nvPicPr>
          <p:cNvPr id="801" name="Shape 80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981075" x="765175"/>
            <a:ext cy="5449887" cx="762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06" name="Shape 8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7" name="Shape 80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7.28</a:t>
            </a:r>
          </a:p>
        </p:txBody>
      </p:sp>
      <p:pic>
        <p:nvPicPr>
          <p:cNvPr id="808" name="Shape 80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31937" x="1709736"/>
            <a:ext cy="2779711" cx="6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13" name="Shape 8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4" name="Shape 81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7.29</a:t>
            </a:r>
          </a:p>
        </p:txBody>
      </p:sp>
      <p:pic>
        <p:nvPicPr>
          <p:cNvPr id="815" name="Shape 81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01675" x="1754186"/>
            <a:ext cy="5743575" cx="650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Mapping Cardinality Constraints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1093787" x="814387"/>
            <a:ext cy="4114800" cx="7505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Express the number of entities to which another entity can be associated via a relationship set.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useful in describing binary relationship sets.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a binary relationship set the mapping cardinality must be one of the following types: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to one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to many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to one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to many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Mapping Cardinalities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y="4883150" x="1895475"/>
            <a:ext cy="366711" cx="14160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to one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y="4868862" x="5935662"/>
            <a:ext cy="366711" cx="14874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to many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y="5426075" x="1025525"/>
            <a:ext cy="701674" cx="70072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Some elements in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20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may not be mapped to any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elements in the other set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20787" x="1257300"/>
            <a:ext cy="3416299" cx="670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Mapping Cardinalities 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y="4849812" x="1992311"/>
            <a:ext cy="366711" cx="14366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to one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y="4864100" x="5913437"/>
            <a:ext cy="366711" cx="16097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to many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y="5430837" x="1177925"/>
            <a:ext cy="701674" cx="70072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Some elements in A and B may not be mapped to any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elements in the other set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52562" x="1514475"/>
            <a:ext cy="3300412" cx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1222375" x="855662"/>
            <a:ext cy="4965700" cx="73342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 key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an entity set is a set of one or more attributes whose values uniquely determine each entity.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candidate key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an entity set is a minimal super key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candidate key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candidate key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Although several candidate keys may exist, one of the candidate keys is selected to be the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Keys for Relationship Sets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1222375" x="855662"/>
            <a:ext cy="4876799" cx="7410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combination of primary keys of the participating entity sets forms a super key of a relationship set.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s_id, i_id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the super key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 this means </a:t>
            </a:r>
            <a:r>
              <a:rPr strike="noStrike" u="none" b="1" cap="none" baseline="0" sz="1800" lang="en-US" i="1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pair of entity sets can have at most one relationship in a particular relationship set.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if we wish to track multiple meeting dates between a student and her advisor, we cannot assume a relationship for each meeting.  We can use a multivalued attribute though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Must consider the mapping cardinality of the relationship set when deciding what are the candidate keys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Need to consider semantics of relationship set in selecting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case of more than one candidate key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Redundant Attributes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1093787" x="814387"/>
            <a:ext cy="4903786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Suppose we have entity sets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with attributes including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a relationship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inst_dept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relating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entity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redundant since there is an explicit relationship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inst_dept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which relates instructors to departments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attribute replicates information present in the relationship, and should be removed 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BUT: when converting back to tables, in some cases the attribute gets reintroduced, as we will see.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85725" x="469900"/>
            <a:ext cy="609599" cx="8267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E-R Diagrams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y="3494087" x="855662"/>
            <a:ext cy="2828924" cx="85058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Rectangles represent entity sets.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Diamonds represent relationship sets.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 listed inside entity rectangle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Underline indicates primary key attributes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501775" x="1074737"/>
            <a:ext cy="1528762" cx="74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y="103186" x="835025"/>
            <a:ext cy="846136" cx="78311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4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 With Composite, Multivalued, and Derived Attributes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23937" x="3495675"/>
            <a:ext cy="5340350" cx="2519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Sets with Attributes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03375" x="709612"/>
            <a:ext cy="2222500" cx="762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85725" x="852487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7:  Entity-Relationship Model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222375" x="85566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Process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Modeling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Constraints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E-R Diagram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Issues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Weak Entity Sets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Extended E-R Features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of the Bank Database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Reduction to Relation Schemas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 Design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UML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Roles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1222375" x="855662"/>
            <a:ext cy="1123950" cx="77914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 sets of a relationship need not be distinct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occurrence of an entity set plays a “role” in the relationship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labels “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and “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prereq_id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are called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roles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857500" x="1354137"/>
            <a:ext cy="2093912" cx="70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Cardinality Constraints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1222375" x="855662"/>
            <a:ext cy="2468561" cx="74199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express cardinality constraints by drawing either a directed line (→), signifying “one,” or an undirected line (—), signifying “many,” between the relationship set and the entity set.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One-to-one relationship: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student is associated with at most one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via the relationship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associated with at most one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stud_dept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104775" x="8191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One-to-One Relationship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1222375" x="855662"/>
            <a:ext cy="1790699" cx="73771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one-to-one relationship between an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instructor is associated with at most one student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a student is associated with at most one instructor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t="0" b="78417" r="0" l="0"/>
          <a:stretch/>
        </p:blipFill>
        <p:spPr>
          <a:xfrm>
            <a:off y="3260725" x="1370012"/>
            <a:ext cy="1730374" cx="6586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y="95250" x="8191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One-to-Many Relationship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y="1222375" x="855662"/>
            <a:ext cy="1852611" cx="7480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one-to-many relationship between an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 instructor is associated with several (including 0) students 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student is associated with at most one instructor via advisor, 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t="31459" b="44697" r="0" l="0"/>
          <a:stretch/>
        </p:blipFill>
        <p:spPr>
          <a:xfrm>
            <a:off y="2955925" x="1489075"/>
            <a:ext cy="1863725" cx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y="238125" x="512762"/>
            <a:ext cy="457200" cx="81137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Many-to-One Relationships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1222375" x="855662"/>
            <a:ext cy="1814512" cx="73104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a many-to-one relationship between an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student,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instructor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associated with at most one student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a student is associated with several (including 0) instructors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t="68164" b="6377" r="0" l="0"/>
          <a:stretch/>
        </p:blipFill>
        <p:spPr>
          <a:xfrm>
            <a:off y="2987675" x="1476375"/>
            <a:ext cy="2039937" cx="65833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Shape 239"/>
          <p:cNvCxnSpPr/>
          <p:nvPr/>
        </p:nvCxnSpPr>
        <p:spPr>
          <a:xfrm>
            <a:off y="4038600" x="6362700"/>
            <a:ext cy="1587" cx="228600"/>
          </a:xfrm>
          <a:prstGeom prst="straightConnector1">
            <a:avLst/>
          </a:prstGeom>
          <a:noFill/>
          <a:ln w="12700" cap="rnd">
            <a:solidFill>
              <a:schemeClr val="dk1"/>
            </a:solidFill>
            <a:prstDash val="solid"/>
            <a:miter/>
            <a:headEnd w="med" len="med" type="none"/>
            <a:tailEnd w="lg" len="lg" type="stealth"/>
          </a:ln>
        </p:spPr>
      </p:cxn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Many-to-Many Relationship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y="1093787" x="814387"/>
            <a:ext cy="1546225" cx="70294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instructor is associated with several (possibly 0) students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student is associated with several (possibly 0) instructors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705100" x="1223962"/>
            <a:ext cy="1384299" cx="67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y="384175" x="1130300"/>
            <a:ext cy="571500" cx="7594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Participation of an Entity Set in a Relationship Set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y="1222375" x="855662"/>
            <a:ext cy="3162300" cx="74485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 participation (indicated by double line):  every entity in the entity set participates in at least one relationship in the relationship set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E.g., participation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sec_course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total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every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must have an associated course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Partial participation:  some entities may not participate in any relationship in the relationship set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participation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partial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105275" x="792162"/>
            <a:ext cy="1595436" cx="753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y="38100" x="742950"/>
            <a:ext cy="682625" cx="8420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 Notation for Cardinality Limits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y="1222375" x="855662"/>
            <a:ext cy="1912936" cx="76898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Cardinality limits can also express participation constraints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59011" x="1049337"/>
            <a:ext cy="1463675" cx="749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y="95250" x="981075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1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E-R</a:t>
            </a: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Diagram with a Ternary Relationship</a:t>
            </a: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08075" x="823912"/>
            <a:ext cy="2998786" cx="7840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y="452437" x="64770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Cardinality Constraints on Ternary Relationship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1222375" x="855662"/>
            <a:ext cy="5189536" cx="77057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allow at most one arrow out of a ternary (or greater degree) relationship to indicate a cardinality constraint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E.g., an arrow 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indicates each student has at most one guide for a project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there is more than one arrow, there are two ways of defining the meaning. 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E.g., a ternary relationship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between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arrows 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could mean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1.  each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 is associated with a unique entity 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2.  each pair of entities from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A, B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associated with a unique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entity, and each pair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A, C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associated with a unique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alternative has been used in different formalisms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avoid confusion we outlaw more than one arrow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Modeling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222375" x="85566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database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can be modeled as: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collection of entities,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among entities.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an object that exists and is distinguishable from other objects.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Helvetica Neue"/>
              <a:buChar char="l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specific person, company, event, plant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Entities have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people have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addresses	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 set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set of entities of the same type that share the same properties.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set of all persons, companies, trees, holidays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about doing an ER design interactively on the board?</a:t>
            </a:r>
            <a:b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Suggest an application to be modeled.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Weak Entity Sets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y="1222375" x="855662"/>
            <a:ext cy="4876799" cx="74961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entity set that does not have a primary key is referred to as 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weak entity set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existence of a weak entity set depends on the existence of 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identifying entity set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must relate to the identifying entity set via a total, one-to-many relationship set from the identifying to the weak entity set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Identifying relationship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depicted using a double diamond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discriminator</a:t>
            </a:r>
            <a:r>
              <a:rPr strike="noStrike" u="none" b="1" cap="none" baseline="0" sz="1800" lang="en-US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partial key)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a weak entity set is the set of attributes that distinguishes among all the entities of a weak entity set.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primary key of a weak entity set is formed by the primary key of the strong entity set on which the weak entity set is existence dependent, plus the weak entity set’s discriminator.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y="85725" x="5397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Weak Entity Sets (Cont.)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y="1093787" x="814387"/>
            <a:ext cy="2095499" cx="74787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underline the discriminator of a weak entity set  with a dashed line.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put the identifying relationship of a weak entity in a double diamond.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 for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course_id, sec_id, semester, year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429000" x="1416050"/>
            <a:ext cy="1441449" cx="6808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y="90486" x="64770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Weak Entity Sets (Cont.)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y="1093787" x="814387"/>
            <a:ext cy="3910012" cx="73850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the primary key of the strong entity set is not explicitly stored with the weak entity set, since it is implicit in the identifying relationship.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were explicitly stored,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could be made a strong entity, but then the relationship between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would be duplicated by an implicit relationship defined by the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common 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10" name="Shape 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y="95250" x="895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E-R Diagram for a University Enterprise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y="4652962" x="5095875"/>
            <a:ext cy="100011" cx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90562" x="1308100"/>
            <a:ext cy="5962650" cx="632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Reduction to Relational Schemas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23" name="Shape 3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y="114300" x="885825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Reduction to Relation Schemas</a:t>
            </a:r>
          </a:p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y="1093787" x="814387"/>
            <a:ext cy="4137024" cx="7670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 sets and relationship sets can be expressed uniformly as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 schemas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represent the contents of the database.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database which conforms to an E-R diagram can be represented by a collection of schemas.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each entity set and relationship set there is a unique schema that is assigned the name of the corresponding entity set or relationship set.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schema has a number of columns (generally corresponding to attributes), which have unique names.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y="36512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Representing Entity Sets With Simple Attributes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y="1450975" x="814387"/>
            <a:ext cy="3632199" cx="80819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strong entity set reduces to a schema with the same attributes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student(</a:t>
            </a:r>
            <a:r>
              <a:rPr strike="noStrike" u="sng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name, tot_cred)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weak entity set becomes a table that includes a column for the primary key of the identifying strong entity set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( </a:t>
            </a:r>
            <a:r>
              <a:rPr strike="noStrike" u="sng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course_id, sec_id, sem, year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)</a:t>
            </a: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624262" x="892175"/>
            <a:ext cy="1609725" cx="7605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y="96836" x="666750"/>
            <a:ext cy="603249" cx="84296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Representing Relationship Sets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y="1498600" x="855662"/>
            <a:ext cy="2944811" cx="79597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many-to-many relationship set is represented as a schema with attributes for the primary keys of the two participating entity sets, and any descriptive attributes of the relationship set.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schema for relationship set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 =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sng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s_id, i_id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</p:txBody>
      </p:sp>
      <p:sp>
        <p:nvSpPr>
          <p:cNvPr id="341" name="Shape 341"/>
          <p:cNvSpPr txBox="1"/>
          <p:nvPr/>
        </p:nvSpPr>
        <p:spPr>
          <a:xfrm rot="-419999">
            <a:off y="3624262" x="2216149"/>
            <a:ext cy="280986" cx="1970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717925" x="1538287"/>
            <a:ext cy="1336675" cx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47" name="Shape 3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Redundancy of Schemas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y="1079500" x="636587"/>
            <a:ext cy="2125662" cx="77581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Many-to-one and one-to-many relationship sets that are total on the many-side can be represented by adding an extra attribute to the “many” side, containing the primary key of the “one” side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Instead of creating a schema for relationship set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inst_dept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add an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the schema arising from entity set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</a:p>
        </p:txBody>
      </p:sp>
      <p:sp>
        <p:nvSpPr>
          <p:cNvPr id="350" name="Shape 350"/>
          <p:cNvSpPr txBox="1"/>
          <p:nvPr/>
        </p:nvSpPr>
        <p:spPr>
          <a:xfrm rot="-419999">
            <a:off y="3449637" x="1692274"/>
            <a:ext cy="280986" cx="1970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51" name="Shape 351"/>
          <p:cNvGrpSpPr/>
          <p:nvPr/>
        </p:nvGrpSpPr>
        <p:grpSpPr>
          <a:xfrm>
            <a:off y="2740024" x="373062"/>
            <a:ext cy="3424237" cx="8185149"/>
            <a:chOff y="2243136" x="0"/>
            <a:chExt cy="4040187" cx="8704262"/>
          </a:xfrm>
        </p:grpSpPr>
        <p:pic>
          <p:nvPicPr>
            <p:cNvPr id="352" name="Shape 352"/>
            <p:cNvPicPr preferRelativeResize="0"/>
            <p:nvPr/>
          </p:nvPicPr>
          <p:blipFill rotWithShape="1">
            <a:blip r:embed="rId3">
              <a:alphaModFix/>
            </a:blip>
            <a:srcRect t="422" b="61654" r="7481" l="17951"/>
            <a:stretch/>
          </p:blipFill>
          <p:spPr>
            <a:xfrm>
              <a:off y="2243136" x="277812"/>
              <a:ext cy="4040187" cx="84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Shape 353"/>
            <p:cNvSpPr/>
            <p:nvPr/>
          </p:nvSpPr>
          <p:spPr>
            <a:xfrm>
              <a:off y="2381250" x="0"/>
              <a:ext cy="708024" cx="3105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60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y="2682875" x="3048000"/>
              <a:ext cy="182561" cx="5937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60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 Sets </a:t>
            </a:r>
            <a:r>
              <a:rPr strike="noStrike" u="none" b="1" cap="none" baseline="0" sz="3200" lang="en-US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1" cap="none" baseline="0" sz="3200" lang="en-US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y="1751011" x="1192212"/>
            <a:ext cy="304799" cx="73818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instructor_ID  instructor_name                                    student-ID   student_name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11375" x="1328737"/>
            <a:ext cy="3538537" cx="6354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59" name="Shape 3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Redundancy of Schemas (Cont.)</a:t>
            </a:r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y="1222375" x="855662"/>
            <a:ext cy="4876799" cx="7391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one-to-one relationship sets, either side can be chosen to act as the “many” side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is, extra attribute can be added to either of the tables corresponding to the two entity sets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participation is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partial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the “many” side, replacing a schema by an extra attribute in the schema corresponding to the “many” side could result in null values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schema corresponding to a relationship set linking a weak entity set to its identifying strong entity set is redundant.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schema already contains the attributes that would appear in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sec_course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schema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66" name="Shape 3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y="66675" x="981075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Composite and Multivalued Attributes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y="1104900" x="2849561"/>
            <a:ext cy="5097462" cx="60261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Composite attributes are flattened out by creating a separate attribute for each component attribute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given entity set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with composite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with component attributes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first_name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schema corresponding to the entity set has two attributes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name_first_name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name_last_name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Prefix omitted if there is no ambiguity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Ignoring multivalued attributes, extended instructor schema is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instructor(ID, 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first_name, middle_initial,  last_name,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street_number, street_name,  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apt_number, city, state, zip_code,  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date_of_birth)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9" name="Shape 36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44575" x="298450"/>
            <a:ext cy="5340350" cx="2519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74" name="Shape 3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y="66675" x="981075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Composite and Multivalued Attributes</a:t>
            </a:r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y="1165225" x="622300"/>
            <a:ext cy="5160962" cx="76723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multivalued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an entity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represented by a separate schema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Schema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 attributes corresponding to the primary key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an attribute corresponding to multivalued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Multivalued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phone_number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represented by a schema: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inst_phone=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sng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sng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phone_number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value of the multivalued attribute maps to a separate tuple of the relation on schema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CC33"/>
              </a:buClr>
              <a:buSzPct val="83333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example, an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entity with primary key  22222 and phone numbers 456-7890 and 123-4567 maps to two tuples:   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(22222, 456-7890) and (22222, 123-4567)</a:t>
            </a: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Multivalued Attributes (Cont.)</a:t>
            </a:r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y="1108075" x="509587"/>
            <a:ext cy="2755900" cx="78692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 case:entity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time_slot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 only one attribute other than the primary-key attribute, and that attribute is multivalued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Optimization: Don’t create the relation corresponding to the entity, just create the one corresponding to the multivalued attribute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time_slot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sng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time_slot_id, day, start_time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end_time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Caveat: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time_slot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section (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sec_time_slot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cannot be a foreign key due to this optimization</a:t>
            </a:r>
          </a:p>
        </p:txBody>
      </p:sp>
      <p:grpSp>
        <p:nvGrpSpPr>
          <p:cNvPr id="384" name="Shape 384"/>
          <p:cNvGrpSpPr/>
          <p:nvPr/>
        </p:nvGrpSpPr>
        <p:grpSpPr>
          <a:xfrm>
            <a:off y="3582987" x="1109661"/>
            <a:ext cy="3079750" cx="6891336"/>
            <a:chOff y="3611562" x="1355725"/>
            <a:chExt cy="2600325" cx="6513511"/>
          </a:xfrm>
        </p:grpSpPr>
        <p:pic>
          <p:nvPicPr>
            <p:cNvPr id="385" name="Shape 385"/>
            <p:cNvPicPr preferRelativeResize="0"/>
            <p:nvPr/>
          </p:nvPicPr>
          <p:blipFill rotWithShape="1">
            <a:blip r:embed="rId3">
              <a:alphaModFix/>
            </a:blip>
            <a:srcRect t="59744" b="19834" r="-1480" l="47626"/>
            <a:stretch/>
          </p:blipFill>
          <p:spPr>
            <a:xfrm>
              <a:off y="3846512" x="1595437"/>
              <a:ext cy="2243136" cx="6273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Shape 386"/>
            <p:cNvSpPr/>
            <p:nvPr/>
          </p:nvSpPr>
          <p:spPr>
            <a:xfrm>
              <a:off y="5170487" x="1355725"/>
              <a:ext cy="1041400" cx="18764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60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y="3856037" x="1447800"/>
              <a:ext cy="1309686" cx="241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60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y="3611562" x="3052761"/>
              <a:ext cy="536575" cx="5889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60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393" name="Shape 3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Issues</a:t>
            </a:r>
          </a:p>
        </p:txBody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y="1093787" x="712787"/>
            <a:ext cy="5384799" cx="79184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of entity sets vs. attributes</a:t>
            </a:r>
          </a:p>
          <a:p>
            <a:pPr algn="l" rtl="0" lvl="0" marR="0" indent="-2286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2286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of phone as an entity allows extra information about phone numbers (plus multiple phone numbers)</a:t>
            </a:r>
          </a:p>
        </p:txBody>
      </p:sp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 t="0" b="18641" r="0" l="0"/>
          <a:stretch/>
        </p:blipFill>
        <p:spPr>
          <a:xfrm>
            <a:off y="1657350" x="1203325"/>
            <a:ext cy="1574800" cx="72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01" name="Shape 4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Issues</a:t>
            </a:r>
          </a:p>
        </p:txBody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y="1093787" x="712787"/>
            <a:ext cy="5384799" cx="82089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of entity sets vs. relationship sets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Possible guideline is to designate a relationship set to describe an action that occurs between entities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4" name="Shape 40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824161" x="855662"/>
            <a:ext cy="2760662" cx="750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09" name="Shape 4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0" name="Shape 41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Issues</a:t>
            </a:r>
          </a:p>
        </p:txBody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y="1093787" x="712787"/>
            <a:ext cy="5384799" cx="82089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Binary versus n-ary relationship sets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Although it is possible to replace any nonbinary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-ary, for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 2) relationship set by a number of distinct binary relationship sets,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-ary relationship set shows more clearly that several entities participate in a single relationship.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Placement of relationship attributes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e.g.,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attribute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 as attribute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1">
              <a:solidFill>
                <a:srgbClr val="0000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16" name="Shape 4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y="95250" x="83820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Binary Vs. Non-Binary Relationships</a:t>
            </a:r>
          </a:p>
        </p:txBody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y="1222375" x="855662"/>
            <a:ext cy="3868737" cx="77406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relationships that appear to be non-binary may be better represented using binary relationships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E.g.,  A ternary relationship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parents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relating a child to his/her father and mother, is best replaced by two binary relationships,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father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mother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two binary relationships allows partial information (e.g., only mother being know)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there are some relationships that are naturally non-binary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23" name="Shape 4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4" name="Shape 424"/>
          <p:cNvSpPr txBox="1"/>
          <p:nvPr>
            <p:ph type="title"/>
          </p:nvPr>
        </p:nvSpPr>
        <p:spPr>
          <a:xfrm>
            <a:off y="69850" x="855662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24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Converting Non-Binary Relationships to Binary Form</a:t>
            </a:r>
          </a:p>
        </p:txBody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y="1050925" x="855662"/>
            <a:ext cy="3546475" cx="77327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general, any non-binary relationship can be represented using binary relationships by creating an artificial entity set.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Replace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between entity sets A, B and C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 an entity set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three relationship sets: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1.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relating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    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relating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      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relating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a special identifying attribute for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any attributes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</a:t>
            </a:r>
          </a:p>
          <a:p>
            <a:pPr algn="l" rtl="0" lvl="1" marR="0" indent="-285750" marL="74295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each relationship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, b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, c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R,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create 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1. a new entity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entity set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   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add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, a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3. add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, b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          4. add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, c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</a:p>
        </p:txBody>
      </p:sp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556125" x="1746250"/>
            <a:ext cy="2011362" cx="592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31" name="Shape 4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y="0" x="712787"/>
            <a:ext cy="1030286" cx="84312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Converting Non-Binary Relationships (Cont.)</a:t>
            </a:r>
          </a:p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y="1427162" x="814387"/>
            <a:ext cy="3433761" cx="71945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 need to translate constraints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Translating all constraints may not be possible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may be instances in the translated schema that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cannot correspond to any instance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Exercise: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add constraints to the relationships 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R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ensure that a newly created entity corresponds to exactly one entity in each of entity sets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A, B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can avoid creating an identifying attribute by making E a weak entity set (described shortly) identified by the three relationship sets 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Sets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222375" x="855662"/>
            <a:ext cy="4876799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an association among several entities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Example: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44553 (Peltier</a:t>
            </a:r>
            <a:r>
              <a:rPr strike="noStrike" u="sng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	</a:t>
            </a:r>
            <a:r>
              <a:rPr strike="noStrike" u="sng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22222 (</a:t>
            </a:r>
            <a:r>
              <a:rPr strike="noStrike" u="sng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Einstein)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entity	relationship set	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entity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set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mathematical relation among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≥ 2 entities, each taken from entity sets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{(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|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∈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∈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}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-2500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is a relationship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        (44553,22222) ∈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38" name="Shape 4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9" name="Shape 439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Extended ER Features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43" name="Shape 4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Extended E-R Features: Specialization</a:t>
            </a:r>
          </a:p>
        </p:txBody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y="1208087" x="682625"/>
            <a:ext cy="3944936" cx="8026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Top-down design process; we designate subgroupings within an entity set that are distinctive from other entities in the set.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subgroupings become lower-level entity sets that have attributes or participate in relationships that do not apply to the higher-level entity set.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Depicted by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triangle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component labeled ISA (E.g.,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“is a”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 inheritance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a lower-level entity set inherits all the attributes and relationship participation of the higher-level entity set to which it is linked.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50" name="Shape 4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1" name="Shape 45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Specialization Example</a:t>
            </a:r>
          </a:p>
        </p:txBody>
      </p:sp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52537" x="2166936"/>
            <a:ext cy="4525961" cx="4684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57" name="Shape 4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8" name="Shape 45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Extended ER Features: Generalization</a:t>
            </a:r>
          </a:p>
        </p:txBody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y="1093787" x="814387"/>
            <a:ext cy="2674937" cx="72532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bottom-up design process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combine a number of entity sets that share the same features into a higher-level entity set.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Specialization and generalization are simple inversions of each other; they are represented in an E-R diagram in the same way.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terms specialization and generalization are used interchangeably.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64" name="Shape 4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5" name="Shape 465"/>
          <p:cNvSpPr txBox="1"/>
          <p:nvPr>
            <p:ph type="title"/>
          </p:nvPr>
        </p:nvSpPr>
        <p:spPr>
          <a:xfrm>
            <a:off y="57150" x="671512"/>
            <a:ext cy="687387" cx="8458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Specialization and Generalization (Cont.)</a:t>
            </a:r>
          </a:p>
        </p:txBody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y="1222375" x="855662"/>
            <a:ext cy="4027487" cx="7797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have multiple specializations of an entity set based on different features. 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E.g.,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permanent_employee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vs.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temporary_employee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in addition to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vs.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secretary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particular employee would be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member of one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permanent_employee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temporary_employee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also a member of one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secretary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ISA relationship also referred to as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superclass - subclass</a:t>
            </a: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</a:t>
            </a: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71" name="Shape 4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2" name="Shape 472"/>
          <p:cNvSpPr txBox="1"/>
          <p:nvPr>
            <p:ph type="title"/>
          </p:nvPr>
        </p:nvSpPr>
        <p:spPr>
          <a:xfrm>
            <a:off y="171450" x="898525"/>
            <a:ext cy="876300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Constraints on a Specialization/Generalization</a:t>
            </a:r>
          </a:p>
        </p:txBody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y="1222375" x="709612"/>
            <a:ext cy="4919661" cx="80406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Constraint on which entities can be members of a given lower-level entity set.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condition-defined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all customers over 65 years are members of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senior-citizen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 set;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senior-citizen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ISA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user-defined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Constraint on whether or not entities may belong to more than one lower-level entity set within a single generalization.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Disjoint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entity can belong to only one lower-level entity set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Noted in E-R diagram by having multiple lower-level entity sets link to the same triangle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Overlapping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entity can belong to more than one lower-level entity set</a:t>
            </a: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78" name="Shape 4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9" name="Shape 479"/>
          <p:cNvSpPr txBox="1"/>
          <p:nvPr>
            <p:ph type="title"/>
          </p:nvPr>
        </p:nvSpPr>
        <p:spPr>
          <a:xfrm>
            <a:off y="-119061" x="855662"/>
            <a:ext cy="1152525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 Constraints on a Specialization/Generalization (Cont.)</a:t>
            </a:r>
          </a:p>
        </p:txBody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y="1341437" x="814387"/>
            <a:ext cy="2619375" cx="73644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Completeness constraint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-- specifies whether or not an entity in the higher-level entity set must belong to at least one of the lower-level entity sets within a generalization.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total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an entity must belong to one of the lower-level entity sets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partial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an entity need not belong to one of the lower-level entity sets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85" name="Shape 4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6" name="Shape 486"/>
          <p:cNvSpPr txBox="1"/>
          <p:nvPr>
            <p:ph type="title"/>
          </p:nvPr>
        </p:nvSpPr>
        <p:spPr>
          <a:xfrm>
            <a:off y="52386" x="1209675"/>
            <a:ext cy="622299" cx="67262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Aggregation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y="1222375" x="855662"/>
            <a:ext cy="1054100" cx="7985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Consider the ternary relationship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which we saw earlier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Suppose we want to record evaluations of a student by a guide on a project</a:t>
            </a:r>
          </a:p>
        </p:txBody>
      </p:sp>
      <p:pic>
        <p:nvPicPr>
          <p:cNvPr id="488" name="Shape 48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46311" x="1847850"/>
            <a:ext cy="4124325" cx="520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493" name="Shape 4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4" name="Shape 49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Aggregation (Cont.)</a:t>
            </a:r>
          </a:p>
        </p:txBody>
      </p:sp>
      <p:sp>
        <p:nvSpPr>
          <p:cNvPr id="495" name="Shape 495"/>
          <p:cNvSpPr txBox="1"/>
          <p:nvPr>
            <p:ph idx="1" type="body"/>
          </p:nvPr>
        </p:nvSpPr>
        <p:spPr>
          <a:xfrm>
            <a:off y="1222375" x="855662"/>
            <a:ext cy="5226050" cx="74993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sets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eval_for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represent overlapping information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eval_for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relationship corresponds to 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relationship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However, some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relationships may not correspond to any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eval_for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relationships 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 we can’t discard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relationship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Eliminate this redundancy via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aggregation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Treat relationship as an abstract entity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relationships between relationships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Abstraction of relationship into new entity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00" name="Shape 5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1" name="Shape 50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Aggregation (Cont.)</a:t>
            </a:r>
          </a:p>
        </p:txBody>
      </p:sp>
      <p:sp>
        <p:nvSpPr>
          <p:cNvPr id="502" name="Shape 502"/>
          <p:cNvSpPr txBox="1"/>
          <p:nvPr>
            <p:ph idx="1" type="body"/>
          </p:nvPr>
        </p:nvSpPr>
        <p:spPr>
          <a:xfrm>
            <a:off y="1106487" x="779462"/>
            <a:ext cy="1481137" cx="81391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Without introducing redundancy, the following diagram represents: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student is guided by a particular instructor on a particular project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student, instructor, project combination may have an associated evaluation</a:t>
            </a:r>
          </a:p>
        </p:txBody>
      </p:sp>
      <p:pic>
        <p:nvPicPr>
          <p:cNvPr id="503" name="Shape 50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470150" x="2908300"/>
            <a:ext cy="3967162" cx="494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Set </a:t>
            </a:r>
            <a:r>
              <a:rPr strike="noStrike" u="none" b="1" cap="none" baseline="0" sz="3200" lang="en-US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16037" x="708025"/>
            <a:ext cy="4452936" cx="802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08" name="Shape 5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9" name="Shape 509"/>
          <p:cNvSpPr txBox="1"/>
          <p:nvPr>
            <p:ph type="title"/>
          </p:nvPr>
        </p:nvSpPr>
        <p:spPr>
          <a:xfrm>
            <a:off y="506412" x="808037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Representing Specialization via Schemas</a:t>
            </a:r>
          </a:p>
        </p:txBody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y="1370012" x="814387"/>
            <a:ext cy="4503736" cx="78311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Method 1: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a schema for the higher-level entity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a schema for each lower-level entity set, include primary key of higher-level entity set and local attributes</a:t>
            </a:r>
            <a:r>
              <a:rPr strike="noStrike" u="none" b="0" cap="none" baseline="0" sz="1800" lang="en-US" i="0">
                <a:solidFill>
                  <a:srgbClr val="99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</a:t>
            </a:r>
            <a:r>
              <a:rPr strike="noStrike" u="none" b="0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schema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</a:t>
            </a:r>
            <a:r>
              <a:rPr strike="noStrike" u="none" b="0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</a:t>
            </a:r>
            <a:br>
              <a:rPr strike="noStrike" u="none" b="0" cap="none" baseline="0" sz="1800" lang="en-US" i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	   ID, name, street, city  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student	   ID, tot_cred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employee	   ID, salary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Drawback:  getting information about, an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employee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requires accessing two relations, the one corresponding to the low-level schema and the one corresponding to the high-level schema</a:t>
            </a:r>
          </a:p>
        </p:txBody>
      </p:sp>
      <p:cxnSp>
        <p:nvCxnSpPr>
          <p:cNvPr id="511" name="Shape 511"/>
          <p:cNvCxnSpPr/>
          <p:nvPr/>
        </p:nvCxnSpPr>
        <p:spPr>
          <a:xfrm>
            <a:off y="3257550" x="1978025"/>
            <a:ext cy="0" cx="37972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512" name="Shape 512"/>
          <p:cNvCxnSpPr/>
          <p:nvPr/>
        </p:nvCxnSpPr>
        <p:spPr>
          <a:xfrm>
            <a:off y="2917825" x="3402012"/>
            <a:ext cy="1200150" cx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17" name="Shape 5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8" name="Shape 518"/>
          <p:cNvSpPr txBox="1"/>
          <p:nvPr>
            <p:ph type="title"/>
          </p:nvPr>
        </p:nvSpPr>
        <p:spPr>
          <a:xfrm>
            <a:off y="474662" x="855662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Representing Specialization as Schemas (Cont.)</a:t>
            </a:r>
          </a:p>
        </p:txBody>
      </p:sp>
      <p:sp>
        <p:nvSpPr>
          <p:cNvPr id="519" name="Shape 519"/>
          <p:cNvSpPr txBox="1"/>
          <p:nvPr>
            <p:ph idx="1" type="body"/>
          </p:nvPr>
        </p:nvSpPr>
        <p:spPr>
          <a:xfrm>
            <a:off y="1222375" x="536575"/>
            <a:ext cy="5156199" cx="81565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Method 2: 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 a schema for each entity set with all local and inherited attributes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	</a:t>
            </a:r>
            <a:r>
              <a:rPr strike="noStrike" u="none" b="0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schema</a:t>
            </a:r>
            <a:r>
              <a:rPr strike="noStrike" u="none" b="0" cap="none" baseline="0" sz="1800" lang="en-US" i="0">
                <a:solidFill>
                  <a:srgbClr val="99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       </a:t>
            </a:r>
            <a:r>
              <a:rPr strike="noStrike" u="none" b="0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</a:t>
            </a:r>
            <a:b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	       ID, name, street, city	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student	       ID, name, street, city, tot_cred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employee 	       ID, name, street, city, salary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specialization is total, the schema for the generalized entity set 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not required to store information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defined as a “view” relation containing union of specialization relations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explicit schema may still be needed for foreign key constraints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Drawback: 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name, street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city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may be stored redundantly for people who are both students and employees</a:t>
            </a:r>
          </a:p>
        </p:txBody>
      </p:sp>
      <p:cxnSp>
        <p:nvCxnSpPr>
          <p:cNvPr id="520" name="Shape 520"/>
          <p:cNvCxnSpPr/>
          <p:nvPr/>
        </p:nvCxnSpPr>
        <p:spPr>
          <a:xfrm>
            <a:off y="2206625" x="1522412"/>
            <a:ext cy="0" cx="53847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  <p:cxnSp>
        <p:nvCxnSpPr>
          <p:cNvPr id="521" name="Shape 521"/>
          <p:cNvCxnSpPr/>
          <p:nvPr/>
        </p:nvCxnSpPr>
        <p:spPr>
          <a:xfrm>
            <a:off y="1943100" x="3186111"/>
            <a:ext cy="1054100" cx="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cxn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26" name="Shape 5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7" name="Shape 527"/>
          <p:cNvSpPr txBox="1"/>
          <p:nvPr>
            <p:ph type="title"/>
          </p:nvPr>
        </p:nvSpPr>
        <p:spPr>
          <a:xfrm>
            <a:off y="-180975" x="942975"/>
            <a:ext cy="865187" cx="81311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Schemas Corresponding to Aggregation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y="1222375" x="855662"/>
            <a:ext cy="3522662" cx="75628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represent aggregation, create a schema containing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primary key of the aggregated relationship,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primary key of the associated entity set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descriptive attributes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33" name="Shape 5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4" name="Shape 534"/>
          <p:cNvSpPr txBox="1"/>
          <p:nvPr>
            <p:ph type="title"/>
          </p:nvPr>
        </p:nvSpPr>
        <p:spPr>
          <a:xfrm>
            <a:off y="582612" x="757237"/>
            <a:ext cy="457200" cx="73771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Schemas Corresponding to Aggregation (Cont.)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y="1065212" x="865187"/>
            <a:ext cy="1819274" cx="75453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example, to represent aggregation manages between relationship works_on and entity set manager, create a schema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eval_for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s_ID, project_id, i_ID, evaluation_id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Schema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redundant provided we are willing to store null values for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manager_name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relation on schema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manages</a:t>
            </a:r>
          </a:p>
        </p:txBody>
      </p:sp>
      <p:cxnSp>
        <p:nvCxnSpPr>
          <p:cNvPr id="536" name="Shape 536"/>
          <p:cNvCxnSpPr/>
          <p:nvPr/>
        </p:nvCxnSpPr>
        <p:spPr>
          <a:xfrm>
            <a:off y="4070350" x="4495800"/>
            <a:ext cy="1587" cx="1587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cxnSp>
      <p:pic>
        <p:nvPicPr>
          <p:cNvPr id="537" name="Shape 53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019425" x="3673475"/>
            <a:ext cy="3438525" cx="428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42" name="Shape 5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3" name="Shape 54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E-R Design Decisions</a:t>
            </a:r>
          </a:p>
        </p:txBody>
      </p:sp>
      <p:sp>
        <p:nvSpPr>
          <p:cNvPr id="544" name="Shape 544"/>
          <p:cNvSpPr txBox="1"/>
          <p:nvPr>
            <p:ph idx="1" type="body"/>
          </p:nvPr>
        </p:nvSpPr>
        <p:spPr>
          <a:xfrm>
            <a:off y="1093787" x="814387"/>
            <a:ext cy="4687886" cx="73977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use of an attribute or entity set to represent an object.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Whether a real-world concept is best expressed by an entity set or a relationship set.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use of a ternary relationship versus a pair of binary relationships.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use of a strong or weak entity set.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use of specialization/generalization – contributes to modularity in the design.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use of aggregation – can treat the aggregate entity set as a single unit without concern for the details of its internal structure.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49" name="Shape 5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0" name="Shape 550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about doing another ER design interactively on the board?</a:t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55" name="Shape 5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6" name="Shape 556"/>
          <p:cNvSpPr txBox="1"/>
          <p:nvPr>
            <p:ph type="title"/>
          </p:nvPr>
        </p:nvSpPr>
        <p:spPr>
          <a:xfrm>
            <a:off y="155575" x="469900"/>
            <a:ext cy="477837" cx="88677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Summary of Symbols Used in E-R Notation</a:t>
            </a:r>
          </a:p>
        </p:txBody>
      </p:sp>
      <p:pic>
        <p:nvPicPr>
          <p:cNvPr id="557" name="Shape 557"/>
          <p:cNvPicPr preferRelativeResize="0"/>
          <p:nvPr/>
        </p:nvPicPr>
        <p:blipFill rotWithShape="1">
          <a:blip r:embed="rId3">
            <a:alphaModFix/>
          </a:blip>
          <a:srcRect t="0" b="53855" r="0" l="0"/>
          <a:stretch/>
        </p:blipFill>
        <p:spPr>
          <a:xfrm>
            <a:off y="1241425" x="512762"/>
            <a:ext cy="4595812" cx="8012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62" name="Shape 5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3" name="Shape 563"/>
          <p:cNvSpPr txBox="1"/>
          <p:nvPr>
            <p:ph type="title"/>
          </p:nvPr>
        </p:nvSpPr>
        <p:spPr>
          <a:xfrm>
            <a:off y="69850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Symbols Used in E-R Notation (Cont.)</a:t>
            </a:r>
          </a:p>
        </p:txBody>
      </p:sp>
      <p:pic>
        <p:nvPicPr>
          <p:cNvPr id="564" name="Shape 564"/>
          <p:cNvPicPr preferRelativeResize="0"/>
          <p:nvPr/>
        </p:nvPicPr>
        <p:blipFill rotWithShape="1">
          <a:blip r:embed="rId3">
            <a:alphaModFix/>
          </a:blip>
          <a:srcRect t="45371" b="0" r="0" l="0"/>
          <a:stretch/>
        </p:blipFill>
        <p:spPr>
          <a:xfrm>
            <a:off y="979487" x="1196975"/>
            <a:ext cy="5048249" cx="743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69" name="Shape 5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0" name="Shape 57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 ER Notations</a:t>
            </a:r>
          </a:p>
        </p:txBody>
      </p:sp>
      <p:sp>
        <p:nvSpPr>
          <p:cNvPr id="571" name="Shape 571"/>
          <p:cNvSpPr txBox="1"/>
          <p:nvPr>
            <p:ph idx="1" type="body"/>
          </p:nvPr>
        </p:nvSpPr>
        <p:spPr>
          <a:xfrm>
            <a:off y="1093787" x="814387"/>
            <a:ext cy="606425" cx="76612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20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Chen, IDE1FX, …</a:t>
            </a:r>
          </a:p>
        </p:txBody>
      </p:sp>
      <p:pic>
        <p:nvPicPr>
          <p:cNvPr id="572" name="Shape 572"/>
          <p:cNvPicPr preferRelativeResize="0"/>
          <p:nvPr/>
        </p:nvPicPr>
        <p:blipFill rotWithShape="1">
          <a:blip r:embed="rId3">
            <a:alphaModFix/>
          </a:blip>
          <a:srcRect t="0" b="76594" r="15593" l="0"/>
          <a:stretch/>
        </p:blipFill>
        <p:spPr>
          <a:xfrm>
            <a:off y="1760536" x="1065212"/>
            <a:ext cy="1773236" cx="683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Shape 573"/>
          <p:cNvPicPr preferRelativeResize="0"/>
          <p:nvPr/>
        </p:nvPicPr>
        <p:blipFill rotWithShape="1">
          <a:blip r:embed="rId3">
            <a:alphaModFix/>
          </a:blip>
          <a:srcRect t="87551" b="0" r="0" l="0"/>
          <a:stretch/>
        </p:blipFill>
        <p:spPr>
          <a:xfrm>
            <a:off y="4040187" x="514350"/>
            <a:ext cy="987425" cx="8478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78" name="Shape 5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9" name="Shape 57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Alternative ER Notations</a:t>
            </a:r>
          </a:p>
        </p:txBody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y="1266825" x="639762"/>
            <a:ext cy="622299" cx="82327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 Chen                      IDE1FX (Crows feet notation)</a:t>
            </a:r>
          </a:p>
        </p:txBody>
      </p:sp>
      <p:pic>
        <p:nvPicPr>
          <p:cNvPr id="581" name="Shape 581"/>
          <p:cNvPicPr preferRelativeResize="0"/>
          <p:nvPr/>
        </p:nvPicPr>
        <p:blipFill rotWithShape="1">
          <a:blip r:embed="rId3">
            <a:alphaModFix/>
          </a:blip>
          <a:srcRect t="22715" b="11974" r="0" l="0"/>
          <a:stretch/>
        </p:blipFill>
        <p:spPr>
          <a:xfrm>
            <a:off y="1784350" x="1223962"/>
            <a:ext cy="4619625" cx="755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Sets (Cont.)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222375" x="855662"/>
            <a:ext cy="1171575" cx="75707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can also be property of a relationship set.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instance, the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set between entity sets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have the attribute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date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tracks when the student started being associated with the advisor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520950" x="973137"/>
            <a:ext cy="3676650" cx="775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86" name="Shape 5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7" name="Shape 58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UML	</a:t>
            </a:r>
          </a:p>
        </p:txBody>
      </p:sp>
      <p:sp>
        <p:nvSpPr>
          <p:cNvPr id="588" name="Shape 588"/>
          <p:cNvSpPr txBox="1"/>
          <p:nvPr>
            <p:ph idx="1" type="body"/>
          </p:nvPr>
        </p:nvSpPr>
        <p:spPr>
          <a:xfrm>
            <a:off y="1222375" x="855662"/>
            <a:ext cy="4876799" cx="74199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UML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Unified Modeling Language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UML has many components to graphically model different aspects of an entire software system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UML Class Diagrams correspond to E-R Diagram, but several differences.</a:t>
            </a:r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93" name="Shape 5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4" name="Shape 594"/>
          <p:cNvSpPr txBox="1"/>
          <p:nvPr>
            <p:ph type="title"/>
          </p:nvPr>
        </p:nvSpPr>
        <p:spPr>
          <a:xfrm>
            <a:off y="104775" x="858837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 vs. UML Class Diagrams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y="6007100" x="1673225"/>
            <a:ext cy="366711" cx="610235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 reversal of position in cardinality constraint depiction</a:t>
            </a:r>
          </a:p>
        </p:txBody>
      </p:sp>
      <p:pic>
        <p:nvPicPr>
          <p:cNvPr id="596" name="Shape 596"/>
          <p:cNvPicPr preferRelativeResize="0"/>
          <p:nvPr/>
        </p:nvPicPr>
        <p:blipFill rotWithShape="1">
          <a:blip r:embed="rId3">
            <a:alphaModFix/>
          </a:blip>
          <a:srcRect t="0" b="44093" r="0" l="0"/>
          <a:stretch/>
        </p:blipFill>
        <p:spPr>
          <a:xfrm>
            <a:off y="1065212" x="569912"/>
            <a:ext cy="4695824" cx="828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01" name="Shape 6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2" name="Shape 60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 vs. UML Class Diagrams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y="1058862" x="1630362"/>
            <a:ext cy="376236" cx="2335211"/>
          </a:xfrm>
          <a:prstGeom prst="rect">
            <a:avLst/>
          </a:prstGeom>
          <a:noFill/>
          <a:ln>
            <a:noFill/>
          </a:ln>
        </p:spPr>
        <p:txBody>
          <a:bodyPr bIns="45000" rIns="90000" lIns="90000" tIns="45000" anchor="t" anchorCtr="0">
            <a:noAutofit/>
          </a:bodyPr>
          <a:lstStyle/>
          <a:p>
            <a:pPr algn="l" rtl="0" lvl="0" marR="0" indent="0" mar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Diagram Notation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y="1087437" x="5378450"/>
            <a:ext cy="376236" cx="2030412"/>
          </a:xfrm>
          <a:prstGeom prst="rect">
            <a:avLst/>
          </a:prstGeom>
          <a:noFill/>
          <a:ln>
            <a:noFill/>
          </a:ln>
        </p:spPr>
        <p:txBody>
          <a:bodyPr bIns="45000" rIns="90000" lIns="90000" tIns="45000" anchor="t" anchorCtr="0">
            <a:noAutofit/>
          </a:bodyPr>
          <a:lstStyle/>
          <a:p>
            <a:pPr algn="l" rtl="0" lvl="0" marR="0" indent="0" mar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Equivalent in UML</a:t>
            </a:r>
          </a:p>
        </p:txBody>
      </p:sp>
      <p:sp>
        <p:nvSpPr>
          <p:cNvPr id="605" name="Shape 605"/>
          <p:cNvSpPr txBox="1"/>
          <p:nvPr/>
        </p:nvSpPr>
        <p:spPr>
          <a:xfrm>
            <a:off y="5829300" x="1158875"/>
            <a:ext cy="641350" cx="67373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Generalization can use merged or separate arrows independent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of disjoint/overlapping</a:t>
            </a:r>
          </a:p>
        </p:txBody>
      </p:sp>
      <p:pic>
        <p:nvPicPr>
          <p:cNvPr id="606" name="Shape 606"/>
          <p:cNvPicPr preferRelativeResize="0"/>
          <p:nvPr/>
        </p:nvPicPr>
        <p:blipFill rotWithShape="1">
          <a:blip r:embed="rId3">
            <a:alphaModFix/>
          </a:blip>
          <a:srcRect t="56211" b="0" r="11428" l="0"/>
          <a:stretch/>
        </p:blipFill>
        <p:spPr>
          <a:xfrm>
            <a:off y="1641475" x="846137"/>
            <a:ext cy="3948111" cx="787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11" name="Shape 6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2" name="Shape 61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UML Class Diagrams (Cont.)</a:t>
            </a:r>
          </a:p>
        </p:txBody>
      </p:sp>
      <p:sp>
        <p:nvSpPr>
          <p:cNvPr id="613" name="Shape 613"/>
          <p:cNvSpPr txBox="1"/>
          <p:nvPr>
            <p:ph idx="1" type="body"/>
          </p:nvPr>
        </p:nvSpPr>
        <p:spPr>
          <a:xfrm>
            <a:off y="1222375" x="855662"/>
            <a:ext cy="5029199" cx="73596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Binary relationship sets are represented in UML by just drawing a line connecting the entity sets. The relationship set name is written adjacent to the line. 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role played by an entity set in a relationship set may also be specified by writing the role name on the line, adjacent to the entity set.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relationship set name may alternatively be written in a box, along with attributes of the relationship set, and the box is connected, using a dotted line, to the line depicting the  relationship set.</a:t>
            </a:r>
          </a:p>
        </p:txBody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18" name="Shape 6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9" name="Shape 619"/>
          <p:cNvSpPr txBox="1"/>
          <p:nvPr>
            <p:ph type="ctrTitle"/>
          </p:nvPr>
        </p:nvSpPr>
        <p:spPr>
          <a:xfrm>
            <a:off y="22860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rgbClr val="CC33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 of Chapter 7</a:t>
            </a:r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24" name="Shape 6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5" name="Shape 62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7.01</a:t>
            </a:r>
          </a:p>
        </p:txBody>
      </p:sp>
      <p:pic>
        <p:nvPicPr>
          <p:cNvPr id="626" name="Shape 62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111375" x="1836736"/>
            <a:ext cy="3538537" cx="6354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31" name="Shape 6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2" name="Shape 63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7.02</a:t>
            </a:r>
          </a:p>
        </p:txBody>
      </p:sp>
      <p:pic>
        <p:nvPicPr>
          <p:cNvPr id="633" name="Shape 63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811212" x="708025"/>
            <a:ext cy="4452936" cx="802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38" name="Shape 6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9" name="Shape 63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7.03</a:t>
            </a:r>
          </a:p>
        </p:txBody>
      </p:sp>
      <p:pic>
        <p:nvPicPr>
          <p:cNvPr id="640" name="Shape 64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20787" x="942975"/>
            <a:ext cy="3676650" cx="775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45" name="Shape 6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6" name="Shape 64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7.04</a:t>
            </a:r>
          </a:p>
        </p:txBody>
      </p:sp>
      <p:pic>
        <p:nvPicPr>
          <p:cNvPr id="647" name="Shape 64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30325" x="665162"/>
            <a:ext cy="2551111" cx="80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52" name="Shape 6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3" name="Shape 65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7.05</a:t>
            </a:r>
          </a:p>
        </p:txBody>
      </p:sp>
      <p:pic>
        <p:nvPicPr>
          <p:cNvPr id="654" name="Shape 65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17600" x="884237"/>
            <a:ext cy="3757612" cx="736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Degree of a Relationship Set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1093787" x="814387"/>
            <a:ext cy="4195762" cx="72215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binary relationship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involve two entity sets (or degree two).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relationship sets in a database system are binary.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Relationships between more than two entity sets are rare.  Most relationships are binary. (More on this later.)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104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work on research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under the guidance of an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104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relationship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proj_guide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ternary relationship between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instructor, student,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</a:t>
            </a:r>
          </a:p>
          <a:p>
            <a:pPr algn="l" rtl="0" lvl="0" marR="0" indent="-240030" marL="342900"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Font typeface="Helvetica Neue"/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59" name="Shape 6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0" name="Shape 66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7.06</a:t>
            </a:r>
          </a:p>
        </p:txBody>
      </p:sp>
      <p:pic>
        <p:nvPicPr>
          <p:cNvPr id="661" name="Shape 66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57287" x="979487"/>
            <a:ext cy="3978274" cx="762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66" name="Shape 6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7" name="Shape 66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7.07</a:t>
            </a:r>
          </a:p>
        </p:txBody>
      </p:sp>
      <p:pic>
        <p:nvPicPr>
          <p:cNvPr id="668" name="Shape 66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47762" x="588962"/>
            <a:ext cy="1692275" cx="826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73" name="Shape 6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4" name="Shape 67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7.08</a:t>
            </a:r>
          </a:p>
        </p:txBody>
      </p:sp>
      <p:pic>
        <p:nvPicPr>
          <p:cNvPr id="675" name="Shape 67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12850" x="655637"/>
            <a:ext cy="2405062" cx="8253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80" name="Shape 6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1" name="Shape 68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7.09</a:t>
            </a:r>
          </a:p>
        </p:txBody>
      </p:sp>
      <p:pic>
        <p:nvPicPr>
          <p:cNvPr id="682" name="Shape 68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93737" x="2403475"/>
            <a:ext cy="5899150" cx="4846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87" name="Shape 6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8" name="Shape 68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7.10</a:t>
            </a:r>
          </a:p>
        </p:txBody>
      </p:sp>
      <p:pic>
        <p:nvPicPr>
          <p:cNvPr id="689" name="Shape 68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96975" x="698500"/>
            <a:ext cy="1563687" cx="800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694" name="Shape 6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5" name="Shape 69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7.11</a:t>
            </a:r>
          </a:p>
        </p:txBody>
      </p:sp>
      <p:pic>
        <p:nvPicPr>
          <p:cNvPr id="696" name="Shape 69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892175" x="3362325"/>
            <a:ext cy="5522911" cx="2605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01" name="Shape 7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2" name="Shape 70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7.12</a:t>
            </a:r>
          </a:p>
        </p:txBody>
      </p:sp>
      <p:pic>
        <p:nvPicPr>
          <p:cNvPr id="703" name="Shape 70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39862" x="1398587"/>
            <a:ext cy="2093912" cx="70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08" name="Shape 7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9" name="Shape 70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7.13</a:t>
            </a:r>
          </a:p>
        </p:txBody>
      </p:sp>
      <p:pic>
        <p:nvPicPr>
          <p:cNvPr id="710" name="Shape 71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44587" x="1279525"/>
            <a:ext cy="2093912" cx="710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15" name="Shape 7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6" name="Shape 71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7.14</a:t>
            </a:r>
          </a:p>
        </p:txBody>
      </p:sp>
      <p:pic>
        <p:nvPicPr>
          <p:cNvPr id="717" name="Shape 71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82675" x="841375"/>
            <a:ext cy="1700212" cx="8037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22" name="Shape 7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3" name="Shape 72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7.15</a:t>
            </a:r>
          </a:p>
        </p:txBody>
      </p:sp>
      <p:pic>
        <p:nvPicPr>
          <p:cNvPr id="724" name="Shape 72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11187" x="1644650"/>
            <a:ext cy="5788025" cx="613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222375" x="855662"/>
            <a:ext cy="5391149" cx="79660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entity is represented by a set of attributes, that is descriptive properties possessed by all members of an entity set.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Helvetica Neue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	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instructor =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ID, name, street, city, salary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b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course= 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course_id, title, credits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the set of permitted values for each attribute 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Helvetica Neue"/>
              <a:buChar char="n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Attribute types: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composite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attributes.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Single-valued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multivalued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attributes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multivalued attribute: </a:t>
            </a:r>
            <a:r>
              <a:rPr strike="noStrike" u="none" b="0" cap="none" baseline="0" sz="1800" lang="en-US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phone_numbers</a:t>
            </a:r>
          </a:p>
          <a:p>
            <a:pPr algn="l" rtl="0" lvl="1" marR="0" indent="-285750" marL="7429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folHlink"/>
              </a:buClr>
              <a:buSzPct val="79999"/>
              <a:buFont typeface="Helvetica Neue"/>
              <a:buChar char="l"/>
            </a:pPr>
            <a:r>
              <a:rPr strike="noStrike" u="none" b="1" cap="none" baseline="0" sz="1800" lang="en-US" i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Derived</a:t>
            </a: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attributes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computed from other attributes</a:t>
            </a:r>
          </a:p>
          <a:p>
            <a:pPr algn="l" rtl="0" lvl="2" marR="0" indent="-234950" marL="108585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33CC33"/>
              </a:buClr>
              <a:buSzPct val="75000"/>
              <a:buFont typeface="Helvetica Neue"/>
              <a:buChar char="4"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Example:  age, given date_of_birth</a:t>
            </a:r>
          </a:p>
        </p:txBody>
      </p:sp>
    </p:spTree>
  </p:cSld>
  <p:clrMapOvr>
    <a:masterClrMapping/>
  </p:clrMapOvr>
  <p:transition spd="slow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29" name="Shape 7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0" name="Shape 730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7.17</a:t>
            </a:r>
          </a:p>
        </p:txBody>
      </p:sp>
      <p:pic>
        <p:nvPicPr>
          <p:cNvPr id="731" name="Shape 73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66812" x="828675"/>
            <a:ext cy="2103436" cx="785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36" name="Shape 7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7" name="Shape 737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7.18</a:t>
            </a:r>
          </a:p>
        </p:txBody>
      </p:sp>
      <p:pic>
        <p:nvPicPr>
          <p:cNvPr id="738" name="Shape 73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44575" x="812800"/>
            <a:ext cy="2944811" cx="800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43" name="Shape 7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4" name="Shape 744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7.19</a:t>
            </a:r>
          </a:p>
        </p:txBody>
      </p:sp>
      <p:pic>
        <p:nvPicPr>
          <p:cNvPr id="745" name="Shape 74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01725" x="654050"/>
            <a:ext cy="2743199" cx="807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50" name="Shape 7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1" name="Shape 751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7.20</a:t>
            </a:r>
          </a:p>
        </p:txBody>
      </p:sp>
      <p:pic>
        <p:nvPicPr>
          <p:cNvPr id="752" name="Shape 75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976312" x="869950"/>
            <a:ext cy="3575049" cx="78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57" name="Shape 7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8" name="Shape 758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7.21</a:t>
            </a:r>
          </a:p>
        </p:txBody>
      </p:sp>
      <p:pic>
        <p:nvPicPr>
          <p:cNvPr id="759" name="Shape 75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62000" x="1963736"/>
            <a:ext cy="5394325" cx="5583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64" name="Shape 7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5" name="Shape 765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7.22</a:t>
            </a:r>
          </a:p>
        </p:txBody>
      </p:sp>
      <p:pic>
        <p:nvPicPr>
          <p:cNvPr id="766" name="Shape 76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38237" x="2232025"/>
            <a:ext cy="4124325" cx="520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71" name="Shape 7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2" name="Shape 772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7.23</a:t>
            </a:r>
          </a:p>
        </p:txBody>
      </p:sp>
      <p:pic>
        <p:nvPicPr>
          <p:cNvPr id="773" name="Shape 77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009650" x="1168400"/>
            <a:ext cy="5541962" cx="69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78" name="Shape 7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9" name="Shape 779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7.24</a:t>
            </a:r>
          </a:p>
        </p:txBody>
      </p:sp>
      <p:pic>
        <p:nvPicPr>
          <p:cNvPr id="780" name="Shape 78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61987" x="2270125"/>
            <a:ext cy="5951537" cx="47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85" name="Shape 7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6" name="Shape 786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7.25</a:t>
            </a:r>
          </a:p>
        </p:txBody>
      </p:sp>
      <p:pic>
        <p:nvPicPr>
          <p:cNvPr id="787" name="Shape 78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58812" x="1806575"/>
            <a:ext cy="5751511" cx="6142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792" name="Shape 7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3" name="Shape 793"/>
          <p:cNvSpPr txBox="1"/>
          <p:nvPr>
            <p:ph type="title"/>
          </p:nvPr>
        </p:nvSpPr>
        <p:spPr>
          <a:xfrm>
            <a:off y="117475" x="768350"/>
            <a:ext cy="609599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strike="noStrike" u="none" b="1" cap="none" baseline="0" sz="3200" lang="en-US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7.26</a:t>
            </a:r>
          </a:p>
        </p:txBody>
      </p:sp>
      <p:pic>
        <p:nvPicPr>
          <p:cNvPr id="794" name="Shape 79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765175" x="2051050"/>
            <a:ext cy="5778499" cx="56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3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