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52.xml" Type="http://schemas.openxmlformats.org/officeDocument/2006/relationships/slide" Id="rId58"/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23.xml" Type="http://schemas.openxmlformats.org/officeDocument/2006/relationships/slide" Id="rId29"/><Relationship Target="slides/slide43.xml" Type="http://schemas.openxmlformats.org/officeDocument/2006/relationships/slide" Id="rId4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Times New Roman"/>
              <a:buNone/>
            </a:pPr>
            <a:r>
              <a:rPr strike="noStrike" u="none" b="0" cap="none" baseline="0" sz="1300" lang="en-US" i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5200" rIns="92050" lIns="92050" tIns="45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y="695325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y="4410075" x="931862"/>
            <a:ext cy="4178300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4" name="Shape 3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5" name="Shape 39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703262" x="1187450"/>
            <a:ext cy="3467099" cx="46228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2.xml" Type="http://schemas.openxmlformats.org/officeDocument/2006/relationships/theme" Id="rId13"/><Relationship Target="../media/image00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0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1.xml" Type="http://schemas.openxmlformats.org/officeDocument/2006/relationships/theme" Id="rId4"/><Relationship Target="../slideLayouts/slideLayout12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4008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4.*</a:t>
            </a: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y="6613525" x="0"/>
            <a:ext cy="244474" cx="2571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5" name="Shape 15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y="5726112" x="2674936"/>
            <a:ext cy="793749" cx="3694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b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conditions on re-use 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218237" x="6596061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70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4"/><Relationship Target="../media/image07.jp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04.jp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4: Intermediate SQL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66675" x="7381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Joined Relations – Examples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098550" x="828675"/>
            <a:ext cy="688975" cx="66198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inner join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course.course_id = prereq.course_id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3300412" x="757237"/>
            <a:ext cy="714374" cx="79105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difference between the above, and a natural join?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left outer join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prereq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course.course_id = prereq.course_id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065336" x="1408112"/>
            <a:ext cy="1003300" cx="646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610100" x="1414462"/>
            <a:ext cy="1266825" cx="658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t="4582" b="71705" r="6109" l="52229"/>
          <a:stretch/>
        </p:blipFill>
        <p:spPr>
          <a:xfrm>
            <a:off y="2127250" x="5864225"/>
            <a:ext cy="300036" cx="98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t="4582" b="71705" r="6109" l="52229"/>
          <a:stretch/>
        </p:blipFill>
        <p:spPr>
          <a:xfrm>
            <a:off y="4662487" x="5984875"/>
            <a:ext cy="300036" cx="98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Joined Relations – Examples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y="1047750" x="742950"/>
            <a:ext cy="485775" cx="68008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natural right outer join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76411" x="1717675"/>
            <a:ext cy="1416049" cx="62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y="4464050" x="904875"/>
            <a:ext cy="366711" cx="3365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y="3363912" x="790575"/>
            <a:ext cy="396874" cx="66865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Helvetica Neue"/>
              <a:buChar char="n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1" cap="none" baseline="0" sz="16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059237" x="1657350"/>
            <a:ext cy="1527175" cx="585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t="4582" b="71705" r="6109" l="52229"/>
          <a:stretch/>
        </p:blipFill>
        <p:spPr>
          <a:xfrm>
            <a:off y="1870075" x="6867525"/>
            <a:ext cy="300036" cx="98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t="4582" b="71705" r="6109" l="52229"/>
          <a:stretch/>
        </p:blipFill>
        <p:spPr>
          <a:xfrm>
            <a:off y="4129087" x="6437312"/>
            <a:ext cy="300036" cx="98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106487" x="739775"/>
            <a:ext cy="4937124" cx="7477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some cases, it is not desirable for all users to see the entire logical model (that is, all the actual relations stored in the database.)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a person who needs to know an instructors name and department, but not the salary.  This person should see a relation described, in SQL, by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provides a mechanism to hide certain data from the view of certain users.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relation that is not of the conceptual model but is made visible to a user as a “virtual relation” is called a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Definition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093787" x="814387"/>
            <a:ext cy="4873624" cx="77628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view is defined using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statement which has the form</a:t>
            </a:r>
          </a:p>
          <a:p>
            <a:pPr algn="l" rtl="0" lvl="0" marR="0" indent="-240030" marL="342900">
              <a:lnSpc>
                <a:spcPct val="75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query expression &gt;</a:t>
            </a:r>
          </a:p>
          <a:p>
            <a:pPr algn="l" rtl="0" lvl="0" marR="0" indent="-342900" marL="342900">
              <a:lnSpc>
                <a:spcPct val="75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&lt;query expression&gt; is any legal SQL expression.  The view name is represented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a view is defined, the view name can be used to refer to the virtual relation that the view generates.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definition is not the same as creating a new relation by evaluating the query expression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Rather, a view definition causes the saving of an expression; the expression is substituted into queries using the view.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Views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106487" x="542925"/>
            <a:ext cy="4913311" cx="82502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8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view of instructors without their salary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all instructors in the Biology department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‘Biology’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view of department salary totals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departments_total_salary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total_salary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salary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by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205740" marL="34290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286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y="5232400" x="1060450"/>
            <a:ext cy="457200" cx="75501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Views Defined Using Other Views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physics_fall_2009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room_number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’Physics’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’Fall’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’2009’;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physics_fall_2009_watson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room_number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physics_fall_2009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’Watson’;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Expansion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Expand use of a view in a query/another view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y="1704975" x="1477962"/>
            <a:ext cy="3140074" cx="7192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physics_fall_2009_watson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room_number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room_number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’Physics’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’Fall’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’2009’)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’Watson’;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Views Defined Using Other Views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106487" x="739775"/>
            <a:ext cy="4845050" cx="7613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view may be used in the expression defining another view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dk2"/>
              </a:buClr>
              <a:buSzPct val="945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said to </a:t>
            </a:r>
            <a:r>
              <a:rPr strike="noStrike" u="none" b="0" cap="none" baseline="0" sz="20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 directly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a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used in the expression defining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dk2"/>
              </a:buClr>
              <a:buSzPct val="945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said to </a:t>
            </a:r>
            <a:r>
              <a:rPr strike="noStrike" u="none" b="0" cap="none" baseline="0" sz="20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 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either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depends directly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strike="noStrike" u="none" b="0" cap="none" baseline="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there is a path of dependencies from </a:t>
            </a:r>
            <a:r>
              <a:rPr strike="noStrike" u="none" b="0" cap="none" baseline="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strike="noStrike" u="none" b="0" cap="none" baseline="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said to be </a:t>
            </a:r>
            <a:r>
              <a:rPr strike="noStrike" u="none" b="0" cap="none" baseline="0" sz="20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recursive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if it depends on itself.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Expansion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093787" x="814387"/>
            <a:ext cy="4903786" cx="75596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way to define the meaning of views defined in terms of other views.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dk2"/>
              </a:buClr>
              <a:buSzPct val="945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 defined by an expression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may itself contain uses of view relations.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expansion of an expression repeats the following replacement step: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any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Replace the view 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1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by the expression defining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until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more view relations are present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21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long as the view definitions are not recursive, this loop will terminate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of a View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1106487" x="739775"/>
            <a:ext cy="5054600" cx="76517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 new tuple 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 which we defined earlier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(’30765’, ’Green’, ’Music’);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This insertion must be represented by the insertion of the tuple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(’30765’, ’Green’, ’Music’, null)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into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4:  Intermediate SQL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104900" x="809625"/>
            <a:ext cy="4732336" cx="7413625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 Expressions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SQL Data Types and Schemas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Authorization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Updates cannot be Translated Uniquely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969962" x="814387"/>
            <a:ext cy="5270499" cx="78454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instructor_info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into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instructor_info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(’69987’, ’White’, ’Taylor’);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department, if multiple departments in Taylor?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no department is in Taylor?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SQL implementations allow updates only on simple views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has only one database relation.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contains only attribute names of the relation, and does not have any expressions, aggregates, 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distinct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attribute not listed in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 can be set to null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query does not have a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having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Some Not at All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history_instructors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’History’;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happens if we insert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(’25566’, ’Brown’, ’Biology’, 100000) into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history_instructors?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Materialized Views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Materializing a view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create a physical table containing all the tuples in the result of the query defining the view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relations used in the query are updated, the materialized view result becomes out of date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to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view, by updating the view whenever the underlying relations are updated.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093787" x="814387"/>
            <a:ext cy="5276849" cx="78978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 of work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 transaction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either fully executed or rolled back as if it never occurred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Isolation from concurrent transactions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Transactions begin implicitly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Ended by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rollback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default on most databases: each SQL statement commits automatically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turn off auto commit for a session (e.g. using API)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SQL:1999, can use: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atomic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…. 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supported on most databases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1135062" x="841375"/>
            <a:ext cy="5092699" cx="66309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constraints guard against accidental damage to the database, by ensuring that authorized changes to the database do not result in a loss of data consistency.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checking account must have a balance greater than $10,000.00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salary of a bank employee must be at least $4.00 an hour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customer must have a (non-null) phone number</a:t>
            </a:r>
          </a:p>
          <a:p>
            <a:pPr algn="l" rtl="0" lvl="1" marR="0" indent="-194309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109536" x="7381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Integrity Constraints on a Single Relation</a:t>
            </a: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1177925" x="841375"/>
            <a:ext cy="2640011" cx="75739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unique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(P), where P is a predicate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y="5229225" x="804862"/>
            <a:ext cy="685799" cx="68008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9525" x="7381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 and Unique Constraints 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135062" x="841375"/>
            <a:ext cy="3787775" cx="79486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Declare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be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(12,2)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dk2"/>
              </a:buClr>
              <a:buSzPct val="126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unique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24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unique specification states that the attributes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2, …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candidate key.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Candidate keys are permitted to be null (in contrast to primary keys).</a:t>
            </a: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y="5229225" x="804862"/>
            <a:ext cy="685799" cx="68008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9525" x="7381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check clause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098550" x="823912"/>
            <a:ext cy="803275" cx="63849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P is a predicate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y="2152650" x="1171575"/>
            <a:ext cy="4333875" cx="7056437"/>
          </a:xfrm>
          <a:prstGeom prst="rect">
            <a:avLst/>
          </a:prstGeom>
          <a:noFill/>
          <a:ln>
            <a:noFill/>
          </a:ln>
        </p:spPr>
        <p:txBody>
          <a:bodyPr bIns="44450" rIns="90475" lIns="90475" tIns="4445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ensure that semester is one of fall, winter, spring or summer: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t/>
            </a:r>
            <a:endParaRPr strike="noStrike" u="none" b="1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sec_id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(8),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semester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(6),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year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(4,0),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building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(15),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room_number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time slot 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(4),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primary key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semester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(’Fall’, ’Winter’, ’Spring’, ’Summer’))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y="5229225" x="804862"/>
            <a:ext cy="685799" cx="68008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Referential Integrity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135062" x="841375"/>
            <a:ext cy="4943475" cx="7521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Ensures that a value that appears in one relation for a given set of attributes also appears for a certain set of attributes in another relation.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If “Biology” is a department name appearing in one of the tuples in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relation, then there exists a tuple in the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 for “Biology”.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A be a set of attributes.  Let R and S be two relations that contain attributes A and where A is the primary key of S. A is said to be a 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R if for any values of A appearing in R these values also appear in S.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28600" x="800100"/>
            <a:ext cy="427037" cx="85391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Cascading Actions in Referential Integrity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135062" x="841375"/>
            <a:ext cy="4686300" cx="75549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(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course_id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title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dept_name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…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delete cascade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on update cascade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. . . </a:t>
            </a:r>
            <a:b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actions to cascade: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default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Joined Relations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1177925" x="739775"/>
            <a:ext cy="3575049" cx="71532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operations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take two relations and return as a result another relation.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join operation is a Cartesian product which requires that tuples in the two relations match (under some condition).  It also specifies the attributes that are present in the result of the join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join operations are typically used as subquery expressions in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346075" x="7381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Integrity Constraint Violation During Transactions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093787" x="814387"/>
            <a:ext cy="4903786" cx="79359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(10),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(40),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mother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(10),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father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(10),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ID,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father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person,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foreign key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mother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person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insert a tuple without causing constraint violation ?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father and mother of a person before inserting person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OR, set father and mother to null initially, update after inserting all persons (not possible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father and mother attributes declared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be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defer constraint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checking (next slide)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 Check Clauses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time_slot_id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not use a foreign key here?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section has at least one instructor teaching the section.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write this?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Unfortunately:  subquery in check clause not supported by pretty much any database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Alternative: triggers (later)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assertion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&lt;assertion-name&gt;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&lt;predicate&gt;;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not supported by anyone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163511" x="1217612"/>
            <a:ext cy="552449" cx="726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Data Types in SQL 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890587" x="719137"/>
            <a:ext cy="4862511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Dates, containing a (4 digit) year, month and date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‘2005-7-27’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 of day, in hours, minutes and seconds.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‘09:00:30’ 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time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‘09:00:30.75’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timestamp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date plus time of day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timestamp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‘2005-7-27 09:00:30.75’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interval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period of time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 interval  ‘1’ day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Subtracting a date/time/timestamp value from another gives an interval value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Interval values can be added to date/time/timestamp values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 Creation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	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tot_cred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(3,0)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default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0,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index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studentID_index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Indices are data structures used to speed up access to records with specified values for index attributes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* </a:t>
            </a:r>
            <a:b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b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ID =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‘12345’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executed by using the index to find the required record, without looking at all records of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on indices in Chapter 11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User-Defined Types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1135062" x="841375"/>
            <a:ext cy="5083174" cx="76009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type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in SQL creates user-defined type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create type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Dollars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numeric (12,2) final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table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(15),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budget Dollars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Domains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domain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construct in SQL-92 creates user-defined domain types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create domain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person_name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Types and domains are similar.  Domains can have constraints, such as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specified on them.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domain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degree_level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varchar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(10)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degree_level_test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 in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(’Bachelors’, ’Masters’, ’Doctorate’));</a:t>
            </a: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Large-Object Types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objects (photos, videos, CAD files, etc.) are stored as a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object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binary large object -- object is a large collection of uninterpreted binary data (whose interpretation is left to an application outside of the database system)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character large object -- object is a large collection of character data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a query returns a large object, a pointer is returned rather than the large object itself.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Authorization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135062" x="841375"/>
            <a:ext cy="4876799" cx="8115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Forms of authorization on parts of  the database:</a:t>
            </a:r>
          </a:p>
          <a:p>
            <a:pPr algn="l" rtl="0" lvl="0" marR="0" indent="-342900" marL="342900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reading, but not modification of data.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insertion of new data, but not modification of existing data.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modification, but not deletion of data.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deletion of data.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Forms of authorization to modify the database schema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creation and deletion of indices.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Resources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creation of new relations.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Alteration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addition or deletion of attributes in a relation.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allows deletion of relations.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Authorization Specification in SQL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y="1135062" x="841375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statement is used to confer authorization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&lt;privilege list&gt;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&lt;relation name or view name&gt;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&lt;user list&gt;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&lt;user list&gt; is: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user-id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allows all valid users the privilege granted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role (more on this later)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Granting a privilege on a view does not imply granting any privileges on the underlying relations.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grantor of the privilege must already hold the privilege on the specified item (or be the database administrator).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Privileges in SQL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1135062" x="841375"/>
            <a:ext cy="4445000" cx="728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allows read access to relation,or the ability to query using the view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grant users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authorization on the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relation: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 select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</a:t>
            </a:r>
            <a:r>
              <a:rPr strike="noStrike" u="none" b="0" cap="none" baseline="-2500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ability to insert tuples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ability  to update using the SQL update statement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ability to delete tuples.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</a:t>
            </a:r>
            <a:r>
              <a:rPr strike="noStrike" u="none" b="1" cap="none" baseline="0" sz="20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used as a short form for all the allowable privileges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operations – Example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077912" x="798512"/>
            <a:ext cy="487361" cx="686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3175000" x="798512"/>
            <a:ext cy="48577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5395912" x="852487"/>
            <a:ext cy="1219199" cx="82915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Observe that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 information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missing for CS-315 and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missing  for  CS-437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39900" x="1939925"/>
            <a:ext cy="1198561" cx="432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744912" x="2732086"/>
            <a:ext cy="1385887" cx="259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Revoking Authorization in SQL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1135062" x="841375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revoke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statement is used to revoke authorization.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revoke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&lt;privilege list&gt;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&lt;relation name or view name&gt;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&lt;user list&gt;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revoke select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branch 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U</a:t>
            </a:r>
            <a:r>
              <a:rPr strike="noStrike" u="none" b="0" cap="none" baseline="-2500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&lt;privilege-list&gt; may be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revoke all privileges the revokee may hold.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&lt;revokee-list&gt; includes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public,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users lose the privilege except those granted it explicitly.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same privilege was granted twice to the same user by different grantees, the user may retain the privilege after the revocation.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privileges that depend on the privilege being revoked are also revoked.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role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instructor;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Amit;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Privileges can be granted to roles: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 can be granted to users, as well as to other roles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teaching_assistant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teaching_assistant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inherits all privileges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teaching_assistant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Chain of roles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Satoshi;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Authorization on Views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view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geo_instructor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’Geology’);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 select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geo_instructor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geo_staff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Suppose that a 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geo_staff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member issues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geo_instructor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if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geo_staff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does not have permissions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instructor?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creator of view did not have some permissions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instructor?</a:t>
            </a:r>
          </a:p>
          <a:p>
            <a:pPr algn="l" rtl="0" lvl="0" marR="0" indent="-228600" marL="34290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Authorization Features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privilege to create foreign key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 reference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Mariano;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this required?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 of privileges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 select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grant option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revoke select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Amit, Satoshi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cascade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revoke select on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Amit, Satoshi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restrict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Etc.  read Section 4.6 for more details we have omitted here.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85" name="Shape 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6" name="Shape 386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4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91" name="Shape 3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4.01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39911" x="2703511"/>
            <a:ext cy="3178174" cx="373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4.02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82650" x="2168525"/>
            <a:ext cy="5092699" cx="480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4.03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54075" x="1368425"/>
            <a:ext cy="5148262" cx="640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4.04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47712" x="1368425"/>
            <a:ext cy="5362575" cx="640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4.05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47712" x="1285875"/>
            <a:ext cy="5362575" cx="657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Outer Join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49362" x="827087"/>
            <a:ext cy="4876799" cx="73294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extension of the join operation that avoids loss of information.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Computes the join and then adds tuples form one relation that does not match tuples in the other relation to the result of the join.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null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values.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4.07</a:t>
            </a:r>
          </a:p>
        </p:txBody>
      </p:sp>
      <p:grpSp>
        <p:nvGrpSpPr>
          <p:cNvPr id="428" name="Shape 428"/>
          <p:cNvGrpSpPr/>
          <p:nvPr/>
        </p:nvGrpSpPr>
        <p:grpSpPr>
          <a:xfrm>
            <a:off y="868362" x="3254375"/>
            <a:ext cy="5503862" cx="2830511"/>
            <a:chOff y="868362" x="3254375"/>
            <a:chExt cy="5503862" cx="2830511"/>
          </a:xfrm>
        </p:grpSpPr>
        <p:pic>
          <p:nvPicPr>
            <p:cNvPr id="429" name="Shape 429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868362" x="3254375"/>
              <a:ext cy="5503862" cx="2830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Shape 430"/>
            <p:cNvSpPr txBox="1"/>
            <p:nvPr/>
          </p:nvSpPr>
          <p:spPr>
            <a:xfrm>
              <a:off y="5854700" x="4491037"/>
              <a:ext cy="212724" cx="541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0" rIns="0" lIns="0" tIns="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strike="noStrike" u="none" b="0" cap="none" baseline="0" sz="1400" lang="en-US" i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Taylor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4.06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57312" x="1087437"/>
            <a:ext cy="2066924" cx="73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42" name="Shape 4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4.03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84250" x="2011361"/>
            <a:ext cy="4591049" cx="51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Left Outer Join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1312862" x="658812"/>
            <a:ext cy="396874" cx="55260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left outer join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2961" x="1725611"/>
            <a:ext cy="1347786" cx="5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t="4582" b="71705" r="6109" l="52229"/>
          <a:stretch/>
        </p:blipFill>
        <p:spPr>
          <a:xfrm>
            <a:off y="2173286" x="6573836"/>
            <a:ext cy="300036" cx="98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 Outer Join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y="1287462" x="801687"/>
            <a:ext cy="396874" cx="5397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right outer join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311400" x="1308100"/>
            <a:ext cy="1416049" cx="625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t="4582" b="71705" r="6109" l="52229"/>
          <a:stretch/>
        </p:blipFill>
        <p:spPr>
          <a:xfrm>
            <a:off y="2379661" x="6413500"/>
            <a:ext cy="328611" cx="10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Joined Relations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106487" x="739775"/>
            <a:ext cy="3575049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operations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take two relations and return as a result another relation.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additional operations are typically used as subquery expressions in the </a:t>
            </a:r>
            <a:r>
              <a:rPr strike="noStrike" u="none" b="1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condition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defines which tuples in the two relations match, and what attributes are present in the result of the join.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type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defines how tuples in each relation that do not match any tuple in the other relation (based on the join condition) are treated.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t="32002" b="31502" r="375" l="375"/>
          <a:stretch/>
        </p:blipFill>
        <p:spPr>
          <a:xfrm>
            <a:off y="4421187" x="1122362"/>
            <a:ext cy="1954212" cx="708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Outer Join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325562" x="852487"/>
            <a:ext cy="396874" cx="4810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course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2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full outer join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59000" x="1471612"/>
            <a:ext cy="1527175" cx="585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t="4582" b="71705" r="6109" l="52229"/>
          <a:stretch/>
        </p:blipFill>
        <p:spPr>
          <a:xfrm>
            <a:off y="2193925" x="6223000"/>
            <a:ext cy="323850" cx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