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9.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39.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43.xml"/>
  <Override ContentType="application/vnd.openxmlformats-officedocument.presentationml.notesSlide+xml" PartName="/ppt/notesSlides/notesSlide37.xml"/>
  <Override ContentType="application/vnd.openxmlformats-officedocument.presentationml.notesSlide+xml" PartName="/ppt/notesSlides/notesSlide32.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35.xml"/>
  <Override ContentType="application/vnd.openxmlformats-officedocument.presentationml.notesSlide+xml" PartName="/ppt/notesSlides/notesSlide31.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41.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42.xml"/>
  <Override ContentType="application/vnd.openxmlformats-officedocument.presentationml.notesSlide+xml" PartName="/ppt/notesSlides/notesSlide38.xml"/>
  <Override ContentType="application/vnd.openxmlformats-officedocument.presentationml.notesSlide+xml" PartName="/ppt/notesSlides/notesSlide28.xml"/>
  <Override ContentType="application/vnd.openxmlformats-officedocument.presentationml.notesSlide+xml" PartName="/ppt/notesSlides/notesSlide40.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45.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44.xml"/>
  <Override ContentType="application/vnd.openxmlformats-officedocument.presentationml.notesSlide+xml" PartName="/ppt/notesSlides/notesSlide46.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5.xml"/>
  <Override ContentType="application/vnd.openxmlformats-officedocument.theme+xml" PartName="/ppt/theme/theme2.xml"/>
  <Override ContentType="application/vnd.openxmlformats-officedocument.theme+xml" PartName="/ppt/theme/theme7.xml"/>
  <Override ContentType="application/vnd.openxmlformats-officedocument.theme+xml" PartName="/ppt/theme/theme4.xml"/>
  <Override ContentType="application/vnd.openxmlformats-officedocument.theme+xml" PartName="/ppt/theme/theme1.xml"/>
  <Override ContentType="application/vnd.openxmlformats-officedocument.theme+xml" PartName="/ppt/theme/theme8.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5.xml"/>
  <Override ContentType="application/vnd.openxmlformats-officedocument.presentationml.slideMaster+xml" PartName="/ppt/slideMasters/slideMaster1.xml"/>
  <Override ContentType="application/vnd.openxmlformats-officedocument.presentationml.slide+xml" PartName="/ppt/slides/slide37.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45.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3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42.xml"/>
  <Override ContentType="application/vnd.openxmlformats-officedocument.presentationml.slide+xml" PartName="/ppt/slides/slide31.xml"/>
  <Override ContentType="application/vnd.openxmlformats-officedocument.presentationml.slide+xml" PartName="/ppt/slides/slide43.xml"/>
  <Override ContentType="application/vnd.openxmlformats-officedocument.presentationml.slide+xml" PartName="/ppt/slides/slide40.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4.xml"/>
  <Override ContentType="application/vnd.openxmlformats-officedocument.presentationml.slide+xml" PartName="/ppt/slides/slide38.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46.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41.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4"/>
    <p:sldMasterId id="2147483661" r:id="rId5"/>
    <p:sldMasterId id="2147483662" r:id="rId6"/>
    <p:sldMasterId id="2147483663" r:id="rId7"/>
    <p:sldMasterId id="2147483664" r:id="rId8"/>
    <p:sldMasterId id="2147483665"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29.xml"/><Relationship Id="rId38" Type="http://schemas.openxmlformats.org/officeDocument/2006/relationships/slide" Target="slides/slide28.xml"/><Relationship Id="rId37" Type="http://schemas.openxmlformats.org/officeDocument/2006/relationships/slide" Target="slides/slide27.xml"/><Relationship Id="rId19" Type="http://schemas.openxmlformats.org/officeDocument/2006/relationships/slide" Target="slides/slide9.xml"/><Relationship Id="rId36" Type="http://schemas.openxmlformats.org/officeDocument/2006/relationships/slide" Target="slides/slide26.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30" Type="http://schemas.openxmlformats.org/officeDocument/2006/relationships/slide" Target="slides/slide20.xml"/><Relationship Id="rId12" Type="http://schemas.openxmlformats.org/officeDocument/2006/relationships/slide" Target="slides/slide2.xml"/><Relationship Id="rId31" Type="http://schemas.openxmlformats.org/officeDocument/2006/relationships/slide" Target="slides/slide21.xml"/><Relationship Id="rId13" Type="http://schemas.openxmlformats.org/officeDocument/2006/relationships/slide" Target="slides/slide3.xml"/><Relationship Id="rId10" Type="http://schemas.openxmlformats.org/officeDocument/2006/relationships/notesMaster" Target="notesMasters/notesMaster1.xml"/><Relationship Id="rId11" Type="http://schemas.openxmlformats.org/officeDocument/2006/relationships/slide" Target="slides/slide1.xml"/><Relationship Id="rId34" Type="http://schemas.openxmlformats.org/officeDocument/2006/relationships/slide" Target="slides/slide24.xml"/><Relationship Id="rId35" Type="http://schemas.openxmlformats.org/officeDocument/2006/relationships/slide" Target="slides/slide25.xml"/><Relationship Id="rId32" Type="http://schemas.openxmlformats.org/officeDocument/2006/relationships/slide" Target="slides/slide22.xml"/><Relationship Id="rId33" Type="http://schemas.openxmlformats.org/officeDocument/2006/relationships/slide" Target="slides/slide23.xml"/><Relationship Id="rId56" Type="http://schemas.openxmlformats.org/officeDocument/2006/relationships/slide" Target="slides/slide46.xml"/><Relationship Id="rId55" Type="http://schemas.openxmlformats.org/officeDocument/2006/relationships/slide" Target="slides/slide45.xml"/><Relationship Id="rId54" Type="http://schemas.openxmlformats.org/officeDocument/2006/relationships/slide" Target="slides/slide44.xml"/><Relationship Id="rId53" Type="http://schemas.openxmlformats.org/officeDocument/2006/relationships/slide" Target="slides/slide43.xml"/><Relationship Id="rId52" Type="http://schemas.openxmlformats.org/officeDocument/2006/relationships/slide" Target="slides/slide42.xml"/><Relationship Id="rId51" Type="http://schemas.openxmlformats.org/officeDocument/2006/relationships/slide" Target="slides/slide41.xml"/><Relationship Id="rId50" Type="http://schemas.openxmlformats.org/officeDocument/2006/relationships/slide" Target="slides/slide40.xml"/><Relationship Id="rId48" Type="http://schemas.openxmlformats.org/officeDocument/2006/relationships/slide" Target="slides/slide38.xml"/><Relationship Id="rId47" Type="http://schemas.openxmlformats.org/officeDocument/2006/relationships/slide" Target="slides/slide37.xml"/><Relationship Id="rId29" Type="http://schemas.openxmlformats.org/officeDocument/2006/relationships/slide" Target="slides/slide19.xml"/><Relationship Id="rId49" Type="http://schemas.openxmlformats.org/officeDocument/2006/relationships/slide" Target="slides/slide39.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 Type="http://schemas.openxmlformats.org/officeDocument/2006/relationships/presProps" Target="presProps.xml"/><Relationship Id="rId21" Type="http://schemas.openxmlformats.org/officeDocument/2006/relationships/slide" Target="slides/slide11.xml"/><Relationship Id="rId40" Type="http://schemas.openxmlformats.org/officeDocument/2006/relationships/slide" Target="slides/slide30.xml"/><Relationship Id="rId1" Type="http://schemas.openxmlformats.org/officeDocument/2006/relationships/theme" Target="theme/theme3.xml"/><Relationship Id="rId22" Type="http://schemas.openxmlformats.org/officeDocument/2006/relationships/slide" Target="slides/slide12.xml"/><Relationship Id="rId41" Type="http://schemas.openxmlformats.org/officeDocument/2006/relationships/slide" Target="slides/slide31.xml"/><Relationship Id="rId4" Type="http://schemas.openxmlformats.org/officeDocument/2006/relationships/slideMaster" Target="slideMasters/slideMaster1.xml"/><Relationship Id="rId23" Type="http://schemas.openxmlformats.org/officeDocument/2006/relationships/slide" Target="slides/slide13.xml"/><Relationship Id="rId42" Type="http://schemas.openxmlformats.org/officeDocument/2006/relationships/slide" Target="slides/slide32.xml"/><Relationship Id="rId3" Type="http://schemas.openxmlformats.org/officeDocument/2006/relationships/tableStyles" Target="tableStyles.xml"/><Relationship Id="rId24" Type="http://schemas.openxmlformats.org/officeDocument/2006/relationships/slide" Target="slides/slide14.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20" Type="http://schemas.openxmlformats.org/officeDocument/2006/relationships/slide" Target="slides/slide10.xml"/><Relationship Id="rId9" Type="http://schemas.openxmlformats.org/officeDocument/2006/relationships/slideMaster" Target="slideMasters/slideMaster6.xml"/><Relationship Id="rId6" Type="http://schemas.openxmlformats.org/officeDocument/2006/relationships/slideMaster" Target="slideMasters/slideMaster3.xml"/><Relationship Id="rId5" Type="http://schemas.openxmlformats.org/officeDocument/2006/relationships/slideMaster" Target="slideMasters/slideMaster2.xml"/><Relationship Id="rId8" Type="http://schemas.openxmlformats.org/officeDocument/2006/relationships/slideMaster" Target="slideMasters/slideMaster5.xml"/><Relationship Id="rId7"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12700">
            <a:solidFill>
              <a:srgbClr val="000000"/>
            </a:solidFill>
            <a:prstDash val="solid"/>
            <a:miter/>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x="0" y="8685211"/>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x="3884612" y="8685211"/>
            <a:ext cx="2971799" cy="457200"/>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lvl="1">
              <a:spcBef>
                <a:spcPts val="0"/>
              </a:spcBef>
              <a:buClr>
                <a:srgbClr val="000000"/>
              </a:buClr>
              <a:buFont typeface="Courier New"/>
              <a:buChar char="o"/>
            </a:pPr>
            <a:r>
              <a:t/>
            </a:r>
            <a:endParaRPr/>
          </a:p>
          <a:p>
            <a:pPr lvl="2">
              <a:spcBef>
                <a:spcPts val="0"/>
              </a:spcBef>
              <a:buClr>
                <a:srgbClr val="000000"/>
              </a:buClr>
              <a:buFont typeface="Wingdings"/>
              <a:buChar char="§"/>
            </a:pPr>
            <a:r>
              <a:t/>
            </a:r>
            <a:endParaRPr/>
          </a:p>
          <a:p>
            <a:pPr lvl="3">
              <a:spcBef>
                <a:spcPts val="0"/>
              </a:spcBef>
              <a:buClr>
                <a:srgbClr val="000000"/>
              </a:buClr>
              <a:buFont typeface="Arial"/>
              <a:buChar char="●"/>
            </a:pPr>
            <a:r>
              <a:t/>
            </a:r>
            <a:endParaRPr/>
          </a:p>
          <a:p>
            <a:pPr lvl="4">
              <a:spcBef>
                <a:spcPts val="0"/>
              </a:spcBef>
              <a:buClr>
                <a:srgbClr val="000000"/>
              </a:buClr>
              <a:buFont typeface="Courier New"/>
              <a:buChar char="o"/>
            </a:pPr>
            <a:r>
              <a:t/>
            </a:r>
            <a:endParaRPr/>
          </a:p>
          <a:p>
            <a:pPr lvl="5">
              <a:spcBef>
                <a:spcPts val="0"/>
              </a:spcBef>
              <a:buClr>
                <a:srgbClr val="000000"/>
              </a:buClr>
              <a:buFont typeface="Wingdings"/>
              <a:buChar char="§"/>
            </a:pPr>
            <a:r>
              <a:t/>
            </a:r>
            <a:endParaRPr/>
          </a:p>
          <a:p>
            <a:pPr lvl="6">
              <a:spcBef>
                <a:spcPts val="0"/>
              </a:spcBef>
              <a:buClr>
                <a:srgbClr val="000000"/>
              </a:buClr>
              <a:buFont typeface="Arial"/>
              <a:buChar char="●"/>
            </a:pPr>
            <a:r>
              <a:t/>
            </a:r>
            <a:endParaRPr/>
          </a:p>
          <a:p>
            <a:pPr lvl="7">
              <a:spcBef>
                <a:spcPts val="0"/>
              </a:spcBef>
              <a:buClr>
                <a:srgbClr val="000000"/>
              </a:buClr>
              <a:buFont typeface="Courier New"/>
              <a:buChar char="o"/>
            </a:pPr>
            <a:r>
              <a:t/>
            </a:r>
            <a:endParaRPr/>
          </a:p>
          <a:p>
            <a:pPr lvl="8">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09" name="Shape 1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70" name="Shape 1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76" name="Shape 1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83" name="Shape 1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189" name="Shape 18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The correct answer is “C” </a:t>
            </a:r>
          </a:p>
          <a:p>
            <a:pPr indent="0" lvl="0" marL="0" marR="0" rtl="0" algn="l">
              <a:spcBef>
                <a:spcPts val="0"/>
              </a:spcBef>
              <a:buFont typeface="Arial"/>
              <a:buNone/>
            </a:pPr>
            <a:r>
              <a:t/>
            </a:r>
            <a:endParaRPr b="0" baseline="0" i="0" sz="1800" u="none" cap="none" strike="noStrike"/>
          </a:p>
          <a:p>
            <a:pPr>
              <a:spcBef>
                <a:spcPts val="0"/>
              </a:spcBef>
              <a:buNone/>
            </a:pPr>
            <a:r>
              <a:t/>
            </a:r>
            <a:endParaRPr b="0" baseline="0" i="0" sz="1800" u="none" cap="none" strike="noStrike"/>
          </a:p>
        </p:txBody>
      </p:sp>
      <p:sp>
        <p:nvSpPr>
          <p:cNvPr id="190" name="Shape 190"/>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Multimedia Lecture Support Package to Accompany Basic Marketing</a:t>
            </a:r>
          </a:p>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Lecture Script 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96" name="Shape 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03" name="Shape 2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09" name="Shape 2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215" name="Shape 21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The correct answer is “B” </a:t>
            </a:r>
          </a:p>
          <a:p>
            <a:pPr indent="0" lvl="0" marL="0" marR="0" rtl="0" algn="l">
              <a:spcBef>
                <a:spcPts val="0"/>
              </a:spcBef>
              <a:buFont typeface="Arial"/>
              <a:buNone/>
            </a:pPr>
            <a:r>
              <a:t/>
            </a:r>
            <a:endParaRPr b="0" baseline="0" i="0" sz="1800" u="none" cap="none" strike="noStrike"/>
          </a:p>
          <a:p>
            <a:pPr>
              <a:spcBef>
                <a:spcPts val="0"/>
              </a:spcBef>
              <a:buNone/>
            </a:pPr>
            <a:r>
              <a:t/>
            </a:r>
            <a:endParaRPr b="0" baseline="0" i="0" sz="1800" u="none" cap="none" strike="noStrike"/>
          </a:p>
        </p:txBody>
      </p:sp>
      <p:sp>
        <p:nvSpPr>
          <p:cNvPr id="216" name="Shape 216"/>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Multimedia Lecture Support Package to Accompany Basic Marketing</a:t>
            </a:r>
          </a:p>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Lecture Script 6-*</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23" name="Shape 2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29" name="Shape 2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15" name="Shape 1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36" name="Shape 2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42" name="Shape 2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48" name="Shape 2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55" name="Shape 2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61" name="Shape 2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67" name="Shape 2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273" name="Shape 27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The correct answer is “A”. See previous slide.</a:t>
            </a:r>
          </a:p>
        </p:txBody>
      </p:sp>
      <p:sp>
        <p:nvSpPr>
          <p:cNvPr id="274" name="Shape 274"/>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Multimedia Lecture Support Package to Accompany Basic Marketing</a:t>
            </a:r>
          </a:p>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Lecture Script 6-*</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80" name="Shape 2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87" name="Shape 2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95" name="Shape 2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21" name="Shape 1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02" name="Shape 3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08" name="Shape 3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14" name="Shape 3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20" name="Shape 3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5" name="Shape 325"/>
        <p:cNvGrpSpPr/>
        <p:nvPr/>
      </p:nvGrpSpPr>
      <p:grpSpPr>
        <a:xfrm>
          <a:off x="0" y="0"/>
          <a:ext cx="0" cy="0"/>
          <a:chOff x="0" y="0"/>
          <a:chExt cx="0" cy="0"/>
        </a:xfrm>
      </p:grpSpPr>
      <p:sp>
        <p:nvSpPr>
          <p:cNvPr id="326" name="Shape 32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27" name="Shape 3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34" name="Shape 3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9" name="Shape 339"/>
        <p:cNvGrpSpPr/>
        <p:nvPr/>
      </p:nvGrpSpPr>
      <p:grpSpPr>
        <a:xfrm>
          <a:off x="0" y="0"/>
          <a:ext cx="0" cy="0"/>
          <a:chOff x="0" y="0"/>
          <a:chExt cx="0" cy="0"/>
        </a:xfrm>
      </p:grpSpPr>
      <p:sp>
        <p:nvSpPr>
          <p:cNvPr id="340" name="Shape 34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41" name="Shape 3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47" name="Shape 3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1" name="Shape 351"/>
        <p:cNvGrpSpPr/>
        <p:nvPr/>
      </p:nvGrpSpPr>
      <p:grpSpPr>
        <a:xfrm>
          <a:off x="0" y="0"/>
          <a:ext cx="0" cy="0"/>
          <a:chOff x="0" y="0"/>
          <a:chExt cx="0" cy="0"/>
        </a:xfrm>
      </p:grpSpPr>
      <p:sp>
        <p:nvSpPr>
          <p:cNvPr id="352" name="Shape 35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53" name="Shape 3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59" name="Shape 3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128" name="Shape 12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Productivity is important because it determines whether a company will make a profit and affects a country’s standard of living</a:t>
            </a:r>
          </a:p>
          <a:p>
            <a:pPr>
              <a:spcBef>
                <a:spcPts val="0"/>
              </a:spcBef>
              <a:buNone/>
            </a:pPr>
            <a:r>
              <a:t/>
            </a:r>
            <a:endParaRPr b="0" baseline="0" i="0" sz="1800" u="none" cap="none" strike="noStrike"/>
          </a:p>
        </p:txBody>
      </p:sp>
      <p:sp>
        <p:nvSpPr>
          <p:cNvPr id="129" name="Shape 129"/>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Multimedia Lecture Support Package to Accompany Basic Marketing</a:t>
            </a:r>
          </a:p>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Lecture Script 6-*</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3" name="Shape 363"/>
        <p:cNvGrpSpPr/>
        <p:nvPr/>
      </p:nvGrpSpPr>
      <p:grpSpPr>
        <a:xfrm>
          <a:off x="0" y="0"/>
          <a:ext cx="0" cy="0"/>
          <a:chOff x="0" y="0"/>
          <a:chExt cx="0" cy="0"/>
        </a:xfrm>
      </p:grpSpPr>
      <p:sp>
        <p:nvSpPr>
          <p:cNvPr id="364" name="Shape 36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65" name="Shape 3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9" name="Shape 369"/>
        <p:cNvGrpSpPr/>
        <p:nvPr/>
      </p:nvGrpSpPr>
      <p:grpSpPr>
        <a:xfrm>
          <a:off x="0" y="0"/>
          <a:ext cx="0" cy="0"/>
          <a:chOff x="0" y="0"/>
          <a:chExt cx="0" cy="0"/>
        </a:xfrm>
      </p:grpSpPr>
      <p:sp>
        <p:nvSpPr>
          <p:cNvPr id="370" name="Shape 37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71" name="Shape 3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6" name="Shape 376"/>
        <p:cNvGrpSpPr/>
        <p:nvPr/>
      </p:nvGrpSpPr>
      <p:grpSpPr>
        <a:xfrm>
          <a:off x="0" y="0"/>
          <a:ext cx="0" cy="0"/>
          <a:chOff x="0" y="0"/>
          <a:chExt cx="0" cy="0"/>
        </a:xfrm>
      </p:grpSpPr>
      <p:sp>
        <p:nvSpPr>
          <p:cNvPr id="377" name="Shape 3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378" name="Shape 37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The correct answer is “B”.</a:t>
            </a:r>
          </a:p>
          <a:p>
            <a:pPr>
              <a:spcBef>
                <a:spcPts val="0"/>
              </a:spcBef>
              <a:buNone/>
            </a:pPr>
            <a:r>
              <a:t/>
            </a:r>
            <a:endParaRPr b="0" baseline="0" i="0" sz="1800" u="none" cap="none" strike="noStrike"/>
          </a:p>
        </p:txBody>
      </p:sp>
      <p:sp>
        <p:nvSpPr>
          <p:cNvPr id="379" name="Shape 379"/>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Multimedia Lecture Support Package to Accompany Basic Marketing</a:t>
            </a:r>
          </a:p>
          <a:p>
            <a:pPr indent="0" lvl="0" marL="0" marR="0" rtl="0" algn="r">
              <a:spcBef>
                <a:spcPts val="0"/>
              </a:spcBef>
              <a:buSzPct val="25000"/>
              <a:buFont typeface="Times New Roman"/>
              <a:buNone/>
            </a:pPr>
            <a:r>
              <a:rPr b="0" baseline="0" i="0" lang="en-US" sz="800" u="none" cap="none" strike="noStrike">
                <a:latin typeface="Times New Roman"/>
                <a:ea typeface="Times New Roman"/>
                <a:cs typeface="Times New Roman"/>
                <a:sym typeface="Times New Roman"/>
              </a:rPr>
              <a:t>Lecture Script 6-*</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3" name="Shape 383"/>
        <p:cNvGrpSpPr/>
        <p:nvPr/>
      </p:nvGrpSpPr>
      <p:grpSpPr>
        <a:xfrm>
          <a:off x="0" y="0"/>
          <a:ext cx="0" cy="0"/>
          <a:chOff x="0" y="0"/>
          <a:chExt cx="0" cy="0"/>
        </a:xfrm>
      </p:grpSpPr>
      <p:sp>
        <p:nvSpPr>
          <p:cNvPr id="384" name="Shape 38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85" name="Shape 3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9" name="Shape 389"/>
        <p:cNvGrpSpPr/>
        <p:nvPr/>
      </p:nvGrpSpPr>
      <p:grpSpPr>
        <a:xfrm>
          <a:off x="0" y="0"/>
          <a:ext cx="0" cy="0"/>
          <a:chOff x="0" y="0"/>
          <a:chExt cx="0" cy="0"/>
        </a:xfrm>
      </p:grpSpPr>
      <p:sp>
        <p:nvSpPr>
          <p:cNvPr id="390" name="Shape 39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91" name="Shape 3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5" name="Shape 395"/>
        <p:cNvGrpSpPr/>
        <p:nvPr/>
      </p:nvGrpSpPr>
      <p:grpSpPr>
        <a:xfrm>
          <a:off x="0" y="0"/>
          <a:ext cx="0" cy="0"/>
          <a:chOff x="0" y="0"/>
          <a:chExt cx="0" cy="0"/>
        </a:xfrm>
      </p:grpSpPr>
      <p:sp>
        <p:nvSpPr>
          <p:cNvPr id="396" name="Shape 39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97" name="Shape 3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1" name="Shape 401"/>
        <p:cNvGrpSpPr/>
        <p:nvPr/>
      </p:nvGrpSpPr>
      <p:grpSpPr>
        <a:xfrm>
          <a:off x="0" y="0"/>
          <a:ext cx="0" cy="0"/>
          <a:chOff x="0" y="0"/>
          <a:chExt cx="0" cy="0"/>
        </a:xfrm>
      </p:grpSpPr>
      <p:sp>
        <p:nvSpPr>
          <p:cNvPr id="402" name="Shape 40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03" name="Shape 4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36" name="Shape 1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42" name="Shape 1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150" name="Shape 15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rPr b="0" baseline="0" i="0" lang="en-US" sz="1800" u="none" cap="none" strike="noStrike"/>
              <a:t>What you as a manager do to get things done, with controlling shown in relation to the three other management functions.</a:t>
            </a:r>
          </a:p>
          <a:p>
            <a:pPr indent="0" lvl="0" marL="0" marR="0" rtl="0" algn="l">
              <a:spcBef>
                <a:spcPts val="0"/>
              </a:spcBef>
              <a:buSzPct val="25000"/>
              <a:buFont typeface="Arial"/>
              <a:buNone/>
            </a:pPr>
            <a:r>
              <a:rPr b="0" baseline="0" i="0" lang="en-US" sz="1800" u="none" cap="none" strike="noStrike"/>
              <a:t>(These are not lockstep; all four functions happen concurrently.)</a:t>
            </a:r>
          </a:p>
        </p:txBody>
      </p:sp>
      <p:sp>
        <p:nvSpPr>
          <p:cNvPr id="151" name="Shape 151"/>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Calibri"/>
              <a:buNone/>
            </a:pPr>
            <a:r>
              <a:rPr b="0" baseline="0" i="0" lang="en-US" sz="1200" u="none" cap="none" strike="noStrike">
                <a:latin typeface="Calibri"/>
                <a:ea typeface="Calibri"/>
                <a:cs typeface="Calibri"/>
                <a:sym typeface="Calibri"/>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7" name="Shape 1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64" name="Shape 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5" name="Shape 15"/>
        <p:cNvGrpSpPr/>
        <p:nvPr/>
      </p:nvGrpSpPr>
      <p:grpSpPr>
        <a:xfrm>
          <a:off x="0" y="0"/>
          <a:ext cx="0" cy="0"/>
          <a:chOff x="0" y="0"/>
          <a:chExt cx="0" cy="0"/>
        </a:xfrm>
      </p:grpSpPr>
      <p:sp>
        <p:nvSpPr>
          <p:cNvPr id="16" name="Shape 16"/>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7" name="Shape 17"/>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9" name="Shape 79"/>
        <p:cNvGrpSpPr/>
        <p:nvPr/>
      </p:nvGrpSpPr>
      <p:grpSpPr>
        <a:xfrm>
          <a:off x="0" y="0"/>
          <a:ext cx="0" cy="0"/>
          <a:chOff x="0" y="0"/>
          <a:chExt cx="0" cy="0"/>
        </a:xfrm>
      </p:grpSpPr>
      <p:sp>
        <p:nvSpPr>
          <p:cNvPr id="80" name="Shape 80"/>
          <p:cNvSpPr txBox="1"/>
          <p:nvPr>
            <p:ph type="title"/>
          </p:nvPr>
        </p:nvSpPr>
        <p:spPr>
          <a:xfrm>
            <a:off x="457200" y="152400"/>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1" name="Shape 81"/>
          <p:cNvSpPr txBox="1"/>
          <p:nvPr>
            <p:ph idx="1" type="body"/>
          </p:nvPr>
        </p:nvSpPr>
        <p:spPr>
          <a:xfrm>
            <a:off x="457200" y="1676400"/>
            <a:ext cx="4038599" cy="4525963"/>
          </a:xfrm>
          <a:prstGeom prst="rect">
            <a:avLst/>
          </a:prstGeom>
          <a:noFill/>
          <a:ln>
            <a:noFill/>
          </a:ln>
        </p:spPr>
        <p:txBody>
          <a:bodyPr anchorCtr="0" anchor="t" bIns="91425" lIns="91425" rIns="91425" tIns="91425"/>
          <a:lstStyle>
            <a:lvl1pPr indent="-223837" marL="461963" rtl="0">
              <a:spcBef>
                <a:spcPts val="0"/>
              </a:spcBef>
              <a:buClr>
                <a:srgbClr val="366092"/>
              </a:buClr>
              <a:buFont typeface="Calibri"/>
              <a:buChar char="✦"/>
              <a:defRPr/>
            </a:lvl1pPr>
            <a:lvl2pPr indent="-144145" marL="798513" rtl="0">
              <a:spcBef>
                <a:spcPts val="0"/>
              </a:spcBef>
              <a:buClr>
                <a:srgbClr val="366092"/>
              </a:buClr>
              <a:buFont typeface="Calibri"/>
              <a:buChar char="9"/>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2" name="Shape 82"/>
          <p:cNvSpPr txBox="1"/>
          <p:nvPr>
            <p:ph idx="2" type="body"/>
          </p:nvPr>
        </p:nvSpPr>
        <p:spPr>
          <a:xfrm>
            <a:off x="4661885" y="1676400"/>
            <a:ext cx="4038599" cy="4525963"/>
          </a:xfrm>
          <a:prstGeom prst="rect">
            <a:avLst/>
          </a:prstGeom>
          <a:noFill/>
          <a:ln>
            <a:noFill/>
          </a:ln>
        </p:spPr>
        <p:txBody>
          <a:bodyPr anchorCtr="0" anchor="t" bIns="91425" lIns="91425" rIns="91425" tIns="91425"/>
          <a:lstStyle>
            <a:lvl1pPr indent="-223837" marL="461963" rtl="0">
              <a:spcBef>
                <a:spcPts val="0"/>
              </a:spcBef>
              <a:buClr>
                <a:srgbClr val="366092"/>
              </a:buClr>
              <a:buFont typeface="Calibri"/>
              <a:buChar char="✦"/>
              <a:defRPr/>
            </a:lvl1pPr>
            <a:lvl2pPr indent="-144145" marL="798513" rtl="0">
              <a:spcBef>
                <a:spcPts val="0"/>
              </a:spcBef>
              <a:buClr>
                <a:srgbClr val="366092"/>
              </a:buClr>
              <a:buFont typeface="Calibri"/>
              <a:buChar char="9"/>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2" name="Shape 92"/>
        <p:cNvGrpSpPr/>
        <p:nvPr/>
      </p:nvGrpSpPr>
      <p:grpSpPr>
        <a:xfrm>
          <a:off x="0" y="0"/>
          <a:ext cx="0" cy="0"/>
          <a:chOff x="0" y="0"/>
          <a:chExt cx="0" cy="0"/>
        </a:xfrm>
      </p:grpSpPr>
      <p:sp>
        <p:nvSpPr>
          <p:cNvPr id="93" name="Shape 93"/>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98" name="Shape 98"/>
        <p:cNvGrpSpPr/>
        <p:nvPr/>
      </p:nvGrpSpPr>
      <p:grpSpPr>
        <a:xfrm>
          <a:off x="0" y="0"/>
          <a:ext cx="0" cy="0"/>
          <a:chOff x="0" y="0"/>
          <a:chExt cx="0" cy="0"/>
        </a:xfrm>
      </p:grpSpPr>
      <p:sp>
        <p:nvSpPr>
          <p:cNvPr id="99" name="Shape 99"/>
          <p:cNvSpPr txBox="1"/>
          <p:nvPr>
            <p:ph type="title"/>
          </p:nvPr>
        </p:nvSpPr>
        <p:spPr>
          <a:xfrm>
            <a:off x="1347787" y="457200"/>
            <a:ext cx="7239000" cy="609599"/>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00" name="Shape 100"/>
          <p:cNvSpPr txBox="1"/>
          <p:nvPr>
            <p:ph idx="1" type="body"/>
          </p:nvPr>
        </p:nvSpPr>
        <p:spPr>
          <a:xfrm>
            <a:off x="609600" y="1524000"/>
            <a:ext cx="3962399" cy="4525963"/>
          </a:xfrm>
          <a:prstGeom prst="rect">
            <a:avLst/>
          </a:prstGeom>
          <a:noFill/>
          <a:ln>
            <a:noFill/>
          </a:ln>
        </p:spPr>
        <p:txBody>
          <a:bodyPr anchorCtr="0" anchor="t" bIns="91425" lIns="91425" rIns="91425" tIns="91425"/>
          <a:lstStyle>
            <a:lvl1pPr rtl="0">
              <a:spcBef>
                <a:spcPts val="0"/>
              </a:spcBef>
              <a:defRPr/>
            </a:lvl1pPr>
            <a:lvl2pPr rtl="0">
              <a:spcBef>
                <a:spcPts val="0"/>
              </a:spcBef>
              <a:buClr>
                <a:srgbClr val="006600"/>
              </a:buClr>
              <a:buFont typeface="Calibri"/>
              <a:buChar char=""/>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1" name="Shape 101"/>
          <p:cNvSpPr txBox="1"/>
          <p:nvPr>
            <p:ph idx="2" type="body"/>
          </p:nvPr>
        </p:nvSpPr>
        <p:spPr>
          <a:xfrm>
            <a:off x="4724400" y="1524000"/>
            <a:ext cx="3962399" cy="4525963"/>
          </a:xfrm>
          <a:prstGeom prst="rect">
            <a:avLst/>
          </a:prstGeom>
          <a:noFill/>
          <a:ln>
            <a:noFill/>
          </a:ln>
        </p:spPr>
        <p:txBody>
          <a:bodyPr anchorCtr="0" anchor="t" bIns="91425" lIns="91425" rIns="91425" tIns="91425"/>
          <a:lstStyle>
            <a:lvl1pPr rtl="0">
              <a:spcBef>
                <a:spcPts val="0"/>
              </a:spcBef>
              <a:defRPr/>
            </a:lvl1pPr>
            <a:lvl2pPr rtl="0">
              <a:spcBef>
                <a:spcPts val="0"/>
              </a:spcBef>
              <a:buClr>
                <a:srgbClr val="006600"/>
              </a:buClr>
              <a:buFont typeface="Calibri"/>
              <a:buChar char=""/>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8" name="Shape 18"/>
        <p:cNvGrpSpPr/>
        <p:nvPr/>
      </p:nvGrpSpPr>
      <p:grpSpPr>
        <a:xfrm>
          <a:off x="0" y="0"/>
          <a:ext cx="0" cy="0"/>
          <a:chOff x="0" y="0"/>
          <a:chExt cx="0" cy="0"/>
        </a:xfrm>
      </p:grpSpPr>
      <p:sp>
        <p:nvSpPr>
          <p:cNvPr id="19" name="Shape 19"/>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20" name="Shape 20"/>
          <p:cNvSpPr txBox="1"/>
          <p:nvPr>
            <p:ph idx="1" type="body"/>
          </p:nvPr>
        </p:nvSpPr>
        <p:spPr>
          <a:xfrm rot="5400000">
            <a:off x="2309018" y="-251619"/>
            <a:ext cx="4525961" cy="82296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1" name="Shape 21"/>
        <p:cNvGrpSpPr/>
        <p:nvPr/>
      </p:nvGrpSpPr>
      <p:grpSpPr>
        <a:xfrm>
          <a:off x="0" y="0"/>
          <a:ext cx="0" cy="0"/>
          <a:chOff x="0" y="0"/>
          <a:chExt cx="0" cy="0"/>
        </a:xfrm>
      </p:grpSpPr>
      <p:sp>
        <p:nvSpPr>
          <p:cNvPr id="22" name="Shape 22"/>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3" name="Shape 23"/>
          <p:cNvSpPr/>
          <p:nvPr>
            <p:ph idx="2" type="pic"/>
          </p:nvPr>
        </p:nvSpPr>
        <p:spPr>
          <a:xfrm>
            <a:off x="1792288" y="612775"/>
            <a:ext cx="5486399" cy="4114800"/>
          </a:xfrm>
          <a:prstGeom prst="rect">
            <a:avLst/>
          </a:prstGeom>
          <a:noFill/>
          <a:ln>
            <a:noFill/>
          </a:ln>
        </p:spPr>
      </p:sp>
      <p:sp>
        <p:nvSpPr>
          <p:cNvPr id="24" name="Shape 2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5" name="Shape 25"/>
        <p:cNvGrpSpPr/>
        <p:nvPr/>
      </p:nvGrpSpPr>
      <p:grpSpPr>
        <a:xfrm>
          <a:off x="0" y="0"/>
          <a:ext cx="0" cy="0"/>
          <a:chOff x="0" y="0"/>
          <a:chExt cx="0" cy="0"/>
        </a:xfrm>
      </p:grpSpPr>
      <p:sp>
        <p:nvSpPr>
          <p:cNvPr id="26" name="Shape 26"/>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 name="Shape 27"/>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8" name="Shape 28"/>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9" name="Shape 2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0" name="Shape 30"/>
        <p:cNvGrpSpPr/>
        <p:nvPr/>
      </p:nvGrpSpPr>
      <p:grpSpPr>
        <a:xfrm>
          <a:off x="0" y="0"/>
          <a:ext cx="0" cy="0"/>
          <a:chOff x="0" y="0"/>
          <a:chExt cx="0" cy="0"/>
        </a:xfrm>
      </p:grpSpPr>
      <p:sp>
        <p:nvSpPr>
          <p:cNvPr id="31" name="Shape 31"/>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3" name="Shape 3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4" name="Shape 3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5" name="Shape 3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6" name="Shape 36"/>
        <p:cNvGrpSpPr/>
        <p:nvPr/>
      </p:nvGrpSpPr>
      <p:grpSpPr>
        <a:xfrm>
          <a:off x="0" y="0"/>
          <a:ext cx="0" cy="0"/>
          <a:chOff x="0" y="0"/>
          <a:chExt cx="0" cy="0"/>
        </a:xfrm>
      </p:grpSpPr>
      <p:sp>
        <p:nvSpPr>
          <p:cNvPr id="37" name="Shape 37"/>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8" name="Shape 38"/>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1" name="Shape 51"/>
        <p:cNvGrpSpPr/>
        <p:nvPr/>
      </p:nvGrpSpPr>
      <p:grpSpPr>
        <a:xfrm>
          <a:off x="0" y="0"/>
          <a:ext cx="0" cy="0"/>
          <a:chOff x="0" y="0"/>
          <a:chExt cx="0" cy="0"/>
        </a:xfrm>
      </p:grpSpPr>
      <p:sp>
        <p:nvSpPr>
          <p:cNvPr id="52" name="Shape 52"/>
          <p:cNvSpPr txBox="1"/>
          <p:nvPr>
            <p:ph type="ctrTitle"/>
          </p:nvPr>
        </p:nvSpPr>
        <p:spPr>
          <a:xfrm>
            <a:off x="4800600" y="914400"/>
            <a:ext cx="3505200" cy="2743199"/>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53" name="Shape 53"/>
          <p:cNvSpPr txBox="1"/>
          <p:nvPr>
            <p:ph idx="1" type="subTitle"/>
          </p:nvPr>
        </p:nvSpPr>
        <p:spPr>
          <a:xfrm>
            <a:off x="4876800" y="4343400"/>
            <a:ext cx="3429000" cy="1752600"/>
          </a:xfrm>
          <a:prstGeom prst="rect">
            <a:avLst/>
          </a:prstGeom>
          <a:noFill/>
          <a:ln>
            <a:noFill/>
          </a:ln>
        </p:spPr>
        <p:txBody>
          <a:bodyPr anchorCtr="0" anchor="t" bIns="91425" lIns="91425" rIns="91425" tIns="91425"/>
          <a:lstStyle>
            <a:lvl1pPr indent="0" marL="0" marR="0" rtl="0" algn="ctr">
              <a:spcBef>
                <a:spcPts val="640"/>
              </a:spcBef>
              <a:spcAft>
                <a:spcPts val="0"/>
              </a:spcAft>
              <a:buClr>
                <a:schemeClr val="lt1"/>
              </a:buClr>
              <a:buFont typeface="Calibri"/>
              <a:buNone/>
              <a:defRPr/>
            </a:lvl1pPr>
            <a:lvl2pPr indent="0" marL="457200" marR="0" rtl="0" algn="ctr">
              <a:spcBef>
                <a:spcPts val="560"/>
              </a:spcBef>
              <a:spcAft>
                <a:spcPts val="0"/>
              </a:spcAft>
              <a:buClr>
                <a:srgbClr val="888888"/>
              </a:buClr>
              <a:buFont typeface="Calibri"/>
              <a:buNone/>
              <a:defRPr/>
            </a:lvl2pPr>
            <a:lvl3pPr indent="0" marL="914400" marR="0" rtl="0" algn="ctr">
              <a:spcBef>
                <a:spcPts val="480"/>
              </a:spcBef>
              <a:spcAft>
                <a:spcPts val="0"/>
              </a:spcAft>
              <a:buClr>
                <a:srgbClr val="888888"/>
              </a:buClr>
              <a:buFont typeface="Calibri"/>
              <a:buNone/>
              <a:defRPr/>
            </a:lvl3pPr>
            <a:lvl4pPr indent="0" marL="1371600" marR="0" rtl="0" algn="ctr">
              <a:spcBef>
                <a:spcPts val="400"/>
              </a:spcBef>
              <a:spcAft>
                <a:spcPts val="0"/>
              </a:spcAft>
              <a:buClr>
                <a:srgbClr val="888888"/>
              </a:buClr>
              <a:buFont typeface="Calibri"/>
              <a:buNone/>
              <a:defRPr/>
            </a:lvl4pPr>
            <a:lvl5pPr indent="0" marL="1828800" marR="0" rtl="0" algn="ctr">
              <a:spcBef>
                <a:spcPts val="400"/>
              </a:spcBef>
              <a:spcAft>
                <a:spcPts val="0"/>
              </a:spcAft>
              <a:buClr>
                <a:srgbClr val="888888"/>
              </a:buClr>
              <a:buFont typeface="Calibri"/>
              <a:buNone/>
              <a:defRPr/>
            </a:lvl5pPr>
            <a:lvl6pPr indent="0" marL="2286000" marR="0" rtl="0" algn="ctr">
              <a:spcBef>
                <a:spcPts val="400"/>
              </a:spcBef>
              <a:buClr>
                <a:srgbClr val="888888"/>
              </a:buClr>
              <a:buFont typeface="Calibri"/>
              <a:buNone/>
              <a:defRPr/>
            </a:lvl6pPr>
            <a:lvl7pPr indent="0" marL="2743200" marR="0" rtl="0" algn="ctr">
              <a:spcBef>
                <a:spcPts val="400"/>
              </a:spcBef>
              <a:buClr>
                <a:srgbClr val="888888"/>
              </a:buClr>
              <a:buFont typeface="Calibri"/>
              <a:buNone/>
              <a:defRPr/>
            </a:lvl7pPr>
            <a:lvl8pPr indent="0" marL="3200400" marR="0" rtl="0" algn="ctr">
              <a:spcBef>
                <a:spcPts val="400"/>
              </a:spcBef>
              <a:buClr>
                <a:srgbClr val="888888"/>
              </a:buClr>
              <a:buFont typeface="Calibri"/>
              <a:buNone/>
              <a:defRPr/>
            </a:lvl8pPr>
            <a:lvl9pPr indent="0" marL="3657600" marR="0" rtl="0" algn="ctr">
              <a:spcBef>
                <a:spcPts val="400"/>
              </a:spcBef>
              <a:buClr>
                <a:srgbClr val="888888"/>
              </a:buClr>
              <a:buFont typeface="Calibri"/>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66" name="Shape 66"/>
        <p:cNvGrpSpPr/>
        <p:nvPr/>
      </p:nvGrpSpPr>
      <p:grpSpPr>
        <a:xfrm>
          <a:off x="0" y="0"/>
          <a:ext cx="0" cy="0"/>
          <a:chOff x="0" y="0"/>
          <a:chExt cx="0" cy="0"/>
        </a:xfrm>
      </p:grpSpPr>
      <p:sp>
        <p:nvSpPr>
          <p:cNvPr id="67" name="Shape 67"/>
          <p:cNvSpPr txBox="1"/>
          <p:nvPr>
            <p:ph type="title"/>
          </p:nvPr>
        </p:nvSpPr>
        <p:spPr>
          <a:xfrm>
            <a:off x="457200" y="152400"/>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8" name="Shape 68"/>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207962" marL="461963" rtl="0">
              <a:spcBef>
                <a:spcPts val="0"/>
              </a:spcBef>
              <a:buClr>
                <a:srgbClr val="244061"/>
              </a:buClr>
              <a:buFont typeface="Calibri"/>
              <a:buChar char="✦"/>
              <a:defRPr/>
            </a:lvl1pPr>
            <a:lvl2pPr indent="-207644" marL="860425" rtl="0">
              <a:spcBef>
                <a:spcPts val="0"/>
              </a:spcBef>
              <a:buClr>
                <a:srgbClr val="366092"/>
              </a:buClr>
              <a:buFont typeface="Calibri"/>
              <a:buChar char="9"/>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theme" Target="../theme/theme2.xml"/><Relationship Id="rId7"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00.jpg"/><Relationship Id="rId3"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sp>
        <p:nvSpPr>
          <p:cNvPr id="9" name="Shape 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10" name="Shape 10"/>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11" name="Shape 1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 name="Shape 1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 name="Shape 13"/>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
        <p:nvSpPr>
          <p:cNvPr id="14" name="Shape 14"/>
          <p:cNvSpPr txBox="1"/>
          <p:nvPr/>
        </p:nvSpPr>
        <p:spPr>
          <a:xfrm>
            <a:off x="0" y="0"/>
            <a:ext cx="9144000" cy="1524000"/>
          </a:xfrm>
          <a:prstGeom prst="rect">
            <a:avLst/>
          </a:prstGeom>
          <a:solidFill>
            <a:srgbClr val="3366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 name="Shape 39"/>
        <p:cNvGrpSpPr/>
        <p:nvPr/>
      </p:nvGrpSpPr>
      <p:grpSpPr>
        <a:xfrm>
          <a:off x="0" y="0"/>
          <a:ext cx="0" cy="0"/>
          <a:chOff x="0" y="0"/>
          <a:chExt cx="0" cy="0"/>
        </a:xfrm>
      </p:grpSpPr>
      <p:sp>
        <p:nvSpPr>
          <p:cNvPr id="40" name="Shape 40"/>
          <p:cNvSpPr txBox="1"/>
          <p:nvPr/>
        </p:nvSpPr>
        <p:spPr>
          <a:xfrm>
            <a:off x="0" y="0"/>
            <a:ext cx="9144000" cy="1524000"/>
          </a:xfrm>
          <a:prstGeom prst="rect">
            <a:avLst/>
          </a:prstGeom>
          <a:solidFill>
            <a:srgbClr val="3366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41" name="Shape 41"/>
          <p:cNvSpPr txBox="1"/>
          <p:nvPr/>
        </p:nvSpPr>
        <p:spPr>
          <a:xfrm>
            <a:off x="0" y="0"/>
            <a:ext cx="9144000" cy="1371599"/>
          </a:xfrm>
          <a:prstGeom prst="rect">
            <a:avLst/>
          </a:prstGeom>
          <a:solidFill>
            <a:srgbClr val="558ED5"/>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cxnSp>
        <p:nvCxnSpPr>
          <p:cNvPr id="42" name="Shape 42"/>
          <p:cNvCxnSpPr/>
          <p:nvPr/>
        </p:nvCxnSpPr>
        <p:spPr>
          <a:xfrm>
            <a:off x="0" y="1524000"/>
            <a:ext cx="9144000" cy="0"/>
          </a:xfrm>
          <a:prstGeom prst="straightConnector1">
            <a:avLst/>
          </a:prstGeom>
          <a:noFill/>
          <a:ln cap="rnd" w="31750">
            <a:solidFill>
              <a:srgbClr val="376092"/>
            </a:solidFill>
            <a:prstDash val="solid"/>
            <a:miter/>
            <a:headEnd len="med" w="med" type="none"/>
            <a:tailEnd len="med" w="med" type="none"/>
          </a:ln>
        </p:spPr>
      </p:cxnSp>
      <p:sp>
        <p:nvSpPr>
          <p:cNvPr id="43" name="Shape 43"/>
          <p:cNvSpPr txBox="1"/>
          <p:nvPr/>
        </p:nvSpPr>
        <p:spPr>
          <a:xfrm>
            <a:off x="0" y="0"/>
            <a:ext cx="9144000" cy="6858000"/>
          </a:xfrm>
          <a:prstGeom prst="rect">
            <a:avLst/>
          </a:prstGeom>
          <a:solidFill>
            <a:srgbClr val="1574FF">
              <a:alpha val="97254"/>
            </a:srgbClr>
          </a:solidFill>
          <a:ln cap="rnd" w="25400">
            <a:solidFill>
              <a:srgbClr val="385D8A"/>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44" name="Shape 44"/>
          <p:cNvSpPr txBox="1"/>
          <p:nvPr/>
        </p:nvSpPr>
        <p:spPr>
          <a:xfrm>
            <a:off x="0" y="3962400"/>
            <a:ext cx="9144000" cy="2895600"/>
          </a:xfrm>
          <a:prstGeom prst="rect">
            <a:avLst/>
          </a:prstGeom>
          <a:solidFill>
            <a:srgbClr val="3366FF">
              <a:alpha val="72549"/>
            </a:srgbClr>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cxnSp>
        <p:nvCxnSpPr>
          <p:cNvPr id="45" name="Shape 45"/>
          <p:cNvCxnSpPr/>
          <p:nvPr/>
        </p:nvCxnSpPr>
        <p:spPr>
          <a:xfrm>
            <a:off x="0" y="3962400"/>
            <a:ext cx="9144000" cy="0"/>
          </a:xfrm>
          <a:prstGeom prst="straightConnector1">
            <a:avLst/>
          </a:prstGeom>
          <a:noFill/>
          <a:ln cap="rnd" w="38100">
            <a:solidFill>
              <a:srgbClr val="4A7EBB"/>
            </a:solidFill>
            <a:prstDash val="solid"/>
            <a:miter/>
            <a:headEnd len="med" w="med" type="none"/>
            <a:tailEnd len="med" w="med" type="none"/>
          </a:ln>
        </p:spPr>
      </p:cxnSp>
      <p:pic>
        <p:nvPicPr>
          <p:cNvPr id="46" name="Shape 46"/>
          <p:cNvPicPr preferRelativeResize="0"/>
          <p:nvPr/>
        </p:nvPicPr>
        <p:blipFill rotWithShape="1">
          <a:blip r:embed="rId1">
            <a:alphaModFix/>
          </a:blip>
          <a:srcRect b="0" l="0" r="0" t="0"/>
          <a:stretch/>
        </p:blipFill>
        <p:spPr>
          <a:xfrm>
            <a:off x="609600" y="620712"/>
            <a:ext cx="3748087" cy="4789486"/>
          </a:xfrm>
          <a:prstGeom prst="rect">
            <a:avLst/>
          </a:prstGeom>
          <a:noFill/>
          <a:ln>
            <a:noFill/>
          </a:ln>
        </p:spPr>
      </p:pic>
      <p:sp>
        <p:nvSpPr>
          <p:cNvPr id="47" name="Shape 4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48" name="Shape 48"/>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49" name="Shape 4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0" name="Shape 50"/>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55"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 name="Shape 54"/>
        <p:cNvGrpSpPr/>
        <p:nvPr/>
      </p:nvGrpSpPr>
      <p:grpSpPr>
        <a:xfrm>
          <a:off x="0" y="0"/>
          <a:ext cx="0" cy="0"/>
          <a:chOff x="0" y="0"/>
          <a:chExt cx="0" cy="0"/>
        </a:xfrm>
      </p:grpSpPr>
      <p:sp>
        <p:nvSpPr>
          <p:cNvPr id="55" name="Shape 55"/>
          <p:cNvSpPr txBox="1"/>
          <p:nvPr/>
        </p:nvSpPr>
        <p:spPr>
          <a:xfrm>
            <a:off x="0" y="0"/>
            <a:ext cx="9144000" cy="1524000"/>
          </a:xfrm>
          <a:prstGeom prst="rect">
            <a:avLst/>
          </a:prstGeom>
          <a:solidFill>
            <a:srgbClr val="3366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cxnSp>
        <p:nvCxnSpPr>
          <p:cNvPr id="56" name="Shape 56"/>
          <p:cNvCxnSpPr/>
          <p:nvPr/>
        </p:nvCxnSpPr>
        <p:spPr>
          <a:xfrm>
            <a:off x="0" y="1066800"/>
            <a:ext cx="381000" cy="0"/>
          </a:xfrm>
          <a:prstGeom prst="straightConnector1">
            <a:avLst/>
          </a:prstGeom>
          <a:noFill/>
          <a:ln cap="rnd" w="25400">
            <a:solidFill>
              <a:srgbClr val="17375E"/>
            </a:solidFill>
            <a:prstDash val="solid"/>
            <a:miter/>
            <a:headEnd len="med" w="med" type="none"/>
            <a:tailEnd len="med" w="med" type="none"/>
          </a:ln>
        </p:spPr>
      </p:cxnSp>
      <p:cxnSp>
        <p:nvCxnSpPr>
          <p:cNvPr id="57" name="Shape 57"/>
          <p:cNvCxnSpPr/>
          <p:nvPr/>
        </p:nvCxnSpPr>
        <p:spPr>
          <a:xfrm rot="-5400000">
            <a:off x="-457199" y="685800"/>
            <a:ext cx="1371599" cy="0"/>
          </a:xfrm>
          <a:prstGeom prst="straightConnector1">
            <a:avLst/>
          </a:prstGeom>
          <a:noFill/>
          <a:ln cap="rnd" w="25400">
            <a:solidFill>
              <a:srgbClr val="95B3D7"/>
            </a:solidFill>
            <a:prstDash val="solid"/>
            <a:miter/>
            <a:headEnd len="med" w="med" type="none"/>
            <a:tailEnd len="med" w="med" type="none"/>
          </a:ln>
        </p:spPr>
      </p:cxnSp>
      <p:cxnSp>
        <p:nvCxnSpPr>
          <p:cNvPr id="58" name="Shape 58"/>
          <p:cNvCxnSpPr/>
          <p:nvPr/>
        </p:nvCxnSpPr>
        <p:spPr>
          <a:xfrm>
            <a:off x="228600" y="1371600"/>
            <a:ext cx="8915400" cy="0"/>
          </a:xfrm>
          <a:prstGeom prst="straightConnector1">
            <a:avLst/>
          </a:prstGeom>
          <a:noFill/>
          <a:ln cap="rnd" w="25400">
            <a:solidFill>
              <a:srgbClr val="95B3D7"/>
            </a:solidFill>
            <a:prstDash val="solid"/>
            <a:miter/>
            <a:headEnd len="med" w="med" type="none"/>
            <a:tailEnd len="med" w="med" type="none"/>
          </a:ln>
        </p:spPr>
      </p:cxnSp>
      <p:cxnSp>
        <p:nvCxnSpPr>
          <p:cNvPr id="59" name="Shape 59"/>
          <p:cNvCxnSpPr/>
          <p:nvPr/>
        </p:nvCxnSpPr>
        <p:spPr>
          <a:xfrm rot="5400000">
            <a:off x="-2514600" y="3962400"/>
            <a:ext cx="5791200" cy="0"/>
          </a:xfrm>
          <a:prstGeom prst="straightConnector1">
            <a:avLst/>
          </a:prstGeom>
          <a:noFill/>
          <a:ln cap="rnd" w="25400">
            <a:solidFill>
              <a:srgbClr val="17375E"/>
            </a:solidFill>
            <a:prstDash val="solid"/>
            <a:miter/>
            <a:headEnd len="med" w="med" type="none"/>
            <a:tailEnd len="med" w="med" type="none"/>
          </a:ln>
        </p:spPr>
      </p:cxnSp>
      <p:cxnSp>
        <p:nvCxnSpPr>
          <p:cNvPr id="60" name="Shape 60"/>
          <p:cNvCxnSpPr/>
          <p:nvPr/>
        </p:nvCxnSpPr>
        <p:spPr>
          <a:xfrm>
            <a:off x="0" y="1524000"/>
            <a:ext cx="9144000" cy="0"/>
          </a:xfrm>
          <a:prstGeom prst="straightConnector1">
            <a:avLst/>
          </a:prstGeom>
          <a:noFill/>
          <a:ln cap="rnd" w="57150">
            <a:solidFill>
              <a:srgbClr val="4A7EBB"/>
            </a:solidFill>
            <a:prstDash val="solid"/>
            <a:miter/>
            <a:headEnd len="med" w="med" type="none"/>
            <a:tailEnd len="med" w="med" type="none"/>
          </a:ln>
        </p:spPr>
      </p:cxnSp>
      <p:sp>
        <p:nvSpPr>
          <p:cNvPr id="61" name="Shape 6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62" name="Shape 62"/>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63" name="Shape 63"/>
          <p:cNvSpPr txBox="1"/>
          <p:nvPr>
            <p:ph idx="11" type="ftr"/>
          </p:nvPr>
        </p:nvSpPr>
        <p:spPr>
          <a:xfrm>
            <a:off x="457200" y="6324600"/>
            <a:ext cx="2895600"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4" name="Shape 64"/>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
        <p:nvSpPr>
          <p:cNvPr id="65" name="Shape 65"/>
          <p:cNvSpPr txBox="1"/>
          <p:nvPr/>
        </p:nvSpPr>
        <p:spPr>
          <a:xfrm>
            <a:off x="6934200" y="64008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baseline="0" i="0" lang="en-US" sz="1000" u="none" cap="none" strike="noStrike">
                <a:solidFill>
                  <a:schemeClr val="dk1"/>
                </a:solidFill>
                <a:latin typeface="Times New Roman"/>
                <a:ea typeface="Times New Roman"/>
                <a:cs typeface="Times New Roman"/>
                <a:sym typeface="Times New Roman"/>
              </a:rPr>
              <a:t>16-*</a:t>
            </a:r>
          </a:p>
        </p:txBody>
      </p:sp>
    </p:spTree>
  </p:cSld>
  <p:clrMap accent1="accent1" accent2="accent2" accent3="accent3" accent4="accent4" accent5="accent5" accent6="accent6" bg1="lt1" bg2="dk2" tx1="dk1" tx2="lt2" folHlink="folHlink" hlink="hlink"/>
  <p:sldLayoutIdLst>
    <p:sldLayoutId id="2147483656" r:id="rId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 name="Shape 69"/>
        <p:cNvGrpSpPr/>
        <p:nvPr/>
      </p:nvGrpSpPr>
      <p:grpSpPr>
        <a:xfrm>
          <a:off x="0" y="0"/>
          <a:ext cx="0" cy="0"/>
          <a:chOff x="0" y="0"/>
          <a:chExt cx="0" cy="0"/>
        </a:xfrm>
      </p:grpSpPr>
      <p:sp>
        <p:nvSpPr>
          <p:cNvPr id="70" name="Shape 70"/>
          <p:cNvSpPr txBox="1"/>
          <p:nvPr/>
        </p:nvSpPr>
        <p:spPr>
          <a:xfrm>
            <a:off x="0" y="0"/>
            <a:ext cx="9144000" cy="1524000"/>
          </a:xfrm>
          <a:prstGeom prst="rect">
            <a:avLst/>
          </a:prstGeom>
          <a:solidFill>
            <a:srgbClr val="3366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cxnSp>
        <p:nvCxnSpPr>
          <p:cNvPr id="71" name="Shape 71"/>
          <p:cNvCxnSpPr/>
          <p:nvPr/>
        </p:nvCxnSpPr>
        <p:spPr>
          <a:xfrm rot="-5400000">
            <a:off x="-457199" y="685800"/>
            <a:ext cx="1371599" cy="0"/>
          </a:xfrm>
          <a:prstGeom prst="straightConnector1">
            <a:avLst/>
          </a:prstGeom>
          <a:noFill/>
          <a:ln cap="rnd" w="25400">
            <a:solidFill>
              <a:srgbClr val="95B3D7"/>
            </a:solidFill>
            <a:prstDash val="solid"/>
            <a:miter/>
            <a:headEnd len="med" w="med" type="none"/>
            <a:tailEnd len="med" w="med" type="none"/>
          </a:ln>
        </p:spPr>
      </p:cxnSp>
      <p:cxnSp>
        <p:nvCxnSpPr>
          <p:cNvPr id="72" name="Shape 72"/>
          <p:cNvCxnSpPr/>
          <p:nvPr/>
        </p:nvCxnSpPr>
        <p:spPr>
          <a:xfrm>
            <a:off x="228600" y="1371600"/>
            <a:ext cx="8915400" cy="0"/>
          </a:xfrm>
          <a:prstGeom prst="straightConnector1">
            <a:avLst/>
          </a:prstGeom>
          <a:noFill/>
          <a:ln cap="rnd" w="25400">
            <a:solidFill>
              <a:srgbClr val="95B3D7"/>
            </a:solidFill>
            <a:prstDash val="solid"/>
            <a:miter/>
            <a:headEnd len="med" w="med" type="none"/>
            <a:tailEnd len="med" w="med" type="none"/>
          </a:ln>
        </p:spPr>
      </p:cxnSp>
      <p:cxnSp>
        <p:nvCxnSpPr>
          <p:cNvPr id="73" name="Shape 73"/>
          <p:cNvCxnSpPr/>
          <p:nvPr/>
        </p:nvCxnSpPr>
        <p:spPr>
          <a:xfrm>
            <a:off x="0" y="1524000"/>
            <a:ext cx="9144000" cy="0"/>
          </a:xfrm>
          <a:prstGeom prst="straightConnector1">
            <a:avLst/>
          </a:prstGeom>
          <a:noFill/>
          <a:ln cap="rnd" w="57150">
            <a:solidFill>
              <a:srgbClr val="4A7EBB"/>
            </a:solidFill>
            <a:prstDash val="solid"/>
            <a:miter/>
            <a:headEnd len="med" w="med" type="none"/>
            <a:tailEnd len="med" w="med" type="none"/>
          </a:ln>
        </p:spPr>
      </p:cxnSp>
      <p:sp>
        <p:nvSpPr>
          <p:cNvPr id="74" name="Shape 7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75" name="Shape 75"/>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76" name="Shape 76"/>
          <p:cNvSpPr txBox="1"/>
          <p:nvPr>
            <p:ph idx="11" type="ftr"/>
          </p:nvPr>
        </p:nvSpPr>
        <p:spPr>
          <a:xfrm>
            <a:off x="457200" y="6324600"/>
            <a:ext cx="2895600"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7" name="Shape 77"/>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
        <p:nvSpPr>
          <p:cNvPr id="78" name="Shape 78"/>
          <p:cNvSpPr txBox="1"/>
          <p:nvPr/>
        </p:nvSpPr>
        <p:spPr>
          <a:xfrm>
            <a:off x="6934200" y="64008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baseline="0" i="0" lang="en-US" sz="1000" u="none" cap="none" strike="noStrike">
                <a:solidFill>
                  <a:schemeClr val="dk1"/>
                </a:solidFill>
                <a:latin typeface="Times New Roman"/>
                <a:ea typeface="Times New Roman"/>
                <a:cs typeface="Times New Roman"/>
                <a:sym typeface="Times New Roman"/>
              </a:rPr>
              <a:t>16-*</a:t>
            </a:r>
          </a:p>
        </p:txBody>
      </p:sp>
    </p:spTree>
  </p:cSld>
  <p:clrMap accent1="accent1" accent2="accent2" accent3="accent3" accent4="accent4" accent5="accent5" accent6="accent6" bg1="lt1" bg2="dk2" tx1="dk1" tx2="lt2" folHlink="folHlink" hlink="hlink"/>
  <p:sldLayoutIdLst>
    <p:sldLayoutId id="2147483657" r:id="rId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3" name="Shape 83"/>
        <p:cNvGrpSpPr/>
        <p:nvPr/>
      </p:nvGrpSpPr>
      <p:grpSpPr>
        <a:xfrm>
          <a:off x="0" y="0"/>
          <a:ext cx="0" cy="0"/>
          <a:chOff x="0" y="0"/>
          <a:chExt cx="0" cy="0"/>
        </a:xfrm>
      </p:grpSpPr>
      <p:sp>
        <p:nvSpPr>
          <p:cNvPr id="84" name="Shape 84"/>
          <p:cNvSpPr txBox="1"/>
          <p:nvPr/>
        </p:nvSpPr>
        <p:spPr>
          <a:xfrm>
            <a:off x="0" y="0"/>
            <a:ext cx="9144000" cy="1524000"/>
          </a:xfrm>
          <a:prstGeom prst="rect">
            <a:avLst/>
          </a:prstGeom>
          <a:solidFill>
            <a:srgbClr val="3366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cxnSp>
        <p:nvCxnSpPr>
          <p:cNvPr id="85" name="Shape 85"/>
          <p:cNvCxnSpPr/>
          <p:nvPr/>
        </p:nvCxnSpPr>
        <p:spPr>
          <a:xfrm>
            <a:off x="0" y="1524000"/>
            <a:ext cx="9144000" cy="0"/>
          </a:xfrm>
          <a:prstGeom prst="straightConnector1">
            <a:avLst/>
          </a:prstGeom>
          <a:noFill/>
          <a:ln cap="rnd" w="31750">
            <a:solidFill>
              <a:srgbClr val="558ED5"/>
            </a:solidFill>
            <a:prstDash val="solid"/>
            <a:miter/>
            <a:headEnd len="med" w="med" type="none"/>
            <a:tailEnd len="med" w="med" type="none"/>
          </a:ln>
        </p:spPr>
      </p:cxnSp>
      <p:cxnSp>
        <p:nvCxnSpPr>
          <p:cNvPr id="86" name="Shape 86"/>
          <p:cNvCxnSpPr/>
          <p:nvPr/>
        </p:nvCxnSpPr>
        <p:spPr>
          <a:xfrm>
            <a:off x="0" y="1524000"/>
            <a:ext cx="9144000" cy="0"/>
          </a:xfrm>
          <a:prstGeom prst="straightConnector1">
            <a:avLst/>
          </a:prstGeom>
          <a:noFill/>
          <a:ln cap="rnd" w="57150">
            <a:solidFill>
              <a:srgbClr val="4A7EBB"/>
            </a:solidFill>
            <a:prstDash val="solid"/>
            <a:miter/>
            <a:headEnd len="med" w="med" type="none"/>
            <a:tailEnd len="med" w="med" type="none"/>
          </a:ln>
        </p:spPr>
      </p:cxnSp>
      <p:sp>
        <p:nvSpPr>
          <p:cNvPr id="87" name="Shape 8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88" name="Shape 88"/>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89" name="Shape 89"/>
          <p:cNvSpPr txBox="1"/>
          <p:nvPr>
            <p:ph idx="11" type="ftr"/>
          </p:nvPr>
        </p:nvSpPr>
        <p:spPr>
          <a:xfrm>
            <a:off x="228600" y="6324600"/>
            <a:ext cx="2895600"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0" name="Shape 90"/>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
        <p:nvSpPr>
          <p:cNvPr id="91" name="Shape 91"/>
          <p:cNvSpPr txBox="1"/>
          <p:nvPr/>
        </p:nvSpPr>
        <p:spPr>
          <a:xfrm>
            <a:off x="6934200" y="6400800"/>
            <a:ext cx="21335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baseline="0" i="0" lang="en-US" sz="1000" u="none" cap="none" strike="noStrike">
                <a:solidFill>
                  <a:schemeClr val="dk1"/>
                </a:solidFill>
                <a:latin typeface="Times New Roman"/>
                <a:ea typeface="Times New Roman"/>
                <a:cs typeface="Times New Roman"/>
                <a:sym typeface="Times New Roman"/>
              </a:rPr>
              <a:t>16-*</a:t>
            </a:r>
          </a:p>
        </p:txBody>
      </p:sp>
    </p:spTree>
  </p:cSld>
  <p:clrMap accent1="accent1" accent2="accent2" accent3="accent3" accent4="accent4" accent5="accent5" accent6="accent6" bg1="lt1" bg2="dk2" tx1="dk1" tx2="lt2" folHlink="folHlink" hlink="hlink"/>
  <p:sldLayoutIdLst>
    <p:sldLayoutId id="2147483658" r:id="rId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4" name="Shape 94"/>
        <p:cNvGrpSpPr/>
        <p:nvPr/>
      </p:nvGrpSpPr>
      <p:grpSpPr>
        <a:xfrm>
          <a:off x="0" y="0"/>
          <a:ext cx="0" cy="0"/>
          <a:chOff x="0" y="0"/>
          <a:chExt cx="0" cy="0"/>
        </a:xfrm>
      </p:grpSpPr>
      <p:sp>
        <p:nvSpPr>
          <p:cNvPr id="95" name="Shape 95"/>
          <p:cNvSpPr txBox="1"/>
          <p:nvPr/>
        </p:nvSpPr>
        <p:spPr>
          <a:xfrm>
            <a:off x="0" y="0"/>
            <a:ext cx="9144000" cy="1524000"/>
          </a:xfrm>
          <a:prstGeom prst="rect">
            <a:avLst/>
          </a:prstGeom>
          <a:solidFill>
            <a:srgbClr val="3366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96" name="Shape 9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97" name="Shape 97"/>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 Id="rId3" Type="http://schemas.openxmlformats.org/officeDocument/2006/relationships/image" Target="../media/image0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 Id="rId3" Type="http://schemas.openxmlformats.org/officeDocument/2006/relationships/image" Target="../media/image0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 Id="rId3" Type="http://schemas.openxmlformats.org/officeDocument/2006/relationships/image" Target="../media/image0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 Id="rId3" Type="http://schemas.openxmlformats.org/officeDocument/2006/relationships/image" Target="../media/image0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 Id="rId3" Type="http://schemas.openxmlformats.org/officeDocument/2006/relationships/image" Target="../media/image0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 Id="rId3" Type="http://schemas.openxmlformats.org/officeDocument/2006/relationships/image" Target="../media/image13.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 Id="rId3" Type="http://schemas.openxmlformats.org/officeDocument/2006/relationships/image" Target="../media/image1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 Id="rId3" Type="http://schemas.openxmlformats.org/officeDocument/2006/relationships/image" Target="../media/image01.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 Id="rId3" Type="http://schemas.openxmlformats.org/officeDocument/2006/relationships/image" Target="../media/image15.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 Id="rId3" Type="http://schemas.openxmlformats.org/officeDocument/2006/relationships/image" Target="../media/image0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 Id="rId3" Type="http://schemas.openxmlformats.org/officeDocument/2006/relationships/image" Target="../media/image0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2" name="Shape 102"/>
        <p:cNvGrpSpPr/>
        <p:nvPr/>
      </p:nvGrpSpPr>
      <p:grpSpPr>
        <a:xfrm>
          <a:off x="0" y="0"/>
          <a:ext cx="0" cy="0"/>
          <a:chOff x="0" y="0"/>
          <a:chExt cx="0" cy="0"/>
        </a:xfrm>
      </p:grpSpPr>
      <p:sp>
        <p:nvSpPr>
          <p:cNvPr id="103" name="Shape 103"/>
          <p:cNvSpPr txBox="1"/>
          <p:nvPr>
            <p:ph type="ctrTitle"/>
          </p:nvPr>
        </p:nvSpPr>
        <p:spPr>
          <a:xfrm>
            <a:off x="5181600" y="3911600"/>
            <a:ext cx="35052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0" baseline="0" i="0" lang="en-US" sz="3600" u="none" cap="none" strike="noStrike">
                <a:solidFill>
                  <a:schemeClr val="lt1"/>
                </a:solidFill>
                <a:latin typeface="Calibri"/>
                <a:ea typeface="Calibri"/>
                <a:cs typeface="Calibri"/>
                <a:sym typeface="Calibri"/>
              </a:rPr>
              <a:t>Chapter Sixteen</a:t>
            </a:r>
          </a:p>
        </p:txBody>
      </p:sp>
      <p:sp>
        <p:nvSpPr>
          <p:cNvPr id="104" name="Shape 104"/>
          <p:cNvSpPr txBox="1"/>
          <p:nvPr>
            <p:ph idx="1" type="subTitle"/>
          </p:nvPr>
        </p:nvSpPr>
        <p:spPr>
          <a:xfrm>
            <a:off x="4876800" y="901700"/>
            <a:ext cx="3962399" cy="3048000"/>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chemeClr val="lt1"/>
              </a:buClr>
              <a:buSzPct val="25000"/>
              <a:buFont typeface="Calibri"/>
              <a:buNone/>
            </a:pPr>
            <a:r>
              <a:rPr b="1" baseline="0" i="0" lang="en-US" sz="4000" u="none" cap="none" strike="noStrike">
                <a:solidFill>
                  <a:schemeClr val="lt1"/>
                </a:solidFill>
                <a:latin typeface="Calibri"/>
                <a:ea typeface="Calibri"/>
                <a:cs typeface="Calibri"/>
                <a:sym typeface="Calibri"/>
              </a:rPr>
              <a:t>Control &amp; Quality Control Improvement:</a:t>
            </a:r>
          </a:p>
          <a:p>
            <a:pPr indent="0" lvl="0" marL="0" marR="0" rtl="0" algn="ctr">
              <a:lnSpc>
                <a:spcPct val="80000"/>
              </a:lnSpc>
              <a:spcBef>
                <a:spcPts val="560"/>
              </a:spcBef>
              <a:spcAft>
                <a:spcPts val="0"/>
              </a:spcAft>
              <a:buClr>
                <a:schemeClr val="lt1"/>
              </a:buClr>
              <a:buSzPct val="25000"/>
              <a:buFont typeface="Calibri"/>
              <a:buNone/>
            </a:pPr>
            <a:r>
              <a:rPr b="0" baseline="0" i="0" lang="en-US" sz="2800" u="none" cap="none" strike="noStrike">
                <a:solidFill>
                  <a:schemeClr val="lt1"/>
                </a:solidFill>
                <a:latin typeface="Calibri"/>
                <a:ea typeface="Calibri"/>
                <a:cs typeface="Calibri"/>
                <a:sym typeface="Calibri"/>
              </a:rPr>
              <a:t>Techniques for Enhancing Organizational</a:t>
            </a:r>
          </a:p>
          <a:p>
            <a:pPr indent="0" lvl="0" marL="0" marR="0" rtl="0" algn="ctr">
              <a:lnSpc>
                <a:spcPct val="80000"/>
              </a:lnSpc>
              <a:spcBef>
                <a:spcPts val="560"/>
              </a:spcBef>
              <a:spcAft>
                <a:spcPts val="0"/>
              </a:spcAft>
              <a:buClr>
                <a:schemeClr val="lt1"/>
              </a:buClr>
              <a:buSzPct val="25000"/>
              <a:buFont typeface="Calibri"/>
              <a:buNone/>
            </a:pPr>
            <a:r>
              <a:rPr b="0" baseline="0" i="0" lang="en-US" sz="2800" u="none" cap="none" strike="noStrike">
                <a:solidFill>
                  <a:schemeClr val="lt1"/>
                </a:solidFill>
                <a:latin typeface="Calibri"/>
                <a:ea typeface="Calibri"/>
                <a:cs typeface="Calibri"/>
                <a:sym typeface="Calibri"/>
              </a:rPr>
              <a:t>Effectiveness</a:t>
            </a:r>
          </a:p>
        </p:txBody>
      </p:sp>
      <p:sp>
        <p:nvSpPr>
          <p:cNvPr id="105" name="Shape 105"/>
          <p:cNvSpPr txBox="1"/>
          <p:nvPr/>
        </p:nvSpPr>
        <p:spPr>
          <a:xfrm>
            <a:off x="76200" y="6594475"/>
            <a:ext cx="1752600" cy="244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Times New Roman"/>
              <a:buNone/>
            </a:pPr>
            <a:r>
              <a:rPr b="1" baseline="0" i="1" lang="en-US" sz="1000" u="none" cap="none" strike="noStrike">
                <a:solidFill>
                  <a:schemeClr val="lt1"/>
                </a:solidFill>
                <a:latin typeface="Times New Roman"/>
                <a:ea typeface="Times New Roman"/>
                <a:cs typeface="Times New Roman"/>
                <a:sym typeface="Times New Roman"/>
              </a:rPr>
              <a:t>McGraw-Hill/Irwin</a:t>
            </a:r>
          </a:p>
        </p:txBody>
      </p:sp>
      <p:sp>
        <p:nvSpPr>
          <p:cNvPr id="106" name="Shape 106"/>
          <p:cNvSpPr txBox="1"/>
          <p:nvPr/>
        </p:nvSpPr>
        <p:spPr>
          <a:xfrm>
            <a:off x="4572000" y="6613525"/>
            <a:ext cx="4495800" cy="244474"/>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r>
              <a:rPr b="1" baseline="0" i="1" lang="en-US" sz="1000" u="none" cap="none" strike="noStrike">
                <a:solidFill>
                  <a:schemeClr val="lt1"/>
                </a:solidFill>
                <a:latin typeface="Times New Roman"/>
                <a:ea typeface="Times New Roman"/>
                <a:cs typeface="Times New Roman"/>
                <a:sym typeface="Times New Roman"/>
              </a:rPr>
              <a:t>Copyright © 2013 by The McGraw-Hill Companies, Inc. All rights reserved</a:t>
            </a:r>
            <a:r>
              <a:rPr b="1" baseline="0" i="0" lang="en-US" sz="1000" u="none" cap="none" strike="noStrike">
                <a:solidFill>
                  <a:schemeClr val="lt1"/>
                </a:solidFill>
                <a:latin typeface="Times New Roman"/>
                <a:ea typeface="Times New Roman"/>
                <a:cs typeface="Times New Roman"/>
                <a:sym typeface="Times New Roman"/>
              </a:rPr>
              <a: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5" name="Shape 165"/>
        <p:cNvGrpSpPr/>
        <p:nvPr/>
      </p:nvGrpSpPr>
      <p:grpSpPr>
        <a:xfrm>
          <a:off x="0" y="0"/>
          <a:ext cx="0" cy="0"/>
          <a:chOff x="0" y="0"/>
          <a:chExt cx="0" cy="0"/>
        </a:xfrm>
      </p:grpSpPr>
      <p:sp>
        <p:nvSpPr>
          <p:cNvPr id="166" name="Shape 166"/>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Steps in the Control Process</a:t>
            </a:r>
          </a:p>
        </p:txBody>
      </p:sp>
      <p:sp>
        <p:nvSpPr>
          <p:cNvPr id="167" name="Shape 167"/>
          <p:cNvSpPr txBox="1"/>
          <p:nvPr>
            <p:ph idx="1" type="body"/>
          </p:nvPr>
        </p:nvSpPr>
        <p:spPr>
          <a:xfrm>
            <a:off x="457200" y="1790700"/>
            <a:ext cx="8229600" cy="4525961"/>
          </a:xfrm>
          <a:prstGeom prst="rect">
            <a:avLst/>
          </a:prstGeom>
          <a:noFill/>
          <a:ln>
            <a:noFill/>
          </a:ln>
        </p:spPr>
        <p:txBody>
          <a:bodyPr anchorCtr="0" anchor="t" bIns="45700" lIns="91425" rIns="91425" tIns="45700">
            <a:noAutofit/>
          </a:bodyPr>
          <a:lstStyle/>
          <a:p>
            <a:pPr indent="-514350" lvl="0" marL="514350" marR="0" rtl="0" algn="l">
              <a:lnSpc>
                <a:spcPct val="100000"/>
              </a:lnSpc>
              <a:spcBef>
                <a:spcPts val="0"/>
              </a:spcBef>
              <a:spcAft>
                <a:spcPts val="0"/>
              </a:spcAft>
              <a:buClr>
                <a:srgbClr val="FF5050"/>
              </a:buClr>
              <a:buSzPct val="125000"/>
              <a:buFont typeface="Calibri"/>
              <a:buAutoNum type="arabicPeriod"/>
            </a:pPr>
            <a:r>
              <a:rPr b="1" baseline="0" i="0" lang="en-US" sz="3200" u="none" cap="none" strike="noStrike">
                <a:solidFill>
                  <a:schemeClr val="dk1"/>
                </a:solidFill>
                <a:latin typeface="Calibri"/>
                <a:ea typeface="Calibri"/>
                <a:cs typeface="Calibri"/>
                <a:sym typeface="Calibri"/>
              </a:rPr>
              <a:t>Establish standards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performance standard is the desired performance level for a given goal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best measured when they can be made quantifiable</a:t>
            </a:r>
          </a:p>
          <a:p>
            <a:pPr indent="-514350" lvl="0" marL="514350" marR="0" rtl="0" algn="l">
              <a:lnSpc>
                <a:spcPct val="100000"/>
              </a:lnSpc>
              <a:spcBef>
                <a:spcPts val="640"/>
              </a:spcBef>
              <a:spcAft>
                <a:spcPts val="0"/>
              </a:spcAft>
              <a:buClr>
                <a:srgbClr val="FF5050"/>
              </a:buClr>
              <a:buSzPct val="125000"/>
              <a:buFont typeface="Calibri"/>
              <a:buAutoNum type="arabicPeriod"/>
            </a:pPr>
            <a:r>
              <a:rPr b="1" baseline="0" i="0" lang="en-US" sz="3200" u="none" cap="none" strike="noStrike">
                <a:solidFill>
                  <a:schemeClr val="dk1"/>
                </a:solidFill>
                <a:latin typeface="Calibri"/>
                <a:ea typeface="Calibri"/>
                <a:cs typeface="Calibri"/>
                <a:sym typeface="Calibri"/>
              </a:rPr>
              <a:t>Measure performance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usually obtained from written reports, oral reports, and personal observations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1" name="Shape 171"/>
        <p:cNvGrpSpPr/>
        <p:nvPr/>
      </p:nvGrpSpPr>
      <p:grpSpPr>
        <a:xfrm>
          <a:off x="0" y="0"/>
          <a:ext cx="0" cy="0"/>
          <a:chOff x="0" y="0"/>
          <a:chExt cx="0" cy="0"/>
        </a:xfrm>
      </p:grpSpPr>
      <p:sp>
        <p:nvSpPr>
          <p:cNvPr id="172" name="Shape 172"/>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Steps in the Control Process</a:t>
            </a:r>
          </a:p>
        </p:txBody>
      </p:sp>
      <p:sp>
        <p:nvSpPr>
          <p:cNvPr id="173" name="Shape 173"/>
          <p:cNvSpPr txBox="1"/>
          <p:nvPr>
            <p:ph idx="1" type="body"/>
          </p:nvPr>
        </p:nvSpPr>
        <p:spPr>
          <a:xfrm>
            <a:off x="457200" y="1765300"/>
            <a:ext cx="8229600" cy="4525961"/>
          </a:xfrm>
          <a:prstGeom prst="rect">
            <a:avLst/>
          </a:prstGeom>
          <a:noFill/>
          <a:ln>
            <a:noFill/>
          </a:ln>
        </p:spPr>
        <p:txBody>
          <a:bodyPr anchorCtr="0" anchor="t" bIns="45700" lIns="91425" rIns="91425" tIns="45700">
            <a:noAutofit/>
          </a:bodyPr>
          <a:lstStyle/>
          <a:p>
            <a:pPr indent="-514350" lvl="0" marL="514350" marR="0" rtl="0" algn="l">
              <a:lnSpc>
                <a:spcPct val="100000"/>
              </a:lnSpc>
              <a:spcBef>
                <a:spcPts val="0"/>
              </a:spcBef>
              <a:spcAft>
                <a:spcPts val="0"/>
              </a:spcAft>
              <a:buClr>
                <a:srgbClr val="FF5050"/>
              </a:buClr>
              <a:buSzPct val="125000"/>
              <a:buFont typeface="Calibri"/>
              <a:buAutoNum type="arabicPeriod" startAt="3"/>
            </a:pPr>
            <a:r>
              <a:rPr b="1" baseline="0" i="0" lang="en-US" sz="3200" u="none" cap="none" strike="noStrike">
                <a:solidFill>
                  <a:schemeClr val="dk1"/>
                </a:solidFill>
                <a:latin typeface="Calibri"/>
                <a:ea typeface="Calibri"/>
                <a:cs typeface="Calibri"/>
                <a:sym typeface="Calibri"/>
              </a:rPr>
              <a:t>Compare performance to standards</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Management by exception – control principle that says managers should be informed of a situation only if data show a significant deviation from standards</a:t>
            </a:r>
          </a:p>
          <a:p>
            <a:pPr indent="0" lvl="0" marL="0" marR="0" rtl="0" algn="l">
              <a:spcBef>
                <a:spcPts val="0"/>
              </a:spcBef>
              <a:buNone/>
            </a:pPr>
            <a:r>
              <a:t/>
            </a:r>
            <a:endParaRPr b="0" baseline="0" i="0" sz="2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7" name="Shape 177"/>
        <p:cNvGrpSpPr/>
        <p:nvPr/>
      </p:nvGrpSpPr>
      <p:grpSpPr>
        <a:xfrm>
          <a:off x="0" y="0"/>
          <a:ext cx="0" cy="0"/>
          <a:chOff x="0" y="0"/>
          <a:chExt cx="0" cy="0"/>
        </a:xfrm>
      </p:grpSpPr>
      <p:sp>
        <p:nvSpPr>
          <p:cNvPr id="178" name="Shape 178"/>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Steps in the Control Process</a:t>
            </a:r>
          </a:p>
        </p:txBody>
      </p:sp>
      <p:sp>
        <p:nvSpPr>
          <p:cNvPr id="179" name="Shape 179"/>
          <p:cNvSpPr txBox="1"/>
          <p:nvPr>
            <p:ph idx="1" type="body"/>
          </p:nvPr>
        </p:nvSpPr>
        <p:spPr>
          <a:xfrm>
            <a:off x="457200" y="1778000"/>
            <a:ext cx="8229600" cy="4525961"/>
          </a:xfrm>
          <a:prstGeom prst="rect">
            <a:avLst/>
          </a:prstGeom>
          <a:noFill/>
          <a:ln>
            <a:noFill/>
          </a:ln>
        </p:spPr>
        <p:txBody>
          <a:bodyPr anchorCtr="0" anchor="t" bIns="45700" lIns="91425" rIns="91425" tIns="45700">
            <a:noAutofit/>
          </a:bodyPr>
          <a:lstStyle/>
          <a:p>
            <a:pPr indent="-514350" lvl="0" marL="514350" marR="0" rtl="0" algn="l">
              <a:lnSpc>
                <a:spcPct val="100000"/>
              </a:lnSpc>
              <a:spcBef>
                <a:spcPts val="0"/>
              </a:spcBef>
              <a:spcAft>
                <a:spcPts val="0"/>
              </a:spcAft>
              <a:buClr>
                <a:srgbClr val="FF5050"/>
              </a:buClr>
              <a:buSzPct val="125000"/>
              <a:buFont typeface="Calibri"/>
              <a:buAutoNum type="arabicPeriod" startAt="4"/>
            </a:pPr>
            <a:r>
              <a:rPr b="1" baseline="0" i="0" lang="en-US" sz="3200" u="none" cap="none" strike="noStrike">
                <a:solidFill>
                  <a:schemeClr val="dk1"/>
                </a:solidFill>
                <a:latin typeface="Calibri"/>
                <a:ea typeface="Calibri"/>
                <a:cs typeface="Calibri"/>
                <a:sym typeface="Calibri"/>
              </a:rPr>
              <a:t>Take corrective action if necessary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Make no changes</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Recognize and reinforce positive performance</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Take action to correct negative performance</a:t>
            </a:r>
          </a:p>
        </p:txBody>
      </p:sp>
      <p:pic>
        <p:nvPicPr>
          <p:cNvPr id="180" name="Shape 180"/>
          <p:cNvPicPr preferRelativeResize="0"/>
          <p:nvPr/>
        </p:nvPicPr>
        <p:blipFill rotWithShape="1">
          <a:blip r:embed="rId3">
            <a:alphaModFix/>
          </a:blip>
          <a:srcRect b="0" l="0" r="0" t="0"/>
          <a:stretch/>
        </p:blipFill>
        <p:spPr>
          <a:xfrm>
            <a:off x="4419600" y="4094162"/>
            <a:ext cx="3351212" cy="2420937"/>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4" name="Shape 184"/>
        <p:cNvGrpSpPr/>
        <p:nvPr/>
      </p:nvGrpSpPr>
      <p:grpSpPr>
        <a:xfrm>
          <a:off x="0" y="0"/>
          <a:ext cx="0" cy="0"/>
          <a:chOff x="0" y="0"/>
          <a:chExt cx="0" cy="0"/>
        </a:xfrm>
      </p:grpSpPr>
      <p:sp>
        <p:nvSpPr>
          <p:cNvPr id="185" name="Shape 185"/>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Question?</a:t>
            </a:r>
          </a:p>
        </p:txBody>
      </p:sp>
      <p:sp>
        <p:nvSpPr>
          <p:cNvPr id="186" name="Shape 186"/>
          <p:cNvSpPr txBox="1"/>
          <p:nvPr>
            <p:ph idx="1" type="body"/>
          </p:nvPr>
        </p:nvSpPr>
        <p:spPr>
          <a:xfrm>
            <a:off x="457200" y="17780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chemeClr val="dk1"/>
              </a:buClr>
              <a:buSzPct val="25000"/>
              <a:buFont typeface="Calibri"/>
              <a:buNone/>
            </a:pPr>
            <a:r>
              <a:rPr b="0" baseline="0" i="0" lang="en-US" sz="2800" u="none" cap="none" strike="noStrike">
                <a:solidFill>
                  <a:schemeClr val="dk1"/>
                </a:solidFill>
                <a:latin typeface="Calibri"/>
                <a:ea typeface="Calibri"/>
                <a:cs typeface="Calibri"/>
                <a:sym typeface="Calibri"/>
              </a:rPr>
              <a:t>	A UPS driver fails to perform according to the standards set for the route and traffic conditions.  A supervisor rides along and gives suggestions for improvement.  This is the ____________ stage of the control process. </a:t>
            </a:r>
          </a:p>
          <a:p>
            <a:pPr indent="-461962" lvl="0" marL="461962" marR="0" rtl="0" algn="l">
              <a:lnSpc>
                <a:spcPct val="100000"/>
              </a:lnSpc>
              <a:spcBef>
                <a:spcPts val="520"/>
              </a:spcBef>
              <a:spcAft>
                <a:spcPts val="0"/>
              </a:spcAft>
              <a:buClr>
                <a:srgbClr val="604A7B"/>
              </a:buClr>
              <a:buSzPct val="125000"/>
              <a:buFont typeface="Calibri"/>
              <a:buAutoNum type="alphaUcPeriod"/>
            </a:pPr>
            <a:r>
              <a:rPr b="0" baseline="0" i="0" lang="en-US" sz="2600" u="none" cap="none" strike="noStrike">
                <a:solidFill>
                  <a:schemeClr val="dk1"/>
                </a:solidFill>
                <a:latin typeface="Calibri"/>
                <a:ea typeface="Calibri"/>
                <a:cs typeface="Calibri"/>
                <a:sym typeface="Calibri"/>
              </a:rPr>
              <a:t>Compare performance to standards </a:t>
            </a:r>
          </a:p>
          <a:p>
            <a:pPr indent="-461962" lvl="0" marL="461962" marR="0" rtl="0" algn="l">
              <a:lnSpc>
                <a:spcPct val="100000"/>
              </a:lnSpc>
              <a:spcBef>
                <a:spcPts val="520"/>
              </a:spcBef>
              <a:spcAft>
                <a:spcPts val="0"/>
              </a:spcAft>
              <a:buClr>
                <a:srgbClr val="604A7B"/>
              </a:buClr>
              <a:buSzPct val="125000"/>
              <a:buFont typeface="Calibri"/>
              <a:buAutoNum type="alphaUcPeriod"/>
            </a:pPr>
            <a:r>
              <a:rPr b="0" baseline="0" i="0" lang="en-US" sz="2600" u="none" cap="none" strike="noStrike">
                <a:solidFill>
                  <a:schemeClr val="dk1"/>
                </a:solidFill>
                <a:latin typeface="Calibri"/>
                <a:ea typeface="Calibri"/>
                <a:cs typeface="Calibri"/>
                <a:sym typeface="Calibri"/>
              </a:rPr>
              <a:t>Establish standards </a:t>
            </a:r>
          </a:p>
          <a:p>
            <a:pPr indent="-461962" lvl="0" marL="461962" marR="0" rtl="0" algn="l">
              <a:lnSpc>
                <a:spcPct val="100000"/>
              </a:lnSpc>
              <a:spcBef>
                <a:spcPts val="520"/>
              </a:spcBef>
              <a:spcAft>
                <a:spcPts val="0"/>
              </a:spcAft>
              <a:buClr>
                <a:srgbClr val="604A7B"/>
              </a:buClr>
              <a:buSzPct val="125000"/>
              <a:buFont typeface="Calibri"/>
              <a:buAutoNum type="alphaUcPeriod"/>
            </a:pPr>
            <a:r>
              <a:rPr b="0" baseline="0" i="0" lang="en-US" sz="2600" u="none" cap="none" strike="noStrike">
                <a:solidFill>
                  <a:schemeClr val="dk1"/>
                </a:solidFill>
                <a:latin typeface="Calibri"/>
                <a:ea typeface="Calibri"/>
                <a:cs typeface="Calibri"/>
                <a:sym typeface="Calibri"/>
              </a:rPr>
              <a:t>Take corrective action </a:t>
            </a:r>
          </a:p>
          <a:p>
            <a:pPr indent="-461962" lvl="0" marL="461962" marR="0" rtl="0" algn="l">
              <a:lnSpc>
                <a:spcPct val="100000"/>
              </a:lnSpc>
              <a:spcBef>
                <a:spcPts val="520"/>
              </a:spcBef>
              <a:spcAft>
                <a:spcPts val="0"/>
              </a:spcAft>
              <a:buClr>
                <a:srgbClr val="604A7B"/>
              </a:buClr>
              <a:buSzPct val="125000"/>
              <a:buFont typeface="Calibri"/>
              <a:buAutoNum type="alphaUcPeriod"/>
            </a:pPr>
            <a:r>
              <a:rPr b="0" baseline="0" i="0" lang="en-US" sz="2600" u="none" cap="none" strike="noStrike">
                <a:solidFill>
                  <a:schemeClr val="dk1"/>
                </a:solidFill>
                <a:latin typeface="Calibri"/>
                <a:ea typeface="Calibri"/>
                <a:cs typeface="Calibri"/>
                <a:sym typeface="Calibri"/>
              </a:rPr>
              <a:t>Measure performance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1" name="Shape 191"/>
        <p:cNvGrpSpPr/>
        <p:nvPr/>
      </p:nvGrpSpPr>
      <p:grpSpPr>
        <a:xfrm>
          <a:off x="0" y="0"/>
          <a:ext cx="0" cy="0"/>
          <a:chOff x="0" y="0"/>
          <a:chExt cx="0" cy="0"/>
        </a:xfrm>
      </p:grpSpPr>
      <p:sp>
        <p:nvSpPr>
          <p:cNvPr id="192" name="Shape 192"/>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Levels of Control</a:t>
            </a:r>
          </a:p>
        </p:txBody>
      </p:sp>
      <p:sp>
        <p:nvSpPr>
          <p:cNvPr id="193" name="Shape 193"/>
          <p:cNvSpPr txBox="1"/>
          <p:nvPr>
            <p:ph idx="1" type="body"/>
          </p:nvPr>
        </p:nvSpPr>
        <p:spPr>
          <a:xfrm>
            <a:off x="457200" y="17780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Strategic control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monitoring performance to ensure that </a:t>
            </a:r>
            <a:r>
              <a:rPr b="0" baseline="0" i="0" lang="en-US" sz="2800" u="none" cap="none" strike="noStrike">
                <a:solidFill>
                  <a:srgbClr val="008080"/>
                </a:solidFill>
                <a:latin typeface="Calibri"/>
                <a:ea typeface="Calibri"/>
                <a:cs typeface="Calibri"/>
                <a:sym typeface="Calibri"/>
              </a:rPr>
              <a:t>strategic plans</a:t>
            </a:r>
            <a:r>
              <a:rPr b="0" baseline="0" i="0" lang="en-US" sz="2800" u="none" cap="none" strike="noStrike">
                <a:solidFill>
                  <a:schemeClr val="dk1"/>
                </a:solidFill>
                <a:latin typeface="Calibri"/>
                <a:ea typeface="Calibri"/>
                <a:cs typeface="Calibri"/>
                <a:sym typeface="Calibri"/>
              </a:rPr>
              <a:t> are being implemented and taking corrective action as needed</a:t>
            </a:r>
          </a:p>
          <a:p>
            <a:pPr indent="-461962" lvl="0" marL="461962" marR="0" rtl="0" algn="l">
              <a:lnSpc>
                <a:spcPct val="100000"/>
              </a:lnSpc>
              <a:spcBef>
                <a:spcPts val="64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Tactical control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monitoring performance to ensure that </a:t>
            </a:r>
            <a:r>
              <a:rPr b="0" baseline="0" i="0" lang="en-US" sz="2800" u="none" cap="none" strike="noStrike">
                <a:solidFill>
                  <a:srgbClr val="008080"/>
                </a:solidFill>
                <a:latin typeface="Calibri"/>
                <a:ea typeface="Calibri"/>
                <a:cs typeface="Calibri"/>
                <a:sym typeface="Calibri"/>
              </a:rPr>
              <a:t>tactical plans </a:t>
            </a:r>
            <a:r>
              <a:rPr b="0" baseline="0" i="0" lang="en-US" sz="2800" u="none" cap="none" strike="noStrike">
                <a:solidFill>
                  <a:schemeClr val="dk1"/>
                </a:solidFill>
                <a:latin typeface="Calibri"/>
                <a:ea typeface="Calibri"/>
                <a:cs typeface="Calibri"/>
                <a:sym typeface="Calibri"/>
              </a:rPr>
              <a:t>- those at the divisional or departmental level - are being implemented</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7" name="Shape 197"/>
        <p:cNvGrpSpPr/>
        <p:nvPr/>
      </p:nvGrpSpPr>
      <p:grpSpPr>
        <a:xfrm>
          <a:off x="0" y="0"/>
          <a:ext cx="0" cy="0"/>
          <a:chOff x="0" y="0"/>
          <a:chExt cx="0" cy="0"/>
        </a:xfrm>
      </p:grpSpPr>
      <p:sp>
        <p:nvSpPr>
          <p:cNvPr id="198" name="Shape 198"/>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Levels of Control</a:t>
            </a:r>
          </a:p>
        </p:txBody>
      </p:sp>
      <p:sp>
        <p:nvSpPr>
          <p:cNvPr id="199" name="Shape 199"/>
          <p:cNvSpPr txBox="1"/>
          <p:nvPr>
            <p:ph idx="1" type="body"/>
          </p:nvPr>
        </p:nvSpPr>
        <p:spPr>
          <a:xfrm>
            <a:off x="457200" y="17653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Operational control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monitoring performance to ensure that </a:t>
            </a:r>
            <a:r>
              <a:rPr b="0" baseline="0" i="0" lang="en-US" sz="2800" u="none" cap="none" strike="noStrike">
                <a:solidFill>
                  <a:srgbClr val="008080"/>
                </a:solidFill>
                <a:latin typeface="Calibri"/>
                <a:ea typeface="Calibri"/>
                <a:cs typeface="Calibri"/>
                <a:sym typeface="Calibri"/>
              </a:rPr>
              <a:t>operational plans </a:t>
            </a:r>
            <a:r>
              <a:rPr b="0" baseline="0" i="0" lang="en-US" sz="2800" u="none" cap="none" strike="noStrike">
                <a:solidFill>
                  <a:schemeClr val="dk1"/>
                </a:solidFill>
                <a:latin typeface="Calibri"/>
                <a:ea typeface="Calibri"/>
                <a:cs typeface="Calibri"/>
                <a:sym typeface="Calibri"/>
              </a:rPr>
              <a:t>- day-to-day goals - are being implemented and taking corrective action as needed</a:t>
            </a:r>
          </a:p>
        </p:txBody>
      </p:sp>
      <p:pic>
        <p:nvPicPr>
          <p:cNvPr id="200" name="Shape 200"/>
          <p:cNvPicPr preferRelativeResize="0"/>
          <p:nvPr/>
        </p:nvPicPr>
        <p:blipFill rotWithShape="1">
          <a:blip r:embed="rId3">
            <a:alphaModFix/>
          </a:blip>
          <a:srcRect b="0" l="0" r="0" t="0"/>
          <a:stretch/>
        </p:blipFill>
        <p:spPr>
          <a:xfrm>
            <a:off x="4267200" y="3857625"/>
            <a:ext cx="3305174" cy="261937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4" name="Shape 204"/>
        <p:cNvGrpSpPr/>
        <p:nvPr/>
      </p:nvGrpSpPr>
      <p:grpSpPr>
        <a:xfrm>
          <a:off x="0" y="0"/>
          <a:ext cx="0" cy="0"/>
          <a:chOff x="0" y="0"/>
          <a:chExt cx="0" cy="0"/>
        </a:xfrm>
      </p:grpSpPr>
      <p:sp>
        <p:nvSpPr>
          <p:cNvPr id="205" name="Shape 205"/>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Six Areas of Control</a:t>
            </a:r>
          </a:p>
        </p:txBody>
      </p:sp>
      <p:pic>
        <p:nvPicPr>
          <p:cNvPr id="206" name="Shape 206"/>
          <p:cNvPicPr preferRelativeResize="0"/>
          <p:nvPr/>
        </p:nvPicPr>
        <p:blipFill rotWithShape="1">
          <a:blip r:embed="rId3">
            <a:alphaModFix/>
          </a:blip>
          <a:srcRect b="0" l="0" r="0" t="0"/>
          <a:stretch/>
        </p:blipFill>
        <p:spPr>
          <a:xfrm>
            <a:off x="401637" y="1603375"/>
            <a:ext cx="8497886" cy="4522786"/>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0" name="Shape 210"/>
        <p:cNvGrpSpPr/>
        <p:nvPr/>
      </p:nvGrpSpPr>
      <p:grpSpPr>
        <a:xfrm>
          <a:off x="0" y="0"/>
          <a:ext cx="0" cy="0"/>
          <a:chOff x="0" y="0"/>
          <a:chExt cx="0" cy="0"/>
        </a:xfrm>
      </p:grpSpPr>
      <p:sp>
        <p:nvSpPr>
          <p:cNvPr id="211" name="Shape 211"/>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Question?</a:t>
            </a:r>
          </a:p>
        </p:txBody>
      </p:sp>
      <p:sp>
        <p:nvSpPr>
          <p:cNvPr id="212" name="Shape 212"/>
          <p:cNvSpPr txBox="1"/>
          <p:nvPr>
            <p:ph idx="1" type="body"/>
          </p:nvPr>
        </p:nvSpPr>
        <p:spPr>
          <a:xfrm>
            <a:off x="457200" y="17399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chemeClr val="dk1"/>
              </a:buClr>
              <a:buSzPct val="25000"/>
              <a:buFont typeface="Calibri"/>
              <a:buNone/>
            </a:pPr>
            <a:r>
              <a:rPr b="0" baseline="0" i="0" lang="en-US" sz="3200" u="none" cap="none" strike="noStrike">
                <a:solidFill>
                  <a:schemeClr val="dk1"/>
                </a:solidFill>
                <a:latin typeface="Calibri"/>
                <a:ea typeface="Calibri"/>
                <a:cs typeface="Calibri"/>
                <a:sym typeface="Calibri"/>
              </a:rPr>
              <a:t>	A drug test employed by an organization in its hiring process is an example of a(n) _______ resource control.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Physical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Human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Financial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Informational </a:t>
            </a:r>
          </a:p>
          <a:p>
            <a:pPr indent="0" lvl="0" marL="0" marR="0" rtl="0" algn="l">
              <a:spcBef>
                <a:spcPts val="0"/>
              </a:spcBef>
              <a:buNone/>
            </a:pPr>
            <a:r>
              <a:t/>
            </a:r>
            <a:endParaRPr b="0" baseline="0" i="0" sz="2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7" name="Shape 217"/>
        <p:cNvGrpSpPr/>
        <p:nvPr/>
      </p:nvGrpSpPr>
      <p:grpSpPr>
        <a:xfrm>
          <a:off x="0" y="0"/>
          <a:ext cx="0" cy="0"/>
          <a:chOff x="0" y="0"/>
          <a:chExt cx="0" cy="0"/>
        </a:xfrm>
      </p:grpSpPr>
      <p:sp>
        <p:nvSpPr>
          <p:cNvPr id="218" name="Shape 218"/>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Structural Area</a:t>
            </a:r>
          </a:p>
        </p:txBody>
      </p:sp>
      <p:sp>
        <p:nvSpPr>
          <p:cNvPr id="219" name="Shape 219"/>
          <p:cNvSpPr txBox="1"/>
          <p:nvPr>
            <p:ph idx="1" type="body"/>
          </p:nvPr>
        </p:nvSpPr>
        <p:spPr>
          <a:xfrm>
            <a:off x="457200" y="1803400"/>
            <a:ext cx="4038599"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376092"/>
              </a:buClr>
              <a:buSzPct val="125000"/>
              <a:buFont typeface="Calibri"/>
              <a:buChar char="✦"/>
            </a:pPr>
            <a:r>
              <a:rPr b="1" baseline="0" i="0" lang="en-US" sz="3000" u="none" cap="none" strike="noStrike">
                <a:solidFill>
                  <a:schemeClr val="dk1"/>
                </a:solidFill>
                <a:latin typeface="Calibri"/>
                <a:ea typeface="Calibri"/>
                <a:cs typeface="Calibri"/>
                <a:sym typeface="Calibri"/>
              </a:rPr>
              <a:t>Bureaucratic control </a:t>
            </a:r>
          </a:p>
          <a:p>
            <a:pPr indent="-341312" lvl="1" marL="798512" marR="0" rtl="0" algn="l">
              <a:lnSpc>
                <a:spcPct val="100000"/>
              </a:lnSpc>
              <a:spcBef>
                <a:spcPts val="540"/>
              </a:spcBef>
              <a:spcAft>
                <a:spcPts val="0"/>
              </a:spcAft>
              <a:buClr>
                <a:srgbClr val="376092"/>
              </a:buClr>
              <a:buSzPct val="115000"/>
              <a:buFont typeface="Calibri"/>
              <a:buChar char="9"/>
            </a:pPr>
            <a:r>
              <a:rPr b="0" baseline="0" i="0" lang="en-US" sz="2700" u="none" cap="none" strike="noStrike">
                <a:solidFill>
                  <a:schemeClr val="dk1"/>
                </a:solidFill>
                <a:latin typeface="Calibri"/>
                <a:ea typeface="Calibri"/>
                <a:cs typeface="Calibri"/>
                <a:sym typeface="Calibri"/>
              </a:rPr>
              <a:t>an approach to organizational control that is characterized by use of rules, regulations, and formal authority to guide performance</a:t>
            </a:r>
          </a:p>
        </p:txBody>
      </p:sp>
      <p:sp>
        <p:nvSpPr>
          <p:cNvPr id="220" name="Shape 220"/>
          <p:cNvSpPr txBox="1"/>
          <p:nvPr>
            <p:ph idx="2" type="body"/>
          </p:nvPr>
        </p:nvSpPr>
        <p:spPr>
          <a:xfrm>
            <a:off x="4662487" y="1803400"/>
            <a:ext cx="4038599"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376092"/>
              </a:buClr>
              <a:buSzPct val="125000"/>
              <a:buFont typeface="Calibri"/>
              <a:buChar char="✦"/>
            </a:pPr>
            <a:r>
              <a:rPr b="1" baseline="0" i="0" lang="en-US" sz="3000" u="none" cap="none" strike="noStrike">
                <a:solidFill>
                  <a:schemeClr val="dk1"/>
                </a:solidFill>
                <a:latin typeface="Calibri"/>
                <a:ea typeface="Calibri"/>
                <a:cs typeface="Calibri"/>
                <a:sym typeface="Calibri"/>
              </a:rPr>
              <a:t>Decentralized control </a:t>
            </a:r>
          </a:p>
          <a:p>
            <a:pPr indent="-341312" lvl="1" marL="798512" marR="0" rtl="0" algn="l">
              <a:lnSpc>
                <a:spcPct val="100000"/>
              </a:lnSpc>
              <a:spcBef>
                <a:spcPts val="540"/>
              </a:spcBef>
              <a:spcAft>
                <a:spcPts val="0"/>
              </a:spcAft>
              <a:buClr>
                <a:srgbClr val="376092"/>
              </a:buClr>
              <a:buSzPct val="115000"/>
              <a:buFont typeface="Calibri"/>
              <a:buChar char="9"/>
            </a:pPr>
            <a:r>
              <a:rPr b="0" baseline="0" i="0" lang="en-US" sz="2700" u="none" cap="none" strike="noStrike">
                <a:solidFill>
                  <a:schemeClr val="dk1"/>
                </a:solidFill>
                <a:latin typeface="Calibri"/>
                <a:ea typeface="Calibri"/>
                <a:cs typeface="Calibri"/>
                <a:sym typeface="Calibri"/>
              </a:rPr>
              <a:t>an approach to organizational control that is characterized by informal and organic structural arrangements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4" name="Shape 224"/>
        <p:cNvGrpSpPr/>
        <p:nvPr/>
      </p:nvGrpSpPr>
      <p:grpSpPr>
        <a:xfrm>
          <a:off x="0" y="0"/>
          <a:ext cx="0" cy="0"/>
          <a:chOff x="0" y="0"/>
          <a:chExt cx="0" cy="0"/>
        </a:xfrm>
      </p:grpSpPr>
      <p:sp>
        <p:nvSpPr>
          <p:cNvPr id="225" name="Shape 225"/>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The Balanced Scoreboard</a:t>
            </a:r>
          </a:p>
        </p:txBody>
      </p:sp>
      <p:sp>
        <p:nvSpPr>
          <p:cNvPr id="226" name="Shape 226"/>
          <p:cNvSpPr txBox="1"/>
          <p:nvPr>
            <p:ph idx="1" type="body"/>
          </p:nvPr>
        </p:nvSpPr>
        <p:spPr>
          <a:xfrm>
            <a:off x="457200" y="17272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Balanced scoreboard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gives top managers a fast but comprehensive view of the organization via four indicators: </a:t>
            </a:r>
            <a:br>
              <a:rPr b="0" baseline="0" i="0" lang="en-US" sz="2800" u="none" cap="none" strike="noStrike">
                <a:solidFill>
                  <a:schemeClr val="dk1"/>
                </a:solidFill>
                <a:latin typeface="Calibri"/>
                <a:ea typeface="Calibri"/>
                <a:cs typeface="Calibri"/>
                <a:sym typeface="Calibri"/>
              </a:rPr>
            </a:br>
            <a:r>
              <a:rPr b="0" baseline="0" i="0" lang="en-US" sz="2800" u="none" cap="none" strike="noStrike">
                <a:solidFill>
                  <a:schemeClr val="dk1"/>
                </a:solidFill>
                <a:latin typeface="Calibri"/>
                <a:ea typeface="Calibri"/>
                <a:cs typeface="Calibri"/>
                <a:sym typeface="Calibri"/>
              </a:rPr>
              <a:t>(1) customer satisfaction, (2) internal processes, (3) innovation and improvement activities and, </a:t>
            </a:r>
            <a:br>
              <a:rPr b="0" baseline="0" i="0" lang="en-US" sz="2800" u="none" cap="none" strike="noStrike">
                <a:solidFill>
                  <a:schemeClr val="dk1"/>
                </a:solidFill>
                <a:latin typeface="Calibri"/>
                <a:ea typeface="Calibri"/>
                <a:cs typeface="Calibri"/>
                <a:sym typeface="Calibri"/>
              </a:rPr>
            </a:br>
            <a:r>
              <a:rPr b="0" baseline="0" i="0" lang="en-US" sz="2800" u="none" cap="none" strike="noStrike">
                <a:solidFill>
                  <a:schemeClr val="dk1"/>
                </a:solidFill>
                <a:latin typeface="Calibri"/>
                <a:ea typeface="Calibri"/>
                <a:cs typeface="Calibri"/>
                <a:sym typeface="Calibri"/>
              </a:rPr>
              <a:t>(4) financial measures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0" name="Shape 110"/>
        <p:cNvGrpSpPr/>
        <p:nvPr/>
      </p:nvGrpSpPr>
      <p:grpSpPr>
        <a:xfrm>
          <a:off x="0" y="0"/>
          <a:ext cx="0" cy="0"/>
          <a:chOff x="0" y="0"/>
          <a:chExt cx="0" cy="0"/>
        </a:xfrm>
      </p:grpSpPr>
      <p:sp>
        <p:nvSpPr>
          <p:cNvPr id="111" name="Shape 111"/>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Major Questions You Should Be Able to Answer</a:t>
            </a:r>
          </a:p>
        </p:txBody>
      </p:sp>
      <p:sp>
        <p:nvSpPr>
          <p:cNvPr id="112" name="Shape 112"/>
          <p:cNvSpPr txBox="1"/>
          <p:nvPr>
            <p:ph idx="1" type="body"/>
          </p:nvPr>
        </p:nvSpPr>
        <p:spPr>
          <a:xfrm>
            <a:off x="457200" y="1752600"/>
            <a:ext cx="8229600" cy="4525961"/>
          </a:xfrm>
          <a:prstGeom prst="rect">
            <a:avLst/>
          </a:prstGeom>
          <a:noFill/>
          <a:ln>
            <a:noFill/>
          </a:ln>
        </p:spPr>
        <p:txBody>
          <a:bodyPr anchorCtr="0" anchor="t" bIns="45700" lIns="91425" rIns="91425" tIns="45700">
            <a:noAutofit/>
          </a:bodyPr>
          <a:lstStyle/>
          <a:p>
            <a:pPr indent="-860425" lvl="0" marL="860425" marR="0" rtl="0" algn="l">
              <a:lnSpc>
                <a:spcPct val="100000"/>
              </a:lnSpc>
              <a:spcBef>
                <a:spcPts val="0"/>
              </a:spcBef>
              <a:spcAft>
                <a:spcPts val="0"/>
              </a:spcAft>
              <a:buClr>
                <a:srgbClr val="FF0000"/>
              </a:buClr>
              <a:buSzPct val="25000"/>
              <a:buFont typeface="Calibri"/>
              <a:buNone/>
            </a:pPr>
            <a:r>
              <a:rPr b="1" baseline="0" i="0" lang="en-US" sz="3000" u="none" cap="none" strike="noStrike">
                <a:solidFill>
                  <a:srgbClr val="FF0000"/>
                </a:solidFill>
                <a:latin typeface="Calibri"/>
                <a:ea typeface="Calibri"/>
                <a:cs typeface="Calibri"/>
                <a:sym typeface="Calibri"/>
              </a:rPr>
              <a:t>16.1</a:t>
            </a:r>
            <a:r>
              <a:rPr b="0" baseline="0" i="0" lang="en-US" sz="3000" u="none" cap="none" strike="noStrike">
                <a:solidFill>
                  <a:schemeClr val="dk1"/>
                </a:solidFill>
                <a:latin typeface="Calibri"/>
                <a:ea typeface="Calibri"/>
                <a:cs typeface="Calibri"/>
                <a:sym typeface="Calibri"/>
              </a:rPr>
              <a:t>  How do managers influence productivity?</a:t>
            </a:r>
          </a:p>
          <a:p>
            <a:pPr indent="-860425" lvl="0" marL="860425" marR="0" rtl="0" algn="l">
              <a:lnSpc>
                <a:spcPct val="100000"/>
              </a:lnSpc>
              <a:spcBef>
                <a:spcPts val="600"/>
              </a:spcBef>
              <a:spcAft>
                <a:spcPts val="0"/>
              </a:spcAft>
              <a:buClr>
                <a:srgbClr val="FF0000"/>
              </a:buClr>
              <a:buSzPct val="25000"/>
              <a:buFont typeface="Calibri"/>
              <a:buNone/>
            </a:pPr>
            <a:r>
              <a:rPr b="1" baseline="0" i="0" lang="en-US" sz="3000" u="none" cap="none" strike="noStrike">
                <a:solidFill>
                  <a:srgbClr val="FF0000"/>
                </a:solidFill>
                <a:latin typeface="Calibri"/>
                <a:ea typeface="Calibri"/>
                <a:cs typeface="Calibri"/>
                <a:sym typeface="Calibri"/>
              </a:rPr>
              <a:t>16.2</a:t>
            </a:r>
            <a:r>
              <a:rPr b="0" baseline="0" i="0" lang="en-US" sz="3000" u="none" cap="none" strike="noStrike">
                <a:solidFill>
                  <a:schemeClr val="dk1"/>
                </a:solidFill>
                <a:latin typeface="Calibri"/>
                <a:ea typeface="Calibri"/>
                <a:cs typeface="Calibri"/>
                <a:sym typeface="Calibri"/>
              </a:rPr>
              <a:t>  Why is control such an important managerial function?</a:t>
            </a:r>
          </a:p>
          <a:p>
            <a:pPr indent="-860425" lvl="0" marL="860425" marR="0" rtl="0" algn="l">
              <a:lnSpc>
                <a:spcPct val="100000"/>
              </a:lnSpc>
              <a:spcBef>
                <a:spcPts val="600"/>
              </a:spcBef>
              <a:spcAft>
                <a:spcPts val="0"/>
              </a:spcAft>
              <a:buClr>
                <a:srgbClr val="FF0000"/>
              </a:buClr>
              <a:buSzPct val="25000"/>
              <a:buFont typeface="Calibri"/>
              <a:buNone/>
            </a:pPr>
            <a:r>
              <a:rPr b="1" baseline="0" i="0" lang="en-US" sz="3000" u="none" cap="none" strike="noStrike">
                <a:solidFill>
                  <a:srgbClr val="FF0000"/>
                </a:solidFill>
                <a:latin typeface="Calibri"/>
                <a:ea typeface="Calibri"/>
                <a:cs typeface="Calibri"/>
                <a:sym typeface="Calibri"/>
              </a:rPr>
              <a:t>16.3</a:t>
            </a:r>
            <a:r>
              <a:rPr b="0" baseline="0" i="0" lang="en-US" sz="3000" u="none" cap="none" strike="noStrike">
                <a:solidFill>
                  <a:schemeClr val="dk1"/>
                </a:solidFill>
                <a:latin typeface="Calibri"/>
                <a:ea typeface="Calibri"/>
                <a:cs typeface="Calibri"/>
                <a:sym typeface="Calibri"/>
              </a:rPr>
              <a:t>  How do successful companies implement controls?</a:t>
            </a:r>
          </a:p>
          <a:p>
            <a:pPr indent="-860425" lvl="0" marL="860425" marR="0" rtl="0" algn="l">
              <a:lnSpc>
                <a:spcPct val="100000"/>
              </a:lnSpc>
              <a:spcBef>
                <a:spcPts val="600"/>
              </a:spcBef>
              <a:spcAft>
                <a:spcPts val="0"/>
              </a:spcAft>
              <a:buClr>
                <a:srgbClr val="FF0000"/>
              </a:buClr>
              <a:buSzPct val="25000"/>
              <a:buFont typeface="Calibri"/>
              <a:buNone/>
            </a:pPr>
            <a:r>
              <a:rPr b="1" baseline="0" i="0" lang="en-US" sz="3000" u="none" cap="none" strike="noStrike">
                <a:solidFill>
                  <a:srgbClr val="FF0000"/>
                </a:solidFill>
                <a:latin typeface="Calibri"/>
                <a:ea typeface="Calibri"/>
                <a:cs typeface="Calibri"/>
                <a:sym typeface="Calibri"/>
              </a:rPr>
              <a:t>16.4</a:t>
            </a:r>
            <a:r>
              <a:rPr b="1" baseline="0" i="0" lang="en-US" sz="3000" u="none" cap="none" strike="noStrike">
                <a:solidFill>
                  <a:schemeClr val="dk1"/>
                </a:solidFill>
                <a:latin typeface="Calibri"/>
                <a:ea typeface="Calibri"/>
                <a:cs typeface="Calibri"/>
                <a:sym typeface="Calibri"/>
              </a:rPr>
              <a:t>  </a:t>
            </a:r>
            <a:r>
              <a:rPr b="0" baseline="0" i="0" lang="en-US" sz="3000" u="none" cap="none" strike="noStrike">
                <a:solidFill>
                  <a:schemeClr val="dk1"/>
                </a:solidFill>
                <a:latin typeface="Calibri"/>
                <a:ea typeface="Calibri"/>
                <a:cs typeface="Calibri"/>
                <a:sym typeface="Calibri"/>
              </a:rPr>
              <a:t>How can three techniques—balanced scorecard, strategy maps, and measurement management—help me establish standards and measure performance?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0" name="Shape 230"/>
        <p:cNvGrpSpPr/>
        <p:nvPr/>
      </p:nvGrpSpPr>
      <p:grpSpPr>
        <a:xfrm>
          <a:off x="0" y="0"/>
          <a:ext cx="0" cy="0"/>
          <a:chOff x="0" y="0"/>
          <a:chExt cx="0" cy="0"/>
        </a:xfrm>
      </p:grpSpPr>
      <p:pic>
        <p:nvPicPr>
          <p:cNvPr id="231" name="Shape 231"/>
          <p:cNvPicPr preferRelativeResize="0"/>
          <p:nvPr/>
        </p:nvPicPr>
        <p:blipFill rotWithShape="1">
          <a:blip r:embed="rId3">
            <a:alphaModFix/>
          </a:blip>
          <a:srcRect b="0" l="0" r="0" t="0"/>
          <a:stretch/>
        </p:blipFill>
        <p:spPr>
          <a:xfrm>
            <a:off x="1485900" y="1703386"/>
            <a:ext cx="6172199" cy="5078411"/>
          </a:xfrm>
          <a:prstGeom prst="rect">
            <a:avLst/>
          </a:prstGeom>
          <a:noFill/>
          <a:ln>
            <a:noFill/>
          </a:ln>
        </p:spPr>
      </p:pic>
      <p:sp>
        <p:nvSpPr>
          <p:cNvPr id="232" name="Shape 23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The Balanced Scorecard: Four Perspectives</a:t>
            </a:r>
          </a:p>
        </p:txBody>
      </p:sp>
      <p:sp>
        <p:nvSpPr>
          <p:cNvPr id="233" name="Shape 233"/>
          <p:cNvSpPr txBox="1"/>
          <p:nvPr/>
        </p:nvSpPr>
        <p:spPr>
          <a:xfrm>
            <a:off x="22225" y="1703386"/>
            <a:ext cx="1463675"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Figure 16.5</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7" name="Shape 237"/>
        <p:cNvGrpSpPr/>
        <p:nvPr/>
      </p:nvGrpSpPr>
      <p:grpSpPr>
        <a:xfrm>
          <a:off x="0" y="0"/>
          <a:ext cx="0" cy="0"/>
          <a:chOff x="0" y="0"/>
          <a:chExt cx="0" cy="0"/>
        </a:xfrm>
      </p:grpSpPr>
      <p:sp>
        <p:nvSpPr>
          <p:cNvPr id="238" name="Shape 238"/>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The Balanced Scorecard: Four Perspectives</a:t>
            </a:r>
          </a:p>
        </p:txBody>
      </p:sp>
      <p:sp>
        <p:nvSpPr>
          <p:cNvPr id="239" name="Shape 239"/>
          <p:cNvSpPr txBox="1"/>
          <p:nvPr>
            <p:ph idx="1" type="body"/>
          </p:nvPr>
        </p:nvSpPr>
        <p:spPr>
          <a:xfrm>
            <a:off x="457200" y="17780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Financial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profitability, growth, shareholder values</a:t>
            </a:r>
          </a:p>
          <a:p>
            <a:pPr indent="-461962" lvl="0" marL="461962" marR="0" rtl="0" algn="l">
              <a:lnSpc>
                <a:spcPct val="100000"/>
              </a:lnSpc>
              <a:spcBef>
                <a:spcPts val="64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Customer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priority is taking care of the customer</a:t>
            </a:r>
          </a:p>
          <a:p>
            <a:pPr indent="-461962" lvl="0" marL="461962" marR="0" rtl="0" algn="l">
              <a:lnSpc>
                <a:spcPct val="100000"/>
              </a:lnSpc>
              <a:spcBef>
                <a:spcPts val="64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Internal business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quality, employee skills, and productivity</a:t>
            </a:r>
          </a:p>
          <a:p>
            <a:pPr indent="-461962" lvl="0" marL="461962" marR="0" rtl="0" algn="l">
              <a:lnSpc>
                <a:spcPct val="100000"/>
              </a:lnSpc>
              <a:spcBef>
                <a:spcPts val="64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Innovation &amp; learning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learning and growth of employees</a:t>
            </a:r>
          </a:p>
          <a:p>
            <a:pPr indent="0" lvl="0" marL="0" marR="0" rtl="0" algn="l">
              <a:spcBef>
                <a:spcPts val="0"/>
              </a:spcBef>
              <a:buNone/>
            </a:pPr>
            <a:r>
              <a:t/>
            </a:r>
            <a:endParaRPr b="0" baseline="0" i="0" sz="2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3" name="Shape 243"/>
        <p:cNvGrpSpPr/>
        <p:nvPr/>
      </p:nvGrpSpPr>
      <p:grpSpPr>
        <a:xfrm>
          <a:off x="0" y="0"/>
          <a:ext cx="0" cy="0"/>
          <a:chOff x="0" y="0"/>
          <a:chExt cx="0" cy="0"/>
        </a:xfrm>
      </p:grpSpPr>
      <p:sp>
        <p:nvSpPr>
          <p:cNvPr id="244" name="Shape 244"/>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The Visual Representation</a:t>
            </a:r>
            <a:br>
              <a:rPr b="0" baseline="0" i="0" lang="en-US" sz="4400" u="none" cap="none" strike="noStrike">
                <a:solidFill>
                  <a:srgbClr val="DCE6F2"/>
                </a:solidFill>
                <a:latin typeface="Calibri"/>
                <a:ea typeface="Calibri"/>
                <a:cs typeface="Calibri"/>
                <a:sym typeface="Calibri"/>
              </a:rPr>
            </a:br>
            <a:r>
              <a:rPr b="0" baseline="0" i="0" lang="en-US" sz="4400" u="none" cap="none" strike="noStrike">
                <a:solidFill>
                  <a:srgbClr val="DCE6F2"/>
                </a:solidFill>
                <a:latin typeface="Calibri"/>
                <a:ea typeface="Calibri"/>
                <a:cs typeface="Calibri"/>
                <a:sym typeface="Calibri"/>
              </a:rPr>
              <a:t>of a Balanced Scorecard</a:t>
            </a:r>
          </a:p>
        </p:txBody>
      </p:sp>
      <p:sp>
        <p:nvSpPr>
          <p:cNvPr id="245" name="Shape 245"/>
          <p:cNvSpPr txBox="1"/>
          <p:nvPr>
            <p:ph idx="1" type="body"/>
          </p:nvPr>
        </p:nvSpPr>
        <p:spPr>
          <a:xfrm>
            <a:off x="457200" y="17653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Strategy map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visual representation of the four perspectives of the balanced scorecard that enables managers to communicate their goals so that everyone in the company can understand how their jobs are linked to the overall objectives of the organization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9" name="Shape 249"/>
        <p:cNvGrpSpPr/>
        <p:nvPr/>
      </p:nvGrpSpPr>
      <p:grpSpPr>
        <a:xfrm>
          <a:off x="0" y="0"/>
          <a:ext cx="0" cy="0"/>
          <a:chOff x="0" y="0"/>
          <a:chExt cx="0" cy="0"/>
        </a:xfrm>
      </p:grpSpPr>
      <p:sp>
        <p:nvSpPr>
          <p:cNvPr id="250" name="Shape 25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The Strategy Map</a:t>
            </a:r>
          </a:p>
        </p:txBody>
      </p:sp>
      <p:sp>
        <p:nvSpPr>
          <p:cNvPr id="251" name="Shape 251"/>
          <p:cNvSpPr txBox="1"/>
          <p:nvPr/>
        </p:nvSpPr>
        <p:spPr>
          <a:xfrm>
            <a:off x="-7937" y="1741486"/>
            <a:ext cx="1352550"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Figure 16.6</a:t>
            </a:r>
          </a:p>
        </p:txBody>
      </p:sp>
      <p:pic>
        <p:nvPicPr>
          <p:cNvPr id="252" name="Shape 252"/>
          <p:cNvPicPr preferRelativeResize="0"/>
          <p:nvPr/>
        </p:nvPicPr>
        <p:blipFill rotWithShape="1">
          <a:blip r:embed="rId3">
            <a:alphaModFix/>
          </a:blip>
          <a:srcRect b="0" l="0" r="0" t="0"/>
          <a:stretch/>
        </p:blipFill>
        <p:spPr>
          <a:xfrm>
            <a:off x="1874836" y="1752600"/>
            <a:ext cx="5394325" cy="49530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6" name="Shape 256"/>
        <p:cNvGrpSpPr/>
        <p:nvPr/>
      </p:nvGrpSpPr>
      <p:grpSpPr>
        <a:xfrm>
          <a:off x="0" y="0"/>
          <a:ext cx="0" cy="0"/>
          <a:chOff x="0" y="0"/>
          <a:chExt cx="0" cy="0"/>
        </a:xfrm>
      </p:grpSpPr>
      <p:sp>
        <p:nvSpPr>
          <p:cNvPr id="257" name="Shape 257"/>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Why Measure-Managed Firms Succeed</a:t>
            </a:r>
          </a:p>
        </p:txBody>
      </p:sp>
      <p:sp>
        <p:nvSpPr>
          <p:cNvPr id="258" name="Shape 258"/>
          <p:cNvSpPr txBox="1"/>
          <p:nvPr>
            <p:ph idx="1" type="body"/>
          </p:nvPr>
        </p:nvSpPr>
        <p:spPr>
          <a:xfrm>
            <a:off x="457200" y="17780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Top executives </a:t>
            </a:r>
            <a:r>
              <a:rPr b="0" baseline="0" i="0" lang="en-US" sz="3200" u="none" cap="none" strike="noStrike">
                <a:solidFill>
                  <a:srgbClr val="008080"/>
                </a:solidFill>
                <a:latin typeface="Calibri"/>
                <a:ea typeface="Calibri"/>
                <a:cs typeface="Calibri"/>
                <a:sym typeface="Calibri"/>
              </a:rPr>
              <a:t>agree</a:t>
            </a:r>
            <a:r>
              <a:rPr b="0" baseline="0" i="0" lang="en-US" sz="3200" u="none" cap="none" strike="noStrike">
                <a:solidFill>
                  <a:schemeClr val="dk1"/>
                </a:solidFill>
                <a:latin typeface="Calibri"/>
                <a:ea typeface="Calibri"/>
                <a:cs typeface="Calibri"/>
                <a:sym typeface="Calibri"/>
              </a:rPr>
              <a:t> on strategy</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Communication is </a:t>
            </a:r>
            <a:r>
              <a:rPr b="0" baseline="0" i="0" lang="en-US" sz="3200" u="none" cap="none" strike="noStrike">
                <a:solidFill>
                  <a:srgbClr val="008080"/>
                </a:solidFill>
                <a:latin typeface="Calibri"/>
                <a:ea typeface="Calibri"/>
                <a:cs typeface="Calibri"/>
                <a:sym typeface="Calibri"/>
              </a:rPr>
              <a:t>clear</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There is better </a:t>
            </a:r>
            <a:r>
              <a:rPr b="0" baseline="0" i="0" lang="en-US" sz="3200" u="none" cap="none" strike="noStrike">
                <a:solidFill>
                  <a:srgbClr val="008080"/>
                </a:solidFill>
                <a:latin typeface="Calibri"/>
                <a:ea typeface="Calibri"/>
                <a:cs typeface="Calibri"/>
                <a:sym typeface="Calibri"/>
              </a:rPr>
              <a:t>focus</a:t>
            </a:r>
            <a:r>
              <a:rPr b="0" baseline="0" i="0" lang="en-US" sz="3200" u="none" cap="none" strike="noStrike">
                <a:solidFill>
                  <a:schemeClr val="dk1"/>
                </a:solidFill>
                <a:latin typeface="Calibri"/>
                <a:ea typeface="Calibri"/>
                <a:cs typeface="Calibri"/>
                <a:sym typeface="Calibri"/>
              </a:rPr>
              <a:t> and alignment</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The organizational culture emphasizes </a:t>
            </a:r>
            <a:r>
              <a:rPr b="0" baseline="0" i="0" lang="en-US" sz="3200" u="none" cap="none" strike="noStrike">
                <a:solidFill>
                  <a:srgbClr val="008080"/>
                </a:solidFill>
                <a:latin typeface="Calibri"/>
                <a:ea typeface="Calibri"/>
                <a:cs typeface="Calibri"/>
                <a:sym typeface="Calibri"/>
              </a:rPr>
              <a:t>teamwork</a:t>
            </a:r>
            <a:r>
              <a:rPr b="0" baseline="0" i="0" lang="en-US" sz="3200" u="none" cap="none" strike="noStrike">
                <a:solidFill>
                  <a:schemeClr val="dk1"/>
                </a:solidFill>
                <a:latin typeface="Calibri"/>
                <a:ea typeface="Calibri"/>
                <a:cs typeface="Calibri"/>
                <a:sym typeface="Calibri"/>
              </a:rPr>
              <a:t> and allows </a:t>
            </a:r>
            <a:r>
              <a:rPr b="0" baseline="0" i="0" lang="en-US" sz="3200" u="none" cap="none" strike="noStrike">
                <a:solidFill>
                  <a:srgbClr val="008080"/>
                </a:solidFill>
                <a:latin typeface="Calibri"/>
                <a:ea typeface="Calibri"/>
                <a:cs typeface="Calibri"/>
                <a:sym typeface="Calibri"/>
              </a:rPr>
              <a:t>risk taking</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2" name="Shape 262"/>
        <p:cNvGrpSpPr/>
        <p:nvPr/>
      </p:nvGrpSpPr>
      <p:grpSpPr>
        <a:xfrm>
          <a:off x="0" y="0"/>
          <a:ext cx="0" cy="0"/>
          <a:chOff x="0" y="0"/>
          <a:chExt cx="0" cy="0"/>
        </a:xfrm>
      </p:grpSpPr>
      <p:sp>
        <p:nvSpPr>
          <p:cNvPr id="263" name="Shape 263"/>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Barriers to Effective Measurement</a:t>
            </a:r>
          </a:p>
        </p:txBody>
      </p:sp>
      <p:sp>
        <p:nvSpPr>
          <p:cNvPr id="264" name="Shape 264"/>
          <p:cNvSpPr txBox="1"/>
          <p:nvPr>
            <p:ph idx="1" type="body"/>
          </p:nvPr>
        </p:nvSpPr>
        <p:spPr>
          <a:xfrm>
            <a:off x="457200" y="17780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Objectives are </a:t>
            </a:r>
            <a:r>
              <a:rPr b="0" baseline="0" i="0" lang="en-US" sz="3200" u="none" cap="none" strike="noStrike">
                <a:solidFill>
                  <a:srgbClr val="008080"/>
                </a:solidFill>
                <a:latin typeface="Calibri"/>
                <a:ea typeface="Calibri"/>
                <a:cs typeface="Calibri"/>
                <a:sym typeface="Calibri"/>
              </a:rPr>
              <a:t>fuzzy</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Managers put too much trust in </a:t>
            </a:r>
            <a:r>
              <a:rPr b="0" baseline="0" i="0" lang="en-US" sz="3200" u="none" cap="none" strike="noStrike">
                <a:solidFill>
                  <a:srgbClr val="008080"/>
                </a:solidFill>
                <a:latin typeface="Calibri"/>
                <a:ea typeface="Calibri"/>
                <a:cs typeface="Calibri"/>
                <a:sym typeface="Calibri"/>
              </a:rPr>
              <a:t>informal</a:t>
            </a:r>
            <a:r>
              <a:rPr b="0" baseline="0" i="0" lang="en-US" sz="3200" u="none" cap="none" strike="noStrike">
                <a:solidFill>
                  <a:schemeClr val="dk1"/>
                </a:solidFill>
                <a:latin typeface="Calibri"/>
                <a:ea typeface="Calibri"/>
                <a:cs typeface="Calibri"/>
                <a:sym typeface="Calibri"/>
              </a:rPr>
              <a:t> feedback systems</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Employees </a:t>
            </a:r>
            <a:r>
              <a:rPr b="0" baseline="0" i="0" lang="en-US" sz="3200" u="none" cap="none" strike="noStrike">
                <a:solidFill>
                  <a:srgbClr val="008080"/>
                </a:solidFill>
                <a:latin typeface="Calibri"/>
                <a:ea typeface="Calibri"/>
                <a:cs typeface="Calibri"/>
                <a:sym typeface="Calibri"/>
              </a:rPr>
              <a:t>resist</a:t>
            </a:r>
            <a:r>
              <a:rPr b="0" baseline="0" i="0" lang="en-US" sz="3200" u="none" cap="none" strike="noStrike">
                <a:solidFill>
                  <a:schemeClr val="dk1"/>
                </a:solidFill>
                <a:latin typeface="Calibri"/>
                <a:ea typeface="Calibri"/>
                <a:cs typeface="Calibri"/>
                <a:sym typeface="Calibri"/>
              </a:rPr>
              <a:t> new measurement systems</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Companies focus too much on measuring activities instead of </a:t>
            </a:r>
            <a:r>
              <a:rPr b="0" baseline="0" i="0" lang="en-US" sz="3200" u="none" cap="none" strike="noStrike">
                <a:solidFill>
                  <a:srgbClr val="008080"/>
                </a:solidFill>
                <a:latin typeface="Calibri"/>
                <a:ea typeface="Calibri"/>
                <a:cs typeface="Calibri"/>
                <a:sym typeface="Calibri"/>
              </a:rPr>
              <a:t>results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8" name="Shape 268"/>
        <p:cNvGrpSpPr/>
        <p:nvPr/>
      </p:nvGrpSpPr>
      <p:grpSpPr>
        <a:xfrm>
          <a:off x="0" y="0"/>
          <a:ext cx="0" cy="0"/>
          <a:chOff x="0" y="0"/>
          <a:chExt cx="0" cy="0"/>
        </a:xfrm>
      </p:grpSpPr>
      <p:sp>
        <p:nvSpPr>
          <p:cNvPr id="269" name="Shape 269"/>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Question?</a:t>
            </a:r>
          </a:p>
        </p:txBody>
      </p:sp>
      <p:sp>
        <p:nvSpPr>
          <p:cNvPr id="270" name="Shape 270"/>
          <p:cNvSpPr txBox="1"/>
          <p:nvPr>
            <p:ph idx="1" type="body"/>
          </p:nvPr>
        </p:nvSpPr>
        <p:spPr>
          <a:xfrm>
            <a:off x="457200" y="17907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chemeClr val="dk1"/>
              </a:buClr>
              <a:buSzPct val="25000"/>
              <a:buFont typeface="Calibri"/>
              <a:buNone/>
            </a:pPr>
            <a:r>
              <a:rPr b="0" baseline="0" i="0" lang="en-US" sz="3200" u="none" cap="none" strike="noStrike">
                <a:solidFill>
                  <a:schemeClr val="dk1"/>
                </a:solidFill>
                <a:latin typeface="Calibri"/>
                <a:ea typeface="Calibri"/>
                <a:cs typeface="Calibri"/>
                <a:sym typeface="Calibri"/>
              </a:rPr>
              <a:t>	Jeff’s sales goal was to “improve sales”. Which barrier to measurement is this?</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Objectives are fuzzy</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Managers put too much trust in informal feedback systems</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Employees resist new measurement systems</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Companies focus too much on measuring activities</a:t>
            </a:r>
          </a:p>
          <a:p>
            <a:pPr indent="-461962" lvl="0" marL="461962" marR="0" rtl="0" algn="l">
              <a:lnSpc>
                <a:spcPct val="100000"/>
              </a:lnSpc>
              <a:spcBef>
                <a:spcPts val="640"/>
              </a:spcBef>
              <a:spcAft>
                <a:spcPts val="0"/>
              </a:spcAft>
              <a:buClr>
                <a:schemeClr val="dk1"/>
              </a:buClr>
              <a:buSzPct val="25000"/>
              <a:buFont typeface="Calibri"/>
              <a:buNone/>
            </a:pPr>
            <a:r>
              <a:rPr b="0" baseline="0" i="0" lang="en-US" sz="3200" u="none" cap="none" strike="noStrike">
                <a:solidFill>
                  <a:schemeClr val="dk1"/>
                </a:solidFill>
                <a:latin typeface="Calibri"/>
                <a:ea typeface="Calibri"/>
                <a:cs typeface="Calibri"/>
                <a:sym typeface="Calibri"/>
              </a:rPr>
              <a:t> </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5" name="Shape 275"/>
        <p:cNvGrpSpPr/>
        <p:nvPr/>
      </p:nvGrpSpPr>
      <p:grpSpPr>
        <a:xfrm>
          <a:off x="0" y="0"/>
          <a:ext cx="0" cy="0"/>
          <a:chOff x="0" y="0"/>
          <a:chExt cx="0" cy="0"/>
        </a:xfrm>
      </p:grpSpPr>
      <p:sp>
        <p:nvSpPr>
          <p:cNvPr id="276" name="Shape 276"/>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Financial Tools for Control</a:t>
            </a:r>
          </a:p>
        </p:txBody>
      </p:sp>
      <p:sp>
        <p:nvSpPr>
          <p:cNvPr id="277" name="Shape 277"/>
          <p:cNvSpPr txBox="1"/>
          <p:nvPr>
            <p:ph idx="1" type="body"/>
          </p:nvPr>
        </p:nvSpPr>
        <p:spPr>
          <a:xfrm>
            <a:off x="457200" y="17653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Budget</a:t>
            </a:r>
            <a:r>
              <a:rPr b="0" baseline="0" i="0" lang="en-US" sz="3200" u="none" cap="none" strike="noStrike">
                <a:solidFill>
                  <a:schemeClr val="dk1"/>
                </a:solidFill>
                <a:latin typeface="Calibri"/>
                <a:ea typeface="Calibri"/>
                <a:cs typeface="Calibri"/>
                <a:sym typeface="Calibri"/>
              </a:rPr>
              <a:t>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formal financial projection</a:t>
            </a:r>
          </a:p>
          <a:p>
            <a:pPr indent="-461962" lvl="0" marL="461962" marR="0" rtl="0" algn="l">
              <a:lnSpc>
                <a:spcPct val="100000"/>
              </a:lnSpc>
              <a:spcBef>
                <a:spcPts val="64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Incremental budgeting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allocates increased or decreased funds to a department by using the last budget period as a reference point</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only incremental changes in the budget request are reviewed</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1" name="Shape 281"/>
        <p:cNvGrpSpPr/>
        <p:nvPr/>
      </p:nvGrpSpPr>
      <p:grpSpPr>
        <a:xfrm>
          <a:off x="0" y="0"/>
          <a:ext cx="0" cy="0"/>
          <a:chOff x="0" y="0"/>
          <a:chExt cx="0" cy="0"/>
        </a:xfrm>
      </p:grpSpPr>
      <p:sp>
        <p:nvSpPr>
          <p:cNvPr id="282" name="Shape 28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Types of Budgets</a:t>
            </a:r>
          </a:p>
        </p:txBody>
      </p:sp>
      <p:sp>
        <p:nvSpPr>
          <p:cNvPr id="283" name="Shape 283"/>
          <p:cNvSpPr txBox="1"/>
          <p:nvPr/>
        </p:nvSpPr>
        <p:spPr>
          <a:xfrm>
            <a:off x="12700" y="1752600"/>
            <a:ext cx="1143000" cy="3079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400" u="none" cap="none" strike="noStrike">
                <a:solidFill>
                  <a:schemeClr val="dk1"/>
                </a:solidFill>
                <a:latin typeface="Arial"/>
                <a:ea typeface="Arial"/>
                <a:cs typeface="Arial"/>
                <a:sym typeface="Arial"/>
              </a:rPr>
              <a:t>Table 16.1</a:t>
            </a:r>
          </a:p>
        </p:txBody>
      </p:sp>
      <p:pic>
        <p:nvPicPr>
          <p:cNvPr id="284" name="Shape 284"/>
          <p:cNvPicPr preferRelativeResize="0"/>
          <p:nvPr/>
        </p:nvPicPr>
        <p:blipFill rotWithShape="1">
          <a:blip r:embed="rId3">
            <a:alphaModFix/>
          </a:blip>
          <a:srcRect b="0" l="0" r="0" t="0"/>
          <a:stretch/>
        </p:blipFill>
        <p:spPr>
          <a:xfrm>
            <a:off x="1493837" y="1752600"/>
            <a:ext cx="6157912" cy="4878387"/>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8" name="Shape 288"/>
        <p:cNvGrpSpPr/>
        <p:nvPr/>
      </p:nvGrpSpPr>
      <p:grpSpPr>
        <a:xfrm>
          <a:off x="0" y="0"/>
          <a:ext cx="0" cy="0"/>
          <a:chOff x="0" y="0"/>
          <a:chExt cx="0" cy="0"/>
        </a:xfrm>
      </p:grpSpPr>
      <p:sp>
        <p:nvSpPr>
          <p:cNvPr id="289" name="Shape 289"/>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Fixed versus Variable Budgets</a:t>
            </a:r>
          </a:p>
        </p:txBody>
      </p:sp>
      <p:sp>
        <p:nvSpPr>
          <p:cNvPr id="290" name="Shape 290"/>
          <p:cNvSpPr txBox="1"/>
          <p:nvPr>
            <p:ph idx="1" type="body"/>
          </p:nvPr>
        </p:nvSpPr>
        <p:spPr>
          <a:xfrm>
            <a:off x="457200" y="1752600"/>
            <a:ext cx="4038599"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376092"/>
              </a:buClr>
              <a:buSzPct val="125000"/>
              <a:buFont typeface="Calibri"/>
              <a:buChar char="✦"/>
            </a:pPr>
            <a:r>
              <a:rPr b="1" baseline="0" i="0" lang="en-US" sz="3000" u="none" cap="none" strike="noStrike">
                <a:solidFill>
                  <a:schemeClr val="dk1"/>
                </a:solidFill>
                <a:latin typeface="Calibri"/>
                <a:ea typeface="Calibri"/>
                <a:cs typeface="Calibri"/>
                <a:sym typeface="Calibri"/>
              </a:rPr>
              <a:t>Fixed budgets </a:t>
            </a:r>
          </a:p>
          <a:p>
            <a:pPr indent="-341312" lvl="1" marL="798512" marR="0" rtl="0" algn="l">
              <a:lnSpc>
                <a:spcPct val="100000"/>
              </a:lnSpc>
              <a:spcBef>
                <a:spcPts val="540"/>
              </a:spcBef>
              <a:spcAft>
                <a:spcPts val="0"/>
              </a:spcAft>
              <a:buClr>
                <a:srgbClr val="376092"/>
              </a:buClr>
              <a:buSzPct val="115000"/>
              <a:buFont typeface="Calibri"/>
              <a:buChar char="9"/>
            </a:pPr>
            <a:r>
              <a:rPr b="0" baseline="0" i="0" lang="en-US" sz="2700" u="none" cap="none" strike="noStrike">
                <a:solidFill>
                  <a:schemeClr val="dk1"/>
                </a:solidFill>
                <a:latin typeface="Calibri"/>
                <a:ea typeface="Calibri"/>
                <a:cs typeface="Calibri"/>
                <a:sym typeface="Calibri"/>
              </a:rPr>
              <a:t>resources are allocated on a single estimate of costs</a:t>
            </a:r>
          </a:p>
        </p:txBody>
      </p:sp>
      <p:sp>
        <p:nvSpPr>
          <p:cNvPr id="291" name="Shape 291"/>
          <p:cNvSpPr txBox="1"/>
          <p:nvPr>
            <p:ph idx="2" type="body"/>
          </p:nvPr>
        </p:nvSpPr>
        <p:spPr>
          <a:xfrm>
            <a:off x="4662487" y="1752600"/>
            <a:ext cx="4038599"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376092"/>
              </a:buClr>
              <a:buSzPct val="125000"/>
              <a:buFont typeface="Calibri"/>
              <a:buChar char="✦"/>
            </a:pPr>
            <a:r>
              <a:rPr b="1" baseline="0" i="0" lang="en-US" sz="3000" u="none" cap="none" strike="noStrike">
                <a:solidFill>
                  <a:schemeClr val="dk1"/>
                </a:solidFill>
                <a:latin typeface="Calibri"/>
                <a:ea typeface="Calibri"/>
                <a:cs typeface="Calibri"/>
                <a:sym typeface="Calibri"/>
              </a:rPr>
              <a:t>Variable budgets </a:t>
            </a:r>
          </a:p>
          <a:p>
            <a:pPr indent="-341312" lvl="1" marL="798512" marR="0" rtl="0" algn="l">
              <a:lnSpc>
                <a:spcPct val="100000"/>
              </a:lnSpc>
              <a:spcBef>
                <a:spcPts val="540"/>
              </a:spcBef>
              <a:spcAft>
                <a:spcPts val="0"/>
              </a:spcAft>
              <a:buClr>
                <a:srgbClr val="376092"/>
              </a:buClr>
              <a:buSzPct val="115000"/>
              <a:buFont typeface="Calibri"/>
              <a:buChar char="9"/>
            </a:pPr>
            <a:r>
              <a:rPr b="0" baseline="0" i="0" lang="en-US" sz="2700" u="none" cap="none" strike="noStrike">
                <a:solidFill>
                  <a:schemeClr val="dk1"/>
                </a:solidFill>
                <a:latin typeface="Calibri"/>
                <a:ea typeface="Calibri"/>
                <a:cs typeface="Calibri"/>
                <a:sym typeface="Calibri"/>
              </a:rPr>
              <a:t>resources are varied in proportion with various levels of activity</a:t>
            </a:r>
          </a:p>
          <a:p>
            <a:pPr indent="0" lvl="0" marL="0" marR="0" rtl="0" algn="l">
              <a:spcBef>
                <a:spcPts val="0"/>
              </a:spcBef>
              <a:buNone/>
            </a:pPr>
            <a:r>
              <a:t/>
            </a:r>
            <a:endParaRPr b="0" baseline="0" i="0" sz="2700" u="none" cap="none" strike="noStrike">
              <a:solidFill>
                <a:schemeClr val="dk1"/>
              </a:solidFill>
              <a:latin typeface="Calibri"/>
              <a:ea typeface="Calibri"/>
              <a:cs typeface="Calibri"/>
              <a:sym typeface="Calibri"/>
            </a:endParaRPr>
          </a:p>
        </p:txBody>
      </p:sp>
      <p:pic>
        <p:nvPicPr>
          <p:cNvPr id="292" name="Shape 292"/>
          <p:cNvPicPr preferRelativeResize="0"/>
          <p:nvPr/>
        </p:nvPicPr>
        <p:blipFill rotWithShape="1">
          <a:blip r:embed="rId3">
            <a:alphaModFix/>
          </a:blip>
          <a:srcRect b="0" l="0" r="0" t="0"/>
          <a:stretch/>
        </p:blipFill>
        <p:spPr>
          <a:xfrm>
            <a:off x="1116012" y="4038600"/>
            <a:ext cx="3200399" cy="22860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6" name="Shape 116"/>
        <p:cNvGrpSpPr/>
        <p:nvPr/>
      </p:nvGrpSpPr>
      <p:grpSpPr>
        <a:xfrm>
          <a:off x="0" y="0"/>
          <a:ext cx="0" cy="0"/>
          <a:chOff x="0" y="0"/>
          <a:chExt cx="0" cy="0"/>
        </a:xfrm>
      </p:grpSpPr>
      <p:sp>
        <p:nvSpPr>
          <p:cNvPr id="117" name="Shape 117"/>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Major Questions You Should Be Able to Answer</a:t>
            </a:r>
          </a:p>
        </p:txBody>
      </p:sp>
      <p:sp>
        <p:nvSpPr>
          <p:cNvPr id="118" name="Shape 118"/>
          <p:cNvSpPr txBox="1"/>
          <p:nvPr>
            <p:ph idx="1" type="body"/>
          </p:nvPr>
        </p:nvSpPr>
        <p:spPr>
          <a:xfrm>
            <a:off x="457200" y="1752600"/>
            <a:ext cx="8229600" cy="4525961"/>
          </a:xfrm>
          <a:prstGeom prst="rect">
            <a:avLst/>
          </a:prstGeom>
          <a:noFill/>
          <a:ln>
            <a:noFill/>
          </a:ln>
        </p:spPr>
        <p:txBody>
          <a:bodyPr anchorCtr="0" anchor="t" bIns="45700" lIns="91425" rIns="91425" tIns="45700">
            <a:noAutofit/>
          </a:bodyPr>
          <a:lstStyle/>
          <a:p>
            <a:pPr indent="-914400" lvl="0" marL="914400" marR="0" rtl="0" algn="l">
              <a:lnSpc>
                <a:spcPct val="100000"/>
              </a:lnSpc>
              <a:spcBef>
                <a:spcPts val="0"/>
              </a:spcBef>
              <a:spcAft>
                <a:spcPts val="0"/>
              </a:spcAft>
              <a:buClr>
                <a:srgbClr val="FF0000"/>
              </a:buClr>
              <a:buSzPct val="25000"/>
              <a:buFont typeface="Calibri"/>
              <a:buNone/>
            </a:pPr>
            <a:r>
              <a:rPr b="1" baseline="0" i="0" lang="en-US" sz="3200" u="none" cap="none" strike="noStrike">
                <a:solidFill>
                  <a:srgbClr val="FF0000"/>
                </a:solidFill>
                <a:latin typeface="Calibri"/>
                <a:ea typeface="Calibri"/>
                <a:cs typeface="Calibri"/>
                <a:sym typeface="Calibri"/>
              </a:rPr>
              <a:t>16.5  </a:t>
            </a:r>
            <a:r>
              <a:rPr b="0" baseline="0" i="0" lang="en-US" sz="3200" u="none" cap="none" strike="noStrike">
                <a:solidFill>
                  <a:schemeClr val="dk1"/>
                </a:solidFill>
                <a:latin typeface="Calibri"/>
                <a:ea typeface="Calibri"/>
                <a:cs typeface="Calibri"/>
                <a:sym typeface="Calibri"/>
              </a:rPr>
              <a:t>What are the financial tools I need to know  about?</a:t>
            </a:r>
          </a:p>
          <a:p>
            <a:pPr indent="-914400" lvl="0" marL="914400" marR="0" rtl="0" algn="l">
              <a:lnSpc>
                <a:spcPct val="100000"/>
              </a:lnSpc>
              <a:spcBef>
                <a:spcPts val="640"/>
              </a:spcBef>
              <a:spcAft>
                <a:spcPts val="0"/>
              </a:spcAft>
              <a:buClr>
                <a:srgbClr val="FF0000"/>
              </a:buClr>
              <a:buSzPct val="25000"/>
              <a:buFont typeface="Calibri"/>
              <a:buNone/>
            </a:pPr>
            <a:r>
              <a:rPr b="1" baseline="0" i="0" lang="en-US" sz="3200" u="none" cap="none" strike="noStrike">
                <a:solidFill>
                  <a:srgbClr val="FF0000"/>
                </a:solidFill>
                <a:latin typeface="Calibri"/>
                <a:ea typeface="Calibri"/>
                <a:cs typeface="Calibri"/>
                <a:sym typeface="Calibri"/>
              </a:rPr>
              <a:t>16.6</a:t>
            </a:r>
            <a:r>
              <a:rPr b="0" baseline="0" i="0" lang="en-US" sz="3200" u="none" cap="none" strike="noStrike">
                <a:solidFill>
                  <a:schemeClr val="dk1"/>
                </a:solidFill>
                <a:latin typeface="Calibri"/>
                <a:ea typeface="Calibri"/>
                <a:cs typeface="Calibri"/>
                <a:sym typeface="Calibri"/>
              </a:rPr>
              <a:t>  How do top companies improve the quality of their products or services?</a:t>
            </a:r>
          </a:p>
          <a:p>
            <a:pPr indent="-914400" lvl="0" marL="914400" marR="0" rtl="0" algn="l">
              <a:lnSpc>
                <a:spcPct val="100000"/>
              </a:lnSpc>
              <a:spcBef>
                <a:spcPts val="640"/>
              </a:spcBef>
              <a:spcAft>
                <a:spcPts val="0"/>
              </a:spcAft>
              <a:buClr>
                <a:srgbClr val="FF0000"/>
              </a:buClr>
              <a:buSzPct val="25000"/>
              <a:buFont typeface="Calibri"/>
              <a:buNone/>
            </a:pPr>
            <a:r>
              <a:rPr b="1" baseline="0" i="0" lang="en-US" sz="3200" u="none" cap="none" strike="noStrike">
                <a:solidFill>
                  <a:srgbClr val="FF0000"/>
                </a:solidFill>
                <a:latin typeface="Calibri"/>
                <a:ea typeface="Calibri"/>
                <a:cs typeface="Calibri"/>
                <a:sym typeface="Calibri"/>
              </a:rPr>
              <a:t>16.7</a:t>
            </a:r>
            <a:r>
              <a:rPr b="0" baseline="0" i="0" lang="en-US" sz="3200" u="none" cap="none" strike="noStrike">
                <a:solidFill>
                  <a:schemeClr val="dk1"/>
                </a:solidFill>
                <a:latin typeface="Calibri"/>
                <a:ea typeface="Calibri"/>
                <a:cs typeface="Calibri"/>
                <a:sym typeface="Calibri"/>
              </a:rPr>
              <a:t>  What are the keys to successful control, and what are the barriers to control success?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6" name="Shape 296"/>
        <p:cNvGrpSpPr/>
        <p:nvPr/>
      </p:nvGrpSpPr>
      <p:grpSpPr>
        <a:xfrm>
          <a:off x="0" y="0"/>
          <a:ext cx="0" cy="0"/>
          <a:chOff x="0" y="0"/>
          <a:chExt cx="0" cy="0"/>
        </a:xfrm>
      </p:grpSpPr>
      <p:sp>
        <p:nvSpPr>
          <p:cNvPr id="297" name="Shape 297"/>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Financial Statements</a:t>
            </a:r>
          </a:p>
        </p:txBody>
      </p:sp>
      <p:sp>
        <p:nvSpPr>
          <p:cNvPr id="298" name="Shape 298"/>
          <p:cNvSpPr txBox="1"/>
          <p:nvPr>
            <p:ph idx="1" type="body"/>
          </p:nvPr>
        </p:nvSpPr>
        <p:spPr>
          <a:xfrm>
            <a:off x="457200" y="1765300"/>
            <a:ext cx="4038599"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376092"/>
              </a:buClr>
              <a:buSzPct val="125000"/>
              <a:buFont typeface="Calibri"/>
              <a:buChar char="✦"/>
            </a:pPr>
            <a:r>
              <a:rPr b="1" baseline="0" i="0" lang="en-US" sz="3000" u="none" cap="none" strike="noStrike">
                <a:solidFill>
                  <a:schemeClr val="dk1"/>
                </a:solidFill>
                <a:latin typeface="Calibri"/>
                <a:ea typeface="Calibri"/>
                <a:cs typeface="Calibri"/>
                <a:sym typeface="Calibri"/>
              </a:rPr>
              <a:t>Balanced sheet </a:t>
            </a:r>
          </a:p>
          <a:p>
            <a:pPr indent="-341312" lvl="1" marL="798512" marR="0" rtl="0" algn="l">
              <a:lnSpc>
                <a:spcPct val="100000"/>
              </a:lnSpc>
              <a:spcBef>
                <a:spcPts val="540"/>
              </a:spcBef>
              <a:spcAft>
                <a:spcPts val="0"/>
              </a:spcAft>
              <a:buClr>
                <a:srgbClr val="376092"/>
              </a:buClr>
              <a:buSzPct val="115000"/>
              <a:buFont typeface="Calibri"/>
              <a:buChar char="9"/>
            </a:pPr>
            <a:r>
              <a:rPr b="0" baseline="0" i="0" lang="en-US" sz="2700" u="none" cap="none" strike="noStrike">
                <a:solidFill>
                  <a:schemeClr val="dk1"/>
                </a:solidFill>
                <a:latin typeface="Calibri"/>
                <a:ea typeface="Calibri"/>
                <a:cs typeface="Calibri"/>
                <a:sym typeface="Calibri"/>
              </a:rPr>
              <a:t>summarizes an organization’s overall financial worth – assets and liabilities - at a specific point in time</a:t>
            </a:r>
          </a:p>
        </p:txBody>
      </p:sp>
      <p:sp>
        <p:nvSpPr>
          <p:cNvPr id="299" name="Shape 299"/>
          <p:cNvSpPr txBox="1"/>
          <p:nvPr>
            <p:ph idx="2" type="body"/>
          </p:nvPr>
        </p:nvSpPr>
        <p:spPr>
          <a:xfrm>
            <a:off x="4662487" y="1765300"/>
            <a:ext cx="4038599"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376092"/>
              </a:buClr>
              <a:buSzPct val="125000"/>
              <a:buFont typeface="Calibri"/>
              <a:buChar char="✦"/>
            </a:pPr>
            <a:r>
              <a:rPr b="1" baseline="0" i="0" lang="en-US" sz="3000" u="none" cap="none" strike="noStrike">
                <a:solidFill>
                  <a:schemeClr val="dk1"/>
                </a:solidFill>
                <a:latin typeface="Calibri"/>
                <a:ea typeface="Calibri"/>
                <a:cs typeface="Calibri"/>
                <a:sym typeface="Calibri"/>
              </a:rPr>
              <a:t>Income statement </a:t>
            </a:r>
          </a:p>
          <a:p>
            <a:pPr indent="-341312" lvl="1" marL="798512" marR="0" rtl="0" algn="l">
              <a:lnSpc>
                <a:spcPct val="100000"/>
              </a:lnSpc>
              <a:spcBef>
                <a:spcPts val="540"/>
              </a:spcBef>
              <a:spcAft>
                <a:spcPts val="0"/>
              </a:spcAft>
              <a:buClr>
                <a:srgbClr val="376092"/>
              </a:buClr>
              <a:buSzPct val="115000"/>
              <a:buFont typeface="Calibri"/>
              <a:buChar char="9"/>
            </a:pPr>
            <a:r>
              <a:rPr b="0" baseline="0" i="0" lang="en-US" sz="2700" u="none" cap="none" strike="noStrike">
                <a:solidFill>
                  <a:schemeClr val="dk1"/>
                </a:solidFill>
                <a:latin typeface="Calibri"/>
                <a:ea typeface="Calibri"/>
                <a:cs typeface="Calibri"/>
                <a:sym typeface="Calibri"/>
              </a:rPr>
              <a:t>summarizes an organization’s financial results – revenues and expenses -  over specified period of time </a:t>
            </a:r>
          </a:p>
          <a:p>
            <a:pPr indent="0" lvl="0" marL="0" marR="0" rtl="0" algn="l">
              <a:spcBef>
                <a:spcPts val="0"/>
              </a:spcBef>
              <a:buNone/>
            </a:pPr>
            <a:r>
              <a:t/>
            </a:r>
            <a:endParaRPr b="0" baseline="0" i="0" sz="27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3" name="Shape 303"/>
        <p:cNvGrpSpPr/>
        <p:nvPr/>
      </p:nvGrpSpPr>
      <p:grpSpPr>
        <a:xfrm>
          <a:off x="0" y="0"/>
          <a:ext cx="0" cy="0"/>
          <a:chOff x="0" y="0"/>
          <a:chExt cx="0" cy="0"/>
        </a:xfrm>
      </p:grpSpPr>
      <p:sp>
        <p:nvSpPr>
          <p:cNvPr id="304" name="Shape 304"/>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Ratio Analysis</a:t>
            </a:r>
          </a:p>
        </p:txBody>
      </p:sp>
      <p:sp>
        <p:nvSpPr>
          <p:cNvPr id="305" name="Shape 305"/>
          <p:cNvSpPr txBox="1"/>
          <p:nvPr>
            <p:ph idx="1" type="body"/>
          </p:nvPr>
        </p:nvSpPr>
        <p:spPr>
          <a:xfrm>
            <a:off x="457200" y="17526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2800" u="none" cap="none" strike="noStrike">
                <a:solidFill>
                  <a:schemeClr val="dk1"/>
                </a:solidFill>
                <a:latin typeface="Calibri"/>
                <a:ea typeface="Calibri"/>
                <a:cs typeface="Calibri"/>
                <a:sym typeface="Calibri"/>
              </a:rPr>
              <a:t>Liquidity ratios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indicate how easily a firm’s assets can be converted to cash</a:t>
            </a:r>
          </a:p>
          <a:p>
            <a:pPr indent="-461962" lvl="0" marL="461962" marR="0" rtl="0" algn="l">
              <a:lnSpc>
                <a:spcPct val="100000"/>
              </a:lnSpc>
              <a:spcBef>
                <a:spcPts val="560"/>
              </a:spcBef>
              <a:spcAft>
                <a:spcPts val="0"/>
              </a:spcAft>
              <a:buClr>
                <a:srgbClr val="254061"/>
              </a:buClr>
              <a:buSzPct val="125000"/>
              <a:buFont typeface="Calibri"/>
              <a:buChar char="✦"/>
            </a:pPr>
            <a:r>
              <a:rPr b="1" baseline="0" i="0" lang="en-US" sz="2800" u="none" cap="none" strike="noStrike">
                <a:solidFill>
                  <a:schemeClr val="dk1"/>
                </a:solidFill>
                <a:latin typeface="Calibri"/>
                <a:ea typeface="Calibri"/>
                <a:cs typeface="Calibri"/>
                <a:sym typeface="Calibri"/>
              </a:rPr>
              <a:t>Debt management ratios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degree to which a firm can meet it’s long-term financial obligations</a:t>
            </a:r>
          </a:p>
          <a:p>
            <a:pPr indent="-461962" lvl="0" marL="461962" marR="0" rtl="0" algn="l">
              <a:lnSpc>
                <a:spcPct val="100000"/>
              </a:lnSpc>
              <a:spcBef>
                <a:spcPts val="560"/>
              </a:spcBef>
              <a:spcAft>
                <a:spcPts val="0"/>
              </a:spcAft>
              <a:buClr>
                <a:srgbClr val="254061"/>
              </a:buClr>
              <a:buSzPct val="125000"/>
              <a:buFont typeface="Calibri"/>
              <a:buChar char="✦"/>
            </a:pPr>
            <a:r>
              <a:rPr b="1" baseline="0" i="0" lang="en-US" sz="2800" u="none" cap="none" strike="noStrike">
                <a:solidFill>
                  <a:schemeClr val="dk1"/>
                </a:solidFill>
                <a:latin typeface="Calibri"/>
                <a:ea typeface="Calibri"/>
                <a:cs typeface="Calibri"/>
                <a:sym typeface="Calibri"/>
              </a:rPr>
              <a:t>Return ratios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how effective management is generating a return or profit</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9" name="Shape 309"/>
        <p:cNvGrpSpPr/>
        <p:nvPr/>
      </p:nvGrpSpPr>
      <p:grpSpPr>
        <a:xfrm>
          <a:off x="0" y="0"/>
          <a:ext cx="0" cy="0"/>
          <a:chOff x="0" y="0"/>
          <a:chExt cx="0" cy="0"/>
        </a:xfrm>
      </p:grpSpPr>
      <p:sp>
        <p:nvSpPr>
          <p:cNvPr id="310" name="Shape 310"/>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Audits</a:t>
            </a:r>
          </a:p>
        </p:txBody>
      </p:sp>
      <p:sp>
        <p:nvSpPr>
          <p:cNvPr id="311" name="Shape 311"/>
          <p:cNvSpPr txBox="1"/>
          <p:nvPr>
            <p:ph idx="1" type="body"/>
          </p:nvPr>
        </p:nvSpPr>
        <p:spPr>
          <a:xfrm>
            <a:off x="457200" y="17653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Audit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formal verification of an organization’s financial and operational systems</a:t>
            </a:r>
          </a:p>
          <a:p>
            <a:pPr indent="-461962" lvl="0" marL="461962" marR="0" rtl="0" algn="l">
              <a:lnSpc>
                <a:spcPct val="100000"/>
              </a:lnSpc>
              <a:spcBef>
                <a:spcPts val="560"/>
              </a:spcBef>
              <a:spcAft>
                <a:spcPts val="0"/>
              </a:spcAft>
              <a:buClr>
                <a:srgbClr val="254061"/>
              </a:buClr>
              <a:buSzPct val="125000"/>
              <a:buFont typeface="Calibri"/>
              <a:buChar char="✦"/>
            </a:pPr>
            <a:r>
              <a:rPr b="1" baseline="0" i="0" lang="en-US" sz="2800" u="none" cap="none" strike="noStrike">
                <a:solidFill>
                  <a:schemeClr val="dk1"/>
                </a:solidFill>
                <a:latin typeface="Calibri"/>
                <a:ea typeface="Calibri"/>
                <a:cs typeface="Calibri"/>
                <a:sym typeface="Calibri"/>
              </a:rPr>
              <a:t>External</a:t>
            </a:r>
            <a:r>
              <a:rPr b="0" baseline="0" i="0" lang="en-US" sz="2800" u="none" cap="none" strike="noStrike">
                <a:solidFill>
                  <a:schemeClr val="dk1"/>
                </a:solidFill>
                <a:latin typeface="Calibri"/>
                <a:ea typeface="Calibri"/>
                <a:cs typeface="Calibri"/>
                <a:sym typeface="Calibri"/>
              </a:rPr>
              <a:t> – performed by outside experts</a:t>
            </a:r>
          </a:p>
          <a:p>
            <a:pPr indent="-461962" lvl="0" marL="461962" marR="0" rtl="0" algn="l">
              <a:lnSpc>
                <a:spcPct val="100000"/>
              </a:lnSpc>
              <a:spcBef>
                <a:spcPts val="560"/>
              </a:spcBef>
              <a:spcAft>
                <a:spcPts val="0"/>
              </a:spcAft>
              <a:buClr>
                <a:srgbClr val="254061"/>
              </a:buClr>
              <a:buSzPct val="125000"/>
              <a:buFont typeface="Calibri"/>
              <a:buChar char="✦"/>
            </a:pPr>
            <a:r>
              <a:rPr b="1" baseline="0" i="0" lang="en-US" sz="2800" u="none" cap="none" strike="noStrike">
                <a:solidFill>
                  <a:schemeClr val="dk1"/>
                </a:solidFill>
                <a:latin typeface="Calibri"/>
                <a:ea typeface="Calibri"/>
                <a:cs typeface="Calibri"/>
                <a:sym typeface="Calibri"/>
              </a:rPr>
              <a:t>Internal</a:t>
            </a:r>
            <a:r>
              <a:rPr b="0" baseline="0" i="0" lang="en-US" sz="2800" u="none" cap="none" strike="noStrike">
                <a:solidFill>
                  <a:schemeClr val="dk1"/>
                </a:solidFill>
                <a:latin typeface="Calibri"/>
                <a:ea typeface="Calibri"/>
                <a:cs typeface="Calibri"/>
                <a:sym typeface="Calibri"/>
              </a:rPr>
              <a:t> – performed by organization’s own professional staff</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5" name="Shape 315"/>
        <p:cNvGrpSpPr/>
        <p:nvPr/>
      </p:nvGrpSpPr>
      <p:grpSpPr>
        <a:xfrm>
          <a:off x="0" y="0"/>
          <a:ext cx="0" cy="0"/>
          <a:chOff x="0" y="0"/>
          <a:chExt cx="0" cy="0"/>
        </a:xfrm>
      </p:grpSpPr>
      <p:sp>
        <p:nvSpPr>
          <p:cNvPr id="316" name="Shape 316"/>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Deming Management</a:t>
            </a:r>
          </a:p>
        </p:txBody>
      </p:sp>
      <p:sp>
        <p:nvSpPr>
          <p:cNvPr id="317" name="Shape 317"/>
          <p:cNvSpPr txBox="1"/>
          <p:nvPr>
            <p:ph idx="1" type="body"/>
          </p:nvPr>
        </p:nvSpPr>
        <p:spPr>
          <a:xfrm>
            <a:off x="457200" y="1778000"/>
            <a:ext cx="8229600" cy="4525961"/>
          </a:xfrm>
          <a:prstGeom prst="rect">
            <a:avLst/>
          </a:prstGeom>
          <a:noFill/>
          <a:ln>
            <a:noFill/>
          </a:ln>
        </p:spPr>
        <p:txBody>
          <a:bodyPr anchorCtr="0" anchor="t" bIns="45700" lIns="91425" rIns="91425" tIns="45700">
            <a:noAutofit/>
          </a:bodyPr>
          <a:lstStyle/>
          <a:p>
            <a:pPr indent="-514350" lvl="0" marL="514350" marR="0" rtl="0" algn="l">
              <a:lnSpc>
                <a:spcPct val="100000"/>
              </a:lnSpc>
              <a:spcBef>
                <a:spcPts val="0"/>
              </a:spcBef>
              <a:spcAft>
                <a:spcPts val="0"/>
              </a:spcAft>
              <a:buClr>
                <a:srgbClr val="FF5050"/>
              </a:buClr>
              <a:buSzPct val="125000"/>
              <a:buFont typeface="Calibri"/>
              <a:buAutoNum type="arabicPeriod"/>
            </a:pPr>
            <a:r>
              <a:rPr b="0" baseline="0" i="0" lang="en-US" sz="2800" u="none" cap="none" strike="noStrike">
                <a:solidFill>
                  <a:schemeClr val="dk1"/>
                </a:solidFill>
                <a:latin typeface="Calibri"/>
                <a:ea typeface="Calibri"/>
                <a:cs typeface="Calibri"/>
                <a:sym typeface="Calibri"/>
              </a:rPr>
              <a:t>Quality should be aimed at the </a:t>
            </a:r>
            <a:r>
              <a:rPr b="0" baseline="0" i="0" lang="en-US" sz="2800" u="none" cap="none" strike="noStrike">
                <a:solidFill>
                  <a:srgbClr val="008080"/>
                </a:solidFill>
                <a:latin typeface="Calibri"/>
                <a:ea typeface="Calibri"/>
                <a:cs typeface="Calibri"/>
                <a:sym typeface="Calibri"/>
              </a:rPr>
              <a:t>needs</a:t>
            </a:r>
            <a:r>
              <a:rPr b="0" baseline="0" i="0" lang="en-US" sz="2800" u="none" cap="none" strike="noStrike">
                <a:solidFill>
                  <a:schemeClr val="dk1"/>
                </a:solidFill>
                <a:latin typeface="Calibri"/>
                <a:ea typeface="Calibri"/>
                <a:cs typeface="Calibri"/>
                <a:sym typeface="Calibri"/>
              </a:rPr>
              <a:t> of the consumer</a:t>
            </a:r>
          </a:p>
          <a:p>
            <a:pPr indent="-514350" lvl="0" marL="514350" marR="0" rtl="0" algn="l">
              <a:lnSpc>
                <a:spcPct val="100000"/>
              </a:lnSpc>
              <a:spcBef>
                <a:spcPts val="560"/>
              </a:spcBef>
              <a:spcAft>
                <a:spcPts val="0"/>
              </a:spcAft>
              <a:buClr>
                <a:srgbClr val="FF5050"/>
              </a:buClr>
              <a:buSzPct val="125000"/>
              <a:buFont typeface="Calibri"/>
              <a:buAutoNum type="arabicPeriod"/>
            </a:pPr>
            <a:r>
              <a:rPr b="0" baseline="0" i="0" lang="en-US" sz="2800" u="none" cap="none" strike="noStrike">
                <a:solidFill>
                  <a:schemeClr val="dk1"/>
                </a:solidFill>
                <a:latin typeface="Calibri"/>
                <a:ea typeface="Calibri"/>
                <a:cs typeface="Calibri"/>
                <a:sym typeface="Calibri"/>
              </a:rPr>
              <a:t>Companies should aim at </a:t>
            </a:r>
            <a:r>
              <a:rPr b="0" baseline="0" i="0" lang="en-US" sz="2800" u="none" cap="none" strike="noStrike">
                <a:solidFill>
                  <a:srgbClr val="008080"/>
                </a:solidFill>
                <a:latin typeface="Calibri"/>
                <a:ea typeface="Calibri"/>
                <a:cs typeface="Calibri"/>
                <a:sym typeface="Calibri"/>
              </a:rPr>
              <a:t>improving</a:t>
            </a:r>
            <a:r>
              <a:rPr b="0" baseline="0" i="0" lang="en-US" sz="2800" u="none" cap="none" strike="noStrike">
                <a:solidFill>
                  <a:schemeClr val="dk1"/>
                </a:solidFill>
                <a:latin typeface="Calibri"/>
                <a:ea typeface="Calibri"/>
                <a:cs typeface="Calibri"/>
                <a:sym typeface="Calibri"/>
              </a:rPr>
              <a:t> the system, not blaming workers</a:t>
            </a:r>
          </a:p>
          <a:p>
            <a:pPr indent="-514350" lvl="0" marL="514350" marR="0" rtl="0" algn="l">
              <a:lnSpc>
                <a:spcPct val="100000"/>
              </a:lnSpc>
              <a:spcBef>
                <a:spcPts val="560"/>
              </a:spcBef>
              <a:spcAft>
                <a:spcPts val="0"/>
              </a:spcAft>
              <a:buClr>
                <a:srgbClr val="FF5050"/>
              </a:buClr>
              <a:buSzPct val="125000"/>
              <a:buFont typeface="Calibri"/>
              <a:buAutoNum type="arabicPeriod"/>
            </a:pPr>
            <a:r>
              <a:rPr b="0" baseline="0" i="0" lang="en-US" sz="2800" u="none" cap="none" strike="noStrike">
                <a:solidFill>
                  <a:schemeClr val="dk1"/>
                </a:solidFill>
                <a:latin typeface="Calibri"/>
                <a:ea typeface="Calibri"/>
                <a:cs typeface="Calibri"/>
                <a:sym typeface="Calibri"/>
              </a:rPr>
              <a:t>Improved quality leads to </a:t>
            </a:r>
            <a:r>
              <a:rPr b="0" baseline="0" i="0" lang="en-US" sz="2800" u="none" cap="none" strike="noStrike">
                <a:solidFill>
                  <a:srgbClr val="008080"/>
                </a:solidFill>
                <a:latin typeface="Calibri"/>
                <a:ea typeface="Calibri"/>
                <a:cs typeface="Calibri"/>
                <a:sym typeface="Calibri"/>
              </a:rPr>
              <a:t>increased</a:t>
            </a:r>
            <a:r>
              <a:rPr b="0" baseline="0" i="0" lang="en-US" sz="2800" u="none" cap="none" strike="noStrike">
                <a:solidFill>
                  <a:schemeClr val="dk1"/>
                </a:solidFill>
                <a:latin typeface="Calibri"/>
                <a:ea typeface="Calibri"/>
                <a:cs typeface="Calibri"/>
                <a:sym typeface="Calibri"/>
              </a:rPr>
              <a:t> market share, increased company prospects, &amp; increased employment</a:t>
            </a:r>
          </a:p>
          <a:p>
            <a:pPr indent="-514350" lvl="0" marL="514350" marR="0" rtl="0" algn="l">
              <a:lnSpc>
                <a:spcPct val="100000"/>
              </a:lnSpc>
              <a:spcBef>
                <a:spcPts val="560"/>
              </a:spcBef>
              <a:spcAft>
                <a:spcPts val="0"/>
              </a:spcAft>
              <a:buClr>
                <a:srgbClr val="FF5050"/>
              </a:buClr>
              <a:buSzPct val="125000"/>
              <a:buFont typeface="Calibri"/>
              <a:buAutoNum type="arabicPeriod"/>
            </a:pPr>
            <a:r>
              <a:rPr b="0" baseline="0" i="0" lang="en-US" sz="2800" u="none" cap="none" strike="noStrike">
                <a:solidFill>
                  <a:schemeClr val="dk1"/>
                </a:solidFill>
                <a:latin typeface="Calibri"/>
                <a:ea typeface="Calibri"/>
                <a:cs typeface="Calibri"/>
                <a:sym typeface="Calibri"/>
              </a:rPr>
              <a:t>Quality can be improved on the basis of </a:t>
            </a:r>
            <a:r>
              <a:rPr b="0" baseline="0" i="0" lang="en-US" sz="2800" u="none" cap="none" strike="noStrike">
                <a:solidFill>
                  <a:srgbClr val="008080"/>
                </a:solidFill>
                <a:latin typeface="Calibri"/>
                <a:ea typeface="Calibri"/>
                <a:cs typeface="Calibri"/>
                <a:sym typeface="Calibri"/>
              </a:rPr>
              <a:t>hard data</a:t>
            </a:r>
            <a:r>
              <a:rPr b="0" baseline="0" i="0" lang="en-US" sz="2800" u="none" cap="none" strike="noStrike">
                <a:solidFill>
                  <a:schemeClr val="dk1"/>
                </a:solidFill>
                <a:latin typeface="Calibri"/>
                <a:ea typeface="Calibri"/>
                <a:cs typeface="Calibri"/>
                <a:sym typeface="Calibri"/>
              </a:rPr>
              <a:t>, using the PDCA cycle</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1" name="Shape 321"/>
        <p:cNvGrpSpPr/>
        <p:nvPr/>
      </p:nvGrpSpPr>
      <p:grpSpPr>
        <a:xfrm>
          <a:off x="0" y="0"/>
          <a:ext cx="0" cy="0"/>
          <a:chOff x="0" y="0"/>
          <a:chExt cx="0" cy="0"/>
        </a:xfrm>
      </p:grpSpPr>
      <p:sp>
        <p:nvSpPr>
          <p:cNvPr id="322" name="Shape 32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The PDCA Cycle</a:t>
            </a:r>
          </a:p>
        </p:txBody>
      </p:sp>
      <p:sp>
        <p:nvSpPr>
          <p:cNvPr id="323" name="Shape 323"/>
          <p:cNvSpPr txBox="1"/>
          <p:nvPr/>
        </p:nvSpPr>
        <p:spPr>
          <a:xfrm>
            <a:off x="3175" y="1762125"/>
            <a:ext cx="2286000"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Figure 16.7</a:t>
            </a:r>
          </a:p>
        </p:txBody>
      </p:sp>
      <p:pic>
        <p:nvPicPr>
          <p:cNvPr id="324" name="Shape 324"/>
          <p:cNvPicPr preferRelativeResize="0"/>
          <p:nvPr/>
        </p:nvPicPr>
        <p:blipFill rotWithShape="1">
          <a:blip r:embed="rId3">
            <a:alphaModFix/>
          </a:blip>
          <a:srcRect b="0" l="0" r="0" t="0"/>
          <a:stretch/>
        </p:blipFill>
        <p:spPr>
          <a:xfrm>
            <a:off x="1622425" y="1790700"/>
            <a:ext cx="5899150" cy="4697412"/>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8" name="Shape 328"/>
        <p:cNvGrpSpPr/>
        <p:nvPr/>
      </p:nvGrpSpPr>
      <p:grpSpPr>
        <a:xfrm>
          <a:off x="0" y="0"/>
          <a:ext cx="0" cy="0"/>
          <a:chOff x="0" y="0"/>
          <a:chExt cx="0" cy="0"/>
        </a:xfrm>
      </p:grpSpPr>
      <p:sp>
        <p:nvSpPr>
          <p:cNvPr id="329" name="Shape 329"/>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Total Quality Management</a:t>
            </a:r>
          </a:p>
        </p:txBody>
      </p:sp>
      <p:sp>
        <p:nvSpPr>
          <p:cNvPr id="330" name="Shape 330"/>
          <p:cNvSpPr txBox="1"/>
          <p:nvPr>
            <p:ph idx="1" type="body"/>
          </p:nvPr>
        </p:nvSpPr>
        <p:spPr>
          <a:xfrm>
            <a:off x="457200" y="17526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Total Quality Management (TQM)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a comprehensive approach - led by top management and supported throughout the organization - dedicated to continuous quality improvement, training, </a:t>
            </a:r>
            <a:br>
              <a:rPr b="0" baseline="0" i="0" lang="en-US" sz="2800" u="none" cap="none" strike="noStrike">
                <a:solidFill>
                  <a:schemeClr val="dk1"/>
                </a:solidFill>
                <a:latin typeface="Calibri"/>
                <a:ea typeface="Calibri"/>
                <a:cs typeface="Calibri"/>
                <a:sym typeface="Calibri"/>
              </a:rPr>
            </a:br>
            <a:r>
              <a:rPr b="0" baseline="0" i="0" lang="en-US" sz="2800" u="none" cap="none" strike="noStrike">
                <a:solidFill>
                  <a:schemeClr val="dk1"/>
                </a:solidFill>
                <a:latin typeface="Calibri"/>
                <a:ea typeface="Calibri"/>
                <a:cs typeface="Calibri"/>
                <a:sym typeface="Calibri"/>
              </a:rPr>
              <a:t>and customer satisfaction </a:t>
            </a:r>
          </a:p>
        </p:txBody>
      </p:sp>
      <p:pic>
        <p:nvPicPr>
          <p:cNvPr id="331" name="Shape 331"/>
          <p:cNvPicPr preferRelativeResize="0"/>
          <p:nvPr/>
        </p:nvPicPr>
        <p:blipFill rotWithShape="1">
          <a:blip r:embed="rId3">
            <a:alphaModFix/>
          </a:blip>
          <a:srcRect b="0" l="0" r="0" t="0"/>
          <a:stretch/>
        </p:blipFill>
        <p:spPr>
          <a:xfrm>
            <a:off x="5410200" y="3771900"/>
            <a:ext cx="2668586" cy="2974974"/>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5" name="Shape 335"/>
        <p:cNvGrpSpPr/>
        <p:nvPr/>
      </p:nvGrpSpPr>
      <p:grpSpPr>
        <a:xfrm>
          <a:off x="0" y="0"/>
          <a:ext cx="0" cy="0"/>
          <a:chOff x="0" y="0"/>
          <a:chExt cx="0" cy="0"/>
        </a:xfrm>
      </p:grpSpPr>
      <p:sp>
        <p:nvSpPr>
          <p:cNvPr id="336" name="Shape 336"/>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Example: Viking Range Corporation</a:t>
            </a:r>
          </a:p>
        </p:txBody>
      </p:sp>
      <p:sp>
        <p:nvSpPr>
          <p:cNvPr id="337" name="Shape 337"/>
          <p:cNvSpPr txBox="1"/>
          <p:nvPr>
            <p:ph idx="1" type="body"/>
          </p:nvPr>
        </p:nvSpPr>
        <p:spPr>
          <a:xfrm>
            <a:off x="457200" y="17653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0" baseline="0" i="0" lang="en-US" sz="2800" u="none" cap="none" strike="noStrike">
                <a:solidFill>
                  <a:schemeClr val="dk1"/>
                </a:solidFill>
                <a:latin typeface="Calibri"/>
                <a:ea typeface="Calibri"/>
                <a:cs typeface="Calibri"/>
                <a:sym typeface="Calibri"/>
              </a:rPr>
              <a:t>Fred Carl found restaurant-style commercial stoves impractical for his own home kitchen, so he designed his own</a:t>
            </a:r>
          </a:p>
          <a:p>
            <a:pPr indent="-461962" lvl="0" marL="461962" marR="0" rtl="0" algn="l">
              <a:lnSpc>
                <a:spcPct val="100000"/>
              </a:lnSpc>
              <a:spcBef>
                <a:spcPts val="560"/>
              </a:spcBef>
              <a:spcAft>
                <a:spcPts val="0"/>
              </a:spcAft>
              <a:buClr>
                <a:srgbClr val="254061"/>
              </a:buClr>
              <a:buSzPct val="125000"/>
              <a:buFont typeface="Calibri"/>
              <a:buChar char="✦"/>
            </a:pPr>
            <a:r>
              <a:rPr b="0" baseline="0" i="0" lang="en-US" sz="2800" u="none" cap="none" strike="noStrike">
                <a:solidFill>
                  <a:schemeClr val="dk1"/>
                </a:solidFill>
                <a:latin typeface="Calibri"/>
                <a:ea typeface="Calibri"/>
                <a:cs typeface="Calibri"/>
                <a:sym typeface="Calibri"/>
              </a:rPr>
              <a:t>Production is set up so that if there is a problem everyone on the line is instantly aware of it, and the problem is solved right on the plant floor—so that customers are continuously supplied with elegant yet dependable stoves</a:t>
            </a:r>
          </a:p>
        </p:txBody>
      </p:sp>
      <p:pic>
        <p:nvPicPr>
          <p:cNvPr id="338" name="Shape 338"/>
          <p:cNvPicPr preferRelativeResize="0"/>
          <p:nvPr/>
        </p:nvPicPr>
        <p:blipFill rotWithShape="1">
          <a:blip r:embed="rId3">
            <a:alphaModFix/>
          </a:blip>
          <a:srcRect b="0" l="0" r="0" t="0"/>
          <a:stretch/>
        </p:blipFill>
        <p:spPr>
          <a:xfrm>
            <a:off x="4648200" y="5334000"/>
            <a:ext cx="3200399" cy="1216024"/>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2" name="Shape 342"/>
        <p:cNvGrpSpPr/>
        <p:nvPr/>
      </p:nvGrpSpPr>
      <p:grpSpPr>
        <a:xfrm>
          <a:off x="0" y="0"/>
          <a:ext cx="0" cy="0"/>
          <a:chOff x="0" y="0"/>
          <a:chExt cx="0" cy="0"/>
        </a:xfrm>
      </p:grpSpPr>
      <p:sp>
        <p:nvSpPr>
          <p:cNvPr id="343" name="Shape 343"/>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Two Core Principles of TQM</a:t>
            </a:r>
          </a:p>
        </p:txBody>
      </p:sp>
      <p:sp>
        <p:nvSpPr>
          <p:cNvPr id="344" name="Shape 344"/>
          <p:cNvSpPr txBox="1"/>
          <p:nvPr>
            <p:ph idx="1" type="body"/>
          </p:nvPr>
        </p:nvSpPr>
        <p:spPr>
          <a:xfrm>
            <a:off x="457200" y="1778000"/>
            <a:ext cx="8229600" cy="4525961"/>
          </a:xfrm>
          <a:prstGeom prst="rect">
            <a:avLst/>
          </a:prstGeom>
          <a:noFill/>
          <a:ln>
            <a:noFill/>
          </a:ln>
        </p:spPr>
        <p:txBody>
          <a:bodyPr anchorCtr="0" anchor="t" bIns="45700" lIns="91425" rIns="91425" tIns="45700">
            <a:noAutofit/>
          </a:bodyPr>
          <a:lstStyle/>
          <a:p>
            <a:pPr indent="-514350" lvl="0" marL="514350" marR="0" rtl="0" algn="l">
              <a:lnSpc>
                <a:spcPct val="100000"/>
              </a:lnSpc>
              <a:spcBef>
                <a:spcPts val="0"/>
              </a:spcBef>
              <a:spcAft>
                <a:spcPts val="0"/>
              </a:spcAft>
              <a:buClr>
                <a:srgbClr val="FF5050"/>
              </a:buClr>
              <a:buSzPct val="125000"/>
              <a:buFont typeface="Calibri"/>
              <a:buAutoNum type="arabicPeriod"/>
            </a:pPr>
            <a:r>
              <a:rPr b="1" baseline="0" i="0" lang="en-US" sz="3200" u="none" cap="none" strike="noStrike">
                <a:solidFill>
                  <a:schemeClr val="dk1"/>
                </a:solidFill>
                <a:latin typeface="Calibri"/>
                <a:ea typeface="Calibri"/>
                <a:cs typeface="Calibri"/>
                <a:sym typeface="Calibri"/>
              </a:rPr>
              <a:t>People orientation </a:t>
            </a:r>
          </a:p>
          <a:p>
            <a:pPr indent="-342900" lvl="1" marL="800100"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everyone involved in the organization should focus on delivering value to customers </a:t>
            </a:r>
          </a:p>
          <a:p>
            <a:pPr indent="-514350" lvl="0" marL="514350" marR="0" rtl="0" algn="l">
              <a:lnSpc>
                <a:spcPct val="100000"/>
              </a:lnSpc>
              <a:spcBef>
                <a:spcPts val="640"/>
              </a:spcBef>
              <a:spcAft>
                <a:spcPts val="0"/>
              </a:spcAft>
              <a:buClr>
                <a:srgbClr val="FF5050"/>
              </a:buClr>
              <a:buSzPct val="125000"/>
              <a:buFont typeface="Calibri"/>
              <a:buAutoNum type="arabicPeriod"/>
            </a:pPr>
            <a:r>
              <a:rPr b="1" baseline="0" i="0" lang="en-US" sz="3200" u="none" cap="none" strike="noStrike">
                <a:solidFill>
                  <a:schemeClr val="dk1"/>
                </a:solidFill>
                <a:latin typeface="Calibri"/>
                <a:ea typeface="Calibri"/>
                <a:cs typeface="Calibri"/>
                <a:sym typeface="Calibri"/>
              </a:rPr>
              <a:t>Improvement orientation </a:t>
            </a:r>
          </a:p>
          <a:p>
            <a:pPr indent="-342900" lvl="1" marL="800100"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everyone should work on continuously improving work processes</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8" name="Shape 348"/>
        <p:cNvGrpSpPr/>
        <p:nvPr/>
      </p:nvGrpSpPr>
      <p:grpSpPr>
        <a:xfrm>
          <a:off x="0" y="0"/>
          <a:ext cx="0" cy="0"/>
          <a:chOff x="0" y="0"/>
          <a:chExt cx="0" cy="0"/>
        </a:xfrm>
      </p:grpSpPr>
      <p:sp>
        <p:nvSpPr>
          <p:cNvPr id="349" name="Shape 349"/>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People Orientation</a:t>
            </a:r>
          </a:p>
        </p:txBody>
      </p:sp>
      <p:sp>
        <p:nvSpPr>
          <p:cNvPr id="350" name="Shape 350"/>
          <p:cNvSpPr txBox="1"/>
          <p:nvPr>
            <p:ph idx="1" type="body"/>
          </p:nvPr>
        </p:nvSpPr>
        <p:spPr>
          <a:xfrm>
            <a:off x="457200" y="18034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Delivering customer value is most important</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People will focus on quality if given empowerment</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TQM requires training, teamwork, and cross-functional efforts</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4" name="Shape 354"/>
        <p:cNvGrpSpPr/>
        <p:nvPr/>
      </p:nvGrpSpPr>
      <p:grpSpPr>
        <a:xfrm>
          <a:off x="0" y="0"/>
          <a:ext cx="0" cy="0"/>
          <a:chOff x="0" y="0"/>
          <a:chExt cx="0" cy="0"/>
        </a:xfrm>
      </p:grpSpPr>
      <p:sp>
        <p:nvSpPr>
          <p:cNvPr id="355" name="Shape 355"/>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Improvement Orientation</a:t>
            </a:r>
          </a:p>
        </p:txBody>
      </p:sp>
      <p:sp>
        <p:nvSpPr>
          <p:cNvPr id="356" name="Shape 356"/>
          <p:cNvSpPr txBox="1"/>
          <p:nvPr>
            <p:ph idx="1" type="body"/>
          </p:nvPr>
        </p:nvSpPr>
        <p:spPr>
          <a:xfrm>
            <a:off x="457200" y="17780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It’s less expensive to do it right the first time</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It’s better to do small improvements all the time</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Accurate standards must be followed to eliminate small variations</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There must be strong commitment from top management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2" name="Shape 122"/>
        <p:cNvGrpSpPr/>
        <p:nvPr/>
      </p:nvGrpSpPr>
      <p:grpSpPr>
        <a:xfrm>
          <a:off x="0" y="0"/>
          <a:ext cx="0" cy="0"/>
          <a:chOff x="0" y="0"/>
          <a:chExt cx="0" cy="0"/>
        </a:xfrm>
      </p:grpSpPr>
      <p:sp>
        <p:nvSpPr>
          <p:cNvPr id="123" name="Shape 123"/>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Managing for Productivity</a:t>
            </a:r>
          </a:p>
        </p:txBody>
      </p:sp>
      <p:sp>
        <p:nvSpPr>
          <p:cNvPr id="124" name="Shape 124"/>
          <p:cNvSpPr txBox="1"/>
          <p:nvPr>
            <p:ph idx="1" type="body"/>
          </p:nvPr>
        </p:nvSpPr>
        <p:spPr>
          <a:xfrm>
            <a:off x="457200" y="17780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Productivity</a:t>
            </a:r>
            <a:r>
              <a:rPr b="0" baseline="0" i="0" lang="en-US" sz="3200" u="none" cap="none" strike="noStrike">
                <a:solidFill>
                  <a:schemeClr val="dk1"/>
                </a:solidFill>
                <a:latin typeface="Calibri"/>
                <a:ea typeface="Calibri"/>
                <a:cs typeface="Calibri"/>
                <a:sym typeface="Calibri"/>
              </a:rPr>
              <a:t>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outputs divided by inputs where: outputs are the goods and services produced, and inputs are labor, capital, materials, </a:t>
            </a:r>
            <a:br>
              <a:rPr b="0" baseline="0" i="0" lang="en-US" sz="2800" u="none" cap="none" strike="noStrike">
                <a:solidFill>
                  <a:schemeClr val="dk1"/>
                </a:solidFill>
                <a:latin typeface="Calibri"/>
                <a:ea typeface="Calibri"/>
                <a:cs typeface="Calibri"/>
                <a:sym typeface="Calibri"/>
              </a:rPr>
            </a:br>
            <a:r>
              <a:rPr b="0" baseline="0" i="0" lang="en-US" sz="2800" u="none" cap="none" strike="noStrike">
                <a:solidFill>
                  <a:schemeClr val="dk1"/>
                </a:solidFill>
                <a:latin typeface="Calibri"/>
                <a:ea typeface="Calibri"/>
                <a:cs typeface="Calibri"/>
                <a:sym typeface="Calibri"/>
              </a:rPr>
              <a:t>and energy</a:t>
            </a:r>
          </a:p>
          <a:p>
            <a:pPr indent="0" lvl="0" marL="0" marR="0" rtl="0" algn="l">
              <a:spcBef>
                <a:spcPts val="0"/>
              </a:spcBef>
              <a:buNone/>
            </a:pPr>
            <a:r>
              <a:t/>
            </a:r>
            <a:endParaRPr b="0" baseline="0" i="0" sz="2800" u="none" cap="none" strike="noStrike">
              <a:solidFill>
                <a:schemeClr val="dk1"/>
              </a:solidFill>
              <a:latin typeface="Calibri"/>
              <a:ea typeface="Calibri"/>
              <a:cs typeface="Calibri"/>
              <a:sym typeface="Calibri"/>
            </a:endParaRPr>
          </a:p>
        </p:txBody>
      </p:sp>
      <p:pic>
        <p:nvPicPr>
          <p:cNvPr id="125" name="Shape 125"/>
          <p:cNvPicPr preferRelativeResize="0"/>
          <p:nvPr/>
        </p:nvPicPr>
        <p:blipFill rotWithShape="1">
          <a:blip r:embed="rId3">
            <a:alphaModFix/>
          </a:blip>
          <a:srcRect b="0" l="0" r="0" t="0"/>
          <a:stretch/>
        </p:blipFill>
        <p:spPr>
          <a:xfrm>
            <a:off x="5334000" y="3429000"/>
            <a:ext cx="3068637" cy="3033712"/>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0" name="Shape 360"/>
        <p:cNvGrpSpPr/>
        <p:nvPr/>
      </p:nvGrpSpPr>
      <p:grpSpPr>
        <a:xfrm>
          <a:off x="0" y="0"/>
          <a:ext cx="0" cy="0"/>
          <a:chOff x="0" y="0"/>
          <a:chExt cx="0" cy="0"/>
        </a:xfrm>
      </p:grpSpPr>
      <p:sp>
        <p:nvSpPr>
          <p:cNvPr id="361" name="Shape 361"/>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Applying TQM to Services: The Rater Scale</a:t>
            </a:r>
          </a:p>
        </p:txBody>
      </p:sp>
      <p:sp>
        <p:nvSpPr>
          <p:cNvPr id="362" name="Shape 362"/>
          <p:cNvSpPr txBox="1"/>
          <p:nvPr>
            <p:ph idx="1" type="body"/>
          </p:nvPr>
        </p:nvSpPr>
        <p:spPr>
          <a:xfrm>
            <a:off x="457200" y="17780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1" lang="en-US" sz="3200" u="none" cap="none" strike="noStrike">
                <a:solidFill>
                  <a:schemeClr val="dk1"/>
                </a:solidFill>
                <a:latin typeface="Calibri"/>
                <a:ea typeface="Calibri"/>
                <a:cs typeface="Calibri"/>
                <a:sym typeface="Calibri"/>
              </a:rPr>
              <a:t>RATER</a:t>
            </a:r>
            <a:r>
              <a:rPr b="1" baseline="0" i="0" lang="en-US" sz="3200" u="none" cap="none" strike="noStrike">
                <a:solidFill>
                  <a:schemeClr val="dk1"/>
                </a:solidFill>
                <a:latin typeface="Calibri"/>
                <a:ea typeface="Calibri"/>
                <a:cs typeface="Calibri"/>
                <a:sym typeface="Calibri"/>
              </a:rPr>
              <a:t> scale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enables customers to rate the quality of a service along dimensions – reliability, assurance, tangibles, empathy, and responsiveness</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6" name="Shape 366"/>
        <p:cNvGrpSpPr/>
        <p:nvPr/>
      </p:nvGrpSpPr>
      <p:grpSpPr>
        <a:xfrm>
          <a:off x="0" y="0"/>
          <a:ext cx="0" cy="0"/>
          <a:chOff x="0" y="0"/>
          <a:chExt cx="0" cy="0"/>
        </a:xfrm>
      </p:grpSpPr>
      <p:sp>
        <p:nvSpPr>
          <p:cNvPr id="367" name="Shape 367"/>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Some TQM Techniques</a:t>
            </a:r>
          </a:p>
        </p:txBody>
      </p:sp>
      <p:sp>
        <p:nvSpPr>
          <p:cNvPr id="368" name="Shape 368"/>
          <p:cNvSpPr txBox="1"/>
          <p:nvPr>
            <p:ph idx="1" type="body"/>
          </p:nvPr>
        </p:nvSpPr>
        <p:spPr>
          <a:xfrm>
            <a:off x="457200" y="17780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Benchmarking</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Outsourcing</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Reduced cycle time</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ISO 9000 and 14000 Series</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Statistical process control</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Six Sigma &amp; Lean Six Sigma</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2" name="Shape 372"/>
        <p:cNvGrpSpPr/>
        <p:nvPr/>
      </p:nvGrpSpPr>
      <p:grpSpPr>
        <a:xfrm>
          <a:off x="0" y="0"/>
          <a:ext cx="0" cy="0"/>
          <a:chOff x="0" y="0"/>
          <a:chExt cx="0" cy="0"/>
        </a:xfrm>
      </p:grpSpPr>
      <p:sp>
        <p:nvSpPr>
          <p:cNvPr id="373" name="Shape 373"/>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Question?</a:t>
            </a:r>
          </a:p>
        </p:txBody>
      </p:sp>
      <p:sp>
        <p:nvSpPr>
          <p:cNvPr id="374" name="Shape 374"/>
          <p:cNvSpPr txBox="1"/>
          <p:nvPr>
            <p:ph idx="1" type="body"/>
          </p:nvPr>
        </p:nvSpPr>
        <p:spPr>
          <a:xfrm>
            <a:off x="457200" y="17399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chemeClr val="dk1"/>
              </a:buClr>
              <a:buSzPct val="25000"/>
              <a:buFont typeface="Calibri"/>
              <a:buNone/>
            </a:pPr>
            <a:r>
              <a:rPr b="0" baseline="0" i="0" lang="en-US" sz="3200" u="none" cap="none" strike="noStrike">
                <a:solidFill>
                  <a:schemeClr val="dk1"/>
                </a:solidFill>
                <a:latin typeface="Calibri"/>
                <a:ea typeface="Calibri"/>
                <a:cs typeface="Calibri"/>
                <a:sym typeface="Calibri"/>
              </a:rPr>
              <a:t>	In Harvey's job, he takes random samples of production runs to ascertain quality.  His job involves: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Benchmarking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Statistical process control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Reduced cycle time </a:t>
            </a:r>
          </a:p>
          <a:p>
            <a:pPr indent="-461962" lvl="0" marL="461962" marR="0" rtl="0" algn="l">
              <a:lnSpc>
                <a:spcPct val="100000"/>
              </a:lnSpc>
              <a:spcBef>
                <a:spcPts val="560"/>
              </a:spcBef>
              <a:spcAft>
                <a:spcPts val="0"/>
              </a:spcAft>
              <a:buClr>
                <a:srgbClr val="604A7B"/>
              </a:buClr>
              <a:buSzPct val="125000"/>
              <a:buFont typeface="Calibri"/>
              <a:buAutoNum type="alphaUcPeriod"/>
            </a:pPr>
            <a:r>
              <a:rPr b="0" baseline="0" i="0" lang="en-US" sz="2800" u="none" cap="none" strike="noStrike">
                <a:solidFill>
                  <a:schemeClr val="dk1"/>
                </a:solidFill>
                <a:latin typeface="Calibri"/>
                <a:ea typeface="Calibri"/>
                <a:cs typeface="Calibri"/>
                <a:sym typeface="Calibri"/>
              </a:rPr>
              <a:t>Feedforward control </a:t>
            </a:r>
          </a:p>
        </p:txBody>
      </p:sp>
      <p:pic>
        <p:nvPicPr>
          <p:cNvPr id="375" name="Shape 375"/>
          <p:cNvPicPr preferRelativeResize="0"/>
          <p:nvPr/>
        </p:nvPicPr>
        <p:blipFill rotWithShape="1">
          <a:blip r:embed="rId3">
            <a:alphaModFix/>
          </a:blip>
          <a:srcRect b="0" l="0" r="0" t="0"/>
          <a:stretch/>
        </p:blipFill>
        <p:spPr>
          <a:xfrm>
            <a:off x="5486400" y="3048000"/>
            <a:ext cx="2928937" cy="2895600"/>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0" name="Shape 380"/>
        <p:cNvGrpSpPr/>
        <p:nvPr/>
      </p:nvGrpSpPr>
      <p:grpSpPr>
        <a:xfrm>
          <a:off x="0" y="0"/>
          <a:ext cx="0" cy="0"/>
          <a:chOff x="0" y="0"/>
          <a:chExt cx="0" cy="0"/>
        </a:xfrm>
      </p:grpSpPr>
      <p:sp>
        <p:nvSpPr>
          <p:cNvPr id="381" name="Shape 381"/>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The Keys to Successful Control Systems</a:t>
            </a:r>
          </a:p>
        </p:txBody>
      </p:sp>
      <p:sp>
        <p:nvSpPr>
          <p:cNvPr id="382" name="Shape 382"/>
          <p:cNvSpPr txBox="1"/>
          <p:nvPr>
            <p:ph idx="1" type="body"/>
          </p:nvPr>
        </p:nvSpPr>
        <p:spPr>
          <a:xfrm>
            <a:off x="457200" y="1816100"/>
            <a:ext cx="8229600" cy="4525961"/>
          </a:xfrm>
          <a:prstGeom prst="rect">
            <a:avLst/>
          </a:prstGeom>
          <a:noFill/>
          <a:ln>
            <a:noFill/>
          </a:ln>
        </p:spPr>
        <p:txBody>
          <a:bodyPr anchorCtr="0" anchor="t" bIns="45700" lIns="91425" rIns="91425" tIns="45700">
            <a:noAutofit/>
          </a:bodyPr>
          <a:lstStyle/>
          <a:p>
            <a:pPr indent="-514350" lvl="0" marL="514350" marR="0" rtl="0" algn="l">
              <a:lnSpc>
                <a:spcPct val="100000"/>
              </a:lnSpc>
              <a:spcBef>
                <a:spcPts val="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They are strategic &amp; results oriented</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They are timely, accurate, &amp; objective</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They are realistic, positive, &amp; understandable &amp; encourage self-control</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They are flexible</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6" name="Shape 386"/>
        <p:cNvGrpSpPr/>
        <p:nvPr/>
      </p:nvGrpSpPr>
      <p:grpSpPr>
        <a:xfrm>
          <a:off x="0" y="0"/>
          <a:ext cx="0" cy="0"/>
          <a:chOff x="0" y="0"/>
          <a:chExt cx="0" cy="0"/>
        </a:xfrm>
      </p:grpSpPr>
      <p:sp>
        <p:nvSpPr>
          <p:cNvPr id="387" name="Shape 387"/>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Barriers to Control Success</a:t>
            </a:r>
          </a:p>
        </p:txBody>
      </p:sp>
      <p:sp>
        <p:nvSpPr>
          <p:cNvPr id="388" name="Shape 388"/>
          <p:cNvSpPr txBox="1"/>
          <p:nvPr>
            <p:ph idx="1" type="body"/>
          </p:nvPr>
        </p:nvSpPr>
        <p:spPr>
          <a:xfrm>
            <a:off x="457200" y="1816100"/>
            <a:ext cx="8229600" cy="4525961"/>
          </a:xfrm>
          <a:prstGeom prst="rect">
            <a:avLst/>
          </a:prstGeom>
          <a:noFill/>
          <a:ln>
            <a:noFill/>
          </a:ln>
        </p:spPr>
        <p:txBody>
          <a:bodyPr anchorCtr="0" anchor="t" bIns="45700" lIns="91425" rIns="91425" tIns="45700">
            <a:noAutofit/>
          </a:bodyPr>
          <a:lstStyle/>
          <a:p>
            <a:pPr indent="-514350" lvl="0" marL="514350" marR="0" rtl="0" algn="l">
              <a:lnSpc>
                <a:spcPct val="100000"/>
              </a:lnSpc>
              <a:spcBef>
                <a:spcPts val="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Too much </a:t>
            </a:r>
            <a:r>
              <a:rPr b="0" baseline="0" i="0" lang="en-US" sz="3200" u="none" cap="none" strike="noStrike">
                <a:solidFill>
                  <a:srgbClr val="008080"/>
                </a:solidFill>
                <a:latin typeface="Calibri"/>
                <a:ea typeface="Calibri"/>
                <a:cs typeface="Calibri"/>
                <a:sym typeface="Calibri"/>
              </a:rPr>
              <a:t>control</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Too little employee participation</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Overemphasis on </a:t>
            </a:r>
            <a:r>
              <a:rPr b="0" baseline="0" i="0" lang="en-US" sz="3200" u="none" cap="none" strike="noStrike">
                <a:solidFill>
                  <a:srgbClr val="008080"/>
                </a:solidFill>
                <a:latin typeface="Calibri"/>
                <a:ea typeface="Calibri"/>
                <a:cs typeface="Calibri"/>
                <a:sym typeface="Calibri"/>
              </a:rPr>
              <a:t>means</a:t>
            </a:r>
            <a:r>
              <a:rPr b="0" baseline="0" i="0" lang="en-US" sz="3200" u="none" cap="none" strike="noStrike">
                <a:solidFill>
                  <a:schemeClr val="dk1"/>
                </a:solidFill>
                <a:latin typeface="Calibri"/>
                <a:ea typeface="Calibri"/>
                <a:cs typeface="Calibri"/>
                <a:sym typeface="Calibri"/>
              </a:rPr>
              <a:t> instead of ends</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Overemphasis on paperwork</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Overemphasis on one instead of </a:t>
            </a:r>
            <a:r>
              <a:rPr b="0" baseline="0" i="0" lang="en-US" sz="3200" u="none" cap="none" strike="noStrike">
                <a:solidFill>
                  <a:srgbClr val="008080"/>
                </a:solidFill>
                <a:latin typeface="Calibri"/>
                <a:ea typeface="Calibri"/>
                <a:cs typeface="Calibri"/>
                <a:sym typeface="Calibri"/>
              </a:rPr>
              <a:t>multiple</a:t>
            </a:r>
            <a:r>
              <a:rPr b="0" baseline="0" i="0" lang="en-US" sz="3200" u="none" cap="none" strike="noStrike">
                <a:solidFill>
                  <a:schemeClr val="dk1"/>
                </a:solidFill>
                <a:latin typeface="Calibri"/>
                <a:ea typeface="Calibri"/>
                <a:cs typeface="Calibri"/>
                <a:sym typeface="Calibri"/>
              </a:rPr>
              <a:t> approaches</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2" name="Shape 392"/>
        <p:cNvGrpSpPr/>
        <p:nvPr/>
      </p:nvGrpSpPr>
      <p:grpSpPr>
        <a:xfrm>
          <a:off x="0" y="0"/>
          <a:ext cx="0" cy="0"/>
          <a:chOff x="0" y="0"/>
          <a:chExt cx="0" cy="0"/>
        </a:xfrm>
      </p:grpSpPr>
      <p:sp>
        <p:nvSpPr>
          <p:cNvPr id="393" name="Shape 393"/>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Keys to Your Managerial Success</a:t>
            </a:r>
          </a:p>
        </p:txBody>
      </p:sp>
      <p:sp>
        <p:nvSpPr>
          <p:cNvPr id="394" name="Shape 394"/>
          <p:cNvSpPr txBox="1"/>
          <p:nvPr>
            <p:ph idx="1" type="body"/>
          </p:nvPr>
        </p:nvSpPr>
        <p:spPr>
          <a:xfrm>
            <a:off x="457200" y="18161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Find your passion and follow it.</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Encourage self-discovery, and be realistic.</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Every situation is different, so be flexible</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Fine-tune your people skills</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8" name="Shape 398"/>
        <p:cNvGrpSpPr/>
        <p:nvPr/>
      </p:nvGrpSpPr>
      <p:grpSpPr>
        <a:xfrm>
          <a:off x="0" y="0"/>
          <a:ext cx="0" cy="0"/>
          <a:chOff x="0" y="0"/>
          <a:chExt cx="0" cy="0"/>
        </a:xfrm>
      </p:grpSpPr>
      <p:sp>
        <p:nvSpPr>
          <p:cNvPr id="399" name="Shape 399"/>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Keys to Your Managerial Success</a:t>
            </a:r>
          </a:p>
        </p:txBody>
      </p:sp>
      <p:sp>
        <p:nvSpPr>
          <p:cNvPr id="400" name="Shape 400"/>
          <p:cNvSpPr txBox="1"/>
          <p:nvPr>
            <p:ph idx="1" type="body"/>
          </p:nvPr>
        </p:nvSpPr>
        <p:spPr>
          <a:xfrm>
            <a:off x="457200" y="17907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Learn how to develop </a:t>
            </a:r>
            <a:r>
              <a:rPr b="0" baseline="0" i="0" lang="en-US" sz="3200" u="none" cap="none" strike="noStrike">
                <a:solidFill>
                  <a:srgbClr val="009999"/>
                </a:solidFill>
                <a:latin typeface="Calibri"/>
                <a:ea typeface="Calibri"/>
                <a:cs typeface="Calibri"/>
                <a:sym typeface="Calibri"/>
              </a:rPr>
              <a:t>leadership</a:t>
            </a:r>
            <a:r>
              <a:rPr b="0" baseline="0" i="0" lang="en-US" sz="3200" u="none" cap="none" strike="noStrike">
                <a:solidFill>
                  <a:schemeClr val="dk1"/>
                </a:solidFill>
                <a:latin typeface="Calibri"/>
                <a:ea typeface="Calibri"/>
                <a:cs typeface="Calibri"/>
                <a:sym typeface="Calibri"/>
              </a:rPr>
              <a:t> skills</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Treat people as if they matter, because they do</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Draw employees and peers into your </a:t>
            </a:r>
            <a:r>
              <a:rPr b="0" baseline="0" i="0" lang="en-US" sz="3200" u="none" cap="none" strike="noStrike">
                <a:solidFill>
                  <a:srgbClr val="009999"/>
                </a:solidFill>
                <a:latin typeface="Calibri"/>
                <a:ea typeface="Calibri"/>
                <a:cs typeface="Calibri"/>
                <a:sym typeface="Calibri"/>
              </a:rPr>
              <a:t>management process</a:t>
            </a:r>
          </a:p>
          <a:p>
            <a:pPr indent="-461962" lvl="0" marL="461962" marR="0" rtl="0" algn="l">
              <a:lnSpc>
                <a:spcPct val="100000"/>
              </a:lnSpc>
              <a:spcBef>
                <a:spcPts val="640"/>
              </a:spcBef>
              <a:spcAft>
                <a:spcPts val="0"/>
              </a:spcAft>
              <a:buClr>
                <a:srgbClr val="254061"/>
              </a:buClr>
              <a:buSzPct val="125000"/>
              <a:buFont typeface="Calibri"/>
              <a:buChar char="✦"/>
            </a:pPr>
            <a:r>
              <a:rPr b="0" baseline="0" i="0" lang="en-US" sz="3200" u="none" cap="none" strike="noStrike">
                <a:solidFill>
                  <a:schemeClr val="dk1"/>
                </a:solidFill>
                <a:latin typeface="Calibri"/>
                <a:ea typeface="Calibri"/>
                <a:cs typeface="Calibri"/>
                <a:sym typeface="Calibri"/>
              </a:rPr>
              <a:t>Be flexible, keep your cool, and take yourself lightly</a:t>
            </a:r>
          </a:p>
          <a:p>
            <a:pPr indent="0" lvl="0" marL="0" marR="0" rtl="0" algn="l">
              <a:spcBef>
                <a:spcPts val="0"/>
              </a:spcBef>
              <a:buNone/>
            </a:pPr>
            <a:r>
              <a:t/>
            </a:r>
            <a:endParaRPr b="0" baseline="0" i="0" sz="32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0" name="Shape 130"/>
        <p:cNvGrpSpPr/>
        <p:nvPr/>
      </p:nvGrpSpPr>
      <p:grpSpPr>
        <a:xfrm>
          <a:off x="0" y="0"/>
          <a:ext cx="0" cy="0"/>
          <a:chOff x="0" y="0"/>
          <a:chExt cx="0" cy="0"/>
        </a:xfrm>
      </p:grpSpPr>
      <p:pic>
        <p:nvPicPr>
          <p:cNvPr id="131" name="Shape 131"/>
          <p:cNvPicPr preferRelativeResize="0"/>
          <p:nvPr/>
        </p:nvPicPr>
        <p:blipFill rotWithShape="1">
          <a:blip r:embed="rId3">
            <a:alphaModFix/>
          </a:blip>
          <a:srcRect b="0" l="0" r="0" t="0"/>
          <a:stretch/>
        </p:blipFill>
        <p:spPr>
          <a:xfrm>
            <a:off x="617537" y="1770061"/>
            <a:ext cx="7908925" cy="4738686"/>
          </a:xfrm>
          <a:prstGeom prst="rect">
            <a:avLst/>
          </a:prstGeom>
          <a:noFill/>
          <a:ln>
            <a:noFill/>
          </a:ln>
        </p:spPr>
      </p:pic>
      <p:sp>
        <p:nvSpPr>
          <p:cNvPr id="132" name="Shape 13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Managing for Productivity </a:t>
            </a:r>
            <a:br>
              <a:rPr b="0" baseline="0" i="0" lang="en-US" sz="4400" u="none" cap="none" strike="noStrike">
                <a:solidFill>
                  <a:srgbClr val="DCE6F2"/>
                </a:solidFill>
                <a:latin typeface="Calibri"/>
                <a:ea typeface="Calibri"/>
                <a:cs typeface="Calibri"/>
                <a:sym typeface="Calibri"/>
              </a:rPr>
            </a:br>
            <a:r>
              <a:rPr b="0" baseline="0" i="0" lang="en-US" sz="4400" u="none" cap="none" strike="noStrike">
                <a:solidFill>
                  <a:srgbClr val="DCE6F2"/>
                </a:solidFill>
                <a:latin typeface="Calibri"/>
                <a:ea typeface="Calibri"/>
                <a:cs typeface="Calibri"/>
                <a:sym typeface="Calibri"/>
              </a:rPr>
              <a:t>and Results</a:t>
            </a:r>
          </a:p>
        </p:txBody>
      </p:sp>
      <p:sp>
        <p:nvSpPr>
          <p:cNvPr id="133" name="Shape 133"/>
          <p:cNvSpPr txBox="1"/>
          <p:nvPr/>
        </p:nvSpPr>
        <p:spPr>
          <a:xfrm>
            <a:off x="0" y="1770061"/>
            <a:ext cx="2666999"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Figure 16.1</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7" name="Shape 137"/>
        <p:cNvGrpSpPr/>
        <p:nvPr/>
      </p:nvGrpSpPr>
      <p:grpSpPr>
        <a:xfrm>
          <a:off x="0" y="0"/>
          <a:ext cx="0" cy="0"/>
          <a:chOff x="0" y="0"/>
          <a:chExt cx="0" cy="0"/>
        </a:xfrm>
      </p:grpSpPr>
      <p:sp>
        <p:nvSpPr>
          <p:cNvPr id="138" name="Shape 138"/>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The Role of Information Technology</a:t>
            </a:r>
          </a:p>
        </p:txBody>
      </p:sp>
      <p:sp>
        <p:nvSpPr>
          <p:cNvPr id="139" name="Shape 139"/>
          <p:cNvSpPr txBox="1"/>
          <p:nvPr>
            <p:ph idx="1" type="body"/>
          </p:nvPr>
        </p:nvSpPr>
        <p:spPr>
          <a:xfrm>
            <a:off x="457200" y="17653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Enterprise resource planning (ERP)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software systems, information systems for integrating virtually all aspects of a business, helping managers stay on top of the latest developments.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3" name="Shape 143"/>
        <p:cNvGrpSpPr/>
        <p:nvPr/>
      </p:nvGrpSpPr>
      <p:grpSpPr>
        <a:xfrm>
          <a:off x="0" y="0"/>
          <a:ext cx="0" cy="0"/>
          <a:chOff x="0" y="0"/>
          <a:chExt cx="0" cy="0"/>
        </a:xfrm>
      </p:grpSpPr>
      <p:sp>
        <p:nvSpPr>
          <p:cNvPr id="144" name="Shape 144"/>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Control: When Managers Monitor Performance</a:t>
            </a:r>
          </a:p>
        </p:txBody>
      </p:sp>
      <p:sp>
        <p:nvSpPr>
          <p:cNvPr id="145" name="Shape 145"/>
          <p:cNvSpPr txBox="1"/>
          <p:nvPr>
            <p:ph idx="1" type="body"/>
          </p:nvPr>
        </p:nvSpPr>
        <p:spPr>
          <a:xfrm>
            <a:off x="457200" y="1790700"/>
            <a:ext cx="8229600" cy="4525961"/>
          </a:xfrm>
          <a:prstGeom prst="rect">
            <a:avLst/>
          </a:prstGeom>
          <a:noFill/>
          <a:ln>
            <a:noFill/>
          </a:ln>
        </p:spPr>
        <p:txBody>
          <a:bodyPr anchorCtr="0" anchor="t" bIns="45700" lIns="91425" rIns="91425" tIns="45700">
            <a:noAutofit/>
          </a:bodyPr>
          <a:lstStyle/>
          <a:p>
            <a:pPr indent="-461962" lvl="0" marL="461962" marR="0" rtl="0" algn="l">
              <a:lnSpc>
                <a:spcPct val="100000"/>
              </a:lnSpc>
              <a:spcBef>
                <a:spcPts val="0"/>
              </a:spcBef>
              <a:spcAft>
                <a:spcPts val="0"/>
              </a:spcAft>
              <a:buClr>
                <a:srgbClr val="254061"/>
              </a:buClr>
              <a:buSzPct val="125000"/>
              <a:buFont typeface="Calibri"/>
              <a:buChar char="✦"/>
            </a:pPr>
            <a:r>
              <a:rPr b="1" baseline="0" i="0" lang="en-US" sz="3200" u="none" cap="none" strike="noStrike">
                <a:solidFill>
                  <a:schemeClr val="dk1"/>
                </a:solidFill>
                <a:latin typeface="Calibri"/>
                <a:ea typeface="Calibri"/>
                <a:cs typeface="Calibri"/>
                <a:sym typeface="Calibri"/>
              </a:rPr>
              <a:t>Controlling </a:t>
            </a:r>
          </a:p>
          <a:p>
            <a:pPr indent="-403225" lvl="1" marL="860425" marR="0" rtl="0" algn="l">
              <a:lnSpc>
                <a:spcPct val="100000"/>
              </a:lnSpc>
              <a:spcBef>
                <a:spcPts val="560"/>
              </a:spcBef>
              <a:spcAft>
                <a:spcPts val="0"/>
              </a:spcAft>
              <a:buClr>
                <a:srgbClr val="376092"/>
              </a:buClr>
              <a:buSzPct val="110000"/>
              <a:buFont typeface="Calibri"/>
              <a:buChar char="9"/>
            </a:pPr>
            <a:r>
              <a:rPr b="0" baseline="0" i="0" lang="en-US" sz="2800" u="none" cap="none" strike="noStrike">
                <a:solidFill>
                  <a:schemeClr val="dk1"/>
                </a:solidFill>
                <a:latin typeface="Calibri"/>
                <a:ea typeface="Calibri"/>
                <a:cs typeface="Calibri"/>
                <a:sym typeface="Calibri"/>
              </a:rPr>
              <a:t>defined as monitoring performance, comparing it with goals, and taking corrective action as needed</a:t>
            </a:r>
          </a:p>
        </p:txBody>
      </p:sp>
      <p:sp>
        <p:nvSpPr>
          <p:cNvPr id="146" name="Shape 146"/>
          <p:cNvSpPr txBox="1"/>
          <p:nvPr/>
        </p:nvSpPr>
        <p:spPr>
          <a:xfrm>
            <a:off x="1447800" y="5994400"/>
            <a:ext cx="48006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Figure 16.2 Controlling for Productivity</a:t>
            </a:r>
          </a:p>
        </p:txBody>
      </p:sp>
      <p:pic>
        <p:nvPicPr>
          <p:cNvPr id="147" name="Shape 147"/>
          <p:cNvPicPr preferRelativeResize="0"/>
          <p:nvPr/>
        </p:nvPicPr>
        <p:blipFill rotWithShape="1">
          <a:blip r:embed="rId3">
            <a:alphaModFix/>
          </a:blip>
          <a:srcRect b="0" l="0" r="0" t="0"/>
          <a:stretch/>
        </p:blipFill>
        <p:spPr>
          <a:xfrm>
            <a:off x="688975" y="3708400"/>
            <a:ext cx="8048624" cy="22097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2" name="Shape 152"/>
        <p:cNvGrpSpPr/>
        <p:nvPr/>
      </p:nvGrpSpPr>
      <p:grpSpPr>
        <a:xfrm>
          <a:off x="0" y="0"/>
          <a:ext cx="0" cy="0"/>
          <a:chOff x="0" y="0"/>
          <a:chExt cx="0" cy="0"/>
        </a:xfrm>
      </p:grpSpPr>
      <p:sp>
        <p:nvSpPr>
          <p:cNvPr id="153" name="Shape 153"/>
          <p:cNvSpPr txBox="1"/>
          <p:nvPr>
            <p:ph type="title"/>
          </p:nvPr>
        </p:nvSpPr>
        <p:spPr>
          <a:xfrm>
            <a:off x="457200" y="152400"/>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Why Is Control Needed?</a:t>
            </a:r>
          </a:p>
        </p:txBody>
      </p:sp>
      <p:sp>
        <p:nvSpPr>
          <p:cNvPr id="154" name="Shape 154"/>
          <p:cNvSpPr txBox="1"/>
          <p:nvPr>
            <p:ph idx="1" type="body"/>
          </p:nvPr>
        </p:nvSpPr>
        <p:spPr>
          <a:xfrm>
            <a:off x="457200" y="1752600"/>
            <a:ext cx="8229600" cy="4525961"/>
          </a:xfrm>
          <a:prstGeom prst="rect">
            <a:avLst/>
          </a:prstGeom>
          <a:noFill/>
          <a:ln>
            <a:noFill/>
          </a:ln>
        </p:spPr>
        <p:txBody>
          <a:bodyPr anchorCtr="0" anchor="t" bIns="45700" lIns="91425" rIns="91425" tIns="45700">
            <a:noAutofit/>
          </a:bodyPr>
          <a:lstStyle/>
          <a:p>
            <a:pPr indent="-514350" lvl="0" marL="514350" marR="0" rtl="0" algn="l">
              <a:lnSpc>
                <a:spcPct val="100000"/>
              </a:lnSpc>
              <a:spcBef>
                <a:spcPts val="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To adapt to </a:t>
            </a:r>
            <a:r>
              <a:rPr b="0" baseline="0" i="0" lang="en-US" sz="3200" u="none" cap="none" strike="noStrike">
                <a:solidFill>
                  <a:srgbClr val="008080"/>
                </a:solidFill>
                <a:latin typeface="Calibri"/>
                <a:ea typeface="Calibri"/>
                <a:cs typeface="Calibri"/>
                <a:sym typeface="Calibri"/>
              </a:rPr>
              <a:t>change</a:t>
            </a:r>
            <a:r>
              <a:rPr b="0" baseline="0" i="0" lang="en-US" sz="3200" u="none" cap="none" strike="noStrike">
                <a:solidFill>
                  <a:schemeClr val="dk1"/>
                </a:solidFill>
                <a:latin typeface="Calibri"/>
                <a:ea typeface="Calibri"/>
                <a:cs typeface="Calibri"/>
                <a:sym typeface="Calibri"/>
              </a:rPr>
              <a:t> &amp; </a:t>
            </a:r>
            <a:r>
              <a:rPr b="0" baseline="0" i="0" lang="en-US" sz="3200" u="none" cap="none" strike="noStrike">
                <a:solidFill>
                  <a:srgbClr val="008080"/>
                </a:solidFill>
                <a:latin typeface="Calibri"/>
                <a:ea typeface="Calibri"/>
                <a:cs typeface="Calibri"/>
                <a:sym typeface="Calibri"/>
              </a:rPr>
              <a:t>uncertainty</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To discover irregularities &amp; errors</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To </a:t>
            </a:r>
            <a:r>
              <a:rPr b="0" baseline="0" i="0" lang="en-US" sz="3200" u="none" cap="none" strike="noStrike">
                <a:solidFill>
                  <a:srgbClr val="008080"/>
                </a:solidFill>
                <a:latin typeface="Calibri"/>
                <a:ea typeface="Calibri"/>
                <a:cs typeface="Calibri"/>
                <a:sym typeface="Calibri"/>
              </a:rPr>
              <a:t>reduce</a:t>
            </a:r>
            <a:r>
              <a:rPr b="0" baseline="0" i="0" lang="en-US" sz="3200" u="none" cap="none" strike="noStrike">
                <a:solidFill>
                  <a:schemeClr val="dk1"/>
                </a:solidFill>
                <a:latin typeface="Calibri"/>
                <a:ea typeface="Calibri"/>
                <a:cs typeface="Calibri"/>
                <a:sym typeface="Calibri"/>
              </a:rPr>
              <a:t> costs, increase productivity, or add value</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To detect opportunities</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To deal with </a:t>
            </a:r>
            <a:r>
              <a:rPr b="0" baseline="0" i="0" lang="en-US" sz="3200" u="none" cap="none" strike="noStrike">
                <a:solidFill>
                  <a:srgbClr val="008080"/>
                </a:solidFill>
                <a:latin typeface="Calibri"/>
                <a:ea typeface="Calibri"/>
                <a:cs typeface="Calibri"/>
                <a:sym typeface="Calibri"/>
              </a:rPr>
              <a:t>complexity</a:t>
            </a:r>
          </a:p>
          <a:p>
            <a:pPr indent="-514350" lvl="0" marL="514350" marR="0" rtl="0" algn="l">
              <a:lnSpc>
                <a:spcPct val="100000"/>
              </a:lnSpc>
              <a:spcBef>
                <a:spcPts val="640"/>
              </a:spcBef>
              <a:spcAft>
                <a:spcPts val="0"/>
              </a:spcAft>
              <a:buClr>
                <a:srgbClr val="FF5050"/>
              </a:buClr>
              <a:buSzPct val="125000"/>
              <a:buFont typeface="Calibri"/>
              <a:buAutoNum type="arabicPeriod"/>
            </a:pPr>
            <a:r>
              <a:rPr b="0" baseline="0" i="0" lang="en-US" sz="3200" u="none" cap="none" strike="noStrike">
                <a:solidFill>
                  <a:schemeClr val="dk1"/>
                </a:solidFill>
                <a:latin typeface="Calibri"/>
                <a:ea typeface="Calibri"/>
                <a:cs typeface="Calibri"/>
                <a:sym typeface="Calibri"/>
              </a:rPr>
              <a:t>To decentralize decision making &amp; facilitate teamwork</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8" name="Shape 158"/>
        <p:cNvGrpSpPr/>
        <p:nvPr/>
      </p:nvGrpSpPr>
      <p:grpSpPr>
        <a:xfrm>
          <a:off x="0" y="0"/>
          <a:ext cx="0" cy="0"/>
          <a:chOff x="0" y="0"/>
          <a:chExt cx="0" cy="0"/>
        </a:xfrm>
      </p:grpSpPr>
      <p:sp>
        <p:nvSpPr>
          <p:cNvPr id="159" name="Shape 15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CE6F2"/>
              </a:buClr>
              <a:buSzPct val="25000"/>
              <a:buFont typeface="Calibri"/>
              <a:buNone/>
            </a:pPr>
            <a:r>
              <a:rPr b="0" baseline="0" i="0" lang="en-US" sz="4400" u="none" cap="none" strike="noStrike">
                <a:solidFill>
                  <a:srgbClr val="DCE6F2"/>
                </a:solidFill>
                <a:latin typeface="Calibri"/>
                <a:ea typeface="Calibri"/>
                <a:cs typeface="Calibri"/>
                <a:sym typeface="Calibri"/>
              </a:rPr>
              <a:t>Steps in the Control Process</a:t>
            </a:r>
          </a:p>
        </p:txBody>
      </p:sp>
      <p:sp>
        <p:nvSpPr>
          <p:cNvPr id="160" name="Shape 160"/>
          <p:cNvSpPr txBox="1"/>
          <p:nvPr/>
        </p:nvSpPr>
        <p:spPr>
          <a:xfrm>
            <a:off x="31750" y="1687511"/>
            <a:ext cx="2971799"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Figure 16.4</a:t>
            </a:r>
          </a:p>
        </p:txBody>
      </p:sp>
      <p:pic>
        <p:nvPicPr>
          <p:cNvPr id="161" name="Shape 161"/>
          <p:cNvPicPr preferRelativeResize="0"/>
          <p:nvPr/>
        </p:nvPicPr>
        <p:blipFill rotWithShape="1">
          <a:blip r:embed="rId3">
            <a:alphaModFix/>
          </a:blip>
          <a:srcRect b="0" l="0" r="0" t="0"/>
          <a:stretch/>
        </p:blipFill>
        <p:spPr>
          <a:xfrm>
            <a:off x="201611" y="2362200"/>
            <a:ext cx="8740774" cy="35591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4.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5.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6.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7.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8.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