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5.xml"/>
  <Override ContentType="application/vnd.openxmlformats-officedocument.theme+xml" PartName="/ppt/theme/theme2.xml"/>
  <Override ContentType="application/vnd.openxmlformats-officedocument.theme+xml" PartName="/ppt/theme/theme7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theme+xml" PartName="/ppt/theme/theme8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7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45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25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33.xml"/>
  <Override ContentType="application/vnd.openxmlformats-officedocument.presentationml.slide+xml" PartName="/ppt/slides/slide36.xml"/>
  <Override ContentType="application/vnd.openxmlformats-officedocument.presentationml.slide+xml" PartName="/ppt/slides/slide35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3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42.xml"/>
  <Override ContentType="application/vnd.openxmlformats-officedocument.presentationml.slide+xml" PartName="/ppt/slides/slide31.xml"/>
  <Override ContentType="application/vnd.openxmlformats-officedocument.presentationml.slide+xml" PartName="/ppt/slides/slide43.xml"/>
  <Override ContentType="application/vnd.openxmlformats-officedocument.presentationml.slide+xml" PartName="/ppt/slides/slide40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4.xml"/>
  <Override ContentType="application/vnd.openxmlformats-officedocument.presentationml.slide+xml" PartName="/ppt/slides/slide38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46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0.xml"/>
  <Override ContentType="application/vnd.openxmlformats-officedocument.presentationml.slide+xml" PartName="/ppt/slides/slide8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41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4"/>
    <p:sldMasterId id="2147483661" r:id="rId5"/>
    <p:sldMasterId id="2147483662" r:id="rId6"/>
    <p:sldMasterId id="2147483663" r:id="rId7"/>
    <p:sldMasterId id="2147483664" r:id="rId8"/>
    <p:sldMasterId id="2147483665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39" Type="http://schemas.openxmlformats.org/officeDocument/2006/relationships/slide" Target="slides/slide29.xml"/><Relationship Id="rId38" Type="http://schemas.openxmlformats.org/officeDocument/2006/relationships/slide" Target="slides/slide28.xml"/><Relationship Id="rId37" Type="http://schemas.openxmlformats.org/officeDocument/2006/relationships/slide" Target="slides/slide27.xml"/><Relationship Id="rId19" Type="http://schemas.openxmlformats.org/officeDocument/2006/relationships/slide" Target="slides/slide9.xml"/><Relationship Id="rId36" Type="http://schemas.openxmlformats.org/officeDocument/2006/relationships/slide" Target="slides/slide26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12" Type="http://schemas.openxmlformats.org/officeDocument/2006/relationships/slide" Target="slides/slide2.xml"/><Relationship Id="rId31" Type="http://schemas.openxmlformats.org/officeDocument/2006/relationships/slide" Target="slides/slide21.xml"/><Relationship Id="rId13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11" Type="http://schemas.openxmlformats.org/officeDocument/2006/relationships/slide" Target="slides/slide1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56" Type="http://schemas.openxmlformats.org/officeDocument/2006/relationships/slide" Target="slides/slide46.xml"/><Relationship Id="rId55" Type="http://schemas.openxmlformats.org/officeDocument/2006/relationships/slide" Target="slides/slide45.xml"/><Relationship Id="rId54" Type="http://schemas.openxmlformats.org/officeDocument/2006/relationships/slide" Target="slides/slide44.xml"/><Relationship Id="rId53" Type="http://schemas.openxmlformats.org/officeDocument/2006/relationships/slide" Target="slides/slide43.xml"/><Relationship Id="rId52" Type="http://schemas.openxmlformats.org/officeDocument/2006/relationships/slide" Target="slides/slide42.xml"/><Relationship Id="rId51" Type="http://schemas.openxmlformats.org/officeDocument/2006/relationships/slide" Target="slides/slide41.xml"/><Relationship Id="rId50" Type="http://schemas.openxmlformats.org/officeDocument/2006/relationships/slide" Target="slides/slide40.xml"/><Relationship Id="rId48" Type="http://schemas.openxmlformats.org/officeDocument/2006/relationships/slide" Target="slides/slide38.xml"/><Relationship Id="rId47" Type="http://schemas.openxmlformats.org/officeDocument/2006/relationships/slide" Target="slides/slide37.xml"/><Relationship Id="rId29" Type="http://schemas.openxmlformats.org/officeDocument/2006/relationships/slide" Target="slides/slide19.xml"/><Relationship Id="rId49" Type="http://schemas.openxmlformats.org/officeDocument/2006/relationships/slide" Target="slides/slide39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" Type="http://schemas.openxmlformats.org/officeDocument/2006/relationships/presProps" Target="presProps.xml"/><Relationship Id="rId21" Type="http://schemas.openxmlformats.org/officeDocument/2006/relationships/slide" Target="slides/slide11.xml"/><Relationship Id="rId40" Type="http://schemas.openxmlformats.org/officeDocument/2006/relationships/slide" Target="slides/slide30.xml"/><Relationship Id="rId1" Type="http://schemas.openxmlformats.org/officeDocument/2006/relationships/theme" Target="theme/theme3.xml"/><Relationship Id="rId22" Type="http://schemas.openxmlformats.org/officeDocument/2006/relationships/slide" Target="slides/slide12.xml"/><Relationship Id="rId41" Type="http://schemas.openxmlformats.org/officeDocument/2006/relationships/slide" Target="slides/slide31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3.xml"/><Relationship Id="rId42" Type="http://schemas.openxmlformats.org/officeDocument/2006/relationships/slide" Target="slides/slide32.xml"/><Relationship Id="rId3" Type="http://schemas.openxmlformats.org/officeDocument/2006/relationships/tableStyles" Target="tableStyles.xml"/><Relationship Id="rId24" Type="http://schemas.openxmlformats.org/officeDocument/2006/relationships/slide" Target="slides/slide14.xml"/><Relationship Id="rId43" Type="http://schemas.openxmlformats.org/officeDocument/2006/relationships/slide" Target="slides/slide33.xml"/><Relationship Id="rId44" Type="http://schemas.openxmlformats.org/officeDocument/2006/relationships/slide" Target="slides/slide34.xml"/><Relationship Id="rId45" Type="http://schemas.openxmlformats.org/officeDocument/2006/relationships/slide" Target="slides/slide35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9" Type="http://schemas.openxmlformats.org/officeDocument/2006/relationships/slideMaster" Target="slideMasters/slideMaster6.xml"/><Relationship Id="rId6" Type="http://schemas.openxmlformats.org/officeDocument/2006/relationships/slideMaster" Target="slideMasters/slideMaster3.xml"/><Relationship Id="rId5" Type="http://schemas.openxmlformats.org/officeDocument/2006/relationships/slideMaster" Target="slideMasters/slideMaster2.xml"/><Relationship Id="rId8" Type="http://schemas.openxmlformats.org/officeDocument/2006/relationships/slideMaster" Target="slideMasters/slideMaster5.xml"/><Relationship Id="rId7" Type="http://schemas.openxmlformats.org/officeDocument/2006/relationships/slideMaster" Target="slideMasters/slideMaster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The correct answer is “D” – receiver.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</p:txBody>
      </p:sp>
      <p:sp>
        <p:nvSpPr>
          <p:cNvPr id="187" name="Shape 18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Multimedia Lecture Support Package to Accompany Basic Marketing</a:t>
            </a:r>
          </a:p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228600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/>
              <a:t>vertical —meaning upward and downward, </a:t>
            </a:r>
          </a:p>
          <a:p>
            <a:pPr indent="0" lvl="0" marL="228600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/>
              <a:t> horizontal — meaning laterally (sideways), and</a:t>
            </a:r>
          </a:p>
          <a:p>
            <a:pPr indent="0" lvl="0" marL="228600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/>
              <a:t> external —meaning outside the organization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Calibri"/>
              <a:buNone/>
            </a:pPr>
            <a:r>
              <a:rPr b="0" baseline="0" i="0" lang="en-US" sz="1200" u="none" cap="none" strike="noStrike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The correct answer is “D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</p:txBody>
      </p:sp>
      <p:sp>
        <p:nvSpPr>
          <p:cNvPr id="247" name="Shape 24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Multimedia Lecture Support Package to Accompany Basic Marketing</a:t>
            </a:r>
          </a:p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4" name="Shape 3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4" name="Shape 3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SQ3R (Survey, Question, Read, Recite, Review) method</a:t>
            </a:r>
          </a:p>
        </p:txBody>
      </p:sp>
      <p:sp>
        <p:nvSpPr>
          <p:cNvPr id="379" name="Shape 37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Calibri"/>
              <a:buNone/>
            </a:pPr>
            <a:r>
              <a:rPr b="0" baseline="0" i="0" lang="en-US" sz="1200" u="none" cap="none" strike="noStrike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2" name="Shape 3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8" name="Shape 3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5" name="Shape 4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The correct answer is “A” - feedback   </a:t>
            </a:r>
          </a:p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800" u="none" cap="none" strike="noStrike"/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</p:txBody>
      </p:sp>
      <p:sp>
        <p:nvSpPr>
          <p:cNvPr id="153" name="Shape 15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Multimedia Lecture Support Package to Accompany Basic Marketing</a:t>
            </a:r>
          </a:p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457200" y="16764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3837" marL="461963" rtl="0">
              <a:spcBef>
                <a:spcPts val="0"/>
              </a:spcBef>
              <a:buClr>
                <a:srgbClr val="366092"/>
              </a:buClr>
              <a:buFont typeface="Calibri"/>
              <a:buChar char="✦"/>
              <a:defRPr/>
            </a:lvl1pPr>
            <a:lvl2pPr indent="-144145" marL="798513" rtl="0">
              <a:spcBef>
                <a:spcPts val="0"/>
              </a:spcBef>
              <a:buClr>
                <a:srgbClr val="366092"/>
              </a:buClr>
              <a:buFont typeface="Calibri"/>
              <a:buChar char="9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x="4661885" y="16764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3837" marL="461963" rtl="0">
              <a:spcBef>
                <a:spcPts val="0"/>
              </a:spcBef>
              <a:buClr>
                <a:srgbClr val="366092"/>
              </a:buClr>
              <a:buFont typeface="Calibri"/>
              <a:buChar char="✦"/>
              <a:defRPr/>
            </a:lvl1pPr>
            <a:lvl2pPr indent="-144145" marL="798513" rtl="0">
              <a:spcBef>
                <a:spcPts val="0"/>
              </a:spcBef>
              <a:buClr>
                <a:srgbClr val="366092"/>
              </a:buClr>
              <a:buFont typeface="Calibri"/>
              <a:buChar char="9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Obj">
  <p:cSld name="Title, Text, and Conten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1347787" y="457200"/>
            <a:ext cx="72390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09600" y="1524000"/>
            <a:ext cx="39623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buClr>
                <a:srgbClr val="006600"/>
              </a:buClr>
              <a:buFont typeface="Calibri"/>
              <a:buChar char="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4724400" y="1524000"/>
            <a:ext cx="39623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buClr>
                <a:srgbClr val="006600"/>
              </a:buClr>
              <a:buFont typeface="Calibri"/>
              <a:buChar char="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ctrTitle"/>
          </p:nvPr>
        </p:nvSpPr>
        <p:spPr>
          <a:xfrm>
            <a:off x="4800600" y="914400"/>
            <a:ext cx="3505200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" type="subTitle"/>
          </p:nvPr>
        </p:nvSpPr>
        <p:spPr>
          <a:xfrm>
            <a:off x="4876800" y="4343400"/>
            <a:ext cx="3429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/>
            </a:lvl1pPr>
            <a:lvl2pPr indent="0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indent="0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indent="0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indent="0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indent="0" marL="22860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indent="0" marL="27432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indent="0" marL="32004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indent="0" marL="36576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7962" marL="461963" rtl="0">
              <a:spcBef>
                <a:spcPts val="0"/>
              </a:spcBef>
              <a:buClr>
                <a:srgbClr val="244061"/>
              </a:buClr>
              <a:buFont typeface="Calibri"/>
              <a:buChar char="✦"/>
              <a:defRPr/>
            </a:lvl1pPr>
            <a:lvl2pPr indent="-207644" marL="860425" rtl="0">
              <a:spcBef>
                <a:spcPts val="0"/>
              </a:spcBef>
              <a:buClr>
                <a:srgbClr val="366092"/>
              </a:buClr>
              <a:buFont typeface="Calibri"/>
              <a:buChar char="9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8" Type="http://schemas.openxmlformats.org/officeDocument/2006/relationships/theme" Target="../theme/theme8.xml"/><Relationship Id="rId7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00.jpg"/><Relationship Id="rId3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_rels/slideMaster6.xml.rels><?xml version="1.0" encoding="UTF-8" standalone="yes"?>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14" name="Shape 14"/>
          <p:cNvSpPr txBox="1"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0" y="0"/>
            <a:ext cx="9144000" cy="1371599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Shape 42"/>
          <p:cNvCxnSpPr/>
          <p:nvPr/>
        </p:nvCxnSpPr>
        <p:spPr>
          <a:xfrm>
            <a:off x="0" y="1524000"/>
            <a:ext cx="9144000" cy="0"/>
          </a:xfrm>
          <a:prstGeom prst="straightConnector1">
            <a:avLst/>
          </a:prstGeom>
          <a:noFill/>
          <a:ln cap="rnd" w="31750">
            <a:solidFill>
              <a:srgbClr val="37609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3" name="Shape 4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574FF">
              <a:alpha val="97254"/>
            </a:srgbClr>
          </a:solidFill>
          <a:ln cap="rnd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0" y="3962400"/>
            <a:ext cx="9144000" cy="2895600"/>
          </a:xfrm>
          <a:prstGeom prst="rect">
            <a:avLst/>
          </a:prstGeom>
          <a:solidFill>
            <a:srgbClr val="3366FF">
              <a:alpha val="72549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Shape 45"/>
          <p:cNvCxnSpPr/>
          <p:nvPr/>
        </p:nvCxnSpPr>
        <p:spPr>
          <a:xfrm>
            <a:off x="0" y="3962400"/>
            <a:ext cx="9144000" cy="0"/>
          </a:xfrm>
          <a:prstGeom prst="straightConnector1">
            <a:avLst/>
          </a:prstGeom>
          <a:noFill/>
          <a:ln cap="rnd" w="38100">
            <a:solidFill>
              <a:srgbClr val="4A7EBB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46" name="Shape 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9600" y="620712"/>
            <a:ext cx="3748087" cy="478948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Shape 56"/>
          <p:cNvCxnSpPr/>
          <p:nvPr/>
        </p:nvCxnSpPr>
        <p:spPr>
          <a:xfrm>
            <a:off x="0" y="1066800"/>
            <a:ext cx="381000" cy="0"/>
          </a:xfrm>
          <a:prstGeom prst="straightConnector1">
            <a:avLst/>
          </a:prstGeom>
          <a:noFill/>
          <a:ln cap="rnd" w="25400">
            <a:solidFill>
              <a:srgbClr val="17375E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57" name="Shape 57"/>
          <p:cNvCxnSpPr/>
          <p:nvPr/>
        </p:nvCxnSpPr>
        <p:spPr>
          <a:xfrm rot="-5400000">
            <a:off x="-457199" y="685800"/>
            <a:ext cx="1371599" cy="0"/>
          </a:xfrm>
          <a:prstGeom prst="straightConnector1">
            <a:avLst/>
          </a:prstGeom>
          <a:noFill/>
          <a:ln cap="rnd" w="25400">
            <a:solidFill>
              <a:srgbClr val="95B3D7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58" name="Shape 58"/>
          <p:cNvCxnSpPr/>
          <p:nvPr/>
        </p:nvCxnSpPr>
        <p:spPr>
          <a:xfrm>
            <a:off x="228600" y="1371600"/>
            <a:ext cx="8915400" cy="0"/>
          </a:xfrm>
          <a:prstGeom prst="straightConnector1">
            <a:avLst/>
          </a:prstGeom>
          <a:noFill/>
          <a:ln cap="rnd" w="25400">
            <a:solidFill>
              <a:srgbClr val="95B3D7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59" name="Shape 59"/>
          <p:cNvCxnSpPr/>
          <p:nvPr/>
        </p:nvCxnSpPr>
        <p:spPr>
          <a:xfrm rot="5400000">
            <a:off x="-2514600" y="3962400"/>
            <a:ext cx="5791200" cy="0"/>
          </a:xfrm>
          <a:prstGeom prst="straightConnector1">
            <a:avLst/>
          </a:prstGeom>
          <a:noFill/>
          <a:ln cap="rnd" w="25400">
            <a:solidFill>
              <a:srgbClr val="17375E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60" name="Shape 60"/>
          <p:cNvCxnSpPr/>
          <p:nvPr/>
        </p:nvCxnSpPr>
        <p:spPr>
          <a:xfrm>
            <a:off x="0" y="1524000"/>
            <a:ext cx="9144000" cy="0"/>
          </a:xfrm>
          <a:prstGeom prst="straightConnector1">
            <a:avLst/>
          </a:prstGeom>
          <a:noFill/>
          <a:ln cap="rnd" w="57150">
            <a:solidFill>
              <a:srgbClr val="4A7EBB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1" name="Shape 6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/>
        </p:nvSpPr>
        <p:spPr>
          <a:xfrm>
            <a:off x="6934200" y="64008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baseline="0" i="0" lang="en-US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15-*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" name="Shape 71"/>
          <p:cNvCxnSpPr/>
          <p:nvPr/>
        </p:nvCxnSpPr>
        <p:spPr>
          <a:xfrm rot="-5400000">
            <a:off x="-457199" y="685800"/>
            <a:ext cx="1371599" cy="0"/>
          </a:xfrm>
          <a:prstGeom prst="straightConnector1">
            <a:avLst/>
          </a:prstGeom>
          <a:noFill/>
          <a:ln cap="rnd" w="25400">
            <a:solidFill>
              <a:srgbClr val="95B3D7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72" name="Shape 72"/>
          <p:cNvCxnSpPr/>
          <p:nvPr/>
        </p:nvCxnSpPr>
        <p:spPr>
          <a:xfrm>
            <a:off x="228600" y="1371600"/>
            <a:ext cx="8915400" cy="0"/>
          </a:xfrm>
          <a:prstGeom prst="straightConnector1">
            <a:avLst/>
          </a:prstGeom>
          <a:noFill/>
          <a:ln cap="rnd" w="25400">
            <a:solidFill>
              <a:srgbClr val="95B3D7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73" name="Shape 73"/>
          <p:cNvCxnSpPr/>
          <p:nvPr/>
        </p:nvCxnSpPr>
        <p:spPr>
          <a:xfrm>
            <a:off x="0" y="1524000"/>
            <a:ext cx="9144000" cy="0"/>
          </a:xfrm>
          <a:prstGeom prst="straightConnector1">
            <a:avLst/>
          </a:prstGeom>
          <a:noFill/>
          <a:ln cap="rnd" w="57150">
            <a:solidFill>
              <a:srgbClr val="4A7EBB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4" name="Shape 7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78" name="Shape 78"/>
          <p:cNvSpPr txBox="1"/>
          <p:nvPr/>
        </p:nvSpPr>
        <p:spPr>
          <a:xfrm>
            <a:off x="6934200" y="64008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baseline="0" i="0" lang="en-US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15-*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" name="Shape 85"/>
          <p:cNvCxnSpPr/>
          <p:nvPr/>
        </p:nvCxnSpPr>
        <p:spPr>
          <a:xfrm>
            <a:off x="0" y="1524000"/>
            <a:ext cx="9144000" cy="0"/>
          </a:xfrm>
          <a:prstGeom prst="straightConnector1">
            <a:avLst/>
          </a:prstGeom>
          <a:noFill/>
          <a:ln cap="rnd" w="31750">
            <a:solidFill>
              <a:srgbClr val="558ED5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86" name="Shape 86"/>
          <p:cNvCxnSpPr/>
          <p:nvPr/>
        </p:nvCxnSpPr>
        <p:spPr>
          <a:xfrm>
            <a:off x="0" y="1524000"/>
            <a:ext cx="9144000" cy="0"/>
          </a:xfrm>
          <a:prstGeom prst="straightConnector1">
            <a:avLst/>
          </a:prstGeom>
          <a:noFill/>
          <a:ln cap="rnd" w="57150">
            <a:solidFill>
              <a:srgbClr val="4A7EBB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7" name="Shape 8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228600" y="63246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x="6934200" y="64008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baseline="0" i="0" lang="en-US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15-*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03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3" Type="http://schemas.openxmlformats.org/officeDocument/2006/relationships/image" Target="../media/image05.jp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06.pn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07.pn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3" Type="http://schemas.openxmlformats.org/officeDocument/2006/relationships/image" Target="../media/image08.jpg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3" Type="http://schemas.openxmlformats.org/officeDocument/2006/relationships/image" Target="../media/image09.jpg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12.png"/></Relationships>
</file>

<file path=ppt/slides/_rels/slide3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13.png"/></Relationships>
</file>

<file path=ppt/slides/_rels/slide3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g"/><Relationship Id="rId3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3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3" Type="http://schemas.openxmlformats.org/officeDocument/2006/relationships/image" Target="../media/image18.png"/></Relationships>
</file>

<file path=ppt/slides/_rels/slide3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17.png"/></Relationships>
</file>

<file path=ppt/slides/_rels/slide3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19.png"/></Relationships>
</file>

<file path=ppt/slides/_rels/slide4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Relationship Id="rId3" Type="http://schemas.openxmlformats.org/officeDocument/2006/relationships/image" Target="../media/image20.jpg"/></Relationships>
</file>

<file path=ppt/slides/_rels/slide4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21.png"/></Relationships>
</file>

<file path=ppt/slides/_rels/slide4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Relationship Id="rId3" Type="http://schemas.openxmlformats.org/officeDocument/2006/relationships/image" Target="../media/image22.jp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3" Type="http://schemas.openxmlformats.org/officeDocument/2006/relationships/image" Target="../media/image01.jp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02.png"/><Relationship Id="rId3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ctrTitle"/>
          </p:nvPr>
        </p:nvSpPr>
        <p:spPr>
          <a:xfrm>
            <a:off x="5257800" y="4114800"/>
            <a:ext cx="350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Chapter Fifteen</a:t>
            </a:r>
          </a:p>
        </p:txBody>
      </p:sp>
      <p:sp>
        <p:nvSpPr>
          <p:cNvPr id="104" name="Shape 104"/>
          <p:cNvSpPr txBox="1"/>
          <p:nvPr>
            <p:ph idx="1" type="subTitle"/>
          </p:nvPr>
        </p:nvSpPr>
        <p:spPr>
          <a:xfrm>
            <a:off x="4876800" y="228600"/>
            <a:ext cx="3962399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baseline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Interpersonal &amp;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baseline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Organizational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baseline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Communication: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Mastering the Exchange of Information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76200" y="6594475"/>
            <a:ext cx="17526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baseline="0" i="1" lang="en-US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McGraw-Hill/Irwin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4572000" y="6613525"/>
            <a:ext cx="44958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baseline="0" i="1" lang="en-US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2013 by The McGraw-Hill Companies, Inc. All rights reserved</a:t>
            </a:r>
            <a:r>
              <a:rPr b="1" baseline="0" i="0" lang="en-US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Selecting the Right Medium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57200" y="181133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Medium richness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indicates how well a particular medium conveys information and promotes learning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Rich medium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for nonroutine situations and to avoid oversimplification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Lean medium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for routine situations and to avoid overloading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Barriers to Communication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457200" y="17780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b="0" baseline="0" i="0" lang="en-US" sz="32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barriers: sound, time, space, &amp; so on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b="0" baseline="0" i="0" lang="en-US" sz="32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Semantic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barriers: when words matter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b="0" baseline="0" i="0" lang="en-US" sz="32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Personal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barriers: individual attributes that hinder communication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0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Some Barriers the Happen Within the Communication Process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14286" y="1752600"/>
            <a:ext cx="12191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15.1</a:t>
            </a: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6975" y="1752600"/>
            <a:ext cx="6750050" cy="4964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Question?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457200" y="1789111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Greg was thinking about how he just did on his Economics test when his Management professor talked about tomorrow's Management quiz.  This is an example of a(n) _____ barrier.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Encoding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Decoding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Medium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Receiver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Semantic Barriers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457200" y="1789111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Semantics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of the meaning of words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Jargon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terminology specific to a particular profession or group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Personal Barriers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457200" y="1800225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 skills in communicating </a:t>
            </a:r>
            <a:r>
              <a:rPr b="0" baseline="0" i="0" lang="en-US" sz="32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effectively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Variations in how information is processed &amp; </a:t>
            </a:r>
            <a:r>
              <a:rPr b="0" baseline="0" i="0" lang="en-US" sz="32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interpreted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Variations in trustworthiness &amp; </a:t>
            </a:r>
            <a:r>
              <a:rPr b="0" baseline="0" i="0" lang="en-US" sz="32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credibility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Oversized </a:t>
            </a:r>
            <a:r>
              <a:rPr b="0" baseline="0" i="0" lang="en-US" sz="32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egos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3200" u="none" cap="none" strike="noStrike">
              <a:solidFill>
                <a:srgbClr val="0080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Personal Barriers (cont.)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457200" y="1755775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Faulty </a:t>
            </a:r>
            <a:r>
              <a:rPr b="0" baseline="0" i="0" lang="en-US" sz="32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skills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Tendency to </a:t>
            </a:r>
            <a:r>
              <a:rPr b="0" baseline="0" i="0" lang="en-US" sz="32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judge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others’ messages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Inability to listen with understanding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Stereotypes and </a:t>
            </a:r>
            <a:b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baseline="0" i="0" lang="en-US" sz="32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prejudices</a:t>
            </a: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3886200"/>
            <a:ext cx="3429000" cy="2436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Nonverbal Communication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457200" y="1800225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Nonverbal communication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consists of messages sent outside of the written or spoken word</a:t>
            </a:r>
          </a:p>
          <a:p>
            <a:pPr indent="-239712" lvl="0" marL="461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4061"/>
              </a:buClr>
              <a:buFont typeface="Calibri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1962" lvl="0" marL="461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Expressed through interpersonal space, eye contact, facial expressions, body movements &amp; gestures, touch, setting and time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Toward Better Nonverbal Communication Skills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38100" y="1676400"/>
            <a:ext cx="2819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15.2</a:t>
            </a: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837" y="2108200"/>
            <a:ext cx="7426325" cy="3992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Communication Differences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0" y="1676400"/>
            <a:ext cx="1752600" cy="307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15.3</a:t>
            </a: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825" y="2016125"/>
            <a:ext cx="7626349" cy="428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Major Questions You Should Be Able to Answer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457200" y="173355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860425" lvl="0" marL="860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baseline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15.1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do I need to know about the communication process to be an effective communicator?</a:t>
            </a:r>
          </a:p>
          <a:p>
            <a:pPr indent="-860425" lvl="0" marL="860425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baseline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15.2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are the important barriers I need to be aware of, so I can improve my communication skills?</a:t>
            </a:r>
          </a:p>
          <a:p>
            <a:pPr indent="-860425" lvl="0" marL="860425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baseline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15.3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How can I use the different channels and patterns of communication to my advantage?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Example: Women &amp; Communication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457200" y="182245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evidence that women are superior at </a:t>
            </a:r>
            <a:r>
              <a:rPr b="0" baseline="0" i="0" lang="en-US" sz="32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multitasking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better at </a:t>
            </a:r>
            <a:r>
              <a:rPr b="0" baseline="0" i="0" lang="en-US" sz="32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relationships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which is important in developing teams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Women are also more willing to </a:t>
            </a:r>
            <a:r>
              <a:rPr b="0" baseline="0" i="0" lang="en-US" sz="32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share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information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Formal Communication Channels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457200" y="176688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Formal communication channels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the chain of command and are recognized as official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vertical, horizontal, </a:t>
            </a:r>
            <a:b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</a:t>
            </a: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2971800"/>
            <a:ext cx="2590800" cy="343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Question?</a:t>
            </a:r>
          </a:p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457200" y="1800225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Jeremy shares information with his fellow task-force members about their project.  Jeremy is communicating: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Externally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Downward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Upward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Horizontally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Informal Communication Channels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457200" y="1789111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Informal communication channels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outside the formal structure and do not follow the chain of command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Informal Communication Channels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457200" y="1755775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Grapevine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unofficial communication system of the informal organization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 by wandering around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 used to describe a manager’s literally wandering around his organization and talking with people across all lines of authority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Communication in the </a:t>
            </a:r>
            <a:b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Information Age</a:t>
            </a: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4662487" y="1798636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b="1" baseline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Multicommunicating</a:t>
            </a:r>
            <a:r>
              <a:rPr b="0" baseline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341312" lvl="1" marL="798512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represents the use of technology to participate in several interactions at the same time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2209800"/>
            <a:ext cx="2971799" cy="414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Eight Norms of the Millennial or Internet Generation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76200" y="1676400"/>
            <a:ext cx="14478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15.5</a:t>
            </a: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2212" y="1954211"/>
            <a:ext cx="6759575" cy="4567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Digital Communication &amp; </a:t>
            </a:r>
            <a:b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New Workplace</a:t>
            </a:r>
          </a:p>
        </p:txBody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457200" y="1755775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Videoconferencing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video and audio links along with computers to enable people in different locations to see, hear, and talk with each other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Telepresence technology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high-definition videoconference systems that simulate face-to-face meetings between users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Digital Communication &amp; </a:t>
            </a:r>
            <a:b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New Workplace</a:t>
            </a:r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457200" y="176688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Benefits of Telecommuting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Reduces capital </a:t>
            </a:r>
            <a:r>
              <a:rPr b="0" baseline="0" i="0" lang="en-US" sz="28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costs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Increases flexibility and autonomy for workers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a </a:t>
            </a:r>
            <a:r>
              <a:rPr b="0" baseline="0" i="0" lang="en-US" sz="28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competitive advantage 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recruiting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Increases job satisfaction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Increases </a:t>
            </a:r>
            <a:r>
              <a:rPr b="0" baseline="0" i="0" lang="en-US" sz="28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productivity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Ability to tap into nontraditional workers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Downside of the Digital Age</a:t>
            </a:r>
          </a:p>
        </p:txBody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457200" y="1744661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Security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system of safeguards for protecting information technology against disasters, system failures, and unauthorized access that result in damage or loss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Identity theft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thieves hijack your name and identity and use your good credit rating to get cash or buy things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Major Questions You Should Be Able to Answer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57200" y="1755775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860425" lvl="0" marL="860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baseline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15.4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How do contemporary managers use information technology to communicate more effectively?</a:t>
            </a:r>
          </a:p>
          <a:p>
            <a:pPr indent="-860425" lvl="0" marL="860425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baseline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15.5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How can I be a better listener, reader, writer, and speaker?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0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Protecting Against Security and Privacy Breaches on the Internet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11112" y="1676400"/>
            <a:ext cx="16001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15.6</a:t>
            </a: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412" y="2209800"/>
            <a:ext cx="8385174" cy="390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Disadvantages of E-Mail</a:t>
            </a:r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457200" y="1789111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b="0" baseline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been a decrease in all other forms of communication among co-workers—including greetings and informal conversations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b="0" baseline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Emotions often are poorly communicated or miscommunicated via e-mail messages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b="0" baseline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greater the use of e-mail, the less connected co-workers reportedly feel.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Tips for Better E-Mail Handling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14286" y="1676400"/>
            <a:ext cx="1409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15.7</a:t>
            </a:r>
          </a:p>
        </p:txBody>
      </p:sp>
      <p:pic>
        <p:nvPicPr>
          <p:cNvPr id="308" name="Shape 3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225" y="2362200"/>
            <a:ext cx="7829549" cy="380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Smartphones: Use &amp; Abuse</a:t>
            </a:r>
          </a:p>
        </p:txBody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457200" y="1789111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 phones are now mostly </a:t>
            </a:r>
            <a:r>
              <a:rPr b="0" baseline="0" i="0" lang="en-US" sz="32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smartphones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smartphones develop more features and make available more applications, their importance will only </a:t>
            </a:r>
            <a:r>
              <a:rPr b="0" baseline="0" i="0" lang="en-US" sz="32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increase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Five Rules for Using Smartphones</a:t>
            </a:r>
          </a:p>
        </p:txBody>
      </p:sp>
      <p:pic>
        <p:nvPicPr>
          <p:cNvPr id="320" name="Shape 3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750" y="2438400"/>
            <a:ext cx="7810499" cy="3076574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 txBox="1"/>
          <p:nvPr/>
        </p:nvSpPr>
        <p:spPr>
          <a:xfrm>
            <a:off x="14286" y="1676400"/>
            <a:ext cx="1409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15.8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Social Media: Pros &amp; Cons</a:t>
            </a:r>
          </a:p>
        </p:txBody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457200" y="1800225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media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Internet-based and mobile technologies used to generate interactive dialogue with members of a network</a:t>
            </a:r>
          </a:p>
        </p:txBody>
      </p:sp>
      <p:pic>
        <p:nvPicPr>
          <p:cNvPr id="328" name="Shape 3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4495800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63962" y="4508500"/>
            <a:ext cx="1860550" cy="1824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77000" y="4508500"/>
            <a:ext cx="1666875" cy="1668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Some Business Benefits </a:t>
            </a:r>
            <a:b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of Social Media</a:t>
            </a:r>
          </a:p>
        </p:txBody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457200" y="1833561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Crowdsourcing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practice of obtaining needed services, ideas, or content by soliciting contributions from a large group of people and especially from the online community, such as Facebook and Twitter users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Downside of Social Media</a:t>
            </a:r>
          </a:p>
        </p:txBody>
      </p:sp>
      <p:pic>
        <p:nvPicPr>
          <p:cNvPr id="342" name="Shape 3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903411"/>
            <a:ext cx="822960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Using Facebook in </a:t>
            </a:r>
            <a:b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Your Personal Life</a:t>
            </a:r>
          </a:p>
        </p:txBody>
      </p:sp>
      <p:pic>
        <p:nvPicPr>
          <p:cNvPr id="348" name="Shape 3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662" y="2209800"/>
            <a:ext cx="7686675" cy="380999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Shape 349"/>
          <p:cNvSpPr txBox="1"/>
          <p:nvPr/>
        </p:nvSpPr>
        <p:spPr>
          <a:xfrm>
            <a:off x="14286" y="1676400"/>
            <a:ext cx="1409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15.9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What ’s Your Listening Style — </a:t>
            </a:r>
            <a:b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or Styles?</a:t>
            </a:r>
          </a:p>
        </p:txBody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457200" y="1789111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Appreciative style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 to be amused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Empathic style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tuning into the speaker ’ s emotions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Comprehensive style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focusing on the speaker ’ s logic</a:t>
            </a:r>
          </a:p>
          <a:p>
            <a:pPr indent="-207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Font typeface="Calibri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0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Communication Defined: The Transfer of Information &amp; Understanding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457200" y="176688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transfer of information and understanding from one person to another</a:t>
            </a:r>
          </a:p>
          <a:p>
            <a:pPr indent="-207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Font typeface="Calibri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81%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 manager’s time in a typical workday is spent </a:t>
            </a:r>
            <a:r>
              <a:rPr b="0" baseline="0" i="0" lang="en-US" sz="32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communicating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3200" u="none" cap="none" strike="noStrike">
              <a:solidFill>
                <a:srgbClr val="0080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What ’s Your Listening Style — </a:t>
            </a:r>
            <a:b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or Styles?</a:t>
            </a:r>
          </a:p>
        </p:txBody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457200" y="17780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Discerning style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focusing on the main message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Evaluative style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challenging the speaker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Six Keys to Effective Listening</a:t>
            </a:r>
          </a:p>
        </p:txBody>
      </p:sp>
      <p:pic>
        <p:nvPicPr>
          <p:cNvPr id="367" name="Shape 3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437" y="2057400"/>
            <a:ext cx="6969125" cy="4470399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 txBox="1"/>
          <p:nvPr/>
        </p:nvSpPr>
        <p:spPr>
          <a:xfrm>
            <a:off x="0" y="1676400"/>
            <a:ext cx="16001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15.10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Being an Effective Reader</a:t>
            </a:r>
          </a:p>
        </p:txBody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457200" y="1800225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Realize that speed reading doesn’t work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to streamline reading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top-down reading – SQ3R</a:t>
            </a:r>
          </a:p>
        </p:txBody>
      </p:sp>
      <p:pic>
        <p:nvPicPr>
          <p:cNvPr id="375" name="Shape 3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3581400"/>
            <a:ext cx="28956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Learn to Streamline Reading</a:t>
            </a:r>
          </a:p>
        </p:txBody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457200" y="17780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</a:t>
            </a:r>
            <a:r>
              <a:rPr b="0" baseline="0" i="0" lang="en-US" sz="32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savvy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about periodicals and books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 your reading load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internal memos and e-mail </a:t>
            </a:r>
            <a:r>
              <a:rPr b="0" baseline="0" i="0" lang="en-US" sz="32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more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baseline="0" i="0" lang="en-US" sz="32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efficient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Five Steps to Better Reading</a:t>
            </a:r>
          </a:p>
        </p:txBody>
      </p:sp>
      <p:pic>
        <p:nvPicPr>
          <p:cNvPr id="388" name="Shape 3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037" y="2057400"/>
            <a:ext cx="7781925" cy="4257674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Shape 389"/>
          <p:cNvSpPr txBox="1"/>
          <p:nvPr/>
        </p:nvSpPr>
        <p:spPr>
          <a:xfrm>
            <a:off x="0" y="1676400"/>
            <a:ext cx="16001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15.11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Being an Effective Writer</a:t>
            </a:r>
          </a:p>
        </p:txBody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x="457200" y="1789111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show your </a:t>
            </a:r>
            <a:r>
              <a:rPr b="0" baseline="0" i="0" lang="en-US" sz="32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ignorance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Understand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your strategy before you write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your </a:t>
            </a:r>
            <a:r>
              <a:rPr b="0" baseline="0" i="0" lang="en-US" sz="32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simply, concisely, and </a:t>
            </a:r>
            <a:r>
              <a:rPr b="0" baseline="0" i="0" lang="en-US" sz="32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directly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Telegraph 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writing with a powerful layout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Being an Effective Speaker</a:t>
            </a:r>
          </a:p>
        </p:txBody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x="457200" y="180975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 them what you’re going to say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it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 them what you said</a:t>
            </a:r>
          </a:p>
        </p:txBody>
      </p:sp>
      <p:pic>
        <p:nvPicPr>
          <p:cNvPr id="402" name="Shape 4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2209800"/>
            <a:ext cx="3809999" cy="380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How the Communication </a:t>
            </a:r>
            <a:b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Process Works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457200" y="17780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Sender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 wanting to share information-called a message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Receiver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 for whom the </a:t>
            </a:r>
            <a:b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message is intended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9987" y="3200400"/>
            <a:ext cx="3887786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How the Communication </a:t>
            </a:r>
            <a:b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Process Works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457200" y="17780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Encoding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translating a message into understandable symbols or language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Decoding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interpreting and trying to make sense of the message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How the Communication </a:t>
            </a:r>
            <a:b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Process Works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457200" y="1800225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Medium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pathway by which a message travels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receiver expresses his reaction to the sender’s message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Noise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disturbance that interferes with the transmission of a message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Question?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457200" y="1755775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Rachel and Alexa are talking on their cell phones. After Rachel reads her a phone number, Alexa repeats the number back to Rachel.  This is an example of: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Encoding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Decoding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Medium selection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Communication Process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350" y="1828800"/>
            <a:ext cx="8369299" cy="430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3962" y="6072187"/>
            <a:ext cx="6451600" cy="3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-7937" y="1643061"/>
            <a:ext cx="2438399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15.1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4.xml><?xml version="1.0" encoding="utf-8"?>
<a:theme xmlns:a="http://schemas.openxmlformats.org/drawingml/2006/main" xmlns:r="http://schemas.openxmlformats.org/officeDocument/2006/relationships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