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8.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 id="2147483662" r:id="rId6"/>
    <p:sldMasterId id="2147483663" r:id="rId7"/>
    <p:sldMasterId id="2147483664" r:id="rId8"/>
    <p:sldMasterId id="214748366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19" Type="http://schemas.openxmlformats.org/officeDocument/2006/relationships/slide" Target="slides/slide9.xml"/><Relationship Id="rId36" Type="http://schemas.openxmlformats.org/officeDocument/2006/relationships/slide" Target="slides/slide26.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30" Type="http://schemas.openxmlformats.org/officeDocument/2006/relationships/slide" Target="slides/slide20.xml"/><Relationship Id="rId12" Type="http://schemas.openxmlformats.org/officeDocument/2006/relationships/slide" Target="slides/slide2.xml"/><Relationship Id="rId31" Type="http://schemas.openxmlformats.org/officeDocument/2006/relationships/slide" Target="slides/slide21.xml"/><Relationship Id="rId13" Type="http://schemas.openxmlformats.org/officeDocument/2006/relationships/slide" Target="slides/slide3.xml"/><Relationship Id="rId10" Type="http://schemas.openxmlformats.org/officeDocument/2006/relationships/notesMaster" Target="notesMasters/notesMaster1.xml"/><Relationship Id="rId11" Type="http://schemas.openxmlformats.org/officeDocument/2006/relationships/slide" Target="slides/slide1.xml"/><Relationship Id="rId34" Type="http://schemas.openxmlformats.org/officeDocument/2006/relationships/slide" Target="slides/slide24.xml"/><Relationship Id="rId35" Type="http://schemas.openxmlformats.org/officeDocument/2006/relationships/slide" Target="slides/slide25.xml"/><Relationship Id="rId32" Type="http://schemas.openxmlformats.org/officeDocument/2006/relationships/slide" Target="slides/slide22.xml"/><Relationship Id="rId33" Type="http://schemas.openxmlformats.org/officeDocument/2006/relationships/slide" Target="slides/slide23.xml"/><Relationship Id="rId50" Type="http://schemas.openxmlformats.org/officeDocument/2006/relationships/slide" Target="slides/slide40.xml"/><Relationship Id="rId48" Type="http://schemas.openxmlformats.org/officeDocument/2006/relationships/slide" Target="slides/slide38.xml"/><Relationship Id="rId47" Type="http://schemas.openxmlformats.org/officeDocument/2006/relationships/slide" Target="slides/slide37.xml"/><Relationship Id="rId29" Type="http://schemas.openxmlformats.org/officeDocument/2006/relationships/slide" Target="slides/slide19.xml"/><Relationship Id="rId49" Type="http://schemas.openxmlformats.org/officeDocument/2006/relationships/slide" Target="slides/slide39.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 Type="http://schemas.openxmlformats.org/officeDocument/2006/relationships/presProps" Target="presProps.xml"/><Relationship Id="rId21" Type="http://schemas.openxmlformats.org/officeDocument/2006/relationships/slide" Target="slides/slide11.xml"/><Relationship Id="rId40" Type="http://schemas.openxmlformats.org/officeDocument/2006/relationships/slide" Target="slides/slide30.xml"/><Relationship Id="rId1" Type="http://schemas.openxmlformats.org/officeDocument/2006/relationships/theme" Target="theme/theme8.xml"/><Relationship Id="rId22" Type="http://schemas.openxmlformats.org/officeDocument/2006/relationships/slide" Target="slides/slide12.xml"/><Relationship Id="rId41" Type="http://schemas.openxmlformats.org/officeDocument/2006/relationships/slide" Target="slides/slide31.xml"/><Relationship Id="rId4" Type="http://schemas.openxmlformats.org/officeDocument/2006/relationships/slideMaster" Target="slideMasters/slideMaster1.xml"/><Relationship Id="rId23" Type="http://schemas.openxmlformats.org/officeDocument/2006/relationships/slide" Target="slides/slide13.xml"/><Relationship Id="rId42" Type="http://schemas.openxmlformats.org/officeDocument/2006/relationships/slide" Target="slides/slide32.xml"/><Relationship Id="rId3" Type="http://schemas.openxmlformats.org/officeDocument/2006/relationships/tableStyles" Target="tableStyles.xml"/><Relationship Id="rId24" Type="http://schemas.openxmlformats.org/officeDocument/2006/relationships/slide" Target="slides/slide14.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20" Type="http://schemas.openxmlformats.org/officeDocument/2006/relationships/slide" Target="slides/slide10.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73" name="Shape 1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SzPct val="25000"/>
              <a:buFont typeface="Arial"/>
              <a:buNone/>
            </a:pPr>
            <a:r>
              <a:rPr b="0" baseline="0" i="0" lang="en-US" sz="1800" u="none" cap="none" strike="noStrike"/>
              <a:t>The ability to get others to follow your wishes is </a:t>
            </a:r>
            <a:r>
              <a:rPr b="0" baseline="0" i="1" lang="en-US" sz="1800" u="none" cap="none" strike="noStrike">
                <a:solidFill>
                  <a:srgbClr val="C76700"/>
                </a:solidFill>
              </a:rPr>
              <a:t>influence</a:t>
            </a:r>
          </a:p>
          <a:p>
            <a:pPr indent="0" lvl="0" marL="0" marR="0" rtl="0" algn="l">
              <a:lnSpc>
                <a:spcPct val="90000"/>
              </a:lnSpc>
              <a:spcBef>
                <a:spcPts val="0"/>
              </a:spcBef>
              <a:buSzPct val="25000"/>
              <a:buFont typeface="Arial"/>
              <a:buNone/>
            </a:pPr>
            <a:r>
              <a:rPr b="0" baseline="0" i="0" lang="en-US" sz="1800" u="none" cap="none" strike="noStrike"/>
              <a:t>There are nine ways to try to influence others:</a:t>
            </a:r>
          </a:p>
          <a:p>
            <a:pPr indent="0" lvl="0" marL="0" marR="0" rtl="0" algn="l">
              <a:lnSpc>
                <a:spcPct val="90000"/>
              </a:lnSpc>
              <a:spcBef>
                <a:spcPts val="0"/>
              </a:spcBef>
              <a:buClr>
                <a:srgbClr val="C76700"/>
              </a:buClr>
              <a:buSzPct val="25000"/>
              <a:buFont typeface="Arial"/>
              <a:buNone/>
            </a:pPr>
            <a:r>
              <a:rPr b="0" baseline="0" i="1" lang="en-US" sz="1800" u="none" cap="none" strike="noStrike">
                <a:solidFill>
                  <a:srgbClr val="C76700"/>
                </a:solidFill>
              </a:rPr>
              <a:t>-rational persuasion</a:t>
            </a:r>
            <a:r>
              <a:rPr b="0" baseline="0" i="0" lang="en-US" sz="1800" u="none" cap="none" strike="noStrike"/>
              <a:t> - convincing someone by using logic, reason, or facts</a:t>
            </a:r>
          </a:p>
          <a:p>
            <a:pPr indent="0" lvl="0" marL="0" marR="0" rtl="0" algn="l">
              <a:lnSpc>
                <a:spcPct val="9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inspirational appeals</a:t>
            </a:r>
            <a:r>
              <a:rPr b="0" baseline="0" i="1" lang="en-US" sz="1800" u="none" cap="none" strike="noStrike"/>
              <a:t> - </a:t>
            </a:r>
            <a:r>
              <a:rPr b="0" baseline="0" i="0" lang="en-US" sz="1800" u="none" cap="none" strike="noStrike"/>
              <a:t>building enthusiasm or confidence by appeals to emotions, ideals, or values</a:t>
            </a:r>
          </a:p>
          <a:p>
            <a:pPr indent="0" lvl="0" marL="0" marR="0" rtl="0" algn="l">
              <a:lnSpc>
                <a:spcPct val="9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consultation</a:t>
            </a:r>
            <a:r>
              <a:rPr b="0" baseline="0" i="0" lang="en-US" sz="1800" u="none" cap="none" strike="noStrike"/>
              <a:t> - getting others to participate in a decision or change</a:t>
            </a:r>
          </a:p>
          <a:p>
            <a:pPr indent="0" lvl="0" marL="0" marR="0" rtl="0" algn="l">
              <a:lnSpc>
                <a:spcPct val="80000"/>
              </a:lnSpc>
              <a:spcBef>
                <a:spcPts val="0"/>
              </a:spcBef>
              <a:buClr>
                <a:srgbClr val="C76700"/>
              </a:buClr>
              <a:buSzPct val="25000"/>
              <a:buFont typeface="Arial"/>
              <a:buNone/>
            </a:pPr>
            <a:r>
              <a:rPr b="0" baseline="0" i="1" lang="en-US" sz="1800" u="none" cap="none" strike="noStrike">
                <a:solidFill>
                  <a:srgbClr val="C76700"/>
                </a:solidFill>
              </a:rPr>
              <a:t>ingratiating tactics</a:t>
            </a:r>
            <a:r>
              <a:rPr b="0" baseline="0" i="0" lang="en-US" sz="1800" u="none" cap="none" strike="noStrike"/>
              <a:t> - acting humble or friendly before making a request</a:t>
            </a:r>
          </a:p>
          <a:p>
            <a:pPr indent="0" lvl="0" marL="0" marR="0" rtl="0" algn="l">
              <a:lnSpc>
                <a:spcPct val="8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personal appeals</a:t>
            </a:r>
            <a:r>
              <a:rPr b="0" baseline="0" i="1" lang="en-US" sz="1800" u="none" cap="none" strike="noStrike"/>
              <a:t> - </a:t>
            </a:r>
            <a:r>
              <a:rPr b="0" baseline="0" i="0" lang="en-US" sz="1800" u="none" cap="none" strike="noStrike"/>
              <a:t>referring to friendship and loyalty when making a request</a:t>
            </a:r>
          </a:p>
          <a:p>
            <a:pPr indent="0" lvl="0" marL="0" marR="0" rtl="0" algn="l">
              <a:lnSpc>
                <a:spcPct val="8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exchange tactics</a:t>
            </a:r>
            <a:r>
              <a:rPr b="0" baseline="0" i="0" lang="en-US" sz="1800" u="none" cap="none" strike="noStrike"/>
              <a:t> - reminding someone of past favors or offering to make a trade</a:t>
            </a:r>
          </a:p>
          <a:p>
            <a:pPr indent="0" lvl="0" marL="0" marR="0" rtl="0" algn="l">
              <a:lnSpc>
                <a:spcPct val="8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coalition tactics</a:t>
            </a:r>
            <a:r>
              <a:rPr b="0" baseline="0" i="0" lang="en-US" sz="1800" u="none" cap="none" strike="noStrike"/>
              <a:t> - getting others to support your effort</a:t>
            </a:r>
          </a:p>
          <a:p>
            <a:pPr indent="0" lvl="0" marL="0" marR="0" rtl="0" algn="l">
              <a:lnSpc>
                <a:spcPct val="8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pressure tactics</a:t>
            </a:r>
            <a:r>
              <a:rPr b="0" baseline="0" i="0" lang="en-US" sz="1800" u="none" cap="none" strike="noStrike"/>
              <a:t> - using demands, threats, or intimidation</a:t>
            </a:r>
          </a:p>
          <a:p>
            <a:pPr indent="0" lvl="0" marL="0" marR="0" rtl="0" algn="l">
              <a:lnSpc>
                <a:spcPct val="80000"/>
              </a:lnSpc>
              <a:spcBef>
                <a:spcPts val="0"/>
              </a:spcBef>
              <a:buClr>
                <a:srgbClr val="C76700"/>
              </a:buClr>
              <a:buSzPct val="25000"/>
              <a:buFont typeface="Arial"/>
              <a:buNone/>
            </a:pPr>
            <a:r>
              <a:rPr b="0" baseline="0" i="0" lang="en-US" sz="1800" u="none" cap="none" strike="noStrike">
                <a:solidFill>
                  <a:srgbClr val="C76700"/>
                </a:solidFill>
              </a:rPr>
              <a:t>-</a:t>
            </a:r>
            <a:r>
              <a:rPr b="0" baseline="0" i="1" lang="en-US" sz="1800" u="none" cap="none" strike="noStrike">
                <a:solidFill>
                  <a:srgbClr val="C76700"/>
                </a:solidFill>
              </a:rPr>
              <a:t>legitimating tactics</a:t>
            </a:r>
            <a:r>
              <a:rPr b="0" baseline="0" i="0" lang="en-US" sz="1800" u="none" cap="none" strike="noStrike"/>
              <a:t> - basing a request on implied support from superiors, or on rules or policies   </a:t>
            </a:r>
          </a:p>
          <a:p>
            <a:pPr>
              <a:spcBef>
                <a:spcPts val="0"/>
              </a:spcBef>
              <a:buNone/>
            </a:pPr>
            <a:r>
              <a:t/>
            </a:r>
            <a:endParaRPr b="0" baseline="0" i="0" sz="1800" u="none" cap="none" strike="noStrike"/>
          </a:p>
        </p:txBody>
      </p:sp>
      <p:sp>
        <p:nvSpPr>
          <p:cNvPr id="174" name="Shape 17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00" name="Shape 2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SzPct val="25000"/>
              <a:buFont typeface="Arial"/>
              <a:buNone/>
            </a:pPr>
            <a:r>
              <a:rPr b="0" baseline="0" i="0" lang="en-US" sz="1800" u="none" cap="none" strike="noStrike"/>
              <a:t>Women tend to have more leadership traits than men, but hold fewer leadership positions</a:t>
            </a:r>
          </a:p>
          <a:p>
            <a:pPr indent="0" lvl="0" marL="0" marR="0" rtl="0" algn="l">
              <a:lnSpc>
                <a:spcPct val="90000"/>
              </a:lnSpc>
              <a:spcBef>
                <a:spcPts val="0"/>
              </a:spcBef>
              <a:buSzPct val="25000"/>
              <a:buFont typeface="Arial"/>
              <a:buNone/>
            </a:pPr>
            <a:r>
              <a:rPr b="0" baseline="0" i="0" lang="en-US" sz="1800" u="none" cap="none" strike="noStrike"/>
              <a:t>CEOs believe this may be because women lack significant general management experience, and have not been around long enough to be selected</a:t>
            </a:r>
          </a:p>
          <a:p>
            <a:pPr indent="0" lvl="0" marL="0" marR="0" rtl="0" algn="l">
              <a:lnSpc>
                <a:spcPct val="90000"/>
              </a:lnSpc>
              <a:spcBef>
                <a:spcPts val="0"/>
              </a:spcBef>
              <a:buSzPct val="25000"/>
              <a:buFont typeface="Arial"/>
              <a:buNone/>
            </a:pPr>
            <a:r>
              <a:rPr b="0" baseline="0" i="0" lang="en-US" sz="1800" u="none" cap="none" strike="noStrike"/>
              <a:t>Women believe that male stereotyping and exclusion from important informal networks contribute to the problem</a:t>
            </a:r>
          </a:p>
          <a:p>
            <a:pPr indent="0" lvl="0" marL="0" marR="0" rtl="0" algn="l">
              <a:lnSpc>
                <a:spcPct val="90000"/>
              </a:lnSpc>
              <a:spcBef>
                <a:spcPts val="0"/>
              </a:spcBef>
              <a:buSzPct val="25000"/>
              <a:buFont typeface="Arial"/>
              <a:buNone/>
            </a:pPr>
            <a:r>
              <a:rPr b="0" baseline="0" i="0" lang="en-US" sz="1800" u="none" cap="none" strike="noStrike"/>
              <a:t>Other reasons may be because women are not willing to compete as hard as men, or make the necessary personal sacrifices</a:t>
            </a:r>
          </a:p>
          <a:p>
            <a:pPr>
              <a:spcBef>
                <a:spcPts val="0"/>
              </a:spcBef>
              <a:buNone/>
            </a:pPr>
            <a:r>
              <a:t/>
            </a:r>
            <a:endParaRPr b="0" baseline="0" i="0" sz="1800" u="none" cap="none" strike="noStrike"/>
          </a:p>
        </p:txBody>
      </p:sp>
      <p:sp>
        <p:nvSpPr>
          <p:cNvPr id="201" name="Shape 20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27" name="Shape 22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 – job centered</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
        <p:nvSpPr>
          <p:cNvPr id="228" name="Shape 2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61" name="Shape 26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“D”.</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
        <p:nvSpPr>
          <p:cNvPr id="262" name="Shape 26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18" name="Shape 3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a:t>
            </a:r>
          </a:p>
        </p:txBody>
      </p:sp>
      <p:sp>
        <p:nvSpPr>
          <p:cNvPr id="319" name="Shape 31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50" name="Shape 3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“D” – e-leadership. See previous slide.</a:t>
            </a:r>
          </a:p>
        </p:txBody>
      </p:sp>
      <p:sp>
        <p:nvSpPr>
          <p:cNvPr id="351" name="Shape 35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64" name="Shape 3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 </a:t>
            </a:r>
            <a:r>
              <a:rPr b="1" baseline="0" i="0" lang="en-US" sz="1800" u="none" cap="none" strike="noStrike"/>
              <a:t>Significance. </a:t>
            </a:r>
            <a:r>
              <a:rPr b="0" baseline="0" i="0" lang="en-US" sz="1800" u="none" cap="none" strike="noStrike"/>
              <a:t>Such leaders make followers feel that what they do at work is</a:t>
            </a:r>
          </a:p>
          <a:p>
            <a:pPr indent="0" lvl="0" marL="0" marR="0" rtl="0" algn="l">
              <a:spcBef>
                <a:spcPts val="0"/>
              </a:spcBef>
              <a:buSzPct val="25000"/>
              <a:buFont typeface="Arial"/>
              <a:buNone/>
            </a:pPr>
            <a:r>
              <a:rPr b="0" baseline="0" i="0" lang="en-US" sz="1800" u="none" cap="none" strike="noStrike"/>
              <a:t>important and meaningful.</a:t>
            </a:r>
          </a:p>
          <a:p>
            <a:pPr indent="0" lvl="0" marL="0" marR="0" rtl="0" algn="l">
              <a:spcBef>
                <a:spcPts val="0"/>
              </a:spcBef>
              <a:buSzPct val="25000"/>
              <a:buFont typeface="Arial"/>
              <a:buNone/>
            </a:pPr>
            <a:r>
              <a:rPr b="0" baseline="0" i="0" lang="en-US" sz="1800" u="none" cap="none" strike="noStrike"/>
              <a:t>■ </a:t>
            </a:r>
            <a:r>
              <a:rPr b="1" baseline="0" i="0" lang="en-US" sz="1800" u="none" cap="none" strike="noStrike"/>
              <a:t>Community. </a:t>
            </a:r>
            <a:r>
              <a:rPr b="0" baseline="0" i="0" lang="en-US" sz="1800" u="none" cap="none" strike="noStrike"/>
              <a:t>These leaders create a sense of unity that encourages followers</a:t>
            </a:r>
          </a:p>
          <a:p>
            <a:pPr indent="0" lvl="0" marL="0" marR="0" rtl="0" algn="l">
              <a:spcBef>
                <a:spcPts val="0"/>
              </a:spcBef>
              <a:buSzPct val="25000"/>
              <a:buFont typeface="Arial"/>
              <a:buNone/>
            </a:pPr>
            <a:r>
              <a:rPr b="0" baseline="0" i="0" lang="en-US" sz="1800" u="none" cap="none" strike="noStrike"/>
              <a:t>to treat others with respect and to work together in pursuit of organizational</a:t>
            </a:r>
          </a:p>
          <a:p>
            <a:pPr indent="0" lvl="0" marL="0" marR="0" rtl="0" algn="l">
              <a:spcBef>
                <a:spcPts val="0"/>
              </a:spcBef>
              <a:buSzPct val="25000"/>
              <a:buFont typeface="Arial"/>
              <a:buNone/>
            </a:pPr>
            <a:r>
              <a:rPr b="0" baseline="0" i="0" lang="en-US" sz="1800" u="none" cap="none" strike="noStrike"/>
              <a:t>goals.</a:t>
            </a:r>
          </a:p>
          <a:p>
            <a:pPr indent="0" lvl="0" marL="0" marR="0" rtl="0" algn="l">
              <a:spcBef>
                <a:spcPts val="0"/>
              </a:spcBef>
              <a:buSzPct val="25000"/>
              <a:buFont typeface="Arial"/>
              <a:buNone/>
            </a:pPr>
            <a:r>
              <a:rPr b="0" baseline="0" i="0" lang="en-US" sz="1800" u="none" cap="none" strike="noStrike"/>
              <a:t>■ </a:t>
            </a:r>
            <a:r>
              <a:rPr b="1" baseline="0" i="0" lang="en-US" sz="1800" u="none" cap="none" strike="noStrike"/>
              <a:t>Excitement. </a:t>
            </a:r>
            <a:r>
              <a:rPr b="0" baseline="0" i="0" lang="en-US" sz="1800" u="none" cap="none" strike="noStrike"/>
              <a:t>The leaders make people feel energetic and engaged at</a:t>
            </a:r>
          </a:p>
          <a:p>
            <a:pPr indent="0" lvl="0" marL="0" marR="0" rtl="0" algn="l">
              <a:spcBef>
                <a:spcPts val="0"/>
              </a:spcBef>
              <a:buSzPct val="25000"/>
              <a:buFont typeface="Arial"/>
              <a:buNone/>
            </a:pPr>
            <a:r>
              <a:rPr b="0" baseline="0" i="0" lang="en-US" sz="1800" u="none" cap="none" strike="noStrike"/>
              <a:t>work.</a:t>
            </a:r>
          </a:p>
        </p:txBody>
      </p:sp>
      <p:sp>
        <p:nvSpPr>
          <p:cNvPr id="365" name="Shape 36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59" name="Shape 15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“C” – reward power.</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
        <p:nvSpPr>
          <p:cNvPr id="160" name="Shape 16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 name="Shape 15"/>
        <p:cNvGrpSpPr/>
        <p:nvPr/>
      </p:nvGrpSpPr>
      <p:grpSpPr>
        <a:xfrm>
          <a:off x="0" y="0"/>
          <a:ext cx="0" cy="0"/>
          <a:chOff x="0" y="0"/>
          <a:chExt cx="0" cy="0"/>
        </a:xfrm>
      </p:grpSpPr>
      <p:sp>
        <p:nvSpPr>
          <p:cNvPr id="16" name="Shape 1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7" name="Shape 1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9" name="Shape 79"/>
        <p:cNvGrpSpPr/>
        <p:nvPr/>
      </p:nvGrpSpPr>
      <p:grpSpPr>
        <a:xfrm>
          <a:off x="0" y="0"/>
          <a:ext cx="0" cy="0"/>
          <a:chOff x="0" y="0"/>
          <a:chExt cx="0" cy="0"/>
        </a:xfrm>
      </p:grpSpPr>
      <p:sp>
        <p:nvSpPr>
          <p:cNvPr id="80" name="Shape 80"/>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x="457200"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x="4661885"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8" name="Shape 98"/>
        <p:cNvGrpSpPr/>
        <p:nvPr/>
      </p:nvGrpSpPr>
      <p:grpSpPr>
        <a:xfrm>
          <a:off x="0" y="0"/>
          <a:ext cx="0" cy="0"/>
          <a:chOff x="0" y="0"/>
          <a:chExt cx="0" cy="0"/>
        </a:xfrm>
      </p:grpSpPr>
      <p:sp>
        <p:nvSpPr>
          <p:cNvPr id="99" name="Shape 99"/>
          <p:cNvSpPr txBox="1"/>
          <p:nvPr>
            <p:ph type="title"/>
          </p:nvPr>
        </p:nvSpPr>
        <p:spPr>
          <a:xfrm>
            <a:off x="1347787" y="457200"/>
            <a:ext cx="7239000" cy="6095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00" name="Shape 100"/>
          <p:cNvSpPr txBox="1"/>
          <p:nvPr>
            <p:ph idx="1" type="body"/>
          </p:nvPr>
        </p:nvSpPr>
        <p:spPr>
          <a:xfrm>
            <a:off x="6096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2" type="body"/>
          </p:nvPr>
        </p:nvSpPr>
        <p:spPr>
          <a:xfrm>
            <a:off x="47244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0" name="Shape 20"/>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 name="Shape 21"/>
        <p:cNvGrpSpPr/>
        <p:nvPr/>
      </p:nvGrpSpPr>
      <p:grpSpPr>
        <a:xfrm>
          <a:off x="0" y="0"/>
          <a:ext cx="0" cy="0"/>
          <a:chOff x="0" y="0"/>
          <a:chExt cx="0" cy="0"/>
        </a:xfrm>
      </p:grpSpPr>
      <p:sp>
        <p:nvSpPr>
          <p:cNvPr id="22" name="Shape 22"/>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p:nvPr>
            <p:ph idx="2" type="pic"/>
          </p:nvPr>
        </p:nvSpPr>
        <p:spPr>
          <a:xfrm>
            <a:off x="1792288" y="612775"/>
            <a:ext cx="5486399" cy="4114800"/>
          </a:xfrm>
          <a:prstGeom prst="rect">
            <a:avLst/>
          </a:prstGeom>
          <a:noFill/>
          <a:ln>
            <a:noFill/>
          </a:ln>
        </p:spPr>
      </p:sp>
      <p:sp>
        <p:nvSpPr>
          <p:cNvPr id="24" name="Shape 2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x="0" y="0"/>
          <a:ext cx="0" cy="0"/>
          <a:chOff x="0" y="0"/>
          <a:chExt cx="0" cy="0"/>
        </a:xfrm>
      </p:grpSpPr>
      <p:sp>
        <p:nvSpPr>
          <p:cNvPr id="26" name="Shape 26"/>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3" name="Shape 3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5" name="Shape 3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x="0" y="0"/>
          <a:ext cx="0" cy="0"/>
          <a:chOff x="0" y="0"/>
          <a:chExt cx="0" cy="0"/>
        </a:xfrm>
      </p:grpSpPr>
      <p:sp>
        <p:nvSpPr>
          <p:cNvPr id="52" name="Shape 52"/>
          <p:cNvSpPr txBox="1"/>
          <p:nvPr>
            <p:ph type="ctrTitle"/>
          </p:nvPr>
        </p:nvSpPr>
        <p:spPr>
          <a:xfrm>
            <a:off x="4800600" y="914400"/>
            <a:ext cx="3505200" cy="27431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53" name="Shape 53"/>
          <p:cNvSpPr txBox="1"/>
          <p:nvPr>
            <p:ph idx="1" type="subTitle"/>
          </p:nvPr>
        </p:nvSpPr>
        <p:spPr>
          <a:xfrm>
            <a:off x="4876800" y="4343400"/>
            <a:ext cx="3429000"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lt1"/>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x="0" y="0"/>
          <a:ext cx="0" cy="0"/>
          <a:chOff x="0" y="0"/>
          <a:chExt cx="0" cy="0"/>
        </a:xfrm>
      </p:grpSpPr>
      <p:sp>
        <p:nvSpPr>
          <p:cNvPr id="67" name="Shape 67"/>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207962" marL="461963" rtl="0">
              <a:spcBef>
                <a:spcPts val="0"/>
              </a:spcBef>
              <a:buClr>
                <a:srgbClr val="244061"/>
              </a:buClr>
              <a:buFont typeface="Calibri"/>
              <a:buChar char="✦"/>
              <a:defRPr/>
            </a:lvl1pPr>
            <a:lvl2pPr indent="-207644" marL="860425"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theme" Target="../theme/theme6.xml"/><Relationship Id="rId7"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00.jpg"/><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14" name="Shape 1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1" name="Shape 41"/>
          <p:cNvSpPr txBox="1"/>
          <p:nvPr/>
        </p:nvSpPr>
        <p:spPr>
          <a:xfrm>
            <a:off x="0" y="0"/>
            <a:ext cx="9144000" cy="1371599"/>
          </a:xfrm>
          <a:prstGeom prst="rect">
            <a:avLst/>
          </a:prstGeom>
          <a:solidFill>
            <a:srgbClr val="558ED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2" name="Shape 42"/>
          <p:cNvCxnSpPr/>
          <p:nvPr/>
        </p:nvCxnSpPr>
        <p:spPr>
          <a:xfrm>
            <a:off x="0" y="1524000"/>
            <a:ext cx="9144000" cy="0"/>
          </a:xfrm>
          <a:prstGeom prst="straightConnector1">
            <a:avLst/>
          </a:prstGeom>
          <a:noFill/>
          <a:ln cap="rnd" w="31750">
            <a:solidFill>
              <a:srgbClr val="376092"/>
            </a:solidFill>
            <a:prstDash val="solid"/>
            <a:miter/>
            <a:headEnd len="med" w="med" type="none"/>
            <a:tailEnd len="med" w="med" type="none"/>
          </a:ln>
        </p:spPr>
      </p:cxnSp>
      <p:sp>
        <p:nvSpPr>
          <p:cNvPr id="43" name="Shape 43"/>
          <p:cNvSpPr txBox="1"/>
          <p:nvPr/>
        </p:nvSpPr>
        <p:spPr>
          <a:xfrm>
            <a:off x="0" y="0"/>
            <a:ext cx="9144000" cy="6858000"/>
          </a:xfrm>
          <a:prstGeom prst="rect">
            <a:avLst/>
          </a:prstGeom>
          <a:solidFill>
            <a:srgbClr val="1574FF">
              <a:alpha val="97254"/>
            </a:srgbClr>
          </a:solidFill>
          <a:ln cap="rnd" w="25400">
            <a:solidFill>
              <a:srgbClr val="385D8A"/>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4" name="Shape 44"/>
          <p:cNvSpPr txBox="1"/>
          <p:nvPr/>
        </p:nvSpPr>
        <p:spPr>
          <a:xfrm>
            <a:off x="0" y="3962400"/>
            <a:ext cx="9144000" cy="2895600"/>
          </a:xfrm>
          <a:prstGeom prst="rect">
            <a:avLst/>
          </a:prstGeom>
          <a:solidFill>
            <a:srgbClr val="3366FF">
              <a:alpha val="7254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5" name="Shape 45"/>
          <p:cNvCxnSpPr/>
          <p:nvPr/>
        </p:nvCxnSpPr>
        <p:spPr>
          <a:xfrm>
            <a:off x="0" y="3962400"/>
            <a:ext cx="9144000" cy="0"/>
          </a:xfrm>
          <a:prstGeom prst="straightConnector1">
            <a:avLst/>
          </a:prstGeom>
          <a:noFill/>
          <a:ln cap="rnd" w="38100">
            <a:solidFill>
              <a:srgbClr val="4A7EBB"/>
            </a:solidFill>
            <a:prstDash val="solid"/>
            <a:miter/>
            <a:headEnd len="med" w="med" type="none"/>
            <a:tailEnd len="med" w="med" type="none"/>
          </a:ln>
        </p:spPr>
      </p:cxnSp>
      <p:pic>
        <p:nvPicPr>
          <p:cNvPr id="46" name="Shape 46"/>
          <p:cNvPicPr preferRelativeResize="0"/>
          <p:nvPr/>
        </p:nvPicPr>
        <p:blipFill rotWithShape="1">
          <a:blip r:embed="rId1">
            <a:alphaModFix/>
          </a:blip>
          <a:srcRect b="0" l="0" r="0" t="0"/>
          <a:stretch/>
        </p:blipFill>
        <p:spPr>
          <a:xfrm>
            <a:off x="609600" y="620712"/>
            <a:ext cx="3748087" cy="4789486"/>
          </a:xfrm>
          <a:prstGeom prst="rect">
            <a:avLst/>
          </a:prstGeom>
          <a:noFill/>
          <a:ln>
            <a:noFill/>
          </a:ln>
        </p:spPr>
      </p:pic>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8" name="Shape 4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49" name="Shape 4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56" name="Shape 56"/>
          <p:cNvCxnSpPr/>
          <p:nvPr/>
        </p:nvCxnSpPr>
        <p:spPr>
          <a:xfrm>
            <a:off x="0" y="1066800"/>
            <a:ext cx="381000" cy="0"/>
          </a:xfrm>
          <a:prstGeom prst="straightConnector1">
            <a:avLst/>
          </a:prstGeom>
          <a:noFill/>
          <a:ln cap="rnd" w="25400">
            <a:solidFill>
              <a:srgbClr val="17375E"/>
            </a:solidFill>
            <a:prstDash val="solid"/>
            <a:miter/>
            <a:headEnd len="med" w="med" type="none"/>
            <a:tailEnd len="med" w="med" type="none"/>
          </a:ln>
        </p:spPr>
      </p:cxnSp>
      <p:cxnSp>
        <p:nvCxnSpPr>
          <p:cNvPr id="57" name="Shape 57"/>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58" name="Shape 58"/>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59" name="Shape 59"/>
          <p:cNvCxnSpPr/>
          <p:nvPr/>
        </p:nvCxnSpPr>
        <p:spPr>
          <a:xfrm rot="5400000">
            <a:off x="-2514600" y="3962400"/>
            <a:ext cx="5791200" cy="0"/>
          </a:xfrm>
          <a:prstGeom prst="straightConnector1">
            <a:avLst/>
          </a:prstGeom>
          <a:noFill/>
          <a:ln cap="rnd" w="25400">
            <a:solidFill>
              <a:srgbClr val="17375E"/>
            </a:solidFill>
            <a:prstDash val="solid"/>
            <a:miter/>
            <a:headEnd len="med" w="med" type="none"/>
            <a:tailEnd len="med" w="med" type="none"/>
          </a:ln>
        </p:spPr>
      </p:cxnSp>
      <p:cxnSp>
        <p:nvCxnSpPr>
          <p:cNvPr id="60" name="Shape 60"/>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61" name="Shape 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62" name="Shape 6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63" name="Shape 63"/>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65" name="Shape 65"/>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14-*</a:t>
            </a: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71" name="Shape 71"/>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72" name="Shape 72"/>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73" name="Shape 73"/>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75" name="Shape 7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76" name="Shape 76"/>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78" name="Shape 78"/>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14-*</a:t>
            </a: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85" name="Shape 85"/>
          <p:cNvCxnSpPr/>
          <p:nvPr/>
        </p:nvCxnSpPr>
        <p:spPr>
          <a:xfrm>
            <a:off x="0" y="1524000"/>
            <a:ext cx="9144000" cy="0"/>
          </a:xfrm>
          <a:prstGeom prst="straightConnector1">
            <a:avLst/>
          </a:prstGeom>
          <a:noFill/>
          <a:ln cap="rnd" w="31750">
            <a:solidFill>
              <a:srgbClr val="558ED5"/>
            </a:solidFill>
            <a:prstDash val="solid"/>
            <a:miter/>
            <a:headEnd len="med" w="med" type="none"/>
            <a:tailEnd len="med" w="med" type="none"/>
          </a:ln>
        </p:spPr>
      </p:cxnSp>
      <p:cxnSp>
        <p:nvCxnSpPr>
          <p:cNvPr id="86" name="Shape 86"/>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87" name="Shape 8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88" name="Shape 8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89" name="Shape 89"/>
          <p:cNvSpPr txBox="1"/>
          <p:nvPr>
            <p:ph idx="11" type="ftr"/>
          </p:nvPr>
        </p:nvSpPr>
        <p:spPr>
          <a:xfrm>
            <a:off x="2286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91" name="Shape 91"/>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14-*</a:t>
            </a: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 name="Shape 94"/>
        <p:cNvGrpSpPr/>
        <p:nvPr/>
      </p:nvGrpSpPr>
      <p:grpSpPr>
        <a:xfrm>
          <a:off x="0" y="0"/>
          <a:ext cx="0" cy="0"/>
          <a:chOff x="0" y="0"/>
          <a:chExt cx="0" cy="0"/>
        </a:xfrm>
      </p:grpSpPr>
      <p:sp>
        <p:nvSpPr>
          <p:cNvPr id="95" name="Shape 9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96" name="Shape 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97" name="Shape 9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 Id="rId3" Type="http://schemas.openxmlformats.org/officeDocument/2006/relationships/image" Target="../media/image0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 Id="rId3" Type="http://schemas.openxmlformats.org/officeDocument/2006/relationships/image" Target="../media/image0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 Id="rId3" Type="http://schemas.openxmlformats.org/officeDocument/2006/relationships/image" Target="../media/image0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 Id="rId3" Type="http://schemas.openxmlformats.org/officeDocument/2006/relationships/image" Target="../media/image0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ctrTitle"/>
          </p:nvPr>
        </p:nvSpPr>
        <p:spPr>
          <a:xfrm>
            <a:off x="5105400" y="3924300"/>
            <a:ext cx="35052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baseline="0" i="0" lang="en-US" sz="3600" u="none" cap="none" strike="noStrike">
                <a:solidFill>
                  <a:schemeClr val="lt1"/>
                </a:solidFill>
                <a:latin typeface="Calibri"/>
                <a:ea typeface="Calibri"/>
                <a:cs typeface="Calibri"/>
                <a:sym typeface="Calibri"/>
              </a:rPr>
              <a:t>Chapter Fourteen</a:t>
            </a:r>
          </a:p>
        </p:txBody>
      </p:sp>
      <p:sp>
        <p:nvSpPr>
          <p:cNvPr id="104" name="Shape 104"/>
          <p:cNvSpPr txBox="1"/>
          <p:nvPr>
            <p:ph idx="1" type="subTitle"/>
          </p:nvPr>
        </p:nvSpPr>
        <p:spPr>
          <a:xfrm>
            <a:off x="4876800" y="990600"/>
            <a:ext cx="3962399" cy="3048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baseline="0" i="0" lang="en-US" sz="4000" u="none" cap="none" strike="noStrike">
                <a:solidFill>
                  <a:schemeClr val="lt1"/>
                </a:solidFill>
                <a:latin typeface="Calibri"/>
                <a:ea typeface="Calibri"/>
                <a:cs typeface="Calibri"/>
                <a:sym typeface="Calibri"/>
              </a:rPr>
              <a:t>Power, Influence, &amp; Leadership:</a:t>
            </a:r>
          </a:p>
          <a:p>
            <a:pPr indent="0" lvl="0" marL="0" marR="0" rtl="0" algn="ctr">
              <a:lnSpc>
                <a:spcPct val="100000"/>
              </a:lnSpc>
              <a:spcBef>
                <a:spcPts val="560"/>
              </a:spcBef>
              <a:spcAft>
                <a:spcPts val="0"/>
              </a:spcAft>
              <a:buClr>
                <a:schemeClr val="lt1"/>
              </a:buClr>
              <a:buSzPct val="25000"/>
              <a:buFont typeface="Calibri"/>
              <a:buNone/>
            </a:pPr>
            <a:r>
              <a:rPr b="0" baseline="0" i="0" lang="en-US" sz="2800" u="none" cap="none" strike="noStrike">
                <a:solidFill>
                  <a:schemeClr val="lt1"/>
                </a:solidFill>
                <a:latin typeface="Calibri"/>
                <a:ea typeface="Calibri"/>
                <a:cs typeface="Calibri"/>
                <a:sym typeface="Calibri"/>
              </a:rPr>
              <a:t>From Becoming a Manager to Becoming</a:t>
            </a:r>
          </a:p>
          <a:p>
            <a:pPr indent="0" lvl="0" marL="0" marR="0" rtl="0" algn="ctr">
              <a:lnSpc>
                <a:spcPct val="100000"/>
              </a:lnSpc>
              <a:spcBef>
                <a:spcPts val="560"/>
              </a:spcBef>
              <a:spcAft>
                <a:spcPts val="0"/>
              </a:spcAft>
              <a:buClr>
                <a:schemeClr val="lt1"/>
              </a:buClr>
              <a:buSzPct val="25000"/>
              <a:buFont typeface="Calibri"/>
              <a:buNone/>
            </a:pPr>
            <a:r>
              <a:rPr b="0" baseline="0" i="0" lang="en-US" sz="2800" u="none" cap="none" strike="noStrike">
                <a:solidFill>
                  <a:schemeClr val="lt1"/>
                </a:solidFill>
                <a:latin typeface="Calibri"/>
                <a:ea typeface="Calibri"/>
                <a:cs typeface="Calibri"/>
                <a:sym typeface="Calibri"/>
              </a:rPr>
              <a:t>a Leader</a:t>
            </a:r>
          </a:p>
        </p:txBody>
      </p:sp>
      <p:sp>
        <p:nvSpPr>
          <p:cNvPr id="105" name="Shape 105"/>
          <p:cNvSpPr txBox="1"/>
          <p:nvPr/>
        </p:nvSpPr>
        <p:spPr>
          <a:xfrm>
            <a:off x="76200" y="6594475"/>
            <a:ext cx="1752600"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McGraw-Hill/Irwin</a:t>
            </a:r>
          </a:p>
        </p:txBody>
      </p:sp>
      <p:sp>
        <p:nvSpPr>
          <p:cNvPr id="106" name="Shape 106"/>
          <p:cNvSpPr txBox="1"/>
          <p:nvPr/>
        </p:nvSpPr>
        <p:spPr>
          <a:xfrm>
            <a:off x="4572000" y="6613525"/>
            <a:ext cx="4495800"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Copyright © 2013 by The McGraw-Hill Companies, Inc. All rights reserved</a:t>
            </a:r>
            <a:r>
              <a:rPr b="1" baseline="0" i="0" lang="en-US" sz="1000" u="none" cap="none" strike="noStrike">
                <a:solidFill>
                  <a:schemeClr val="lt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Five Sources of Power (cont.)</a:t>
            </a:r>
          </a:p>
        </p:txBody>
      </p:sp>
      <p:sp>
        <p:nvSpPr>
          <p:cNvPr id="163" name="Shape 163"/>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Expert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results from one’s specialized information or expertise</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Referent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derived from one’s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personal attraction</a:t>
            </a:r>
          </a:p>
        </p:txBody>
      </p:sp>
      <p:pic>
        <p:nvPicPr>
          <p:cNvPr id="164" name="Shape 164"/>
          <p:cNvPicPr preferRelativeResize="0"/>
          <p:nvPr/>
        </p:nvPicPr>
        <p:blipFill rotWithShape="1">
          <a:blip r:embed="rId3">
            <a:alphaModFix/>
          </a:blip>
          <a:srcRect b="0" l="0" r="0" t="0"/>
          <a:stretch/>
        </p:blipFill>
        <p:spPr>
          <a:xfrm>
            <a:off x="5334000" y="2855911"/>
            <a:ext cx="2376487" cy="35750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Tactics for Influencing Others</a:t>
            </a:r>
          </a:p>
        </p:txBody>
      </p:sp>
      <p:pic>
        <p:nvPicPr>
          <p:cNvPr id="170" name="Shape 170"/>
          <p:cNvPicPr preferRelativeResize="0"/>
          <p:nvPr/>
        </p:nvPicPr>
        <p:blipFill rotWithShape="1">
          <a:blip r:embed="rId3">
            <a:alphaModFix/>
          </a:blip>
          <a:srcRect b="0" l="0" r="0" t="0"/>
          <a:stretch/>
        </p:blipFill>
        <p:spPr>
          <a:xfrm>
            <a:off x="536575" y="1798636"/>
            <a:ext cx="8229600" cy="46450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Five Approaches to Leadership</a:t>
            </a:r>
          </a:p>
        </p:txBody>
      </p:sp>
      <p:sp>
        <p:nvSpPr>
          <p:cNvPr id="177" name="Shape 177"/>
          <p:cNvSpPr txBox="1"/>
          <p:nvPr/>
        </p:nvSpPr>
        <p:spPr>
          <a:xfrm>
            <a:off x="0" y="1600200"/>
            <a:ext cx="19811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Table 14.2</a:t>
            </a:r>
          </a:p>
        </p:txBody>
      </p:sp>
      <p:pic>
        <p:nvPicPr>
          <p:cNvPr id="178" name="Shape 178"/>
          <p:cNvPicPr preferRelativeResize="0"/>
          <p:nvPr/>
        </p:nvPicPr>
        <p:blipFill rotWithShape="1">
          <a:blip r:embed="rId3">
            <a:alphaModFix/>
          </a:blip>
          <a:srcRect b="0" l="0" r="0" t="0"/>
          <a:stretch/>
        </p:blipFill>
        <p:spPr>
          <a:xfrm>
            <a:off x="2433636" y="1695450"/>
            <a:ext cx="4276725" cy="50291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Do Leaders Have Distinctive Personality Characteristics?</a:t>
            </a:r>
          </a:p>
        </p:txBody>
      </p:sp>
      <p:sp>
        <p:nvSpPr>
          <p:cNvPr id="184" name="Shape 184"/>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Trait approaches to leadership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attempt to identify distinctive characteristics that account for the effectiveness of leaders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8" name="Shape 188"/>
        <p:cNvGrpSpPr/>
        <p:nvPr/>
      </p:nvGrpSpPr>
      <p:grpSpPr>
        <a:xfrm>
          <a:off x="0" y="0"/>
          <a:ext cx="0" cy="0"/>
          <a:chOff x="0" y="0"/>
          <a:chExt cx="0" cy="0"/>
        </a:xfrm>
      </p:grpSpPr>
      <p:sp>
        <p:nvSpPr>
          <p:cNvPr id="189" name="Shape 18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Key Positive Leadership Traits</a:t>
            </a:r>
          </a:p>
        </p:txBody>
      </p:sp>
      <p:sp>
        <p:nvSpPr>
          <p:cNvPr id="190" name="Shape 190"/>
          <p:cNvSpPr txBox="1"/>
          <p:nvPr/>
        </p:nvSpPr>
        <p:spPr>
          <a:xfrm>
            <a:off x="0" y="1676400"/>
            <a:ext cx="1524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Table 14.3</a:t>
            </a:r>
          </a:p>
        </p:txBody>
      </p:sp>
      <p:pic>
        <p:nvPicPr>
          <p:cNvPr id="191" name="Shape 191"/>
          <p:cNvPicPr preferRelativeResize="0"/>
          <p:nvPr/>
        </p:nvPicPr>
        <p:blipFill rotWithShape="1">
          <a:blip r:embed="rId3">
            <a:alphaModFix/>
          </a:blip>
          <a:srcRect b="0" l="0" r="0" t="0"/>
          <a:stretch/>
        </p:blipFill>
        <p:spPr>
          <a:xfrm>
            <a:off x="671512" y="2057400"/>
            <a:ext cx="7800975" cy="41243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5" name="Shape 195"/>
        <p:cNvGrpSpPr/>
        <p:nvPr/>
      </p:nvGrpSpPr>
      <p:grpSpPr>
        <a:xfrm>
          <a:off x="0" y="0"/>
          <a:ext cx="0" cy="0"/>
          <a:chOff x="0" y="0"/>
          <a:chExt cx="0" cy="0"/>
        </a:xfrm>
      </p:grpSpPr>
      <p:sp>
        <p:nvSpPr>
          <p:cNvPr id="196" name="Shape 19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Do Women Have Traits that Make Them Better Leaders?</a:t>
            </a:r>
          </a:p>
        </p:txBody>
      </p:sp>
      <p:sp>
        <p:nvSpPr>
          <p:cNvPr id="197" name="Shape 197"/>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Studies show that women executives </a:t>
            </a:r>
            <a:r>
              <a:rPr b="0" baseline="0" i="0" lang="en-US" sz="3200" u="none" cap="none" strike="noStrike">
                <a:solidFill>
                  <a:srgbClr val="008080"/>
                </a:solidFill>
                <a:latin typeface="Calibri"/>
                <a:ea typeface="Calibri"/>
                <a:cs typeface="Calibri"/>
                <a:sym typeface="Calibri"/>
              </a:rPr>
              <a:t>score higher</a:t>
            </a:r>
            <a:r>
              <a:rPr b="0" baseline="0" i="0" lang="en-US" sz="3200" u="none" cap="none" strike="noStrike">
                <a:solidFill>
                  <a:schemeClr val="dk1"/>
                </a:solidFill>
                <a:latin typeface="Calibri"/>
                <a:ea typeface="Calibri"/>
                <a:cs typeface="Calibri"/>
                <a:sym typeface="Calibri"/>
              </a:rPr>
              <a:t> than their male counterparts on a variety of measures - from producing high quality work to goal-setting to </a:t>
            </a:r>
            <a:r>
              <a:rPr b="0" baseline="0" i="0" lang="en-US" sz="3200" u="none" cap="none" strike="noStrike">
                <a:solidFill>
                  <a:srgbClr val="008080"/>
                </a:solidFill>
                <a:latin typeface="Calibri"/>
                <a:ea typeface="Calibri"/>
                <a:cs typeface="Calibri"/>
                <a:sym typeface="Calibri"/>
              </a:rPr>
              <a:t>mentoring </a:t>
            </a:r>
            <a:r>
              <a:rPr b="0" baseline="0" i="0" lang="en-US" sz="3200" u="none" cap="none" strike="noStrike">
                <a:solidFill>
                  <a:schemeClr val="dk1"/>
                </a:solidFill>
                <a:latin typeface="Calibri"/>
                <a:ea typeface="Calibri"/>
                <a:cs typeface="Calibri"/>
                <a:sym typeface="Calibri"/>
              </a:rPr>
              <a:t>employees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Leadership Lessons from the GLOBE Project</a:t>
            </a:r>
          </a:p>
        </p:txBody>
      </p:sp>
      <p:sp>
        <p:nvSpPr>
          <p:cNvPr id="204" name="Shape 204"/>
          <p:cNvSpPr txBox="1"/>
          <p:nvPr>
            <p:ph idx="1" type="body"/>
          </p:nvPr>
        </p:nvSpPr>
        <p:spPr>
          <a:xfrm>
            <a:off x="457200" y="180181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Project GLOBE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ongoing attempt to develop an empirically based theory to “describe, understand, and predict the impact of specific cultural variables on leadership and organizational processes and the effectiveness of these processes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8" name="Shape 208"/>
        <p:cNvGrpSpPr/>
        <p:nvPr/>
      </p:nvGrpSpPr>
      <p:grpSpPr>
        <a:xfrm>
          <a:off x="0" y="0"/>
          <a:ext cx="0" cy="0"/>
          <a:chOff x="0" y="0"/>
          <a:chExt cx="0" cy="0"/>
        </a:xfrm>
      </p:grpSpPr>
      <p:sp>
        <p:nvSpPr>
          <p:cNvPr id="209" name="Shape 20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Behavioral Approaches</a:t>
            </a:r>
          </a:p>
        </p:txBody>
      </p:sp>
      <p:sp>
        <p:nvSpPr>
          <p:cNvPr id="210" name="Shape 210"/>
          <p:cNvSpPr txBox="1"/>
          <p:nvPr>
            <p:ph idx="1" type="body"/>
          </p:nvPr>
        </p:nvSpPr>
        <p:spPr>
          <a:xfrm>
            <a:off x="4662487" y="1820861"/>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Behavioral leadership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approaches attempt to determine the distinctive styles used by effective leaders</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pic>
        <p:nvPicPr>
          <p:cNvPr id="211" name="Shape 211"/>
          <p:cNvPicPr preferRelativeResize="0"/>
          <p:nvPr/>
        </p:nvPicPr>
        <p:blipFill rotWithShape="1">
          <a:blip r:embed="rId3">
            <a:alphaModFix/>
          </a:blip>
          <a:srcRect b="0" l="0" r="0" t="0"/>
          <a:stretch/>
        </p:blipFill>
        <p:spPr>
          <a:xfrm>
            <a:off x="609600" y="3048000"/>
            <a:ext cx="4190999" cy="2794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5" name="Shape 215"/>
        <p:cNvGrpSpPr/>
        <p:nvPr/>
      </p:nvGrpSpPr>
      <p:grpSpPr>
        <a:xfrm>
          <a:off x="0" y="0"/>
          <a:ext cx="0" cy="0"/>
          <a:chOff x="0" y="0"/>
          <a:chExt cx="0" cy="0"/>
        </a:xfrm>
      </p:grpSpPr>
      <p:sp>
        <p:nvSpPr>
          <p:cNvPr id="216" name="Shape 21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Michigan Leadership Model</a:t>
            </a:r>
          </a:p>
        </p:txBody>
      </p:sp>
      <p:sp>
        <p:nvSpPr>
          <p:cNvPr id="217" name="Shape 217"/>
          <p:cNvSpPr txBox="1"/>
          <p:nvPr>
            <p:ph idx="1" type="body"/>
          </p:nvPr>
        </p:nvSpPr>
        <p:spPr>
          <a:xfrm>
            <a:off x="457200" y="180975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Job-centered behavior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principal concerns were with achieving production efficiency, keeping costs down, and meeting schedules</a:t>
            </a:r>
          </a:p>
        </p:txBody>
      </p:sp>
      <p:sp>
        <p:nvSpPr>
          <p:cNvPr id="218" name="Shape 218"/>
          <p:cNvSpPr txBox="1"/>
          <p:nvPr>
            <p:ph idx="2" type="body"/>
          </p:nvPr>
        </p:nvSpPr>
        <p:spPr>
          <a:xfrm>
            <a:off x="4662487" y="180975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Employee-centered behavior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managers paid more attention to employee satisfaction and making work groups cohesive</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24" name="Shape 224"/>
          <p:cNvSpPr txBox="1"/>
          <p:nvPr>
            <p:ph idx="1" type="body"/>
          </p:nvPr>
        </p:nvSpPr>
        <p:spPr>
          <a:xfrm>
            <a:off x="457200" y="173355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Clint, a manager, pays close attention to employee productivity and how efficiently the assembly line is moving.  Clint is probably ___________.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Path-centered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Job-centered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Employee-centered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Charismatic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Major Questions You Should Be Able to Answer</a:t>
            </a:r>
          </a:p>
        </p:txBody>
      </p:sp>
      <p:sp>
        <p:nvSpPr>
          <p:cNvPr id="112" name="Shape 112"/>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798512" lvl="0" marL="798512" marR="0" rtl="0" algn="l">
              <a:lnSpc>
                <a:spcPct val="100000"/>
              </a:lnSpc>
              <a:spcBef>
                <a:spcPts val="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14.1</a:t>
            </a:r>
            <a:r>
              <a:rPr b="0" baseline="0" i="0" lang="en-US" sz="3200" u="none" cap="none" strike="noStrike">
                <a:solidFill>
                  <a:schemeClr val="dk1"/>
                </a:solidFill>
                <a:latin typeface="Calibri"/>
                <a:ea typeface="Calibri"/>
                <a:cs typeface="Calibri"/>
                <a:sym typeface="Calibri"/>
              </a:rPr>
              <a:t> I don’t want to be just a manager; I want to be a leader. What’s the difference between the two?</a:t>
            </a:r>
          </a:p>
          <a:p>
            <a:pPr indent="-798512" lvl="0" marL="798512"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14.2</a:t>
            </a:r>
            <a:r>
              <a:rPr b="0" baseline="0" i="0" lang="en-US" sz="3200" u="none" cap="none" strike="noStrike">
                <a:solidFill>
                  <a:schemeClr val="dk1"/>
                </a:solidFill>
                <a:latin typeface="Calibri"/>
                <a:ea typeface="Calibri"/>
                <a:cs typeface="Calibri"/>
                <a:sym typeface="Calibri"/>
              </a:rPr>
              <a:t> What does it take to be a successful leader?</a:t>
            </a:r>
          </a:p>
          <a:p>
            <a:pPr indent="-798512" lvl="0" marL="798512"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14.3</a:t>
            </a:r>
            <a:r>
              <a:rPr b="0" baseline="0" i="0" lang="en-US" sz="3200" u="none" cap="none" strike="noStrike">
                <a:solidFill>
                  <a:schemeClr val="dk1"/>
                </a:solidFill>
                <a:latin typeface="Calibri"/>
                <a:ea typeface="Calibri"/>
                <a:cs typeface="Calibri"/>
                <a:sym typeface="Calibri"/>
              </a:rPr>
              <a:t> Do effective leaders behave in similar ways?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x="0" y="0"/>
          <a:ext cx="0" cy="0"/>
          <a:chOff x="0" y="0"/>
          <a:chExt cx="0" cy="0"/>
        </a:xfrm>
      </p:grpSpPr>
      <p:sp>
        <p:nvSpPr>
          <p:cNvPr id="230" name="Shape 23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Ohio State Leadership Model</a:t>
            </a:r>
          </a:p>
        </p:txBody>
      </p:sp>
      <p:sp>
        <p:nvSpPr>
          <p:cNvPr id="231" name="Shape 231"/>
          <p:cNvSpPr txBox="1"/>
          <p:nvPr>
            <p:ph idx="1" type="body"/>
          </p:nvPr>
        </p:nvSpPr>
        <p:spPr>
          <a:xfrm>
            <a:off x="457200" y="1776411"/>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Initiating structure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behavior that organizes and defines what group members should be doing</a:t>
            </a:r>
          </a:p>
        </p:txBody>
      </p:sp>
      <p:sp>
        <p:nvSpPr>
          <p:cNvPr id="232" name="Shape 232"/>
          <p:cNvSpPr txBox="1"/>
          <p:nvPr>
            <p:ph idx="2" type="body"/>
          </p:nvPr>
        </p:nvSpPr>
        <p:spPr>
          <a:xfrm>
            <a:off x="4662487" y="1776411"/>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Consideration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expresses concern for employees by establishing a warm, friendly, supportive climate</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6" name="Shape 236"/>
        <p:cNvGrpSpPr/>
        <p:nvPr/>
      </p:nvGrpSpPr>
      <p:grpSpPr>
        <a:xfrm>
          <a:off x="0" y="0"/>
          <a:ext cx="0" cy="0"/>
          <a:chOff x="0" y="0"/>
          <a:chExt cx="0" cy="0"/>
        </a:xfrm>
      </p:grpSpPr>
      <p:sp>
        <p:nvSpPr>
          <p:cNvPr id="237" name="Shape 23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Drucker’s Tips for Improving Leadership Effectiveness</a:t>
            </a:r>
          </a:p>
        </p:txBody>
      </p:sp>
      <p:pic>
        <p:nvPicPr>
          <p:cNvPr id="238" name="Shape 238"/>
          <p:cNvPicPr preferRelativeResize="0"/>
          <p:nvPr/>
        </p:nvPicPr>
        <p:blipFill rotWithShape="1">
          <a:blip r:embed="rId3">
            <a:alphaModFix/>
          </a:blip>
          <a:srcRect b="0" l="0" r="0" t="0"/>
          <a:stretch/>
        </p:blipFill>
        <p:spPr>
          <a:xfrm>
            <a:off x="1374775" y="1828800"/>
            <a:ext cx="6394449" cy="4811712"/>
          </a:xfrm>
          <a:prstGeom prst="rect">
            <a:avLst/>
          </a:prstGeom>
          <a:noFill/>
          <a:ln>
            <a:noFill/>
          </a:ln>
        </p:spPr>
      </p:pic>
      <p:sp>
        <p:nvSpPr>
          <p:cNvPr id="239" name="Shape 239"/>
          <p:cNvSpPr txBox="1"/>
          <p:nvPr/>
        </p:nvSpPr>
        <p:spPr>
          <a:xfrm>
            <a:off x="0" y="1676400"/>
            <a:ext cx="1374774"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Table 14.5</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3" name="Shape 243"/>
        <p:cNvGrpSpPr/>
        <p:nvPr/>
      </p:nvGrpSpPr>
      <p:grpSpPr>
        <a:xfrm>
          <a:off x="0" y="0"/>
          <a:ext cx="0" cy="0"/>
          <a:chOff x="0" y="0"/>
          <a:chExt cx="0" cy="0"/>
        </a:xfrm>
      </p:grpSpPr>
      <p:sp>
        <p:nvSpPr>
          <p:cNvPr id="244" name="Shape 24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Contingency Approaches</a:t>
            </a:r>
          </a:p>
        </p:txBody>
      </p:sp>
      <p:sp>
        <p:nvSpPr>
          <p:cNvPr id="245" name="Shape 245"/>
          <p:cNvSpPr txBox="1"/>
          <p:nvPr>
            <p:ph idx="1" type="body"/>
          </p:nvPr>
        </p:nvSpPr>
        <p:spPr>
          <a:xfrm>
            <a:off x="457200" y="173355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Contingency leadership model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determines if a leader’s style is task oriented or relationship-oriented and if that style is effective for the situation at hand</a:t>
            </a:r>
          </a:p>
        </p:txBody>
      </p:sp>
      <p:pic>
        <p:nvPicPr>
          <p:cNvPr id="246" name="Shape 246"/>
          <p:cNvPicPr preferRelativeResize="0"/>
          <p:nvPr/>
        </p:nvPicPr>
        <p:blipFill rotWithShape="1">
          <a:blip r:embed="rId3">
            <a:alphaModFix/>
          </a:blip>
          <a:srcRect b="0" l="0" r="0" t="0"/>
          <a:stretch/>
        </p:blipFill>
        <p:spPr>
          <a:xfrm>
            <a:off x="3962400" y="3862387"/>
            <a:ext cx="3924299" cy="2611436"/>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0" name="Shape 250"/>
        <p:cNvGrpSpPr/>
        <p:nvPr/>
      </p:nvGrpSpPr>
      <p:grpSpPr>
        <a:xfrm>
          <a:off x="0" y="0"/>
          <a:ext cx="0" cy="0"/>
          <a:chOff x="0" y="0"/>
          <a:chExt cx="0" cy="0"/>
        </a:xfrm>
      </p:grpSpPr>
      <p:sp>
        <p:nvSpPr>
          <p:cNvPr id="251" name="Shape 25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Dimensions of Situational Control</a:t>
            </a:r>
          </a:p>
        </p:txBody>
      </p:sp>
      <p:sp>
        <p:nvSpPr>
          <p:cNvPr id="252" name="Shape 252"/>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Leader-member relations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reflects the extent to which the leader has the support, loyalty, and trust of the work group</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Task structure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extent to which tasks are routine and easily understood</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Position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refers to how much power a leader has to make work assignments and reward and punish</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6" name="Shape 256"/>
        <p:cNvGrpSpPr/>
        <p:nvPr/>
      </p:nvGrpSpPr>
      <p:grpSpPr>
        <a:xfrm>
          <a:off x="0" y="0"/>
          <a:ext cx="0" cy="0"/>
          <a:chOff x="0" y="0"/>
          <a:chExt cx="0" cy="0"/>
        </a:xfrm>
      </p:grpSpPr>
      <p:sp>
        <p:nvSpPr>
          <p:cNvPr id="257" name="Shape 25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58" name="Shape 258"/>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Rayford is head of a task force consisting of his peers from other departments in the organization.  Rayford has: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High leader-member relations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High task structure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High position power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Low position power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3" name="Shape 263"/>
        <p:cNvGrpSpPr/>
        <p:nvPr/>
      </p:nvGrpSpPr>
      <p:grpSpPr>
        <a:xfrm>
          <a:off x="0" y="0"/>
          <a:ext cx="0" cy="0"/>
          <a:chOff x="0" y="0"/>
          <a:chExt cx="0" cy="0"/>
        </a:xfrm>
      </p:grpSpPr>
      <p:sp>
        <p:nvSpPr>
          <p:cNvPr id="264" name="Shape 26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Path-Goal Leadership Model</a:t>
            </a:r>
          </a:p>
        </p:txBody>
      </p:sp>
      <p:sp>
        <p:nvSpPr>
          <p:cNvPr id="265" name="Shape 265"/>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Path-Goal Leadership Model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holds that the effective leader makes available to followers desirable rewards in the workplace and increases their motivation by clarifying the paths, or behavior, that will help them achieve those goals and providing them with support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9"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b="0" l="0" r="0" t="0"/>
          <a:stretch/>
        </p:blipFill>
        <p:spPr>
          <a:xfrm>
            <a:off x="781050" y="2133600"/>
            <a:ext cx="7581899" cy="4267199"/>
          </a:xfrm>
          <a:prstGeom prst="rect">
            <a:avLst/>
          </a:prstGeom>
          <a:noFill/>
          <a:ln>
            <a:noFill/>
          </a:ln>
        </p:spPr>
      </p:pic>
      <p:sp>
        <p:nvSpPr>
          <p:cNvPr id="271" name="Shape 27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House’s Revised Path-Goal Theory</a:t>
            </a:r>
          </a:p>
        </p:txBody>
      </p:sp>
      <p:sp>
        <p:nvSpPr>
          <p:cNvPr id="272" name="Shape 272"/>
          <p:cNvSpPr txBox="1"/>
          <p:nvPr/>
        </p:nvSpPr>
        <p:spPr>
          <a:xfrm>
            <a:off x="23811" y="1633537"/>
            <a:ext cx="3048000"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14.2</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6" name="Shape 276"/>
        <p:cNvGrpSpPr/>
        <p:nvPr/>
      </p:nvGrpSpPr>
      <p:grpSpPr>
        <a:xfrm>
          <a:off x="0" y="0"/>
          <a:ext cx="0" cy="0"/>
          <a:chOff x="0" y="0"/>
          <a:chExt cx="0" cy="0"/>
        </a:xfrm>
      </p:grpSpPr>
      <p:sp>
        <p:nvSpPr>
          <p:cNvPr id="277" name="Shape 27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Leadership Styles of the Revised Path-Goal Theory</a:t>
            </a:r>
          </a:p>
        </p:txBody>
      </p:sp>
      <p:pic>
        <p:nvPicPr>
          <p:cNvPr id="278" name="Shape 278"/>
          <p:cNvPicPr preferRelativeResize="0"/>
          <p:nvPr/>
        </p:nvPicPr>
        <p:blipFill rotWithShape="1">
          <a:blip r:embed="rId3">
            <a:alphaModFix/>
          </a:blip>
          <a:srcRect b="0" l="0" r="0" t="0"/>
          <a:stretch/>
        </p:blipFill>
        <p:spPr>
          <a:xfrm>
            <a:off x="1439862" y="1885950"/>
            <a:ext cx="6264274" cy="4679950"/>
          </a:xfrm>
          <a:prstGeom prst="rect">
            <a:avLst/>
          </a:prstGeom>
          <a:noFill/>
          <a:ln>
            <a:noFill/>
          </a:ln>
        </p:spPr>
      </p:pic>
      <p:sp>
        <p:nvSpPr>
          <p:cNvPr id="279" name="Shape 279"/>
          <p:cNvSpPr txBox="1"/>
          <p:nvPr/>
        </p:nvSpPr>
        <p:spPr>
          <a:xfrm>
            <a:off x="152400" y="1600200"/>
            <a:ext cx="1143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Table 14.6</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Does the Revised Path – Goal Theory Work?</a:t>
            </a:r>
          </a:p>
        </p:txBody>
      </p:sp>
      <p:pic>
        <p:nvPicPr>
          <p:cNvPr id="285" name="Shape 285"/>
          <p:cNvPicPr preferRelativeResize="0"/>
          <p:nvPr/>
        </p:nvPicPr>
        <p:blipFill rotWithShape="1">
          <a:blip r:embed="rId3">
            <a:alphaModFix/>
          </a:blip>
          <a:srcRect b="0" l="0" r="0" t="0"/>
          <a:stretch/>
        </p:blipFill>
        <p:spPr>
          <a:xfrm>
            <a:off x="457200" y="1603375"/>
            <a:ext cx="8229600" cy="4522786"/>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9" name="Shape 289"/>
        <p:cNvGrpSpPr/>
        <p:nvPr/>
      </p:nvGrpSpPr>
      <p:grpSpPr>
        <a:xfrm>
          <a:off x="0" y="0"/>
          <a:ext cx="0" cy="0"/>
          <a:chOff x="0" y="0"/>
          <a:chExt cx="0" cy="0"/>
        </a:xfrm>
      </p:grpSpPr>
      <p:sp>
        <p:nvSpPr>
          <p:cNvPr id="290" name="Shape 29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Applying Situational Theories: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Five Steps</a:t>
            </a:r>
          </a:p>
        </p:txBody>
      </p:sp>
      <p:sp>
        <p:nvSpPr>
          <p:cNvPr id="291" name="Shape 291"/>
          <p:cNvSpPr txBox="1"/>
          <p:nvPr>
            <p:ph idx="1" type="body"/>
          </p:nvPr>
        </p:nvSpPr>
        <p:spPr>
          <a:xfrm>
            <a:off x="457200" y="181133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Step 1:</a:t>
            </a:r>
            <a:r>
              <a:rPr b="0" baseline="0" i="0" lang="en-US" sz="3200" u="none" cap="none" strike="noStrike">
                <a:solidFill>
                  <a:schemeClr val="dk1"/>
                </a:solidFill>
                <a:latin typeface="Calibri"/>
                <a:ea typeface="Calibri"/>
                <a:cs typeface="Calibri"/>
                <a:sym typeface="Calibri"/>
              </a:rPr>
              <a:t> Identify Important Outcomes: “What Goals Am I Trying to Achieve?”</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Step 2: </a:t>
            </a:r>
            <a:r>
              <a:rPr b="0" baseline="0" i="0" lang="en-US" sz="3200" u="none" cap="none" strike="noStrike">
                <a:solidFill>
                  <a:schemeClr val="dk1"/>
                </a:solidFill>
                <a:latin typeface="Calibri"/>
                <a:ea typeface="Calibri"/>
                <a:cs typeface="Calibri"/>
                <a:sym typeface="Calibri"/>
              </a:rPr>
              <a:t>Identify Relevant Employee Leadership Behaviors: “What Management Characteristics Are Best?”</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Step 3:</a:t>
            </a:r>
            <a:r>
              <a:rPr b="0" baseline="0" i="0" lang="en-US" sz="3200" u="none" cap="none" strike="noStrike">
                <a:solidFill>
                  <a:schemeClr val="dk1"/>
                </a:solidFill>
                <a:latin typeface="Calibri"/>
                <a:ea typeface="Calibri"/>
                <a:cs typeface="Calibri"/>
                <a:sym typeface="Calibri"/>
              </a:rPr>
              <a:t> Identify Situational Conditions: “What Particular Events Are Altering the Situation?”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Major Questions You Should Be Able to Answer</a:t>
            </a:r>
          </a:p>
        </p:txBody>
      </p:sp>
      <p:sp>
        <p:nvSpPr>
          <p:cNvPr id="118" name="Shape 118"/>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860425" lvl="0" marL="860425" marR="0" rtl="0" algn="l">
              <a:lnSpc>
                <a:spcPct val="100000"/>
              </a:lnSpc>
              <a:spcBef>
                <a:spcPts val="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14.4</a:t>
            </a:r>
            <a:r>
              <a:rPr b="0" baseline="0" i="0" lang="en-US" sz="3200" u="none" cap="none" strike="noStrike">
                <a:solidFill>
                  <a:schemeClr val="dk1"/>
                </a:solidFill>
                <a:latin typeface="Calibri"/>
                <a:ea typeface="Calibri"/>
                <a:cs typeface="Calibri"/>
                <a:sym typeface="Calibri"/>
              </a:rPr>
              <a:t> How might effective leadership vary according to the situation on hand?</a:t>
            </a:r>
          </a:p>
          <a:p>
            <a:pPr indent="-860425" lvl="0" marL="860425"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14.5</a:t>
            </a:r>
            <a:r>
              <a:rPr b="0" baseline="0" i="0" lang="en-US" sz="3200" u="none" cap="none" strike="noStrike">
                <a:solidFill>
                  <a:schemeClr val="dk1"/>
                </a:solidFill>
                <a:latin typeface="Calibri"/>
                <a:ea typeface="Calibri"/>
                <a:cs typeface="Calibri"/>
                <a:sym typeface="Calibri"/>
              </a:rPr>
              <a:t> What does it take to truly inspire people to perform beyond their normal levels?</a:t>
            </a:r>
          </a:p>
          <a:p>
            <a:pPr indent="-860425" lvl="0" marL="860425"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14.6</a:t>
            </a:r>
            <a:r>
              <a:rPr b="0" baseline="0" i="0" lang="en-US" sz="3200" u="none" cap="none" strike="noStrike">
                <a:solidFill>
                  <a:schemeClr val="dk1"/>
                </a:solidFill>
                <a:latin typeface="Calibri"/>
                <a:ea typeface="Calibri"/>
                <a:cs typeface="Calibri"/>
                <a:sym typeface="Calibri"/>
              </a:rPr>
              <a:t> If there are many ways to be a leader, which one would describe me best?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Applying Situational Theories: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Five Steps</a:t>
            </a:r>
          </a:p>
        </p:txBody>
      </p:sp>
      <p:sp>
        <p:nvSpPr>
          <p:cNvPr id="297" name="Shape 297"/>
          <p:cNvSpPr txBox="1"/>
          <p:nvPr>
            <p:ph idx="1" type="body"/>
          </p:nvPr>
        </p:nvSpPr>
        <p:spPr>
          <a:xfrm>
            <a:off x="457200" y="180022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Step 4:</a:t>
            </a:r>
            <a:r>
              <a:rPr b="0" baseline="0" i="0" lang="en-US" sz="3200" u="none" cap="none" strike="noStrike">
                <a:solidFill>
                  <a:schemeClr val="dk1"/>
                </a:solidFill>
                <a:latin typeface="Calibri"/>
                <a:ea typeface="Calibri"/>
                <a:cs typeface="Calibri"/>
                <a:sym typeface="Calibri"/>
              </a:rPr>
              <a:t> Match Leadership to the Conditions at Hand: “How Should I Manage When There Are Multiple Conditions?”</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Step 5:</a:t>
            </a:r>
            <a:r>
              <a:rPr b="0" baseline="0" i="0" lang="en-US" sz="3200" u="none" cap="none" strike="noStrike">
                <a:solidFill>
                  <a:schemeClr val="dk1"/>
                </a:solidFill>
                <a:latin typeface="Calibri"/>
                <a:ea typeface="Calibri"/>
                <a:cs typeface="Calibri"/>
                <a:sym typeface="Calibri"/>
              </a:rPr>
              <a:t> Determine How to Make the Match: “Change the Manager or Change the Manager ’s Behavior?”</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1" name="Shape 301"/>
        <p:cNvGrpSpPr/>
        <p:nvPr/>
      </p:nvGrpSpPr>
      <p:grpSpPr>
        <a:xfrm>
          <a:off x="0" y="0"/>
          <a:ext cx="0" cy="0"/>
          <a:chOff x="0" y="0"/>
          <a:chExt cx="0" cy="0"/>
        </a:xfrm>
      </p:grpSpPr>
      <p:sp>
        <p:nvSpPr>
          <p:cNvPr id="302" name="Shape 30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Full-Range Model</a:t>
            </a:r>
          </a:p>
        </p:txBody>
      </p:sp>
      <p:sp>
        <p:nvSpPr>
          <p:cNvPr id="303" name="Shape 303"/>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Transactional leadership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focuses on clarifying employees’ roles and task requirements and providing rewards and punishments contingent on performance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Full-Range Model</a:t>
            </a:r>
          </a:p>
        </p:txBody>
      </p:sp>
      <p:sp>
        <p:nvSpPr>
          <p:cNvPr id="309" name="Shape 309"/>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Transformational leadership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transforms employees to pursue organizational goals over self-interests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influenced by individual characteristics and organizational culture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315" name="Shape 315"/>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Jim, a manager, uses rewards and discipline to motivate subordinates, but does this as a way of helping them reach their full potential.  This is called: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Contingent leadership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Transformational leadership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Developmental consideration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Democratic leadership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Key Behaviors of Transformational Leaders</a:t>
            </a:r>
          </a:p>
        </p:txBody>
      </p:sp>
      <p:pic>
        <p:nvPicPr>
          <p:cNvPr id="322" name="Shape 322"/>
          <p:cNvPicPr preferRelativeResize="0"/>
          <p:nvPr/>
        </p:nvPicPr>
        <p:blipFill rotWithShape="1">
          <a:blip r:embed="rId3">
            <a:alphaModFix/>
          </a:blip>
          <a:srcRect b="0" l="0" r="0" t="0"/>
          <a:stretch/>
        </p:blipFill>
        <p:spPr>
          <a:xfrm>
            <a:off x="396875" y="1743075"/>
            <a:ext cx="8350250" cy="4560886"/>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6" name="Shape 326"/>
        <p:cNvGrpSpPr/>
        <p:nvPr/>
      </p:nvGrpSpPr>
      <p:grpSpPr>
        <a:xfrm>
          <a:off x="0" y="0"/>
          <a:ext cx="0" cy="0"/>
          <a:chOff x="0" y="0"/>
          <a:chExt cx="0" cy="0"/>
        </a:xfrm>
      </p:grpSpPr>
      <p:sp>
        <p:nvSpPr>
          <p:cNvPr id="327" name="Shape 32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Implications of Transformational Leadership</a:t>
            </a:r>
          </a:p>
        </p:txBody>
      </p:sp>
      <p:sp>
        <p:nvSpPr>
          <p:cNvPr id="328" name="Shape 328"/>
          <p:cNvSpPr txBox="1"/>
          <p:nvPr>
            <p:ph idx="1" type="body"/>
          </p:nvPr>
        </p:nvSpPr>
        <p:spPr>
          <a:xfrm>
            <a:off x="457200" y="171132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It can improve results for both </a:t>
            </a:r>
            <a:r>
              <a:rPr b="0" baseline="0" i="0" lang="en-US" sz="3200" u="none" cap="none" strike="noStrike">
                <a:solidFill>
                  <a:srgbClr val="008080"/>
                </a:solidFill>
                <a:latin typeface="Calibri"/>
                <a:ea typeface="Calibri"/>
                <a:cs typeface="Calibri"/>
                <a:sym typeface="Calibri"/>
              </a:rPr>
              <a:t>individuals</a:t>
            </a:r>
            <a:r>
              <a:rPr b="0" baseline="0" i="0" lang="en-US" sz="3200" u="none" cap="none" strike="noStrike">
                <a:solidFill>
                  <a:schemeClr val="dk1"/>
                </a:solidFill>
                <a:latin typeface="Calibri"/>
                <a:ea typeface="Calibri"/>
                <a:cs typeface="Calibri"/>
                <a:sym typeface="Calibri"/>
              </a:rPr>
              <a:t> and </a:t>
            </a:r>
            <a:r>
              <a:rPr b="0" baseline="0" i="0" lang="en-US" sz="3200" u="none" cap="none" strike="noStrike">
                <a:solidFill>
                  <a:srgbClr val="008080"/>
                </a:solidFill>
                <a:latin typeface="Calibri"/>
                <a:ea typeface="Calibri"/>
                <a:cs typeface="Calibri"/>
                <a:sym typeface="Calibri"/>
              </a:rPr>
              <a:t>groups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It can be used to train </a:t>
            </a:r>
            <a:r>
              <a:rPr b="0" baseline="0" i="0" lang="en-US" sz="3200" u="none" cap="none" strike="noStrike">
                <a:solidFill>
                  <a:srgbClr val="008080"/>
                </a:solidFill>
                <a:latin typeface="Calibri"/>
                <a:ea typeface="Calibri"/>
                <a:cs typeface="Calibri"/>
                <a:sym typeface="Calibri"/>
              </a:rPr>
              <a:t>employees</a:t>
            </a:r>
            <a:r>
              <a:rPr b="0" baseline="0" i="0" lang="en-US" sz="3200" u="none" cap="none" strike="noStrike">
                <a:solidFill>
                  <a:schemeClr val="dk1"/>
                </a:solidFill>
                <a:latin typeface="Calibri"/>
                <a:ea typeface="Calibri"/>
                <a:cs typeface="Calibri"/>
                <a:sym typeface="Calibri"/>
              </a:rPr>
              <a:t> at any level</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It requires </a:t>
            </a:r>
            <a:r>
              <a:rPr b="0" baseline="0" i="0" lang="en-US" sz="3200" u="none" cap="none" strike="noStrike">
                <a:solidFill>
                  <a:srgbClr val="008080"/>
                </a:solidFill>
                <a:latin typeface="Calibri"/>
                <a:ea typeface="Calibri"/>
                <a:cs typeface="Calibri"/>
                <a:sym typeface="Calibri"/>
              </a:rPr>
              <a:t>ethical</a:t>
            </a:r>
            <a:r>
              <a:rPr b="0" baseline="0" i="0" lang="en-US" sz="3200" u="none" cap="none" strike="noStrike">
                <a:solidFill>
                  <a:schemeClr val="dk1"/>
                </a:solidFill>
                <a:latin typeface="Calibri"/>
                <a:ea typeface="Calibri"/>
                <a:cs typeface="Calibri"/>
                <a:sym typeface="Calibri"/>
              </a:rPr>
              <a:t> leaders</a:t>
            </a:r>
          </a:p>
        </p:txBody>
      </p:sp>
      <p:pic>
        <p:nvPicPr>
          <p:cNvPr id="329" name="Shape 329"/>
          <p:cNvPicPr preferRelativeResize="0"/>
          <p:nvPr/>
        </p:nvPicPr>
        <p:blipFill rotWithShape="1">
          <a:blip r:embed="rId3">
            <a:alphaModFix/>
          </a:blip>
          <a:srcRect b="0" l="0" r="0" t="0"/>
          <a:stretch/>
        </p:blipFill>
        <p:spPr>
          <a:xfrm>
            <a:off x="4340225" y="4114800"/>
            <a:ext cx="3609975" cy="24066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3" name="Shape 333"/>
        <p:cNvGrpSpPr/>
        <p:nvPr/>
      </p:nvGrpSpPr>
      <p:grpSpPr>
        <a:xfrm>
          <a:off x="0" y="0"/>
          <a:ext cx="0" cy="0"/>
          <a:chOff x="0" y="0"/>
          <a:chExt cx="0" cy="0"/>
        </a:xfrm>
      </p:grpSpPr>
      <p:sp>
        <p:nvSpPr>
          <p:cNvPr id="334" name="Shape 33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Three Additional Perspectives</a:t>
            </a:r>
          </a:p>
        </p:txBody>
      </p:sp>
      <p:sp>
        <p:nvSpPr>
          <p:cNvPr id="335" name="Shape 335"/>
          <p:cNvSpPr txBox="1"/>
          <p:nvPr>
            <p:ph idx="1" type="body"/>
          </p:nvPr>
        </p:nvSpPr>
        <p:spPr>
          <a:xfrm>
            <a:off x="457200" y="1766886"/>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Leader-Member Exchange (LMX)</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 emphasizes that leaders have different sorts of relationships with different subordinates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9" name="Shape 339"/>
        <p:cNvGrpSpPr/>
        <p:nvPr/>
      </p:nvGrpSpPr>
      <p:grpSpPr>
        <a:xfrm>
          <a:off x="0" y="0"/>
          <a:ext cx="0" cy="0"/>
          <a:chOff x="0" y="0"/>
          <a:chExt cx="0" cy="0"/>
        </a:xfrm>
      </p:grpSpPr>
      <p:sp>
        <p:nvSpPr>
          <p:cNvPr id="340" name="Shape 34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Three Additional Perspectives</a:t>
            </a:r>
          </a:p>
        </p:txBody>
      </p:sp>
      <p:sp>
        <p:nvSpPr>
          <p:cNvPr id="341" name="Shape 341"/>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Servant leaders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focus on providing increased service to others - meeting the goals of both followers and the organization - rather than to themselves</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E-leadership</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can involve one-to-one, one-to-many, and within-group and between-group and collective interaction via information technology</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347" name="Shape 347"/>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Laura is involved in leading a virtual team with members in Kansas, South Carolina, Chicago, and India. This is an example of __________.</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Servant leadership</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Shared leadership</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Leader-member exchange</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E-leadership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2" name="Shape 352"/>
        <p:cNvGrpSpPr/>
        <p:nvPr/>
      </p:nvGrpSpPr>
      <p:grpSpPr>
        <a:xfrm>
          <a:off x="0" y="0"/>
          <a:ext cx="0" cy="0"/>
          <a:chOff x="0" y="0"/>
          <a:chExt cx="0" cy="0"/>
        </a:xfrm>
      </p:grpSpPr>
      <p:sp>
        <p:nvSpPr>
          <p:cNvPr id="353" name="Shape 3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Characteristics of the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Servant Leader</a:t>
            </a:r>
          </a:p>
        </p:txBody>
      </p:sp>
      <p:sp>
        <p:nvSpPr>
          <p:cNvPr id="354" name="Shape 354"/>
          <p:cNvSpPr txBox="1"/>
          <p:nvPr/>
        </p:nvSpPr>
        <p:spPr>
          <a:xfrm>
            <a:off x="28575" y="1676400"/>
            <a:ext cx="25145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Table 14.8</a:t>
            </a:r>
          </a:p>
        </p:txBody>
      </p:sp>
      <p:pic>
        <p:nvPicPr>
          <p:cNvPr id="355" name="Shape 355"/>
          <p:cNvPicPr preferRelativeResize="0"/>
          <p:nvPr/>
        </p:nvPicPr>
        <p:blipFill rotWithShape="1">
          <a:blip r:embed="rId3">
            <a:alphaModFix/>
          </a:blip>
          <a:srcRect b="0" l="0" r="0" t="0"/>
          <a:stretch/>
        </p:blipFill>
        <p:spPr>
          <a:xfrm>
            <a:off x="1290637" y="1878011"/>
            <a:ext cx="6562725" cy="4762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Nature of Leadership</a:t>
            </a:r>
          </a:p>
        </p:txBody>
      </p:sp>
      <p:sp>
        <p:nvSpPr>
          <p:cNvPr id="124" name="Shape 124"/>
          <p:cNvSpPr txBox="1"/>
          <p:nvPr>
            <p:ph idx="1" type="body"/>
          </p:nvPr>
        </p:nvSpPr>
        <p:spPr>
          <a:xfrm>
            <a:off x="457200" y="180975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Leadership</a:t>
            </a:r>
            <a:r>
              <a:rPr b="0" baseline="0" i="0" lang="en-US" sz="3000" u="none" cap="none" strike="noStrike">
                <a:solidFill>
                  <a:schemeClr val="dk1"/>
                </a:solidFill>
                <a:latin typeface="Calibri"/>
                <a:ea typeface="Calibri"/>
                <a:cs typeface="Calibri"/>
                <a:sym typeface="Calibri"/>
              </a:rPr>
              <a:t>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the ability to influence employees to voluntarily pursue organizational gains</a:t>
            </a:r>
          </a:p>
        </p:txBody>
      </p:sp>
      <p:pic>
        <p:nvPicPr>
          <p:cNvPr id="125" name="Shape 125"/>
          <p:cNvPicPr preferRelativeResize="0"/>
          <p:nvPr/>
        </p:nvPicPr>
        <p:blipFill rotWithShape="1">
          <a:blip r:embed="rId3">
            <a:alphaModFix/>
          </a:blip>
          <a:srcRect b="0" l="0" r="0" t="0"/>
          <a:stretch/>
        </p:blipFill>
        <p:spPr>
          <a:xfrm>
            <a:off x="5103812" y="2362200"/>
            <a:ext cx="3733800" cy="37338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What Do Followers Want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in Their Leaders?</a:t>
            </a:r>
          </a:p>
        </p:txBody>
      </p:sp>
      <p:pic>
        <p:nvPicPr>
          <p:cNvPr id="361" name="Shape 361"/>
          <p:cNvPicPr preferRelativeResize="0"/>
          <p:nvPr/>
        </p:nvPicPr>
        <p:blipFill rotWithShape="1">
          <a:blip r:embed="rId3">
            <a:alphaModFix/>
          </a:blip>
          <a:srcRect b="0" l="0" r="0" t="0"/>
          <a:stretch/>
        </p:blipFill>
        <p:spPr>
          <a:xfrm>
            <a:off x="798512" y="1951036"/>
            <a:ext cx="7546975" cy="4254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Characteristics of Being a Manager &amp; a Leader</a:t>
            </a:r>
          </a:p>
        </p:txBody>
      </p:sp>
      <p:pic>
        <p:nvPicPr>
          <p:cNvPr id="131" name="Shape 131"/>
          <p:cNvPicPr preferRelativeResize="0"/>
          <p:nvPr/>
        </p:nvPicPr>
        <p:blipFill rotWithShape="1">
          <a:blip r:embed="rId3">
            <a:alphaModFix/>
          </a:blip>
          <a:srcRect b="0" l="0" r="0" t="0"/>
          <a:stretch/>
        </p:blipFill>
        <p:spPr>
          <a:xfrm>
            <a:off x="1246187" y="1946275"/>
            <a:ext cx="6653212" cy="4578349"/>
          </a:xfrm>
          <a:prstGeom prst="rect">
            <a:avLst/>
          </a:prstGeom>
          <a:noFill/>
          <a:ln>
            <a:noFill/>
          </a:ln>
        </p:spPr>
      </p:pic>
      <p:sp>
        <p:nvSpPr>
          <p:cNvPr id="132" name="Shape 132"/>
          <p:cNvSpPr txBox="1"/>
          <p:nvPr/>
        </p:nvSpPr>
        <p:spPr>
          <a:xfrm>
            <a:off x="0" y="1676400"/>
            <a:ext cx="2438399"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Table 14.1</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Being a Manager: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Coping with Complexity</a:t>
            </a:r>
          </a:p>
        </p:txBody>
      </p:sp>
      <p:sp>
        <p:nvSpPr>
          <p:cNvPr id="138" name="Shape 138"/>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Determining what needs to be done - </a:t>
            </a:r>
            <a:r>
              <a:rPr b="0" baseline="0" i="0" lang="en-US" sz="3200" u="none" cap="none" strike="noStrike">
                <a:solidFill>
                  <a:srgbClr val="008080"/>
                </a:solidFill>
                <a:latin typeface="Calibri"/>
                <a:ea typeface="Calibri"/>
                <a:cs typeface="Calibri"/>
                <a:sym typeface="Calibri"/>
              </a:rPr>
              <a:t>planning</a:t>
            </a:r>
            <a:r>
              <a:rPr b="0" baseline="0" i="0" lang="en-US" sz="3200" u="none" cap="none" strike="noStrike">
                <a:solidFill>
                  <a:schemeClr val="dk1"/>
                </a:solidFill>
                <a:latin typeface="Calibri"/>
                <a:ea typeface="Calibri"/>
                <a:cs typeface="Calibri"/>
                <a:sym typeface="Calibri"/>
              </a:rPr>
              <a:t> and </a:t>
            </a:r>
            <a:r>
              <a:rPr b="0" baseline="0" i="0" lang="en-US" sz="3200" u="none" cap="none" strike="noStrike">
                <a:solidFill>
                  <a:srgbClr val="008080"/>
                </a:solidFill>
                <a:latin typeface="Calibri"/>
                <a:ea typeface="Calibri"/>
                <a:cs typeface="Calibri"/>
                <a:sym typeface="Calibri"/>
              </a:rPr>
              <a:t>budgeting</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Creating arrangements of people to accomplish an agenda - </a:t>
            </a:r>
            <a:r>
              <a:rPr b="0" baseline="0" i="0" lang="en-US" sz="3200" u="none" cap="none" strike="noStrike">
                <a:solidFill>
                  <a:srgbClr val="008080"/>
                </a:solidFill>
                <a:latin typeface="Calibri"/>
                <a:ea typeface="Calibri"/>
                <a:cs typeface="Calibri"/>
                <a:sym typeface="Calibri"/>
              </a:rPr>
              <a:t>organizing</a:t>
            </a:r>
            <a:r>
              <a:rPr b="0" baseline="0" i="0" lang="en-US" sz="3200" u="none" cap="none" strike="noStrike">
                <a:solidFill>
                  <a:schemeClr val="dk1"/>
                </a:solidFill>
                <a:latin typeface="Calibri"/>
                <a:ea typeface="Calibri"/>
                <a:cs typeface="Calibri"/>
                <a:sym typeface="Calibri"/>
              </a:rPr>
              <a:t> and </a:t>
            </a:r>
            <a:r>
              <a:rPr b="0" baseline="0" i="0" lang="en-US" sz="3200" u="none" cap="none" strike="noStrike">
                <a:solidFill>
                  <a:srgbClr val="008080"/>
                </a:solidFill>
                <a:latin typeface="Calibri"/>
                <a:ea typeface="Calibri"/>
                <a:cs typeface="Calibri"/>
                <a:sym typeface="Calibri"/>
              </a:rPr>
              <a:t>staffing</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Ensuring people do their jobs - </a:t>
            </a:r>
            <a:r>
              <a:rPr b="0" baseline="0" i="0" lang="en-US" sz="3200" u="none" cap="none" strike="noStrike">
                <a:solidFill>
                  <a:srgbClr val="008080"/>
                </a:solidFill>
                <a:latin typeface="Calibri"/>
                <a:ea typeface="Calibri"/>
                <a:cs typeface="Calibri"/>
                <a:sym typeface="Calibri"/>
              </a:rPr>
              <a:t>controlling</a:t>
            </a:r>
            <a:r>
              <a:rPr b="0" baseline="0" i="0" lang="en-US" sz="3200" u="none" cap="none" strike="noStrike">
                <a:solidFill>
                  <a:schemeClr val="dk1"/>
                </a:solidFill>
                <a:latin typeface="Calibri"/>
                <a:ea typeface="Calibri"/>
                <a:cs typeface="Calibri"/>
                <a:sym typeface="Calibri"/>
              </a:rPr>
              <a:t> and </a:t>
            </a:r>
            <a:r>
              <a:rPr b="0" baseline="0" i="0" lang="en-US" sz="3200" u="none" cap="none" strike="noStrike">
                <a:solidFill>
                  <a:srgbClr val="008080"/>
                </a:solidFill>
                <a:latin typeface="Calibri"/>
                <a:ea typeface="Calibri"/>
                <a:cs typeface="Calibri"/>
                <a:sym typeface="Calibri"/>
              </a:rPr>
              <a:t>problem solving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Being a Leader: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Coping with Change</a:t>
            </a:r>
          </a:p>
        </p:txBody>
      </p:sp>
      <p:sp>
        <p:nvSpPr>
          <p:cNvPr id="144" name="Shape 144"/>
          <p:cNvSpPr txBox="1"/>
          <p:nvPr>
            <p:ph idx="1" type="body"/>
          </p:nvPr>
        </p:nvSpPr>
        <p:spPr>
          <a:xfrm>
            <a:off x="457200" y="175577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Determining what needs to be done - </a:t>
            </a:r>
            <a:r>
              <a:rPr b="0" baseline="0" i="0" lang="en-US" sz="3200" u="none" cap="none" strike="noStrike">
                <a:solidFill>
                  <a:srgbClr val="008080"/>
                </a:solidFill>
                <a:latin typeface="Calibri"/>
                <a:ea typeface="Calibri"/>
                <a:cs typeface="Calibri"/>
                <a:sym typeface="Calibri"/>
              </a:rPr>
              <a:t>setting a direction</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Creating arrangements of people to accomplish an agenda - </a:t>
            </a:r>
            <a:r>
              <a:rPr b="0" baseline="0" i="0" lang="en-US" sz="3200" u="none" cap="none" strike="noStrike">
                <a:solidFill>
                  <a:srgbClr val="008080"/>
                </a:solidFill>
                <a:latin typeface="Calibri"/>
                <a:ea typeface="Calibri"/>
                <a:cs typeface="Calibri"/>
                <a:sym typeface="Calibri"/>
              </a:rPr>
              <a:t>aligning people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Ensuring people do their jobs - </a:t>
            </a:r>
            <a:r>
              <a:rPr b="0" baseline="0" i="0" lang="en-US" sz="3200" u="none" cap="none" strike="noStrike">
                <a:solidFill>
                  <a:srgbClr val="008080"/>
                </a:solidFill>
                <a:latin typeface="Calibri"/>
                <a:ea typeface="Calibri"/>
                <a:cs typeface="Calibri"/>
                <a:sym typeface="Calibri"/>
              </a:rPr>
              <a:t>motivating</a:t>
            </a:r>
            <a:r>
              <a:rPr b="0" baseline="0" i="0" lang="en-US" sz="3200" u="none" cap="none" strike="noStrike">
                <a:solidFill>
                  <a:schemeClr val="dk1"/>
                </a:solidFill>
                <a:latin typeface="Calibri"/>
                <a:ea typeface="Calibri"/>
                <a:cs typeface="Calibri"/>
                <a:sym typeface="Calibri"/>
              </a:rPr>
              <a:t> and </a:t>
            </a:r>
            <a:r>
              <a:rPr b="0" baseline="0" i="0" lang="en-US" sz="3200" u="none" cap="none" strike="noStrike">
                <a:solidFill>
                  <a:srgbClr val="008080"/>
                </a:solidFill>
                <a:latin typeface="Calibri"/>
                <a:ea typeface="Calibri"/>
                <a:cs typeface="Calibri"/>
                <a:sym typeface="Calibri"/>
              </a:rPr>
              <a:t>inspiring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 name="Shape 148"/>
        <p:cNvGrpSpPr/>
        <p:nvPr/>
      </p:nvGrpSpPr>
      <p:grpSpPr>
        <a:xfrm>
          <a:off x="0" y="0"/>
          <a:ext cx="0" cy="0"/>
          <a:chOff x="0" y="0"/>
          <a:chExt cx="0" cy="0"/>
        </a:xfrm>
      </p:grpSpPr>
      <p:sp>
        <p:nvSpPr>
          <p:cNvPr id="149" name="Shape 14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Five Sources of Power</a:t>
            </a:r>
          </a:p>
        </p:txBody>
      </p:sp>
      <p:sp>
        <p:nvSpPr>
          <p:cNvPr id="150" name="Shape 150"/>
          <p:cNvSpPr txBox="1"/>
          <p:nvPr>
            <p:ph idx="1" type="body"/>
          </p:nvPr>
        </p:nvSpPr>
        <p:spPr>
          <a:xfrm>
            <a:off x="457200" y="1800225"/>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Legitimate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results from managers’ formal positions within the organization</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Reward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results from managers’ authority to reward their subordinates</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Coercive power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results from managers’ authority to punish their subordinates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156" name="Shape 156"/>
          <p:cNvSpPr txBox="1"/>
          <p:nvPr>
            <p:ph idx="1" type="body"/>
          </p:nvPr>
        </p:nvSpPr>
        <p:spPr>
          <a:xfrm>
            <a:off x="457200" y="1744661"/>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Alex compliments his co-worker Joe on the great job he did on the weekly report, and also informs their mutual boss.  Alex is using ______ power.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Legitimate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Referent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Reward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Punishment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