
<file path=[Content_Types].xml><?xml version="1.0" encoding="utf-8"?>
<Types xmlns="http://schemas.openxmlformats.org/package/2006/content-types">
  <Default ContentType="image/jpeg" Extension="jpg"/>
  <Default ContentType="application/vnd.openxmlformats-package.relationships+xml" Extension="rels"/>
  <Default ContentType="image/png" Extension="png"/>
  <Default ContentType="application/xml" Extension="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1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6.xml"/>
  <Override ContentType="application/vnd.openxmlformats-officedocument.theme+xml" PartName="/ppt/theme/theme3.xml"/>
  <Override ContentType="application/vnd.openxmlformats-officedocument.theme+xml" PartName="/ppt/theme/theme5.xml"/>
  <Override ContentType="application/vnd.openxmlformats-officedocument.theme+xml" PartName="/ppt/theme/theme2.xml"/>
  <Override ContentType="application/vnd.openxmlformats-officedocument.theme+xml" PartName="/ppt/theme/theme7.xml"/>
  <Override ContentType="application/vnd.openxmlformats-officedocument.theme+xml" PartName="/ppt/theme/theme4.xml"/>
  <Override ContentType="application/vnd.openxmlformats-officedocument.theme+xml" PartName="/ppt/theme/theme1.xml"/>
  <Override ContentType="application/vnd.openxmlformats-officedocument.theme+xml" PartName="/ppt/theme/theme8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5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7.xml"/>
  <Override ContentType="application/vnd.openxmlformats-officedocument.presentationml.slide+xml" PartName="/ppt/slides/slide16.xml"/>
  <Override ContentType="application/vnd.openxmlformats-officedocument.presentationml.slide+xml" PartName="/ppt/slides/slide21.xml"/>
  <Override ContentType="application/vnd.openxmlformats-officedocument.presentationml.slide+xml" PartName="/ppt/slides/slide2.xml"/>
  <Override ContentType="application/vnd.openxmlformats-officedocument.presentationml.slide+xml" PartName="/ppt/slides/slide26.xml"/>
  <Override ContentType="application/vnd.openxmlformats-officedocument.presentationml.slide+xml" PartName="/ppt/slides/slide25.xml"/>
  <Override ContentType="application/vnd.openxmlformats-officedocument.presentationml.slide+xml" PartName="/ppt/slides/slide6.xml"/>
  <Override ContentType="application/vnd.openxmlformats-officedocument.presentationml.slide+xml" PartName="/ppt/slides/slide3.xml"/>
  <Override ContentType="application/vnd.openxmlformats-officedocument.presentationml.slide+xml" PartName="/ppt/slides/slide33.xml"/>
  <Override ContentType="application/vnd.openxmlformats-officedocument.presentationml.slide+xml" PartName="/ppt/slides/slide36.xml"/>
  <Override ContentType="application/vnd.openxmlformats-officedocument.presentationml.slide+xml" PartName="/ppt/slides/slide35.xml"/>
  <Override ContentType="application/vnd.openxmlformats-officedocument.presentationml.slide+xml" PartName="/ppt/slides/slide17.xml"/>
  <Override ContentType="application/vnd.openxmlformats-officedocument.presentationml.slide+xml" PartName="/ppt/slides/slide24.xml"/>
  <Override ContentType="application/vnd.openxmlformats-officedocument.presentationml.slide+xml" PartName="/ppt/slides/slide34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42.xml"/>
  <Override ContentType="application/vnd.openxmlformats-officedocument.presentationml.slide+xml" PartName="/ppt/slides/slide31.xml"/>
  <Override ContentType="application/vnd.openxmlformats-officedocument.presentationml.slide+xml" PartName="/ppt/slides/slide43.xml"/>
  <Override ContentType="application/vnd.openxmlformats-officedocument.presentationml.slide+xml" PartName="/ppt/slides/slide40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38.xml"/>
  <Override ContentType="application/vnd.openxmlformats-officedocument.presentationml.slide+xml" PartName="/ppt/slides/slide20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29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8.xml"/>
  <Override ContentType="application/vnd.openxmlformats-officedocument.presentationml.slide+xml" PartName="/ppt/slides/slide15.xml"/>
  <Override ContentType="application/vnd.openxmlformats-officedocument.presentationml.slide+xml" PartName="/ppt/slides/slide7.xml"/>
  <Override ContentType="application/vnd.openxmlformats-officedocument.presentationml.slide+xml" PartName="/ppt/slides/slide30.xml"/>
  <Override ContentType="application/vnd.openxmlformats-officedocument.presentationml.slide+xml" PartName="/ppt/slides/slide8.xml"/>
  <Override ContentType="application/vnd.openxmlformats-officedocument.presentationml.slide+xml" PartName="/ppt/slides/slide27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+xml" PartName="/ppt/slides/slide4.xml"/>
  <Override ContentType="application/vnd.openxmlformats-officedocument.presentationml.slide+xml" PartName="/ppt/slides/slide14.xml"/>
  <Override ContentType="application/vnd.openxmlformats-officedocument.presentationml.slide+xml" PartName="/ppt/slides/slide41.xml"/>
  <Override ContentType="application/vnd.openxmlformats-officedocument.presentationml.slide+xml" PartName="/ppt/slides/slide5.xml"/>
  <Override ContentType="application/vnd.openxmlformats-officedocument.presentationml.slide+xml" PartName="/ppt/slides/slide22.xml"/>
  <Override ContentType="application/vnd.openxmlformats-officedocument.presentationml.tableStyles+xml" PartName="/ppt/tableStyle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4"/>
    <p:sldMasterId id="2147483661" r:id="rId5"/>
    <p:sldMasterId id="2147483662" r:id="rId6"/>
    <p:sldMasterId id="2147483663" r:id="rId7"/>
    <p:sldMasterId id="2147483664" r:id="rId8"/>
    <p:sldMasterId id="2147483665" r:id="rId9"/>
  </p:sldMasterIdLst>
  <p:notesMasterIdLst>
    <p:notesMasterId r:id="rId10"/>
  </p:notes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86" r:id="rId41"/>
    <p:sldId id="287" r:id="rId42"/>
    <p:sldId id="288" r:id="rId43"/>
    <p:sldId id="289" r:id="rId44"/>
    <p:sldId id="290" r:id="rId45"/>
    <p:sldId id="291" r:id="rId46"/>
    <p:sldId id="292" r:id="rId47"/>
    <p:sldId id="293" r:id="rId48"/>
    <p:sldId id="294" r:id="rId49"/>
    <p:sldId id="295" r:id="rId50"/>
    <p:sldId id="296" r:id="rId51"/>
    <p:sldId id="297" r:id="rId52"/>
    <p:sldId id="298" r:id="rId53"/>
  </p:sldIdLst>
  <p:sldSz cy="68580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39" Type="http://schemas.openxmlformats.org/officeDocument/2006/relationships/slide" Target="slides/slide29.xml"/><Relationship Id="rId38" Type="http://schemas.openxmlformats.org/officeDocument/2006/relationships/slide" Target="slides/slide28.xml"/><Relationship Id="rId37" Type="http://schemas.openxmlformats.org/officeDocument/2006/relationships/slide" Target="slides/slide27.xml"/><Relationship Id="rId19" Type="http://schemas.openxmlformats.org/officeDocument/2006/relationships/slide" Target="slides/slide9.xml"/><Relationship Id="rId36" Type="http://schemas.openxmlformats.org/officeDocument/2006/relationships/slide" Target="slides/slide26.xml"/><Relationship Id="rId18" Type="http://schemas.openxmlformats.org/officeDocument/2006/relationships/slide" Target="slides/slide8.xml"/><Relationship Id="rId17" Type="http://schemas.openxmlformats.org/officeDocument/2006/relationships/slide" Target="slides/slide7.xml"/><Relationship Id="rId16" Type="http://schemas.openxmlformats.org/officeDocument/2006/relationships/slide" Target="slides/slide6.xml"/><Relationship Id="rId15" Type="http://schemas.openxmlformats.org/officeDocument/2006/relationships/slide" Target="slides/slide5.xml"/><Relationship Id="rId14" Type="http://schemas.openxmlformats.org/officeDocument/2006/relationships/slide" Target="slides/slide4.xml"/><Relationship Id="rId30" Type="http://schemas.openxmlformats.org/officeDocument/2006/relationships/slide" Target="slides/slide20.xml"/><Relationship Id="rId12" Type="http://schemas.openxmlformats.org/officeDocument/2006/relationships/slide" Target="slides/slide2.xml"/><Relationship Id="rId31" Type="http://schemas.openxmlformats.org/officeDocument/2006/relationships/slide" Target="slides/slide21.xml"/><Relationship Id="rId13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11" Type="http://schemas.openxmlformats.org/officeDocument/2006/relationships/slide" Target="slides/slide1.xml"/><Relationship Id="rId34" Type="http://schemas.openxmlformats.org/officeDocument/2006/relationships/slide" Target="slides/slide24.xml"/><Relationship Id="rId35" Type="http://schemas.openxmlformats.org/officeDocument/2006/relationships/slide" Target="slides/slide25.xml"/><Relationship Id="rId32" Type="http://schemas.openxmlformats.org/officeDocument/2006/relationships/slide" Target="slides/slide22.xml"/><Relationship Id="rId33" Type="http://schemas.openxmlformats.org/officeDocument/2006/relationships/slide" Target="slides/slide23.xml"/><Relationship Id="rId53" Type="http://schemas.openxmlformats.org/officeDocument/2006/relationships/slide" Target="slides/slide43.xml"/><Relationship Id="rId52" Type="http://schemas.openxmlformats.org/officeDocument/2006/relationships/slide" Target="slides/slide42.xml"/><Relationship Id="rId51" Type="http://schemas.openxmlformats.org/officeDocument/2006/relationships/slide" Target="slides/slide41.xml"/><Relationship Id="rId50" Type="http://schemas.openxmlformats.org/officeDocument/2006/relationships/slide" Target="slides/slide40.xml"/><Relationship Id="rId48" Type="http://schemas.openxmlformats.org/officeDocument/2006/relationships/slide" Target="slides/slide38.xml"/><Relationship Id="rId47" Type="http://schemas.openxmlformats.org/officeDocument/2006/relationships/slide" Target="slides/slide37.xml"/><Relationship Id="rId29" Type="http://schemas.openxmlformats.org/officeDocument/2006/relationships/slide" Target="slides/slide19.xml"/><Relationship Id="rId49" Type="http://schemas.openxmlformats.org/officeDocument/2006/relationships/slide" Target="slides/slide39.xml"/><Relationship Id="rId26" Type="http://schemas.openxmlformats.org/officeDocument/2006/relationships/slide" Target="slides/slide16.xml"/><Relationship Id="rId25" Type="http://schemas.openxmlformats.org/officeDocument/2006/relationships/slide" Target="slides/slide15.xml"/><Relationship Id="rId28" Type="http://schemas.openxmlformats.org/officeDocument/2006/relationships/slide" Target="slides/slide18.xml"/><Relationship Id="rId27" Type="http://schemas.openxmlformats.org/officeDocument/2006/relationships/slide" Target="slides/slide17.xml"/><Relationship Id="rId2" Type="http://schemas.openxmlformats.org/officeDocument/2006/relationships/presProps" Target="presProps.xml"/><Relationship Id="rId21" Type="http://schemas.openxmlformats.org/officeDocument/2006/relationships/slide" Target="slides/slide11.xml"/><Relationship Id="rId40" Type="http://schemas.openxmlformats.org/officeDocument/2006/relationships/slide" Target="slides/slide30.xml"/><Relationship Id="rId1" Type="http://schemas.openxmlformats.org/officeDocument/2006/relationships/theme" Target="theme/theme7.xml"/><Relationship Id="rId22" Type="http://schemas.openxmlformats.org/officeDocument/2006/relationships/slide" Target="slides/slide12.xml"/><Relationship Id="rId41" Type="http://schemas.openxmlformats.org/officeDocument/2006/relationships/slide" Target="slides/slide31.xml"/><Relationship Id="rId4" Type="http://schemas.openxmlformats.org/officeDocument/2006/relationships/slideMaster" Target="slideMasters/slideMaster1.xml"/><Relationship Id="rId23" Type="http://schemas.openxmlformats.org/officeDocument/2006/relationships/slide" Target="slides/slide13.xml"/><Relationship Id="rId42" Type="http://schemas.openxmlformats.org/officeDocument/2006/relationships/slide" Target="slides/slide32.xml"/><Relationship Id="rId3" Type="http://schemas.openxmlformats.org/officeDocument/2006/relationships/tableStyles" Target="tableStyles.xml"/><Relationship Id="rId24" Type="http://schemas.openxmlformats.org/officeDocument/2006/relationships/slide" Target="slides/slide14.xml"/><Relationship Id="rId43" Type="http://schemas.openxmlformats.org/officeDocument/2006/relationships/slide" Target="slides/slide33.xml"/><Relationship Id="rId44" Type="http://schemas.openxmlformats.org/officeDocument/2006/relationships/slide" Target="slides/slide34.xml"/><Relationship Id="rId45" Type="http://schemas.openxmlformats.org/officeDocument/2006/relationships/slide" Target="slides/slide35.xml"/><Relationship Id="rId46" Type="http://schemas.openxmlformats.org/officeDocument/2006/relationships/slide" Target="slides/slide36.xml"/><Relationship Id="rId20" Type="http://schemas.openxmlformats.org/officeDocument/2006/relationships/slide" Target="slides/slide10.xml"/><Relationship Id="rId9" Type="http://schemas.openxmlformats.org/officeDocument/2006/relationships/slideMaster" Target="slideMasters/slideMaster6.xml"/><Relationship Id="rId6" Type="http://schemas.openxmlformats.org/officeDocument/2006/relationships/slideMaster" Target="slideMasters/slideMaster3.xml"/><Relationship Id="rId5" Type="http://schemas.openxmlformats.org/officeDocument/2006/relationships/slideMaster" Target="slideMasters/slideMaster2.xml"/><Relationship Id="rId8" Type="http://schemas.openxmlformats.org/officeDocument/2006/relationships/slideMaster" Target="slideMasters/slideMaster5.xml"/><Relationship Id="rId7" Type="http://schemas.openxmlformats.org/officeDocument/2006/relationships/slideMaster" Target="slideMasters/slideMaster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12700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1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2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3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4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5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lvl="6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lvl="7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lvl="8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9" name="Shape 1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The correct answer is “D” – advice team   </a:t>
            </a:r>
          </a:p>
          <a:p>
            <a:pPr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/>
          </a:p>
        </p:txBody>
      </p:sp>
      <p:sp>
        <p:nvSpPr>
          <p:cNvPr id="174" name="Shape 174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0" name="Shape 18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3" name="Shape 19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0" name="Shape 2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7" name="Shape 20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3" name="Shape 21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9" name="Shape 21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26" name="Shape 22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The correct answer is “B” – storming. See previous slide.</a:t>
            </a:r>
          </a:p>
        </p:txBody>
      </p:sp>
      <p:sp>
        <p:nvSpPr>
          <p:cNvPr id="227" name="Shape 227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3" name="Shape 233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9" name="Shape 23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6" name="Shape 24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hape 25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2" name="Shape 25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8" name="Shape 25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5" name="Shape 26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1" name="Shape 2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78" name="Shape 27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Social loafing – tendency of people to exert less effort when working in groups than when working alone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6" name="Shape 28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92" name="Shape 2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A task role, or task-oriented role, consists of behavior that concentrates on getting the team’s tasks done.</a:t>
            </a:r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A maintenance role, or relationship-oriented role, consists of behavior that fosters constructive relationships</a:t>
            </a:r>
          </a:p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among team members.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Calibri"/>
              <a:buNone/>
            </a:pPr>
            <a:r>
              <a:rPr b="0" baseline="0" i="0" lang="en-US" sz="1200" u="none" cap="none" strike="noStrike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299" name="Shape 2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Font typeface="Arial"/>
              <a:buNone/>
            </a:pPr>
            <a:r>
              <a:rPr b="0" baseline="0" i="0" lang="en-US" sz="1800" u="none" cap="none" strike="noStrike"/>
              <a:t>The correct answer is “C” – task. </a:t>
            </a:r>
          </a:p>
          <a:p>
            <a:pPr indent="0" lvl="0" marL="0" marR="0" rtl="0" algn="l">
              <a:spcBef>
                <a:spcPts val="0"/>
              </a:spcBef>
              <a:buFont typeface="Arial"/>
              <a:buNone/>
            </a:pPr>
            <a:r>
              <a:t/>
            </a:r>
            <a:endParaRPr b="0" baseline="0" i="0" sz="1800" u="none" cap="none" strike="noStrike"/>
          </a:p>
          <a:p>
            <a:pPr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/>
          </a:p>
        </p:txBody>
      </p:sp>
      <p:sp>
        <p:nvSpPr>
          <p:cNvPr id="300" name="Shape 300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Multimedia Lecture Support Package to Accompany Basic Marketing</a:t>
            </a:r>
          </a:p>
          <a:p>
            <a:pPr indent="0" lvl="0" marL="0" marR="0" rtl="0" algn="r">
              <a:spcBef>
                <a:spcPts val="0"/>
              </a:spcBef>
              <a:buSzPct val="25000"/>
              <a:buFont typeface="Times New Roman"/>
              <a:buNone/>
            </a:pPr>
            <a:r>
              <a:rPr b="0" baseline="0" i="0" lang="en-US" sz="800" u="none" cap="none" strike="noStrike">
                <a:latin typeface="Times New Roman"/>
                <a:ea typeface="Times New Roman"/>
                <a:cs typeface="Times New Roman"/>
                <a:sym typeface="Times New Roman"/>
              </a:rPr>
              <a:t>Lecture Script 6-*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6" name="Shape 30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Shape 3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2" name="Shape 31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8" name="Shape 31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4" name="Shape 3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1" name="Shape 33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7" name="Shape 33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4" name="Shape 34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1" name="Shape 35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358" name="Shape 35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9" name="Shape 359"/>
          <p:cNvSpPr txBox="1"/>
          <p:nvPr/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Font typeface="Calibri"/>
              <a:buNone/>
            </a:pPr>
            <a:r>
              <a:rPr b="0" baseline="0" i="0" lang="en-US" sz="1200" u="none" cap="none" strike="noStrike">
                <a:latin typeface="Calibri"/>
                <a:ea typeface="Calibri"/>
                <a:cs typeface="Calibri"/>
                <a:sym typeface="Calibri"/>
              </a:rPr>
              <a:t>*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8" name="Shape 12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5" name="Shape 36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Shape 3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1" name="Shape 3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7" name="Shape 3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4" name="Shape 3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1" name="Shape 14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8" name="Shape 14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4" name="Shape 15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1" name="Shape 1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457200" y="16764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3837" marL="461963" rtl="0">
              <a:spcBef>
                <a:spcPts val="0"/>
              </a:spcBef>
              <a:buClr>
                <a:srgbClr val="366092"/>
              </a:buClr>
              <a:buFont typeface="Calibri"/>
              <a:buChar char="✦"/>
              <a:defRPr/>
            </a:lvl1pPr>
            <a:lvl2pPr indent="-144145" marL="798513" rtl="0">
              <a:spcBef>
                <a:spcPts val="0"/>
              </a:spcBef>
              <a:buClr>
                <a:srgbClr val="366092"/>
              </a:buClr>
              <a:buFont typeface="Calibri"/>
              <a:buChar char="9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82" name="Shape 82"/>
          <p:cNvSpPr txBox="1"/>
          <p:nvPr>
            <p:ph idx="2" type="body"/>
          </p:nvPr>
        </p:nvSpPr>
        <p:spPr>
          <a:xfrm>
            <a:off x="4661885" y="16764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3837" marL="461963" rtl="0">
              <a:spcBef>
                <a:spcPts val="0"/>
              </a:spcBef>
              <a:buClr>
                <a:srgbClr val="366092"/>
              </a:buClr>
              <a:buFont typeface="Calibri"/>
              <a:buChar char="✦"/>
              <a:defRPr/>
            </a:lvl1pPr>
            <a:lvl2pPr indent="-144145" marL="798513" rtl="0">
              <a:spcBef>
                <a:spcPts val="0"/>
              </a:spcBef>
              <a:buClr>
                <a:srgbClr val="366092"/>
              </a:buClr>
              <a:buFont typeface="Calibri"/>
              <a:buChar char="9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AndObj">
  <p:cSld name="Title, Text, and Conten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1347787" y="457200"/>
            <a:ext cx="72390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09600" y="1524000"/>
            <a:ext cx="39623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buClr>
                <a:srgbClr val="006600"/>
              </a:buClr>
              <a:buFont typeface="Calibri"/>
              <a:buChar char="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724400" y="1524000"/>
            <a:ext cx="39623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buClr>
                <a:srgbClr val="006600"/>
              </a:buClr>
              <a:buFont typeface="Calibri"/>
              <a:buChar char="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spcAft>
                <a:spcPts val="0"/>
              </a:spcAft>
              <a:defRPr/>
            </a:lvl1pPr>
            <a:lvl2pPr rtl="0" algn="ctr">
              <a:spcBef>
                <a:spcPts val="0"/>
              </a:spcBef>
              <a:spcAft>
                <a:spcPts val="0"/>
              </a:spcAft>
              <a:defRPr/>
            </a:lvl2pPr>
            <a:lvl3pPr rtl="0" algn="ctr">
              <a:spcBef>
                <a:spcPts val="0"/>
              </a:spcBef>
              <a:spcAft>
                <a:spcPts val="0"/>
              </a:spcAft>
              <a:defRPr/>
            </a:lvl3pPr>
            <a:lvl4pPr rtl="0" algn="ctr">
              <a:spcBef>
                <a:spcPts val="0"/>
              </a:spcBef>
              <a:spcAft>
                <a:spcPts val="0"/>
              </a:spcAft>
              <a:defRPr/>
            </a:lvl4pPr>
            <a:lvl5pPr rtl="0" algn="ctr">
              <a:spcBef>
                <a:spcPts val="0"/>
              </a:spcBef>
              <a:spcAft>
                <a:spcPts val="0"/>
              </a:spcAft>
              <a:defRPr/>
            </a:lvl5pPr>
            <a:lvl6pPr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 rot="5400000">
            <a:off x="2309018" y="-251619"/>
            <a:ext cx="4525961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ctrTitle"/>
          </p:nvPr>
        </p:nvSpPr>
        <p:spPr>
          <a:xfrm>
            <a:off x="4800600" y="914400"/>
            <a:ext cx="3505200" cy="2743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" type="subTitle"/>
          </p:nvPr>
        </p:nvSpPr>
        <p:spPr>
          <a:xfrm>
            <a:off x="4876800" y="4343400"/>
            <a:ext cx="34290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  <a:defRPr/>
            </a:lvl1pPr>
            <a:lvl2pPr indent="0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2pPr>
            <a:lvl3pPr indent="0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3pPr>
            <a:lvl4pPr indent="0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4pPr>
            <a:lvl5pPr indent="0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/>
            </a:lvl5pPr>
            <a:lvl6pPr indent="0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07962" marL="461963" rtl="0">
              <a:spcBef>
                <a:spcPts val="0"/>
              </a:spcBef>
              <a:buClr>
                <a:srgbClr val="244061"/>
              </a:buClr>
              <a:buFont typeface="Calibri"/>
              <a:buChar char="✦"/>
              <a:defRPr/>
            </a:lvl1pPr>
            <a:lvl2pPr indent="-207644" marL="860425" rtl="0">
              <a:spcBef>
                <a:spcPts val="0"/>
              </a:spcBef>
              <a:buClr>
                <a:srgbClr val="366092"/>
              </a:buClr>
              <a:buFont typeface="Calibri"/>
              <a:buChar char="9"/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8" Type="http://schemas.openxmlformats.org/officeDocument/2006/relationships/theme" Target="../theme/theme3.xml"/><Relationship Id="rId7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00.jpg"/><Relationship Id="rId3" Type="http://schemas.openxmlformats.org/officeDocument/2006/relationships/theme" Target="../theme/theme6.xml"/></Relationships>
</file>

<file path=ppt/slideMasters/_rels/slideMaster3.xml.rels><?xml version="1.0" encoding="UTF-8" standalone="yes"?>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9.xml"/></Relationships>
</file>

<file path=ppt/slideMasters/_rels/slideMaster4.xml.rels><?xml version="1.0" encoding="UTF-8" standalone="yes"?>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" name="Shape 10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14" name="Shape 14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Shape 41"/>
          <p:cNvSpPr txBox="1"/>
          <p:nvPr/>
        </p:nvSpPr>
        <p:spPr>
          <a:xfrm>
            <a:off x="0" y="0"/>
            <a:ext cx="9144000" cy="1371599"/>
          </a:xfrm>
          <a:prstGeom prst="rect">
            <a:avLst/>
          </a:prstGeom>
          <a:solidFill>
            <a:srgbClr val="558ED5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" name="Shape 42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31750">
            <a:solidFill>
              <a:srgbClr val="376092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43" name="Shape 43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74FF">
              <a:alpha val="97254"/>
            </a:srgbClr>
          </a:solidFill>
          <a:ln cap="rnd" w="25400">
            <a:solidFill>
              <a:srgbClr val="385D8A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Shape 44"/>
          <p:cNvSpPr txBox="1"/>
          <p:nvPr/>
        </p:nvSpPr>
        <p:spPr>
          <a:xfrm>
            <a:off x="0" y="3962400"/>
            <a:ext cx="9144000" cy="2895600"/>
          </a:xfrm>
          <a:prstGeom prst="rect">
            <a:avLst/>
          </a:prstGeom>
          <a:solidFill>
            <a:srgbClr val="3366FF">
              <a:alpha val="72549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" name="Shape 45"/>
          <p:cNvCxnSpPr/>
          <p:nvPr/>
        </p:nvCxnSpPr>
        <p:spPr>
          <a:xfrm>
            <a:off x="0" y="3962400"/>
            <a:ext cx="9144000" cy="0"/>
          </a:xfrm>
          <a:prstGeom prst="straightConnector1">
            <a:avLst/>
          </a:prstGeom>
          <a:noFill/>
          <a:ln cap="rnd" w="38100">
            <a:solidFill>
              <a:srgbClr val="4A7EBB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46" name="Shape 4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609600" y="620712"/>
            <a:ext cx="3748087" cy="4789486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Shape 4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5" r:id="rId2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6" name="Shape 56"/>
          <p:cNvCxnSpPr/>
          <p:nvPr/>
        </p:nvCxnSpPr>
        <p:spPr>
          <a:xfrm>
            <a:off x="0" y="1066800"/>
            <a:ext cx="381000" cy="0"/>
          </a:xfrm>
          <a:prstGeom prst="straightConnector1">
            <a:avLst/>
          </a:prstGeom>
          <a:noFill/>
          <a:ln cap="rnd" w="25400">
            <a:solidFill>
              <a:srgbClr val="17375E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7" name="Shape 57"/>
          <p:cNvCxnSpPr/>
          <p:nvPr/>
        </p:nvCxnSpPr>
        <p:spPr>
          <a:xfrm rot="-5400000">
            <a:off x="-457199" y="685800"/>
            <a:ext cx="1371599" cy="0"/>
          </a:xfrm>
          <a:prstGeom prst="straightConnector1">
            <a:avLst/>
          </a:prstGeom>
          <a:noFill/>
          <a:ln cap="rnd" w="25400">
            <a:solidFill>
              <a:srgbClr val="95B3D7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8" name="Shape 58"/>
          <p:cNvCxnSpPr/>
          <p:nvPr/>
        </p:nvCxnSpPr>
        <p:spPr>
          <a:xfrm>
            <a:off x="228600" y="1371600"/>
            <a:ext cx="8915400" cy="0"/>
          </a:xfrm>
          <a:prstGeom prst="straightConnector1">
            <a:avLst/>
          </a:prstGeom>
          <a:noFill/>
          <a:ln cap="rnd" w="25400">
            <a:solidFill>
              <a:srgbClr val="95B3D7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9" name="Shape 59"/>
          <p:cNvCxnSpPr/>
          <p:nvPr/>
        </p:nvCxnSpPr>
        <p:spPr>
          <a:xfrm rot="5400000">
            <a:off x="-2514600" y="3962400"/>
            <a:ext cx="5791200" cy="0"/>
          </a:xfrm>
          <a:prstGeom prst="straightConnector1">
            <a:avLst/>
          </a:prstGeom>
          <a:noFill/>
          <a:ln cap="rnd" w="25400">
            <a:solidFill>
              <a:srgbClr val="17375E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0" name="Shape 60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57150">
            <a:solidFill>
              <a:srgbClr val="4A7EBB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1" name="Shape 6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63" name="Shape 63"/>
          <p:cNvSpPr txBox="1"/>
          <p:nvPr>
            <p:ph idx="11" type="ftr"/>
          </p:nvPr>
        </p:nvSpPr>
        <p:spPr>
          <a:xfrm>
            <a:off x="457200" y="63246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65" name="Shape 65"/>
          <p:cNvSpPr txBox="1"/>
          <p:nvPr/>
        </p:nvSpPr>
        <p:spPr>
          <a:xfrm>
            <a:off x="6934200" y="64008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13-*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6" r:id="rId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1" name="Shape 71"/>
          <p:cNvCxnSpPr/>
          <p:nvPr/>
        </p:nvCxnSpPr>
        <p:spPr>
          <a:xfrm rot="-5400000">
            <a:off x="-457199" y="685800"/>
            <a:ext cx="1371599" cy="0"/>
          </a:xfrm>
          <a:prstGeom prst="straightConnector1">
            <a:avLst/>
          </a:prstGeom>
          <a:noFill/>
          <a:ln cap="rnd" w="25400">
            <a:solidFill>
              <a:srgbClr val="95B3D7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2" name="Shape 72"/>
          <p:cNvCxnSpPr/>
          <p:nvPr/>
        </p:nvCxnSpPr>
        <p:spPr>
          <a:xfrm>
            <a:off x="228600" y="1371600"/>
            <a:ext cx="8915400" cy="0"/>
          </a:xfrm>
          <a:prstGeom prst="straightConnector1">
            <a:avLst/>
          </a:prstGeom>
          <a:noFill/>
          <a:ln cap="rnd" w="25400">
            <a:solidFill>
              <a:srgbClr val="95B3D7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3" name="Shape 73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57150">
            <a:solidFill>
              <a:srgbClr val="4A7EBB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4" name="Shape 7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1" type="ftr"/>
          </p:nvPr>
        </p:nvSpPr>
        <p:spPr>
          <a:xfrm>
            <a:off x="457200" y="63246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78" name="Shape 78"/>
          <p:cNvSpPr txBox="1"/>
          <p:nvPr/>
        </p:nvSpPr>
        <p:spPr>
          <a:xfrm>
            <a:off x="6934200" y="64008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13-*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7" r:id="rId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5" name="Shape 85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31750">
            <a:solidFill>
              <a:srgbClr val="558ED5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86" name="Shape 86"/>
          <p:cNvCxnSpPr/>
          <p:nvPr/>
        </p:nvCxnSpPr>
        <p:spPr>
          <a:xfrm>
            <a:off x="0" y="1524000"/>
            <a:ext cx="9144000" cy="0"/>
          </a:xfrm>
          <a:prstGeom prst="straightConnector1">
            <a:avLst/>
          </a:prstGeom>
          <a:noFill/>
          <a:ln cap="rnd" w="57150">
            <a:solidFill>
              <a:srgbClr val="4A7EBB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7" name="Shape 8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1" type="ftr"/>
          </p:nvPr>
        </p:nvSpPr>
        <p:spPr>
          <a:xfrm>
            <a:off x="228600" y="63246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-88900" lvl="0" marL="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1" marL="4572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2" marL="9144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3" marL="13716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4" marL="18288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5" marL="22860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  <a:p>
            <a:pPr indent="-88900" lvl="6" marL="27432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/>
          </a:p>
          <a:p>
            <a:pPr indent="-88900" lvl="7" marL="32004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r>
              <a:t/>
            </a:r>
            <a:endParaRPr/>
          </a:p>
          <a:p>
            <a:pPr indent="-88900" lvl="8" marL="36576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r>
              <a:t/>
            </a:r>
            <a:endParaRPr/>
          </a:p>
        </p:txBody>
      </p:sp>
      <p:sp>
        <p:nvSpPr>
          <p:cNvPr id="91" name="Shape 91"/>
          <p:cNvSpPr txBox="1"/>
          <p:nvPr/>
        </p:nvSpPr>
        <p:spPr>
          <a:xfrm>
            <a:off x="6934200" y="6400800"/>
            <a:ext cx="21335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baseline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13-*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/>
        </p:nvSpPr>
        <p:spPr>
          <a:xfrm>
            <a:off x="0" y="0"/>
            <a:ext cx="9144000" cy="152400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Shape 9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457200" y="16002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6.jpg"/></Relationships>
</file>

<file path=ppt/slides/_rels/slide1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Relationship Id="rId3" Type="http://schemas.openxmlformats.org/officeDocument/2006/relationships/image" Target="../media/image05.png"/></Relationships>
</file>

<file path=ppt/slides/_rels/slide1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Relationship Id="rId3" Type="http://schemas.openxmlformats.org/officeDocument/2006/relationships/image" Target="../media/image07.png"/></Relationships>
</file>

<file path=ppt/slides/_rels/slide1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8.jpg"/></Relationships>
</file>

<file path=ppt/slides/_rels/slide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9.jpg"/></Relationships>
</file>

<file path=ppt/slides/_rels/slide2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10.png"/></Relationships>
</file>

<file path=ppt/slides/_rels/slide2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.xml"/><Relationship Id="rId3" Type="http://schemas.openxmlformats.org/officeDocument/2006/relationships/image" Target="../media/image11.png"/></Relationships>
</file>

<file path=ppt/slides/_rels/slide2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12.jpg"/></Relationships>
</file>

<file path=ppt/slides/_rels/slide2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3.jpg"/><Relationship Id="rId3" Type="http://schemas.openxmlformats.org/officeDocument/2006/relationships/hyperlink" Target="http://www.amazon.com/" TargetMode="External"/></Relationships>
</file>

<file path=ppt/slides/_rels/slide2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3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9.xml"/></Relationships>
</file>

<file path=ppt/slides/_rels/slide3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9.xml"/></Relationships>
</file>

<file path=ppt/slides/_rels/slide3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9.xml"/></Relationships>
</file>

<file path=ppt/slides/_rels/slide3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14.jpg"/></Relationships>
</file>

<file path=ppt/slides/_rels/slide3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9.xml"/></Relationships>
</file>

<file path=ppt/slides/_rels/slide3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1.xml"/><Relationship Id="rId3" Type="http://schemas.openxmlformats.org/officeDocument/2006/relationships/image" Target="../media/image15.png"/></Relationships>
</file>

<file path=ppt/slides/_rels/slide3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16.jpg"/></Relationships>
</file>

<file path=ppt/slides/_rels/slide4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3" Type="http://schemas.openxmlformats.org/officeDocument/2006/relationships/image" Target="../media/image01.png"/></Relationships>
</file>

<file path=ppt/slides/_rels/slide40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9.xml"/></Relationships>
</file>

<file path=ppt/slides/_rels/slide41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9.xml"/></Relationships>
</file>

<file path=ppt/slides/_rels/slide42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9.xml"/></Relationships>
</file>

<file path=ppt/slides/_rels/slide43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3" Type="http://schemas.openxmlformats.org/officeDocument/2006/relationships/image" Target="../media/image02.jpg"/></Relationships>
</file>

<file path=ppt/slides/_rels/slide6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3" Type="http://schemas.openxmlformats.org/officeDocument/2006/relationships/image" Target="../media/image03.png"/></Relationships>
</file>

<file path=ppt/slides/_rels/slide8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3" Type="http://schemas.openxmlformats.org/officeDocument/2006/relationships/image" Target="../media/image0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ctrTitle"/>
          </p:nvPr>
        </p:nvSpPr>
        <p:spPr>
          <a:xfrm>
            <a:off x="5334000" y="4038600"/>
            <a:ext cx="3505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3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Chapter Thirteen</a:t>
            </a:r>
          </a:p>
        </p:txBody>
      </p:sp>
      <p:sp>
        <p:nvSpPr>
          <p:cNvPr id="104" name="Shape 104"/>
          <p:cNvSpPr txBox="1"/>
          <p:nvPr>
            <p:ph idx="1" type="subTitle"/>
          </p:nvPr>
        </p:nvSpPr>
        <p:spPr>
          <a:xfrm>
            <a:off x="4876800" y="1219200"/>
            <a:ext cx="3962399" cy="3048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b="1" baseline="0" i="0" lang="en-US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Groups &amp; Teams: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libri"/>
              <a:buNone/>
            </a:pPr>
            <a:r>
              <a:rPr b="0" baseline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Increasing Cooperating, Reducing Conflict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76200" y="6594475"/>
            <a:ext cx="1752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b="1" baseline="0" i="1" lang="en-US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McGraw-Hill/Irwin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4572000" y="6613525"/>
            <a:ext cx="44958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imes New Roman"/>
              <a:buNone/>
            </a:pPr>
            <a:r>
              <a:rPr b="1" baseline="0" i="1" lang="en-US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Copyright © 2013 by The McGraw-Hill Companies, Inc. All rights reserved</a:t>
            </a:r>
            <a:r>
              <a:rPr b="1" baseline="0" i="0" lang="en-US" sz="1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Work Teams for Four Purposes</a:t>
            </a:r>
          </a:p>
        </p:txBody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457200" y="1789111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Advice teams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created to broaden the information base for managerial decisions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Committees, review panels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Production teams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responsible for performing day-to-day operations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teams, maintenance crews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 stakeholder group who provides reactions to new curriculum proposals by a university faculty is an example of a(n):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Production team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team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 team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42857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Advice team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Work Teams for Four Purposes</a:t>
            </a:r>
          </a:p>
        </p:txBody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457200" y="175577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Project teams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 to do creative problem solving, often by applying the specialized knowledge of members of a cross-functional team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 forces, research groups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Work Teams for Four Purposes</a:t>
            </a:r>
          </a:p>
        </p:txBody>
      </p:sp>
      <p:sp>
        <p:nvSpPr>
          <p:cNvPr id="183" name="Shape 183"/>
          <p:cNvSpPr txBox="1"/>
          <p:nvPr>
            <p:ph idx="1" type="body"/>
          </p:nvPr>
        </p:nvSpPr>
        <p:spPr>
          <a:xfrm>
            <a:off x="457200" y="1744661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Action teams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 to accomplish tasks that require people with specialized training and a high degree of coordination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Hospital surgery teams, airline cockpit crews, police SWAT teams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Self-Managed Teams</a:t>
            </a:r>
          </a:p>
        </p:txBody>
      </p:sp>
      <p:sp>
        <p:nvSpPr>
          <p:cNvPr id="189" name="Shape 189"/>
          <p:cNvSpPr txBox="1"/>
          <p:nvPr>
            <p:ph idx="1" type="body"/>
          </p:nvPr>
        </p:nvSpPr>
        <p:spPr>
          <a:xfrm>
            <a:off x="457200" y="17224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Self-Managed teams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groups of workers who are given administrative oversight for their task domains</a:t>
            </a:r>
          </a:p>
        </p:txBody>
      </p:sp>
      <p:pic>
        <p:nvPicPr>
          <p:cNvPr id="190" name="Shape 19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05200" y="3360737"/>
            <a:ext cx="4038599" cy="2914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Ways to Empower </a:t>
            </a:r>
            <a:b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Self-Managed Teams</a:t>
            </a:r>
          </a:p>
        </p:txBody>
      </p:sp>
      <p:pic>
        <p:nvPicPr>
          <p:cNvPr id="196" name="Shape 19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8475" y="2057400"/>
            <a:ext cx="8147049" cy="389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Shape 197"/>
          <p:cNvSpPr txBox="1"/>
          <p:nvPr/>
        </p:nvSpPr>
        <p:spPr>
          <a:xfrm>
            <a:off x="304800" y="1676400"/>
            <a:ext cx="2590800" cy="307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13.3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Five Stages of Group and Team Development</a:t>
            </a:r>
          </a:p>
        </p:txBody>
      </p:sp>
      <p:sp>
        <p:nvSpPr>
          <p:cNvPr id="203" name="Shape 203"/>
          <p:cNvSpPr txBox="1"/>
          <p:nvPr/>
        </p:nvSpPr>
        <p:spPr>
          <a:xfrm>
            <a:off x="0" y="1752600"/>
            <a:ext cx="1904999" cy="369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13.1</a:t>
            </a:r>
          </a:p>
        </p:txBody>
      </p:sp>
      <p:pic>
        <p:nvPicPr>
          <p:cNvPr id="204" name="Shape 2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5912" y="2514600"/>
            <a:ext cx="8512174" cy="182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Stage I: Forming</a:t>
            </a:r>
          </a:p>
        </p:txBody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457200" y="1744661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 of getting oriented and getting acquainted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 should allow time for people to become acquainted and socialize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Stage 2: Storming</a:t>
            </a:r>
          </a:p>
        </p:txBody>
      </p:sp>
      <p:sp>
        <p:nvSpPr>
          <p:cNvPr id="216" name="Shape 216"/>
          <p:cNvSpPr txBox="1"/>
          <p:nvPr>
            <p:ph idx="1" type="body"/>
          </p:nvPr>
        </p:nvSpPr>
        <p:spPr>
          <a:xfrm>
            <a:off x="457200" y="1789111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Storming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characterized by the emergence of individual personalities and roles and conflicts within the group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 should encourage members to suggest ideas, voice disagreements, and work through their conflicts about tasks and goals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222" name="Shape 222"/>
          <p:cNvSpPr txBox="1"/>
          <p:nvPr>
            <p:ph idx="1" type="body"/>
          </p:nvPr>
        </p:nvSpPr>
        <p:spPr>
          <a:xfrm>
            <a:off x="457200" y="17224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Jeff’s workgroup is having a lot of disagreement over the direction the group should take. They are involved in the __________ stage of group development.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Forming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Storming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Norming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Performing </a:t>
            </a:r>
          </a:p>
        </p:txBody>
      </p:sp>
      <p:pic>
        <p:nvPicPr>
          <p:cNvPr id="223" name="Shape 2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95800" y="3886200"/>
            <a:ext cx="3590924" cy="2352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Major Questions You Should Be Able to Answer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457200" y="175577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860425" lvl="0" marL="8604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13.1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How is one collection of workers different from any other?</a:t>
            </a:r>
          </a:p>
          <a:p>
            <a:pPr indent="-860425" lvl="0" marL="860425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13.2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How does a group evolve into a team?</a:t>
            </a:r>
          </a:p>
          <a:p>
            <a:pPr indent="-860425" lvl="0" marL="860425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13.3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How can I as a manager build an effective team?</a:t>
            </a:r>
          </a:p>
          <a:p>
            <a:pPr indent="-860425" lvl="0" marL="860425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alibri"/>
              <a:buNone/>
            </a:pPr>
            <a:r>
              <a:rPr b="1" baseline="0" i="0" lang="en-US" sz="32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13.4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Since conflict is a part of life, what should a manager know about it in order to deal successfully with it?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Stage 3: Norming</a:t>
            </a:r>
          </a:p>
        </p:txBody>
      </p:sp>
      <p:sp>
        <p:nvSpPr>
          <p:cNvPr id="230" name="Shape 230"/>
          <p:cNvSpPr txBox="1"/>
          <p:nvPr>
            <p:ph idx="1" type="body"/>
          </p:nvPr>
        </p:nvSpPr>
        <p:spPr>
          <a:xfrm>
            <a:off x="457200" y="171132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Norming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conflicts are resolved, close relationships develop, and unity and harmony emerge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 cohesiveness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 should emphasize unity and help identify team goals and values`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Stage 4: Performing</a:t>
            </a:r>
          </a:p>
        </p:txBody>
      </p:sp>
      <p:sp>
        <p:nvSpPr>
          <p:cNvPr id="236" name="Shape 236"/>
          <p:cNvSpPr txBox="1"/>
          <p:nvPr>
            <p:ph idx="1" type="body"/>
          </p:nvPr>
        </p:nvSpPr>
        <p:spPr>
          <a:xfrm>
            <a:off x="457200" y="1744661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members concentrate on solving problems and completing the assigned tasks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 should allow members the empowerment they need to work on tasks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Stage 5: Adjourning</a:t>
            </a:r>
          </a:p>
        </p:txBody>
      </p:sp>
      <p:sp>
        <p:nvSpPr>
          <p:cNvPr id="242" name="Shape 242"/>
          <p:cNvSpPr txBox="1"/>
          <p:nvPr>
            <p:ph idx="1" type="body"/>
          </p:nvPr>
        </p:nvSpPr>
        <p:spPr>
          <a:xfrm>
            <a:off x="457200" y="175577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Adjourning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members prepare for disbandment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Leaders can help ease the transition by rituals celebrating “the end” and “new beginnings”</a:t>
            </a:r>
          </a:p>
        </p:txBody>
      </p:sp>
      <p:pic>
        <p:nvPicPr>
          <p:cNvPr id="243" name="Shape 2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86200" y="4065587"/>
            <a:ext cx="3873499" cy="2578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Building Effective Teams</a:t>
            </a:r>
          </a:p>
        </p:txBody>
      </p:sp>
      <p:pic>
        <p:nvPicPr>
          <p:cNvPr id="249" name="Shape 2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798636"/>
            <a:ext cx="8229600" cy="463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Shape 254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Building Effective teams</a:t>
            </a:r>
          </a:p>
        </p:txBody>
      </p:sp>
      <p:sp>
        <p:nvSpPr>
          <p:cNvPr id="255" name="Shape 255"/>
          <p:cNvSpPr txBox="1"/>
          <p:nvPr>
            <p:ph idx="1" type="body"/>
          </p:nvPr>
        </p:nvSpPr>
        <p:spPr>
          <a:xfrm>
            <a:off x="457200" y="175577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Cooperating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efforts are systematically integrated to achieve a collective objective.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Trust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reciprocal faith in others’ intentions and behaviors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Cohesiveness 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tendency of a group or team to stick together</a:t>
            </a:r>
          </a:p>
          <a:p>
            <a:pPr indent="-207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Font typeface="Calibri"/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How to Enhance </a:t>
            </a:r>
            <a:b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Cohesiveness in Teams</a:t>
            </a:r>
          </a:p>
        </p:txBody>
      </p:sp>
      <p:pic>
        <p:nvPicPr>
          <p:cNvPr id="261" name="Shape 2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69987" y="2057400"/>
            <a:ext cx="6805611" cy="4624386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Shape 262"/>
          <p:cNvSpPr txBox="1"/>
          <p:nvPr/>
        </p:nvSpPr>
        <p:spPr>
          <a:xfrm>
            <a:off x="0" y="1676400"/>
            <a:ext cx="2438399" cy="307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13.5</a:t>
            </a:r>
          </a:p>
        </p:txBody>
      </p:sp>
    </p:spTree>
  </p:cSld>
  <p:clrMapOvr>
    <a:masterClrMapping/>
  </p:clrMapOvr>
  <p:transition spd="slow">
    <p:cut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Size: Small Teams or Large Teams?</a:t>
            </a:r>
          </a:p>
        </p:txBody>
      </p:sp>
      <p:sp>
        <p:nvSpPr>
          <p:cNvPr id="268" name="Shape 268"/>
          <p:cNvSpPr txBox="1"/>
          <p:nvPr>
            <p:ph idx="1" type="body"/>
          </p:nvPr>
        </p:nvSpPr>
        <p:spPr>
          <a:xfrm>
            <a:off x="457200" y="18113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 teams: 2-9 members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interaction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 morale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Disadvantages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Fewer resources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Possibly less innovation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Unfair work distribution</a:t>
            </a:r>
          </a:p>
        </p:txBody>
      </p:sp>
    </p:spTree>
  </p:cSld>
  <p:clrMapOvr>
    <a:masterClrMapping/>
  </p:clrMapOvr>
  <p:transition spd="slow">
    <p:cut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Size: Small Teams or Large Teams?</a:t>
            </a:r>
          </a:p>
        </p:txBody>
      </p:sp>
      <p:sp>
        <p:nvSpPr>
          <p:cNvPr id="274" name="Shape 274"/>
          <p:cNvSpPr txBox="1"/>
          <p:nvPr>
            <p:ph idx="1" type="body"/>
          </p:nvPr>
        </p:nvSpPr>
        <p:spPr>
          <a:xfrm>
            <a:off x="457200" y="172243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Large Teams: 10-16 members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resources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Division of labor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Disadvantages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 interaction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Lower morale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 loafing</a:t>
            </a:r>
          </a:p>
        </p:txBody>
      </p:sp>
      <p:pic>
        <p:nvPicPr>
          <p:cNvPr id="275" name="Shape 2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26000" y="3048000"/>
            <a:ext cx="3963986" cy="2590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Shape 281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Example: Team Size</a:t>
            </a:r>
          </a:p>
        </p:txBody>
      </p:sp>
      <p:sp>
        <p:nvSpPr>
          <p:cNvPr id="282" name="Shape 282"/>
          <p:cNvSpPr txBox="1"/>
          <p:nvPr>
            <p:ph idx="1" type="body"/>
          </p:nvPr>
        </p:nvSpPr>
        <p:spPr>
          <a:xfrm>
            <a:off x="446087" y="175577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 </a:t>
            </a:r>
            <a:r>
              <a:rPr b="0" baseline="0" i="0" lang="en-US" sz="32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Amazon.com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there is a “two pizza” rule – if a team can’t be fed by two pizzas it’s too large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Harvard professor thinks there should be no more than six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 companies have their own ideal sizes</a:t>
            </a:r>
          </a:p>
        </p:txBody>
      </p:sp>
      <p:pic>
        <p:nvPicPr>
          <p:cNvPr id="283" name="Shape 28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10200" y="5029200"/>
            <a:ext cx="3594099" cy="105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Roles &amp; Norms </a:t>
            </a:r>
          </a:p>
        </p:txBody>
      </p:sp>
      <p:sp>
        <p:nvSpPr>
          <p:cNvPr id="289" name="Shape 289"/>
          <p:cNvSpPr txBox="1"/>
          <p:nvPr>
            <p:ph idx="1" type="body"/>
          </p:nvPr>
        </p:nvSpPr>
        <p:spPr>
          <a:xfrm>
            <a:off x="457200" y="173355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Roles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socially determined expectation of how an individual should behave in a specific position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 roles, maintenance roles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Norms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guidelines that most group or team members follow 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0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Challenge of Managing </a:t>
            </a:r>
            <a:br>
              <a:rPr b="0" baseline="0" i="0" lang="en-US" sz="40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40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Virtual Teams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457200" y="176688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Take baby steps and manage by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results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expectations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down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Communicate, but be considerate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aware of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cultural differences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Meet regularly</a:t>
            </a:r>
          </a:p>
        </p:txBody>
      </p:sp>
    </p:spTree>
  </p:cSld>
  <p:clrMapOvr>
    <a:masterClrMapping/>
  </p:clrMapOvr>
  <p:transition spd="slow">
    <p:cut/>
  </p:transition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Question?</a:t>
            </a:r>
          </a:p>
        </p:txBody>
      </p:sp>
      <p:sp>
        <p:nvSpPr>
          <p:cNvPr id="296" name="Shape 296"/>
          <p:cNvSpPr txBox="1"/>
          <p:nvPr>
            <p:ph idx="1" type="body"/>
          </p:nvPr>
        </p:nvSpPr>
        <p:spPr>
          <a:xfrm>
            <a:off x="457200" y="171132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Layla works during her meeting to pull together the ideas of her committee members into a coherent whole.  Layla is performing a ___________ role.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Maintenance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Relationship-oriented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Task 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604A7B"/>
              </a:buClr>
              <a:buSzPct val="125000"/>
              <a:buFont typeface="Calibri"/>
              <a:buAutoNum type="alphaU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 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Why Norms are Enforced</a:t>
            </a:r>
          </a:p>
        </p:txBody>
      </p:sp>
      <p:sp>
        <p:nvSpPr>
          <p:cNvPr id="303" name="Shape 303"/>
          <p:cNvSpPr txBox="1"/>
          <p:nvPr>
            <p:ph idx="1" type="body"/>
          </p:nvPr>
        </p:nvSpPr>
        <p:spPr>
          <a:xfrm>
            <a:off x="457200" y="175577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help the group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survive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clarify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role expectations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help individuals avoid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embarrassing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situations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emphasize the group’s important values and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identity</a:t>
            </a:r>
          </a:p>
        </p:txBody>
      </p:sp>
    </p:spTree>
  </p:cSld>
  <p:clrMapOvr>
    <a:masterClrMapping/>
  </p:clrMapOvr>
  <p:transition spd="slow">
    <p:cut/>
  </p:transition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Cohesiveness &amp; Groupthink</a:t>
            </a:r>
          </a:p>
        </p:txBody>
      </p:sp>
      <p:sp>
        <p:nvSpPr>
          <p:cNvPr id="309" name="Shape 309"/>
          <p:cNvSpPr txBox="1"/>
          <p:nvPr>
            <p:ph idx="1" type="body"/>
          </p:nvPr>
        </p:nvSpPr>
        <p:spPr>
          <a:xfrm>
            <a:off x="457200" y="1766886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Groupthink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cohesive group’s blind unwillingness to consider </a:t>
            </a:r>
            <a:b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alternatives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Symptoms of Groupthink</a:t>
            </a:r>
          </a:p>
        </p:txBody>
      </p:sp>
      <p:sp>
        <p:nvSpPr>
          <p:cNvPr id="315" name="Shape 315"/>
          <p:cNvSpPr txBox="1"/>
          <p:nvPr>
            <p:ph idx="1" type="body"/>
          </p:nvPr>
        </p:nvSpPr>
        <p:spPr>
          <a:xfrm>
            <a:off x="457200" y="1789111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Invulnerability, inherent morality, and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stereotyping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opposition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Rationalization and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self-censorship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Illusion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unanimity, peer pressure, and mindguards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Groupthink versus “the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wisdom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crowds”</a:t>
            </a:r>
          </a:p>
        </p:txBody>
      </p:sp>
    </p:spTree>
  </p:cSld>
  <p:clrMapOvr>
    <a:masterClrMapping/>
  </p:clrMapOvr>
  <p:transition spd="slow">
    <p:cut/>
  </p:transition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Results of Groupthink</a:t>
            </a:r>
          </a:p>
        </p:txBody>
      </p:sp>
      <p:sp>
        <p:nvSpPr>
          <p:cNvPr id="321" name="Shape 321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Reduction in alternative ideas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Limiting of other information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Preventing Groupthink</a:t>
            </a:r>
          </a:p>
        </p:txBody>
      </p:sp>
      <p:sp>
        <p:nvSpPr>
          <p:cNvPr id="327" name="Shape 327"/>
          <p:cNvSpPr txBox="1"/>
          <p:nvPr>
            <p:ph idx="1" type="body"/>
          </p:nvPr>
        </p:nvSpPr>
        <p:spPr>
          <a:xfrm>
            <a:off x="457200" y="180022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Allow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criticism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Allow other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perspectives</a:t>
            </a:r>
          </a:p>
        </p:txBody>
      </p:sp>
      <p:pic>
        <p:nvPicPr>
          <p:cNvPr id="328" name="Shape 3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733800" y="3200400"/>
            <a:ext cx="4213225" cy="29003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Nature of Conflict</a:t>
            </a:r>
          </a:p>
        </p:txBody>
      </p:sp>
      <p:sp>
        <p:nvSpPr>
          <p:cNvPr id="334" name="Shape 334"/>
          <p:cNvSpPr txBox="1"/>
          <p:nvPr>
            <p:ph idx="1" type="body"/>
          </p:nvPr>
        </p:nvSpPr>
        <p:spPr>
          <a:xfrm>
            <a:off x="457200" y="1789111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 in which one party perceives that its interests are being opposed or negatively affected by another party</a:t>
            </a:r>
          </a:p>
        </p:txBody>
      </p:sp>
    </p:spTree>
  </p:cSld>
  <p:clrMapOvr>
    <a:masterClrMapping/>
  </p:clrMapOvr>
  <p:transition spd="slow">
    <p:cut/>
  </p:transition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The Nature of Conflict</a:t>
            </a:r>
          </a:p>
        </p:txBody>
      </p:sp>
      <p:sp>
        <p:nvSpPr>
          <p:cNvPr id="340" name="Shape 340"/>
          <p:cNvSpPr txBox="1"/>
          <p:nvPr>
            <p:ph idx="1" type="body"/>
          </p:nvPr>
        </p:nvSpPr>
        <p:spPr>
          <a:xfrm>
            <a:off x="457200" y="1798636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Dysfunctional  conflict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 that hinders the organization’s performance or threatens its interest</a:t>
            </a:r>
          </a:p>
        </p:txBody>
      </p:sp>
      <p:sp>
        <p:nvSpPr>
          <p:cNvPr id="341" name="Shape 341"/>
          <p:cNvSpPr txBox="1"/>
          <p:nvPr>
            <p:ph idx="2" type="body"/>
          </p:nvPr>
        </p:nvSpPr>
        <p:spPr>
          <a:xfrm>
            <a:off x="4662487" y="1798636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Functional conflict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 that benefits the main purposes of the organization and serves its interests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Relationship Between Level of Conflict and Level of Performance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-3175" y="1728786"/>
            <a:ext cx="2514599" cy="369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 13.2</a:t>
            </a:r>
          </a:p>
        </p:txBody>
      </p:sp>
      <p:pic>
        <p:nvPicPr>
          <p:cNvPr id="348" name="Shape 3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54125" y="2133600"/>
            <a:ext cx="6635750" cy="373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Three Kinds of Conflict</a:t>
            </a:r>
          </a:p>
        </p:txBody>
      </p:sp>
      <p:sp>
        <p:nvSpPr>
          <p:cNvPr id="354" name="Shape 354"/>
          <p:cNvSpPr txBox="1"/>
          <p:nvPr>
            <p:ph idx="1" type="body"/>
          </p:nvPr>
        </p:nvSpPr>
        <p:spPr>
          <a:xfrm>
            <a:off x="457200" y="173355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Personality conflict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interpersonal opposition based on personal dislike, disagreement, or differing styles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Personality clashes, competition for scarce resources, time pressure, communication failures</a:t>
            </a:r>
          </a:p>
        </p:txBody>
      </p:sp>
      <p:pic>
        <p:nvPicPr>
          <p:cNvPr id="355" name="Shape 3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24400" y="4419600"/>
            <a:ext cx="3048000" cy="203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Why Teamwork is Important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152400" y="1752600"/>
            <a:ext cx="1371599" cy="304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13.1</a:t>
            </a:r>
          </a:p>
        </p:txBody>
      </p:sp>
      <p:pic>
        <p:nvPicPr>
          <p:cNvPr id="125" name="Shape 1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162" y="2133600"/>
            <a:ext cx="8321675" cy="3886200"/>
          </a:xfrm>
          <a:prstGeom prst="rect">
            <a:avLst/>
          </a:prstGeom>
          <a:noFill/>
          <a:ln cap="rnd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pic>
    </p:spTree>
  </p:cSld>
  <p:clrMapOvr>
    <a:masterClrMapping/>
  </p:clrMapOvr>
  <p:transition spd="slow">
    <p:cut/>
  </p:transition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Three Kinds of Conflict</a:t>
            </a:r>
          </a:p>
        </p:txBody>
      </p:sp>
      <p:sp>
        <p:nvSpPr>
          <p:cNvPr id="362" name="Shape 362"/>
          <p:cNvSpPr txBox="1"/>
          <p:nvPr>
            <p:ph idx="1" type="body"/>
          </p:nvPr>
        </p:nvSpPr>
        <p:spPr>
          <a:xfrm>
            <a:off x="457200" y="1744661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Intergroup conflicts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Inconsistent goals or reward systems, ambiguous jurisdictions, status differences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Multicultural conflicts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1" baseline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Five Conflict-Handling Styles</a:t>
            </a:r>
          </a:p>
        </p:txBody>
      </p:sp>
      <p:sp>
        <p:nvSpPr>
          <p:cNvPr id="368" name="Shape 368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Avoiding</a:t>
            </a: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“Maybe the problem will go away”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Accommodating</a:t>
            </a: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“Let’s do it your way”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Forcing</a:t>
            </a: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“You have to do it my way”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Compromising</a:t>
            </a: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“Let’s split the difference”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Collaborating</a:t>
            </a: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“Let’s cooperate to reach a win-win solution that benefits both of us”</a:t>
            </a:r>
          </a:p>
        </p:txBody>
      </p:sp>
    </p:spTree>
  </p:cSld>
  <p:clrMapOvr>
    <a:masterClrMapping/>
  </p:clrMapOvr>
  <p:transition spd="slow">
    <p:cut/>
  </p:transition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Shape 373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Devices to Stimulate Constructive Conflict</a:t>
            </a:r>
          </a:p>
        </p:txBody>
      </p:sp>
      <p:sp>
        <p:nvSpPr>
          <p:cNvPr id="374" name="Shape 374"/>
          <p:cNvSpPr txBox="1"/>
          <p:nvPr>
            <p:ph idx="1" type="body"/>
          </p:nvPr>
        </p:nvSpPr>
        <p:spPr>
          <a:xfrm>
            <a:off x="457200" y="175577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514350" lvl="0" marL="5143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Spur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competition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among employees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Change the organization’s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culture 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&amp; procedures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Bring in </a:t>
            </a: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outsiders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new perspectives</a:t>
            </a:r>
          </a:p>
          <a:p>
            <a:pPr indent="-514350" lvl="0" marL="51435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ct val="125000"/>
              <a:buFont typeface="Calibri"/>
              <a:buAutoNum type="arabicPeriod"/>
            </a:pPr>
            <a:r>
              <a:rPr b="0" baseline="0" i="0" lang="en-US" sz="3200" u="none" cap="none" strike="noStrike">
                <a:solidFill>
                  <a:srgbClr val="008080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programmed conflict</a:t>
            </a:r>
          </a:p>
        </p:txBody>
      </p:sp>
    </p:spTree>
  </p:cSld>
  <p:clrMapOvr>
    <a:masterClrMapping/>
  </p:clrMapOvr>
  <p:transition spd="slow">
    <p:cut/>
  </p:transition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Programmed Conflict</a:t>
            </a:r>
          </a:p>
        </p:txBody>
      </p:sp>
      <p:sp>
        <p:nvSpPr>
          <p:cNvPr id="380" name="Shape 380"/>
          <p:cNvSpPr txBox="1"/>
          <p:nvPr>
            <p:ph idx="1" type="body"/>
          </p:nvPr>
        </p:nvSpPr>
        <p:spPr>
          <a:xfrm>
            <a:off x="457200" y="1798636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Devil’s advocacy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 of assigning someone to play the role of critic to voice possible objections to a proposal and thereby generate critical thinking and reality testing</a:t>
            </a:r>
          </a:p>
        </p:txBody>
      </p:sp>
      <p:sp>
        <p:nvSpPr>
          <p:cNvPr id="381" name="Shape 381"/>
          <p:cNvSpPr txBox="1"/>
          <p:nvPr>
            <p:ph idx="2" type="body"/>
          </p:nvPr>
        </p:nvSpPr>
        <p:spPr>
          <a:xfrm>
            <a:off x="4662487" y="1798636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Dialectic method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 of having two people or groups play opposing roles in a debate in order to better understand a proposal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Groups &amp; Teams</a:t>
            </a:r>
          </a:p>
        </p:txBody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457200" y="1809750"/>
            <a:ext cx="4038599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76092"/>
              </a:buClr>
              <a:buSzPct val="125000"/>
              <a:buFont typeface="Calibri"/>
              <a:buChar char="✦"/>
            </a:pPr>
            <a:r>
              <a:rPr b="1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Group</a:t>
            </a:r>
            <a:r>
              <a:rPr b="0" baseline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341312" lvl="1" marL="798512" marR="0" rtl="0" algn="l">
              <a:lnSpc>
                <a:spcPct val="100000"/>
              </a:lnSpc>
              <a:spcBef>
                <a:spcPts val="540"/>
              </a:spcBef>
              <a:spcAft>
                <a:spcPts val="0"/>
              </a:spcAft>
              <a:buClr>
                <a:srgbClr val="376092"/>
              </a:buClr>
              <a:buSzPct val="115000"/>
              <a:buFont typeface="Calibri"/>
              <a:buChar char="9"/>
            </a:pP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 or more freely acting individuals who share collective norms, collective goals, and have a common identity</a:t>
            </a:r>
          </a:p>
        </p:txBody>
      </p:sp>
      <p:pic>
        <p:nvPicPr>
          <p:cNvPr id="132" name="Shape 1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24400" y="2133600"/>
            <a:ext cx="3962399" cy="3962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Groups &amp; Teams</a:t>
            </a:r>
          </a:p>
        </p:txBody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457200" y="1778000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</a:t>
            </a: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small group of people with complementary skills who are committed to a common purpose, performance goals, and approach for which they hold themselves mutually accountable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Various Types of Teams</a:t>
            </a:r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2209800"/>
            <a:ext cx="8191499" cy="3971924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Shape 145"/>
          <p:cNvSpPr txBox="1"/>
          <p:nvPr/>
        </p:nvSpPr>
        <p:spPr>
          <a:xfrm>
            <a:off x="228600" y="1600200"/>
            <a:ext cx="2362200" cy="3079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baseline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13.2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Formal versus Informal Groups</a:t>
            </a:r>
          </a:p>
        </p:txBody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457200" y="1789111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Formal group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established to do something productive for the organization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headed by a leader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1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Informal group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formed by people seeking friendship </a:t>
            </a:r>
          </a:p>
          <a:p>
            <a:pPr indent="-403225" lvl="1" marL="860425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376092"/>
              </a:buClr>
              <a:buSzPct val="110000"/>
              <a:buFont typeface="Calibri"/>
              <a:buChar char="9"/>
            </a:pPr>
            <a:r>
              <a:rPr b="0" baseline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has no officially appointed leader, although a leader may emerge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CE6F2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rgbClr val="DCE6F2"/>
                </a:solidFill>
                <a:latin typeface="Calibri"/>
                <a:ea typeface="Calibri"/>
                <a:cs typeface="Calibri"/>
                <a:sym typeface="Calibri"/>
              </a:rPr>
              <a:t>Example: Informal Groups &amp; Informal Learning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457200" y="1755775"/>
            <a:ext cx="8229600" cy="45259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461962" lvl="0" marL="46196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Siemens employees gathered often in the lunchroom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More work than chit-chat</a:t>
            </a:r>
          </a:p>
          <a:p>
            <a:pPr indent="-461962" lvl="0" marL="461962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254061"/>
              </a:buClr>
              <a:buSzPct val="125000"/>
              <a:buFont typeface="Calibri"/>
              <a:buChar char="✦"/>
            </a:pPr>
            <a:r>
              <a:rPr b="0" baseline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Siemens managers placed overhead projectors and notepads in the lunchroom to facilitate the exchange of information</a:t>
            </a:r>
          </a:p>
        </p:txBody>
      </p:sp>
      <p:pic>
        <p:nvPicPr>
          <p:cNvPr id="158" name="Shape 1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1200" y="5233987"/>
            <a:ext cx="2982912" cy="6778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5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3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8.xml><?xml version="1.0" encoding="utf-8"?>
<a:theme xmlns:a="http://schemas.openxmlformats.org/drawingml/2006/main" xmlns:r="http://schemas.openxmlformats.org/officeDocument/2006/relationships" name="4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cap="flat" cmpd="sng" w="9525" algn="ctr">
          <a:solidFill>
            <a:schemeClr val="phClr">
              <a:shade val="95000"/>
              <a:satMod val="105000"/>
            </a:schemeClr>
          </a:solidFill>
          <a:prstDash val="solid"/>
        </a:ln>
        <a:ln cap="flat" cmpd="sng" w="25400" algn="ctr">
          <a:solidFill>
            <a:schemeClr val="phClr"/>
          </a:solidFill>
          <a:prstDash val="solid"/>
        </a:ln>
        <a:ln cap="flat" cmpd="sng" w="38100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rotWithShape="0" dir="5400000" dist="20000">
              <a:srgbClr val="000000">
                <a:alpha val="38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</a:effectStyle>
        <a:effectStyle>
          <a:effectLst>
            <a:outerShdw blurRad="40000" rotWithShape="0" dir="5400000" dist="23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</a:theme>
</file>