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5.xml"/>
  <Override ContentType="application/vnd.openxmlformats-officedocument.theme+xml" PartName="/ppt/theme/theme2.xml"/>
  <Override ContentType="application/vnd.openxmlformats-officedocument.theme+xml" PartName="/ppt/theme/theme7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theme+xml" PartName="/ppt/theme/theme8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3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31.xml"/>
  <Override ContentType="application/vnd.openxmlformats-officedocument.presentationml.slide+xml" PartName="/ppt/slides/slide40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38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4"/>
    <p:sldMasterId id="2147483661" r:id="rId5"/>
    <p:sldMasterId id="2147483662" r:id="rId6"/>
    <p:sldMasterId id="2147483663" r:id="rId7"/>
    <p:sldMasterId id="2147483664" r:id="rId8"/>
    <p:sldMasterId id="2147483665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37" Type="http://schemas.openxmlformats.org/officeDocument/2006/relationships/slide" Target="slides/slide27.xml"/><Relationship Id="rId19" Type="http://schemas.openxmlformats.org/officeDocument/2006/relationships/slide" Target="slides/slide9.xml"/><Relationship Id="rId36" Type="http://schemas.openxmlformats.org/officeDocument/2006/relationships/slide" Target="slides/slide26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12" Type="http://schemas.openxmlformats.org/officeDocument/2006/relationships/slide" Target="slides/slide2.xml"/><Relationship Id="rId31" Type="http://schemas.openxmlformats.org/officeDocument/2006/relationships/slide" Target="slides/slide21.xml"/><Relationship Id="rId13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50" Type="http://schemas.openxmlformats.org/officeDocument/2006/relationships/slide" Target="slides/slide40.xml"/><Relationship Id="rId48" Type="http://schemas.openxmlformats.org/officeDocument/2006/relationships/slide" Target="slides/slide38.xml"/><Relationship Id="rId47" Type="http://schemas.openxmlformats.org/officeDocument/2006/relationships/slide" Target="slides/slide37.xml"/><Relationship Id="rId29" Type="http://schemas.openxmlformats.org/officeDocument/2006/relationships/slide" Target="slides/slide19.xml"/><Relationship Id="rId49" Type="http://schemas.openxmlformats.org/officeDocument/2006/relationships/slide" Target="slides/slide39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" Type="http://schemas.openxmlformats.org/officeDocument/2006/relationships/presProps" Target="presProps.xml"/><Relationship Id="rId21" Type="http://schemas.openxmlformats.org/officeDocument/2006/relationships/slide" Target="slides/slide11.xml"/><Relationship Id="rId40" Type="http://schemas.openxmlformats.org/officeDocument/2006/relationships/slide" Target="slides/slide30.xml"/><Relationship Id="rId1" Type="http://schemas.openxmlformats.org/officeDocument/2006/relationships/theme" Target="theme/theme3.xml"/><Relationship Id="rId22" Type="http://schemas.openxmlformats.org/officeDocument/2006/relationships/slide" Target="slides/slide12.xml"/><Relationship Id="rId41" Type="http://schemas.openxmlformats.org/officeDocument/2006/relationships/slide" Target="slides/slide31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3.xml"/><Relationship Id="rId42" Type="http://schemas.openxmlformats.org/officeDocument/2006/relationships/slide" Target="slides/slide32.xml"/><Relationship Id="rId3" Type="http://schemas.openxmlformats.org/officeDocument/2006/relationships/tableStyles" Target="tableStyles.xml"/><Relationship Id="rId24" Type="http://schemas.openxmlformats.org/officeDocument/2006/relationships/slide" Target="slides/slide14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5" Type="http://schemas.openxmlformats.org/officeDocument/2006/relationships/slideMaster" Target="slideMasters/slideMaster2.xml"/><Relationship Id="rId8" Type="http://schemas.openxmlformats.org/officeDocument/2006/relationships/slideMaster" Target="slideMasters/slideMaster5.xml"/><Relationship Id="rId7" Type="http://schemas.openxmlformats.org/officeDocument/2006/relationships/slideMaster" Target="slideMasters/slideMaster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ERG theory is consistent with the finding that individual and cultural differences influence our need states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People are motivated by different needs at different times in their lives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</p:txBody>
      </p:sp>
      <p:sp>
        <p:nvSpPr>
          <p:cNvPr id="186" name="Shape 18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The correct answer is “A” </a:t>
            </a:r>
          </a:p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800" u="none" cap="none" strike="noStrike"/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</p:txBody>
      </p:sp>
      <p:sp>
        <p:nvSpPr>
          <p:cNvPr id="212" name="Shape 21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Using two-factor theory to motivate employees</a:t>
            </a:r>
          </a:p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800" u="none" cap="none" strike="noStrike"/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Managers should first eliminate dissatisfaction making sure that working conditions, pay levels, and company policies are reasonable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The correct answer is “B”   </a:t>
            </a:r>
          </a:p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800" u="none" cap="none" strike="noStrike"/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</p:txBody>
      </p:sp>
      <p:sp>
        <p:nvSpPr>
          <p:cNvPr id="291" name="Shape 29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Job simplification - the process of reducing the number of tasks a worker performs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Job enlargement consists of increasing the number of tasks in a job to increase variety and motivation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Job enrichment consists of building into a job such motivating factors as responsibility, achievement, recognition, stimulating work, and advancement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Calibri"/>
              <a:buNone/>
            </a:pPr>
            <a:r>
              <a:rPr b="0" baseline="0" i="0" lang="en-US" sz="1200" u="none" cap="none" strike="noStrike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The correct answer is “B”   </a:t>
            </a:r>
          </a:p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800" u="none" cap="none" strike="noStrike"/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</p:txBody>
      </p:sp>
      <p:sp>
        <p:nvSpPr>
          <p:cNvPr id="305" name="Shape 30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Applying the Job Characteristics Model</a:t>
            </a:r>
          </a:p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800" u="none" cap="none" strike="noStrike"/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Diagnose the work environment to see whether a problem exist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Determine whether job redesign is appropriate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Consider how to redesign the job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The correct answer is “B”   </a:t>
            </a:r>
          </a:p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800" u="none" cap="none" strike="noStrike"/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</p:txBody>
      </p:sp>
      <p:sp>
        <p:nvSpPr>
          <p:cNvPr id="333" name="Shape 33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Piece rate </a:t>
            </a:r>
          </a:p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employees paid according to how much output they produce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Sales commission </a:t>
            </a:r>
          </a:p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sales reps are paid a percentage of the earnings the company made from their sales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Bonuses </a:t>
            </a:r>
          </a:p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cash awards given to employees who achieve specific performance objectives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C76700"/>
              </a:buClr>
              <a:buSzPct val="25000"/>
              <a:buFont typeface="Arial"/>
              <a:buNone/>
            </a:pPr>
            <a:r>
              <a:rPr b="0" baseline="0" i="1" lang="en-US" sz="1800" u="none" cap="none" strike="noStrike">
                <a:solidFill>
                  <a:srgbClr val="C76700"/>
                </a:solidFill>
              </a:rPr>
              <a:t>profit sharing</a:t>
            </a:r>
            <a:r>
              <a:rPr b="0" baseline="0" i="0" lang="en-US" sz="1800" u="none" cap="none" strike="noStrike"/>
              <a:t> - the distribution to employees of a percentage of the company’s profits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-</a:t>
            </a:r>
            <a:r>
              <a:rPr b="0" baseline="0" i="1" lang="en-US" sz="1800" u="none" cap="none" strike="noStrike">
                <a:solidFill>
                  <a:srgbClr val="C76700"/>
                </a:solidFill>
              </a:rPr>
              <a:t>gainsharing</a:t>
            </a:r>
            <a:r>
              <a:rPr b="0" baseline="0" i="0" lang="en-US" sz="1800" u="none" cap="none" strike="noStrike"/>
              <a:t> - the distribution of savings or gains to groups of employees who reduced costs and increased measurable productivity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b="0" baseline="0" i="1" lang="en-US" sz="1800" u="none" cap="none" strike="noStrike"/>
              <a:t>-</a:t>
            </a:r>
            <a:r>
              <a:rPr b="0" baseline="0" i="1" lang="en-US" sz="1800" u="none" cap="none" strike="noStrike">
                <a:solidFill>
                  <a:srgbClr val="C76700"/>
                </a:solidFill>
              </a:rPr>
              <a:t>stock options</a:t>
            </a:r>
            <a:r>
              <a:rPr b="0" baseline="0" i="0" lang="en-US" sz="1800" u="none" cap="none" strike="noStrike"/>
              <a:t> - certain employees are given the right to buy stock at a future date for a discounted price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-</a:t>
            </a:r>
            <a:r>
              <a:rPr b="0" baseline="0" i="1" lang="en-US" sz="1800" u="none" cap="none" strike="noStrike">
                <a:solidFill>
                  <a:srgbClr val="C76700"/>
                </a:solidFill>
              </a:rPr>
              <a:t>pay for knowledge</a:t>
            </a:r>
            <a:r>
              <a:rPr b="0" baseline="0" i="0" lang="en-US" sz="1800" u="none" cap="none" strike="noStrike"/>
              <a:t> - employee pay is tied to the number of job relevant skills or academic degrees they earn</a:t>
            </a:r>
            <a:r>
              <a:rPr b="0" baseline="0" i="1" lang="en-US" sz="1800" u="none" cap="none" strike="noStrike"/>
              <a:t>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1" sz="1800" u="none" cap="none" strike="noStrike"/>
          </a:p>
        </p:txBody>
      </p:sp>
      <p:sp>
        <p:nvSpPr>
          <p:cNvPr id="361" name="Shape 36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The correct answer is “D”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</p:txBody>
      </p:sp>
      <p:sp>
        <p:nvSpPr>
          <p:cNvPr id="368" name="Shape 36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The most common non-monetary incentive is the flexible workplace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Companies need to offer employees a means of balancing their work and their personal lives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Companies need to create a work environment that is conducive to productivity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Companies can help employees build their skills by developing “shadowing” programs and offering tuition reimbursement  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Offering sabbaticals to long-term employees gives people a change to recharge themselves 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</p:txBody>
      </p:sp>
      <p:sp>
        <p:nvSpPr>
          <p:cNvPr id="375" name="Shape 37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The correct answer is “A”.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</p:txBody>
      </p:sp>
      <p:sp>
        <p:nvSpPr>
          <p:cNvPr id="143" name="Shape 14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1. </a:t>
            </a:r>
            <a:r>
              <a:rPr b="1" baseline="0" i="1" lang="en-US" sz="1800" u="none" cap="none" strike="noStrike"/>
              <a:t>Join your organization. </a:t>
            </a:r>
            <a:r>
              <a:rPr b="0" baseline="0" i="0" lang="en-US" sz="1800" u="none" cap="none" strike="noStrike"/>
              <a:t>You need to instill in talented prospective workers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the desire to come to work for you.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2. </a:t>
            </a:r>
            <a:r>
              <a:rPr b="1" baseline="0" i="1" lang="en-US" sz="1800" u="none" cap="none" strike="noStrike"/>
              <a:t>Stay with your organization. </a:t>
            </a:r>
            <a:r>
              <a:rPr b="0" baseline="0" i="0" lang="en-US" sz="1800" u="none" cap="none" strike="noStrike"/>
              <a:t>Whether you are in good economic times or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bad, you always want to be able to retain good people.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3. </a:t>
            </a:r>
            <a:r>
              <a:rPr b="1" baseline="0" i="1" lang="en-US" sz="1800" u="none" cap="none" strike="noStrike"/>
              <a:t>Show up for work at your organization. </a:t>
            </a:r>
            <a:r>
              <a:rPr b="0" baseline="0" i="0" lang="en-US" sz="1800" u="none" cap="none" strike="noStrike"/>
              <a:t>In many organizations, absenteeism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and lateness are tremendous problems. 15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4. </a:t>
            </a:r>
            <a:r>
              <a:rPr b="1" baseline="0" i="1" lang="en-US" sz="1800" u="none" cap="none" strike="noStrike"/>
              <a:t>Be engaged while at your organization. </a:t>
            </a:r>
            <a:r>
              <a:rPr b="0" baseline="0" i="0" lang="en-US" sz="1800" u="none" cap="none" strike="noStrike"/>
              <a:t>Engaged employees produce higher quality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work and better customer service.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5. </a:t>
            </a:r>
            <a:r>
              <a:rPr b="1" baseline="0" i="1" lang="en-US" sz="1800" u="none" cap="none" strike="noStrike"/>
              <a:t>Do extra for your organization. </a:t>
            </a:r>
            <a:r>
              <a:rPr b="0" baseline="0" i="0" lang="en-US" sz="1800" u="none" cap="none" strike="noStrike"/>
              <a:t>You hope your employees will perform extra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tasks above and beyond the call of duty (be organizational “good citizens”).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Calibri"/>
              <a:buNone/>
            </a:pPr>
            <a:r>
              <a:rPr b="0" baseline="0" i="0" lang="en-US" sz="1200" u="none" cap="none" strike="noStrike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1" baseline="0" i="1" lang="en-US" sz="1800" u="none" cap="none" strike="noStrike"/>
              <a:t>1. Physiological Needs </a:t>
            </a:r>
            <a:r>
              <a:rPr b="0" baseline="0" i="0" lang="en-US" sz="1800" u="none" cap="none" strike="noStrike"/>
              <a:t>These are the most basic human physical needs, in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which one is concerned with having food, clothing, shelter, and comfort and with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self-preservation.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1" baseline="0" i="1" lang="en-US" sz="1800" u="none" cap="none" strike="noStrike"/>
              <a:t>2. Safety Needs </a:t>
            </a:r>
            <a:r>
              <a:rPr b="0" baseline="0" i="0" lang="en-US" sz="1800" u="none" cap="none" strike="noStrike"/>
              <a:t>These needs are concerned with physical safety and emotional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security, so that a person is concerned with avoiding violence and threats.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1" baseline="0" i="1" lang="en-US" sz="1800" u="none" cap="none" strike="noStrike"/>
              <a:t>3. Love Needs </a:t>
            </a:r>
            <a:r>
              <a:rPr b="0" baseline="0" i="0" lang="en-US" sz="1800" u="none" cap="none" strike="noStrike"/>
              <a:t>Once basic needs and security are taken care of, people look for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love, friendship, and affection.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1" baseline="0" i="1" lang="en-US" sz="1800" u="none" cap="none" strike="noStrike"/>
              <a:t>4. Esteem Needs </a:t>
            </a:r>
            <a:r>
              <a:rPr b="0" baseline="0" i="0" lang="en-US" sz="1800" u="none" cap="none" strike="noStrike"/>
              <a:t>After they meet their social needs, people focus on such matters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as self-respect, status, reputation, recognition, and self-confidence.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1" baseline="0" i="1" lang="en-US" sz="1800" u="none" cap="none" strike="noStrike"/>
              <a:t>5. Self-Actualization Needs </a:t>
            </a:r>
            <a:r>
              <a:rPr b="0" baseline="0" i="0" lang="en-US" sz="1800" u="none" cap="none" strike="noStrike"/>
              <a:t>The highest level of need, self-actualization is self-fulfillment—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the need to develop one’s fullest potential, to become the best one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baseline="0" i="0" lang="en-US" sz="1800" u="none" cap="none" strike="noStrike"/>
              <a:t>is capable of being.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Calibri"/>
              <a:buNone/>
            </a:pPr>
            <a:r>
              <a:rPr b="0" baseline="0" i="0" lang="en-US" sz="1200" u="none" cap="none" strike="noStrike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16764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3837" marL="461963" rtl="0">
              <a:spcBef>
                <a:spcPts val="0"/>
              </a:spcBef>
              <a:buClr>
                <a:srgbClr val="366092"/>
              </a:buClr>
              <a:buFont typeface="Calibri"/>
              <a:buChar char="✦"/>
              <a:defRPr/>
            </a:lvl1pPr>
            <a:lvl2pPr indent="-144145" marL="798513" rtl="0">
              <a:spcBef>
                <a:spcPts val="0"/>
              </a:spcBef>
              <a:buClr>
                <a:srgbClr val="366092"/>
              </a:buClr>
              <a:buFont typeface="Calibri"/>
              <a:buChar char="9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4661885" y="16764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3837" marL="461963" rtl="0">
              <a:spcBef>
                <a:spcPts val="0"/>
              </a:spcBef>
              <a:buClr>
                <a:srgbClr val="366092"/>
              </a:buClr>
              <a:buFont typeface="Calibri"/>
              <a:buChar char="✦"/>
              <a:defRPr/>
            </a:lvl1pPr>
            <a:lvl2pPr indent="-144145" marL="798513" rtl="0">
              <a:spcBef>
                <a:spcPts val="0"/>
              </a:spcBef>
              <a:buClr>
                <a:srgbClr val="366092"/>
              </a:buClr>
              <a:buFont typeface="Calibri"/>
              <a:buChar char="9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1347787" y="457200"/>
            <a:ext cx="72390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09600" y="1524000"/>
            <a:ext cx="39623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buClr>
                <a:srgbClr val="006600"/>
              </a:buClr>
              <a:buFont typeface="Calibri"/>
              <a:buChar char="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4724400" y="1524000"/>
            <a:ext cx="39623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buClr>
                <a:srgbClr val="006600"/>
              </a:buClr>
              <a:buFont typeface="Calibri"/>
              <a:buChar char="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x="4800600" y="914400"/>
            <a:ext cx="3505200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4876800" y="4343400"/>
            <a:ext cx="3429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/>
            </a:lvl1pPr>
            <a:lvl2pPr indent="0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indent="0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indent="0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indent="0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7962" marL="461963" rtl="0">
              <a:spcBef>
                <a:spcPts val="0"/>
              </a:spcBef>
              <a:buClr>
                <a:srgbClr val="244061"/>
              </a:buClr>
              <a:buFont typeface="Calibri"/>
              <a:buChar char="✦"/>
              <a:defRPr/>
            </a:lvl1pPr>
            <a:lvl2pPr indent="-207644" marL="860425" rtl="0">
              <a:spcBef>
                <a:spcPts val="0"/>
              </a:spcBef>
              <a:buClr>
                <a:srgbClr val="366092"/>
              </a:buClr>
              <a:buFont typeface="Calibri"/>
              <a:buChar char="9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00.jpg"/><Relationship Id="rId3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0" y="0"/>
            <a:ext cx="9144000" cy="1371599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Shape 42"/>
          <p:cNvCxnSpPr/>
          <p:nvPr/>
        </p:nvCxnSpPr>
        <p:spPr>
          <a:xfrm>
            <a:off x="0" y="1524000"/>
            <a:ext cx="9144000" cy="0"/>
          </a:xfrm>
          <a:prstGeom prst="straightConnector1">
            <a:avLst/>
          </a:prstGeom>
          <a:noFill/>
          <a:ln cap="rnd" w="31750">
            <a:solidFill>
              <a:srgbClr val="37609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3" name="Shape 4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574FF">
              <a:alpha val="97254"/>
            </a:srgbClr>
          </a:solidFill>
          <a:ln cap="rnd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0" y="3962400"/>
            <a:ext cx="9144000" cy="2895600"/>
          </a:xfrm>
          <a:prstGeom prst="rect">
            <a:avLst/>
          </a:prstGeom>
          <a:solidFill>
            <a:srgbClr val="3366FF">
              <a:alpha val="7254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Shape 45"/>
          <p:cNvCxnSpPr/>
          <p:nvPr/>
        </p:nvCxnSpPr>
        <p:spPr>
          <a:xfrm>
            <a:off x="0" y="3962400"/>
            <a:ext cx="9144000" cy="0"/>
          </a:xfrm>
          <a:prstGeom prst="straightConnector1">
            <a:avLst/>
          </a:prstGeom>
          <a:noFill/>
          <a:ln cap="rnd" w="38100">
            <a:solidFill>
              <a:srgbClr val="4A7EBB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46" name="Shape 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" y="620712"/>
            <a:ext cx="3748087" cy="478948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Shape 56"/>
          <p:cNvCxnSpPr/>
          <p:nvPr/>
        </p:nvCxnSpPr>
        <p:spPr>
          <a:xfrm>
            <a:off x="0" y="1066800"/>
            <a:ext cx="381000" cy="0"/>
          </a:xfrm>
          <a:prstGeom prst="straightConnector1">
            <a:avLst/>
          </a:prstGeom>
          <a:noFill/>
          <a:ln cap="rnd" w="25400">
            <a:solidFill>
              <a:srgbClr val="17375E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 rot="-5400000">
            <a:off x="-457199" y="685800"/>
            <a:ext cx="1371599" cy="0"/>
          </a:xfrm>
          <a:prstGeom prst="straightConnector1">
            <a:avLst/>
          </a:prstGeom>
          <a:noFill/>
          <a:ln cap="rnd" w="25400">
            <a:solidFill>
              <a:srgbClr val="95B3D7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58" name="Shape 58"/>
          <p:cNvCxnSpPr/>
          <p:nvPr/>
        </p:nvCxnSpPr>
        <p:spPr>
          <a:xfrm>
            <a:off x="228600" y="1371600"/>
            <a:ext cx="8915400" cy="0"/>
          </a:xfrm>
          <a:prstGeom prst="straightConnector1">
            <a:avLst/>
          </a:prstGeom>
          <a:noFill/>
          <a:ln cap="rnd" w="25400">
            <a:solidFill>
              <a:srgbClr val="95B3D7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59" name="Shape 59"/>
          <p:cNvCxnSpPr/>
          <p:nvPr/>
        </p:nvCxnSpPr>
        <p:spPr>
          <a:xfrm rot="5400000">
            <a:off x="-2514600" y="3962400"/>
            <a:ext cx="5791200" cy="0"/>
          </a:xfrm>
          <a:prstGeom prst="straightConnector1">
            <a:avLst/>
          </a:prstGeom>
          <a:noFill/>
          <a:ln cap="rnd" w="25400">
            <a:solidFill>
              <a:srgbClr val="17375E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60" name="Shape 60"/>
          <p:cNvCxnSpPr/>
          <p:nvPr/>
        </p:nvCxnSpPr>
        <p:spPr>
          <a:xfrm>
            <a:off x="0" y="1524000"/>
            <a:ext cx="9144000" cy="0"/>
          </a:xfrm>
          <a:prstGeom prst="straightConnector1">
            <a:avLst/>
          </a:prstGeom>
          <a:noFill/>
          <a:ln cap="rnd" w="57150">
            <a:solidFill>
              <a:srgbClr val="4A7EB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1" name="Shape 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6934200" y="64008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0" lang="en-US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12-*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Shape 71"/>
          <p:cNvCxnSpPr/>
          <p:nvPr/>
        </p:nvCxnSpPr>
        <p:spPr>
          <a:xfrm rot="-5400000">
            <a:off x="-457199" y="685800"/>
            <a:ext cx="1371599" cy="0"/>
          </a:xfrm>
          <a:prstGeom prst="straightConnector1">
            <a:avLst/>
          </a:prstGeom>
          <a:noFill/>
          <a:ln cap="rnd" w="25400">
            <a:solidFill>
              <a:srgbClr val="95B3D7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72" name="Shape 72"/>
          <p:cNvCxnSpPr/>
          <p:nvPr/>
        </p:nvCxnSpPr>
        <p:spPr>
          <a:xfrm>
            <a:off x="228600" y="1371600"/>
            <a:ext cx="8915400" cy="0"/>
          </a:xfrm>
          <a:prstGeom prst="straightConnector1">
            <a:avLst/>
          </a:prstGeom>
          <a:noFill/>
          <a:ln cap="rnd" w="25400">
            <a:solidFill>
              <a:srgbClr val="95B3D7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73" name="Shape 73"/>
          <p:cNvCxnSpPr/>
          <p:nvPr/>
        </p:nvCxnSpPr>
        <p:spPr>
          <a:xfrm>
            <a:off x="0" y="1524000"/>
            <a:ext cx="9144000" cy="0"/>
          </a:xfrm>
          <a:prstGeom prst="straightConnector1">
            <a:avLst/>
          </a:prstGeom>
          <a:noFill/>
          <a:ln cap="rnd" w="57150">
            <a:solidFill>
              <a:srgbClr val="4A7EB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4" name="Shape 7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6934200" y="64008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0" lang="en-US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12-*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Shape 85"/>
          <p:cNvCxnSpPr/>
          <p:nvPr/>
        </p:nvCxnSpPr>
        <p:spPr>
          <a:xfrm>
            <a:off x="0" y="1524000"/>
            <a:ext cx="9144000" cy="0"/>
          </a:xfrm>
          <a:prstGeom prst="straightConnector1">
            <a:avLst/>
          </a:prstGeom>
          <a:noFill/>
          <a:ln cap="rnd" w="31750">
            <a:solidFill>
              <a:srgbClr val="558ED5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86" name="Shape 86"/>
          <p:cNvCxnSpPr/>
          <p:nvPr/>
        </p:nvCxnSpPr>
        <p:spPr>
          <a:xfrm>
            <a:off x="0" y="1524000"/>
            <a:ext cx="9144000" cy="0"/>
          </a:xfrm>
          <a:prstGeom prst="straightConnector1">
            <a:avLst/>
          </a:prstGeom>
          <a:noFill/>
          <a:ln cap="rnd" w="57150">
            <a:solidFill>
              <a:srgbClr val="4A7EB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7" name="Shape 8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228600" y="63246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6934200" y="64008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0" lang="en-US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12-*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3" Type="http://schemas.openxmlformats.org/officeDocument/2006/relationships/image" Target="../media/image02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3" Type="http://schemas.openxmlformats.org/officeDocument/2006/relationships/image" Target="../media/image04.jp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3" Type="http://schemas.openxmlformats.org/officeDocument/2006/relationships/image" Target="../media/image05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07.pn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08.pn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3" Type="http://schemas.openxmlformats.org/officeDocument/2006/relationships/image" Target="../media/image06.jp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09.pn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12.png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3" Type="http://schemas.openxmlformats.org/officeDocument/2006/relationships/image" Target="../media/image11.jpg"/></Relationships>
</file>

<file path=ppt/slides/_rels/slide3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3" Type="http://schemas.openxmlformats.org/officeDocument/2006/relationships/image" Target="../media/image01.png"/></Relationships>
</file>

<file path=ppt/slides/_rels/slide4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ctrTitle"/>
          </p:nvPr>
        </p:nvSpPr>
        <p:spPr>
          <a:xfrm>
            <a:off x="5054600" y="4025900"/>
            <a:ext cx="350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Chapter Twelve</a:t>
            </a:r>
          </a:p>
        </p:txBody>
      </p:sp>
      <p:sp>
        <p:nvSpPr>
          <p:cNvPr id="104" name="Shape 104"/>
          <p:cNvSpPr txBox="1"/>
          <p:nvPr>
            <p:ph idx="1" type="subTitle"/>
          </p:nvPr>
        </p:nvSpPr>
        <p:spPr>
          <a:xfrm>
            <a:off x="4876800" y="533400"/>
            <a:ext cx="3962399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baseline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Motivating Employees: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Achieving Superior Performance in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Workplace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76200" y="6594475"/>
            <a:ext cx="17526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baseline="0" i="1" lang="en-US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McGraw-Hill/Irwin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4572000" y="6613525"/>
            <a:ext cx="44958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baseline="0" i="1" lang="en-US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2013 by The McGraw-Hill Companies, Inc. All rights reserved</a:t>
            </a:r>
            <a:r>
              <a:rPr b="1" baseline="0" i="0" lang="en-US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6712" y="1741486"/>
            <a:ext cx="5870574" cy="494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Maslow’s Hierarchy of Needs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20636" y="1741486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Example: A Hotel CEO Applies Maslow’s Hierarchy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b="0" baseline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Peak: How Great Companies Get Their Mojo from Maslow, 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 Chip Conley describes how JDV used Maslow’s theory to motivate the business’s three key stakeholders—employees, customers, and investors—by tapping into the power of self-actualization to create peak performance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5257800"/>
            <a:ext cx="2381249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Alderfer’s ERG Theory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457200" y="180975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b="1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ERG theory </a:t>
            </a:r>
          </a:p>
          <a:p>
            <a:pPr indent="-341312" lvl="1" marL="798512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assumes that three basic needs influence behavior-existence, relatedness, and growth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2667000"/>
            <a:ext cx="3979862" cy="265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Three Kinds of Needs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457200" y="176688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Existence needs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desire for physiological and material well-being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Relatedness needs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desire to have meaningful relationships with people who are significant to us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 needs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desire to grow as human beings and to use our abilities to their fullest potential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McClelland’s Acquired Needs Theory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457200" y="1843086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b="1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Acquired Needs Theory </a:t>
            </a:r>
          </a:p>
          <a:p>
            <a:pPr indent="-341312" lvl="1" marL="798512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states that three needs - achievement, affiliation, and power - are major motives determining people’s behavior in the workplace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1752600"/>
            <a:ext cx="1957386" cy="4770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Three Needs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457200" y="182245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for achievement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desire to achieve excellence in challenging tasks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for affiliation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desire for friendly and warm relations with other people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for power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desire to be responsible for or control other people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457200" y="17780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Patty prefers working alone, is comfortable taking moderate risks, and feels good when accomplishing a goal.  Patty probably has a: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need for achievement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need for affiliation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need for power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need for achievement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0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Example: What Motivates Facebook’s COO Sheryl Sandberg?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457200" y="176688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 chief operating officer (COO) Sheryl Sandberg, 42, was named the fifth most powerful woman in the world by Forbes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She’s  also “a passionate advocate for women to claim a far greater share of the top corporate leadership positions.”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Herzberg’s Two-Factor Theory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457200" y="180022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Two-Factor Theory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proposed that work satisfaction and dissatisfaction arise from two different factors - work satisfaction from so-called motivating factors and work dissatisfaction from so-called hygiene factors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Herzberg’s Two-Factor Theory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457200" y="1831975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b="1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Hygiene factors </a:t>
            </a:r>
          </a:p>
          <a:p>
            <a:pPr indent="-341312" lvl="1" marL="798512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factors associated with job dissatisfaction which affect the job context in which people work</a:t>
            </a:r>
          </a:p>
        </p:txBody>
      </p:sp>
      <p:sp>
        <p:nvSpPr>
          <p:cNvPr id="228" name="Shape 228"/>
          <p:cNvSpPr txBox="1"/>
          <p:nvPr>
            <p:ph idx="2" type="body"/>
          </p:nvPr>
        </p:nvSpPr>
        <p:spPr>
          <a:xfrm>
            <a:off x="4662487" y="1831975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b="1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Motivating factors </a:t>
            </a:r>
          </a:p>
          <a:p>
            <a:pPr indent="-341312" lvl="1" marL="798512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factors associated with job satisfaction which affects the job content or the rewards of work performance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Major Questions You Should Be Able to Answer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82245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860425" lvl="0" marL="860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baseline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12.1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What’s the motivation for studying motivation?</a:t>
            </a:r>
          </a:p>
          <a:p>
            <a:pPr indent="-860425" lvl="0" marL="860425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baseline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12.2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kinds of needs motivate employees?</a:t>
            </a:r>
          </a:p>
          <a:p>
            <a:pPr indent="-860425" lvl="0" marL="860425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baseline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12.3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good reward good enough? How do other factors affect motivation?</a:t>
            </a:r>
          </a:p>
          <a:p>
            <a:pPr indent="-860425" lvl="0" marL="860425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baseline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12.4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What’s the best way to design jobs—adapt people to work or work to people?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Herzberg’s Two-Factor Theory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228600" y="1739900"/>
            <a:ext cx="1465261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12.5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1036" y="1739900"/>
            <a:ext cx="5241925" cy="509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Equity Theory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457200" y="180022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Equity theory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focuses on employee perceptions as to how fairly they think they are being treated compared to others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Inputs, outputs, comparison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Equity Theory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76200" y="1638300"/>
            <a:ext cx="14446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12.7</a:t>
            </a: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150" y="1828800"/>
            <a:ext cx="5473700" cy="491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Practical Lessons from Equity Theory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457200" y="180022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 perceptions are what count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 participation helps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Having an appeal process helps </a:t>
            </a: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3733800"/>
            <a:ext cx="4084637" cy="271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Expectancy Theory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457200" y="175577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Expectancy Theory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suggests that people are motivated by two things: (1) how much they want something and (2) how likely they think they are to get it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Expectancy Theory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457200" y="18113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Expectancy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belief that a particular level of effort will lead to a particular level of performance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Instrumentality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expectation that successful performance of the task will lead to the desired outcome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Valence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value a worker assigns to an outcome 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Expectancy Theory: The Major Elements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650" y="2228850"/>
            <a:ext cx="8140700" cy="280034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76200" y="1676400"/>
            <a:ext cx="1479550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12.6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Goal-Setting Theory</a:t>
            </a: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457200" y="184467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 should be specific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 should be challenging but achievable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 should be linked to action plans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 need not be jointly set to be effective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enhances goal attainment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457200" y="176688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Last year, Diana’s boss promised her a big bonus if she met her goals.  At the end of the year, after Diana had exceeded her goals, she found her bonus was very small.  In the future, Diana’s _____ will probably be ____.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Valence; low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Instrumentality; low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Expectancy; low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Expectancy; high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Job Design Perspectives</a:t>
            </a:r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457200" y="18113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design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division of an organization’s work among its employees and the application of motivational theories to jobs to increase satisfaction and performance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simplification, job enlargement, job enrichment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Major Questions You Should Be Able to Answer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80022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860425" lvl="0" marL="860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baseline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12.5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are the types of incentives I might use to influence behavior?</a:t>
            </a:r>
          </a:p>
          <a:p>
            <a:pPr indent="-860425" lvl="0" marL="860425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baseline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12.6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can I use compensation and other rewards to motivate people?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457200" y="175577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Melvin, a manager, asks Edna, his subordinate, to work on one machine for three hours and then move to another machine every other hour.  Melvin has engaged in: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enlargement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rotation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simplification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loading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Job Characteristics Model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44450" y="1752600"/>
            <a:ext cx="137159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12.9</a:t>
            </a: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6050" y="1752600"/>
            <a:ext cx="63119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Reinforcement Perspectives on Motivation</a:t>
            </a:r>
          </a:p>
        </p:txBody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457200" y="17780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Reinforcement theory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attempts to explain behavior change by suggesting that behavior with positive consequences tends to be repeated, whereas behavior with negative consequences tends not to be repeated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Types of Reinforcement</a:t>
            </a:r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457200" y="180975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b="1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reinforcement </a:t>
            </a:r>
          </a:p>
          <a:p>
            <a:pPr indent="-341312" lvl="1" marL="798512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positive consequences to encourage desirable behavior</a:t>
            </a:r>
          </a:p>
        </p:txBody>
      </p:sp>
      <p:sp>
        <p:nvSpPr>
          <p:cNvPr id="323" name="Shape 323"/>
          <p:cNvSpPr txBox="1"/>
          <p:nvPr>
            <p:ph idx="2" type="body"/>
          </p:nvPr>
        </p:nvSpPr>
        <p:spPr>
          <a:xfrm>
            <a:off x="4662487" y="180975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b="1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 reinforcement </a:t>
            </a:r>
          </a:p>
          <a:p>
            <a:pPr indent="-341312" lvl="1" marL="798512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of strengthening a behavior by withdrawing something negative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457200" y="180022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When a manager stops nagging a subordinate, the manager is using: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reinforcement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 reinforcement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Punishment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04A7B"/>
              </a:buClr>
              <a:buSzPct val="142857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Intrinsic motivation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Types of Reinforcement</a:t>
            </a:r>
          </a:p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457200" y="16764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b="1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Extinction</a:t>
            </a:r>
            <a:r>
              <a:rPr b="0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341312" lvl="1" marL="798512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weakening of behavior by ignoring it or making sure it is not reinforced.</a:t>
            </a:r>
          </a:p>
        </p:txBody>
      </p:sp>
      <p:sp>
        <p:nvSpPr>
          <p:cNvPr id="337" name="Shape 337"/>
          <p:cNvSpPr txBox="1"/>
          <p:nvPr>
            <p:ph idx="2" type="body"/>
          </p:nvPr>
        </p:nvSpPr>
        <p:spPr>
          <a:xfrm>
            <a:off x="4662487" y="16764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b="1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Punishment</a:t>
            </a:r>
            <a:r>
              <a:rPr b="0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341312" lvl="1" marL="798512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of weakening behavior by presenting something negative or withdrawing something positive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Four Types of Reinforcement</a:t>
            </a:r>
          </a:p>
        </p:txBody>
      </p:sp>
      <p:pic>
        <p:nvPicPr>
          <p:cNvPr id="343" name="Shape 3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738311"/>
            <a:ext cx="6473824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/>
          <p:nvPr/>
        </p:nvSpPr>
        <p:spPr>
          <a:xfrm>
            <a:off x="0" y="1600200"/>
            <a:ext cx="1524000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12.9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Using Reinforcement to Motivate Employees</a:t>
            </a:r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reinforcement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Reward only desirable behavior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rewards as soon as possible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clear about what behavior is desired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different rewards and recognize individual differences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Popular Incentive </a:t>
            </a:r>
            <a:b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Compensation Plans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457200" y="1744661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Piece rate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Sales commission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Bonuses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Profit-sharing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Gainsharing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 options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for knowledge</a:t>
            </a:r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2057400"/>
            <a:ext cx="377825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457200" y="173355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In Earl's department at Pencilchicken, Inc. employees get money based on how much the department has been able to save in costs.  This is an example of a ____________ compensation plan.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for performance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for knowledge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Bonus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Gainsharing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Motivation: What It Is, Why It’s Important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73355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403225" lvl="1" marL="8604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psychological processes that arouse and direct goal-directed behavior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546100" y="6324600"/>
            <a:ext cx="190499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987" y="3541712"/>
            <a:ext cx="7902575" cy="241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Nonmonetary Ways of Motivating Employees</a:t>
            </a:r>
          </a:p>
        </p:txBody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457200" y="173355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Flexible workplace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Thoughtfulness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Work-life benefits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Surroundings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Skill-building &amp; educational opportunities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Sabbaticals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Motivation: What It Is, Why It’s Important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1831975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b="1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Extrinsic rewards </a:t>
            </a:r>
          </a:p>
          <a:p>
            <a:pPr indent="-341312" lvl="1" marL="798512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payoff a person receives from others for performing a particular task</a:t>
            </a:r>
          </a:p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662487" y="1831975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b="1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Intrinsic rewards </a:t>
            </a:r>
          </a:p>
          <a:p>
            <a:pPr indent="-341312" lvl="1" marL="798512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satisfaction a person receives from performing the particular task itself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457200" y="175577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Bethany is writing a paper for her Management class.  She already has a strong 'A' in the class, and only needs to get a C on the paper to keep her A.  As she prepares the final version of the paper, she takes special care that the paper is well-written, insightful, and error-free, something that she can be proud of.  Bethany is experiencing: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intrinsic reward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equity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belongingness need 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hygiene factor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Why Is Motivation Important?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57200" y="176688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want to motivate people to: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your organization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 with your organization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up for work at your organization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engaged while at your organization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extra for your organization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Content Perspectives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457200" y="1831975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b="1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perspectives </a:t>
            </a:r>
          </a:p>
          <a:p>
            <a:pPr indent="-341312" lvl="1" marL="798512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theories that emphasize the needs that motivate people </a:t>
            </a:r>
          </a:p>
        </p:txBody>
      </p:sp>
      <p:sp>
        <p:nvSpPr>
          <p:cNvPr id="154" name="Shape 154"/>
          <p:cNvSpPr txBox="1"/>
          <p:nvPr>
            <p:ph idx="2" type="body"/>
          </p:nvPr>
        </p:nvSpPr>
        <p:spPr>
          <a:xfrm>
            <a:off x="4662487" y="1831975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b="1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</a:t>
            </a:r>
            <a:r>
              <a:rPr b="0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341312" lvl="1" marL="798512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physiological or psychological deficiencies that arouse behavior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Maslow’s Hierarchy of Needs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457200" y="1789111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1962" lvl="0" marL="461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Hierarchy of needs 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theory proposes that people are motivated by five levels of needs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Physiological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Love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Esteem</a:t>
            </a:r>
          </a:p>
          <a:p>
            <a:pPr indent="-461962" lvl="0" marL="4619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Self-actualization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4.xml><?xml version="1.0" encoding="utf-8"?>
<a:theme xmlns:a="http://schemas.openxmlformats.org/drawingml/2006/main" xmlns:r="http://schemas.openxmlformats.org/officeDocument/2006/relationships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