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9.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39.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25.xml"/>
  <Override ContentType="application/vnd.openxmlformats-officedocument.presentationml.notesSlide+xml" PartName="/ppt/notesSlides/notesSlide14.xml"/>
  <Override ContentType="application/vnd.openxmlformats-officedocument.presentationml.notesSlide+xml" PartName="/ppt/notesSlides/notesSlide37.xml"/>
  <Override ContentType="application/vnd.openxmlformats-officedocument.presentationml.notesSlide+xml" PartName="/ppt/notesSlides/notesSlide32.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35.xml"/>
  <Override ContentType="application/vnd.openxmlformats-officedocument.presentationml.notesSlide+xml" PartName="/ppt/notesSlides/notesSlide31.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38.xml"/>
  <Override ContentType="application/vnd.openxmlformats-officedocument.presentationml.notesSlide+xml" PartName="/ppt/notesSlides/notesSlide28.xml"/>
  <Override ContentType="application/vnd.openxmlformats-officedocument.presentationml.notesSlide+xml" PartName="/ppt/notesSlides/notesSlide40.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5.xml"/>
  <Override ContentType="application/vnd.openxmlformats-officedocument.theme+xml" PartName="/ppt/theme/theme2.xml"/>
  <Override ContentType="application/vnd.openxmlformats-officedocument.theme+xml" PartName="/ppt/theme/theme7.xml"/>
  <Override ContentType="application/vnd.openxmlformats-officedocument.theme+xml" PartName="/ppt/theme/theme4.xml"/>
  <Override ContentType="application/vnd.openxmlformats-officedocument.theme+xml" PartName="/ppt/theme/theme1.xml"/>
  <Override ContentType="application/vnd.openxmlformats-officedocument.theme+xml" PartName="/ppt/theme/theme8.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5.xml"/>
  <Override ContentType="application/vnd.openxmlformats-officedocument.presentationml.slideMaster+xml" PartName="/ppt/slideMasters/slideMaster1.xml"/>
  <Override ContentType="application/vnd.openxmlformats-officedocument.presentationml.slide+xml" PartName="/ppt/slides/slide37.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25.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3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31.xml"/>
  <Override ContentType="application/vnd.openxmlformats-officedocument.presentationml.slide+xml" PartName="/ppt/slides/slide40.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38.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4"/>
    <p:sldMasterId id="2147483661" r:id="rId5"/>
    <p:sldMasterId id="2147483662" r:id="rId6"/>
    <p:sldMasterId id="2147483663" r:id="rId7"/>
    <p:sldMasterId id="2147483664" r:id="rId8"/>
    <p:sldMasterId id="2147483665"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29.xml"/><Relationship Id="rId38" Type="http://schemas.openxmlformats.org/officeDocument/2006/relationships/slide" Target="slides/slide28.xml"/><Relationship Id="rId37" Type="http://schemas.openxmlformats.org/officeDocument/2006/relationships/slide" Target="slides/slide27.xml"/><Relationship Id="rId19" Type="http://schemas.openxmlformats.org/officeDocument/2006/relationships/slide" Target="slides/slide9.xml"/><Relationship Id="rId36" Type="http://schemas.openxmlformats.org/officeDocument/2006/relationships/slide" Target="slides/slide26.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30" Type="http://schemas.openxmlformats.org/officeDocument/2006/relationships/slide" Target="slides/slide20.xml"/><Relationship Id="rId12" Type="http://schemas.openxmlformats.org/officeDocument/2006/relationships/slide" Target="slides/slide2.xml"/><Relationship Id="rId31" Type="http://schemas.openxmlformats.org/officeDocument/2006/relationships/slide" Target="slides/slide21.xml"/><Relationship Id="rId13" Type="http://schemas.openxmlformats.org/officeDocument/2006/relationships/slide" Target="slides/slide3.xml"/><Relationship Id="rId10" Type="http://schemas.openxmlformats.org/officeDocument/2006/relationships/notesMaster" Target="notesMasters/notesMaster1.xml"/><Relationship Id="rId11" Type="http://schemas.openxmlformats.org/officeDocument/2006/relationships/slide" Target="slides/slide1.xml"/><Relationship Id="rId34" Type="http://schemas.openxmlformats.org/officeDocument/2006/relationships/slide" Target="slides/slide24.xml"/><Relationship Id="rId35" Type="http://schemas.openxmlformats.org/officeDocument/2006/relationships/slide" Target="slides/slide25.xml"/><Relationship Id="rId32" Type="http://schemas.openxmlformats.org/officeDocument/2006/relationships/slide" Target="slides/slide22.xml"/><Relationship Id="rId33" Type="http://schemas.openxmlformats.org/officeDocument/2006/relationships/slide" Target="slides/slide23.xml"/><Relationship Id="rId50" Type="http://schemas.openxmlformats.org/officeDocument/2006/relationships/slide" Target="slides/slide40.xml"/><Relationship Id="rId48" Type="http://schemas.openxmlformats.org/officeDocument/2006/relationships/slide" Target="slides/slide38.xml"/><Relationship Id="rId47" Type="http://schemas.openxmlformats.org/officeDocument/2006/relationships/slide" Target="slides/slide37.xml"/><Relationship Id="rId29" Type="http://schemas.openxmlformats.org/officeDocument/2006/relationships/slide" Target="slides/slide19.xml"/><Relationship Id="rId49" Type="http://schemas.openxmlformats.org/officeDocument/2006/relationships/slide" Target="slides/slide39.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 Type="http://schemas.openxmlformats.org/officeDocument/2006/relationships/presProps" Target="presProps.xml"/><Relationship Id="rId21" Type="http://schemas.openxmlformats.org/officeDocument/2006/relationships/slide" Target="slides/slide11.xml"/><Relationship Id="rId40" Type="http://schemas.openxmlformats.org/officeDocument/2006/relationships/slide" Target="slides/slide30.xml"/><Relationship Id="rId1" Type="http://schemas.openxmlformats.org/officeDocument/2006/relationships/theme" Target="theme/theme5.xml"/><Relationship Id="rId22" Type="http://schemas.openxmlformats.org/officeDocument/2006/relationships/slide" Target="slides/slide12.xml"/><Relationship Id="rId41" Type="http://schemas.openxmlformats.org/officeDocument/2006/relationships/slide" Target="slides/slide31.xml"/><Relationship Id="rId4" Type="http://schemas.openxmlformats.org/officeDocument/2006/relationships/slideMaster" Target="slideMasters/slideMaster1.xml"/><Relationship Id="rId23" Type="http://schemas.openxmlformats.org/officeDocument/2006/relationships/slide" Target="slides/slide13.xml"/><Relationship Id="rId42" Type="http://schemas.openxmlformats.org/officeDocument/2006/relationships/slide" Target="slides/slide32.xml"/><Relationship Id="rId3" Type="http://schemas.openxmlformats.org/officeDocument/2006/relationships/tableStyles" Target="tableStyles.xml"/><Relationship Id="rId24" Type="http://schemas.openxmlformats.org/officeDocument/2006/relationships/slide" Target="slides/slide14.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20" Type="http://schemas.openxmlformats.org/officeDocument/2006/relationships/slide" Target="slides/slide10.xml"/><Relationship Id="rId9" Type="http://schemas.openxmlformats.org/officeDocument/2006/relationships/slideMaster" Target="slideMasters/slideMaster6.xml"/><Relationship Id="rId6" Type="http://schemas.openxmlformats.org/officeDocument/2006/relationships/slideMaster" Target="slideMasters/slideMaster3.xml"/><Relationship Id="rId5" Type="http://schemas.openxmlformats.org/officeDocument/2006/relationships/slideMaster" Target="slideMasters/slideMaster2.xml"/><Relationship Id="rId8" Type="http://schemas.openxmlformats.org/officeDocument/2006/relationships/slideMaster" Target="slideMasters/slideMaster5.xml"/><Relationship Id="rId7" Type="http://schemas.openxmlformats.org/officeDocument/2006/relationships/slideMaster" Target="slideMasters/slideMaster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marL="0" marR="0" rtl="0" algn="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12700">
            <a:solidFill>
              <a:srgbClr val="000000"/>
            </a:solidFill>
            <a:prstDash val="solid"/>
            <a:miter/>
            <a:headEnd len="med" w="med" type="none"/>
            <a:tailEnd len="med" w="med" type="none"/>
          </a:ln>
        </p:spPr>
      </p:sp>
      <p:sp>
        <p:nvSpPr>
          <p:cNvPr id="5" name="Shape 5"/>
          <p:cNvSpPr txBox="1"/>
          <p:nvPr>
            <p:ph idx="1" type="body"/>
          </p:nvPr>
        </p:nvSpPr>
        <p:spPr>
          <a:xfrm>
            <a:off x="685800" y="4343400"/>
            <a:ext cx="5486399" cy="41148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x="0" y="8685211"/>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x="3884612" y="8685211"/>
            <a:ext cx="2971799" cy="457200"/>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lvl="1">
              <a:spcBef>
                <a:spcPts val="0"/>
              </a:spcBef>
              <a:buClr>
                <a:srgbClr val="000000"/>
              </a:buClr>
              <a:buFont typeface="Courier New"/>
              <a:buChar char="o"/>
            </a:pPr>
            <a:r>
              <a:t/>
            </a:r>
            <a:endParaRPr/>
          </a:p>
          <a:p>
            <a:pPr lvl="2">
              <a:spcBef>
                <a:spcPts val="0"/>
              </a:spcBef>
              <a:buClr>
                <a:srgbClr val="000000"/>
              </a:buClr>
              <a:buFont typeface="Wingdings"/>
              <a:buChar char="§"/>
            </a:pPr>
            <a:r>
              <a:t/>
            </a:r>
            <a:endParaRPr/>
          </a:p>
          <a:p>
            <a:pPr lvl="3">
              <a:spcBef>
                <a:spcPts val="0"/>
              </a:spcBef>
              <a:buClr>
                <a:srgbClr val="000000"/>
              </a:buClr>
              <a:buFont typeface="Arial"/>
              <a:buChar char="●"/>
            </a:pPr>
            <a:r>
              <a:t/>
            </a:r>
            <a:endParaRPr/>
          </a:p>
          <a:p>
            <a:pPr lvl="4">
              <a:spcBef>
                <a:spcPts val="0"/>
              </a:spcBef>
              <a:buClr>
                <a:srgbClr val="000000"/>
              </a:buClr>
              <a:buFont typeface="Courier New"/>
              <a:buChar char="o"/>
            </a:pPr>
            <a:r>
              <a:t/>
            </a:r>
            <a:endParaRPr/>
          </a:p>
          <a:p>
            <a:pPr lvl="5">
              <a:spcBef>
                <a:spcPts val="0"/>
              </a:spcBef>
              <a:buClr>
                <a:srgbClr val="000000"/>
              </a:buClr>
              <a:buFont typeface="Wingdings"/>
              <a:buChar char="§"/>
            </a:pPr>
            <a:r>
              <a:t/>
            </a:r>
            <a:endParaRPr/>
          </a:p>
          <a:p>
            <a:pPr lvl="6">
              <a:spcBef>
                <a:spcPts val="0"/>
              </a:spcBef>
              <a:buClr>
                <a:srgbClr val="000000"/>
              </a:buClr>
              <a:buFont typeface="Arial"/>
              <a:buChar char="●"/>
            </a:pPr>
            <a:r>
              <a:t/>
            </a:r>
            <a:endParaRPr/>
          </a:p>
          <a:p>
            <a:pPr lvl="7">
              <a:spcBef>
                <a:spcPts val="0"/>
              </a:spcBef>
              <a:buClr>
                <a:srgbClr val="000000"/>
              </a:buClr>
              <a:buFont typeface="Courier New"/>
              <a:buChar char="o"/>
            </a:pPr>
            <a:r>
              <a:t/>
            </a:r>
            <a:endParaRPr/>
          </a:p>
          <a:p>
            <a:pPr lvl="8">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09" name="Shape 1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64" name="Shape 1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170" name="Shape 17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The correct answer is “B”   </a:t>
            </a:r>
          </a:p>
          <a:p>
            <a:pPr indent="0" lvl="0" marL="0" marR="0" rtl="0" algn="l">
              <a:spcBef>
                <a:spcPts val="0"/>
              </a:spcBef>
              <a:buFont typeface="Arial"/>
              <a:buNone/>
            </a:pPr>
            <a:r>
              <a:t/>
            </a:r>
            <a:endParaRPr b="0" baseline="0" i="0" sz="1800" u="none" cap="none" strike="noStrike"/>
          </a:p>
          <a:p>
            <a:pPr indent="0" lvl="0" marL="0" marR="0" rtl="0" algn="l">
              <a:spcBef>
                <a:spcPts val="0"/>
              </a:spcBef>
              <a:buSzPct val="25000"/>
              <a:buFont typeface="Arial"/>
              <a:buNone/>
            </a:pPr>
            <a:r>
              <a:rPr b="0" baseline="0" i="0" lang="en-US" sz="1800" u="none" cap="none" strike="noStrike"/>
              <a:t>Page: 311   LO: 1   Difficulty: Moderate   </a:t>
            </a:r>
          </a:p>
        </p:txBody>
      </p:sp>
      <p:sp>
        <p:nvSpPr>
          <p:cNvPr id="171" name="Shape 171"/>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Multimedia Lecture Support Package to Accompany Basic Marketing</a:t>
            </a:r>
          </a:p>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Lecture Script 6-*</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78" name="Shape 1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84" name="Shape 1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90" name="Shape 1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97" name="Shape 1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03" name="Shape 2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09" name="Shape 2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16" name="Shape 2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222" name="Shape 22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The correct answer is “A”   </a:t>
            </a:r>
          </a:p>
          <a:p>
            <a:pPr indent="0" lvl="0" marL="0" marR="0" rtl="0" algn="l">
              <a:spcBef>
                <a:spcPts val="0"/>
              </a:spcBef>
              <a:buFont typeface="Arial"/>
              <a:buNone/>
            </a:pPr>
            <a:r>
              <a:t/>
            </a:r>
            <a:endParaRPr b="0" baseline="0" i="0" sz="1800" u="none" cap="none" strike="noStrike"/>
          </a:p>
          <a:p>
            <a:pPr indent="0" lvl="0" marL="0" marR="0" rtl="0" algn="l">
              <a:spcBef>
                <a:spcPts val="0"/>
              </a:spcBef>
              <a:buSzPct val="25000"/>
              <a:buFont typeface="Arial"/>
              <a:buNone/>
            </a:pPr>
            <a:r>
              <a:rPr b="0" baseline="0" i="0" lang="en-US" sz="1800" u="none" cap="none" strike="noStrike"/>
              <a:t>Page: 315   LO: 4   Difficulty: Hard   </a:t>
            </a:r>
          </a:p>
          <a:p>
            <a:pPr indent="0" lvl="0" marL="0" marR="0" rtl="0" algn="l">
              <a:spcBef>
                <a:spcPts val="0"/>
              </a:spcBef>
              <a:buSzPct val="25000"/>
              <a:buFont typeface="Arial"/>
              <a:buNone/>
            </a:pPr>
            <a:r>
              <a:rPr b="0" baseline="0" i="0" lang="en-US" sz="1800" u="none" cap="none" strike="noStrike"/>
              <a:t>Rationale: This involves reinstituting a practice that employees are already familiar with.</a:t>
            </a:r>
          </a:p>
          <a:p>
            <a:pPr>
              <a:spcBef>
                <a:spcPts val="0"/>
              </a:spcBef>
              <a:buNone/>
            </a:pPr>
            <a:r>
              <a:t/>
            </a:r>
            <a:endParaRPr b="0" baseline="0" i="0" sz="1800" u="none" cap="none" strike="noStrike"/>
          </a:p>
        </p:txBody>
      </p:sp>
      <p:sp>
        <p:nvSpPr>
          <p:cNvPr id="223" name="Shape 223"/>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Multimedia Lecture Support Package to Accompany Basic Marketing</a:t>
            </a:r>
          </a:p>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Lecture Script 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15" name="Shape 1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29" name="Shape 2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35" name="Shape 2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41" name="Shape 2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48" name="Shape 2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54" name="Shape 2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60" name="Shape 2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66" name="Shape 2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73" name="Shape 2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80" name="Shape 2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286" name="Shape 28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The correct answer is “B”   </a:t>
            </a:r>
          </a:p>
          <a:p>
            <a:pPr indent="0" lvl="0" marL="0" marR="0" rtl="0" algn="l">
              <a:spcBef>
                <a:spcPts val="0"/>
              </a:spcBef>
              <a:buFont typeface="Arial"/>
              <a:buNone/>
            </a:pPr>
            <a:r>
              <a:t/>
            </a:r>
            <a:endParaRPr b="0" baseline="0" i="0" sz="1800" u="none" cap="none" strike="noStrike"/>
          </a:p>
          <a:p>
            <a:pPr indent="0" lvl="0" marL="0" marR="0" rtl="0" algn="l">
              <a:spcBef>
                <a:spcPts val="0"/>
              </a:spcBef>
              <a:buSzPct val="25000"/>
              <a:buFont typeface="Arial"/>
              <a:buNone/>
            </a:pPr>
            <a:r>
              <a:rPr b="0" baseline="0" i="0" lang="en-US" sz="1800" u="none" cap="none" strike="noStrike"/>
              <a:t>Page: 321   LO: 2   Difficulty: Hard   </a:t>
            </a:r>
          </a:p>
          <a:p>
            <a:pPr indent="0" lvl="0" marL="0" marR="0" rtl="0" algn="l">
              <a:spcBef>
                <a:spcPts val="0"/>
              </a:spcBef>
              <a:buSzPct val="25000"/>
              <a:buFont typeface="Arial"/>
              <a:buNone/>
            </a:pPr>
            <a:r>
              <a:rPr b="0" baseline="0" i="0" lang="en-US" sz="1800" u="none" cap="none" strike="noStrike"/>
              <a:t>		</a:t>
            </a:r>
          </a:p>
          <a:p>
            <a:pPr indent="0" lvl="0" marL="0" marR="0" rtl="0" algn="l">
              <a:spcBef>
                <a:spcPts val="0"/>
              </a:spcBef>
              <a:buSzPct val="25000"/>
              <a:buFont typeface="Arial"/>
              <a:buNone/>
            </a:pPr>
            <a:r>
              <a:rPr b="0" baseline="0" i="0" lang="en-US" sz="1800" u="none" cap="none" strike="noStrike"/>
              <a:t>Rationale: Fred is collecting information to diagnose problems.</a:t>
            </a:r>
          </a:p>
          <a:p>
            <a:pPr>
              <a:spcBef>
                <a:spcPts val="0"/>
              </a:spcBef>
              <a:buNone/>
            </a:pPr>
            <a:r>
              <a:t/>
            </a:r>
            <a:endParaRPr b="0" baseline="0" i="0" sz="1800" u="none" cap="none" strike="noStrike"/>
          </a:p>
        </p:txBody>
      </p:sp>
      <p:sp>
        <p:nvSpPr>
          <p:cNvPr id="287" name="Shape 287"/>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Multimedia Lecture Support Package to Accompany Basic Marketing</a:t>
            </a:r>
          </a:p>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Lecture Script 6-*</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21" name="Shape 1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94" name="Shape 2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06" name="Shape 3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12" name="Shape 3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19" name="Shape 3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26" name="Shape 3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332" name="Shape 33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The correct answer is “B”   </a:t>
            </a:r>
          </a:p>
          <a:p>
            <a:pPr indent="0" lvl="0" marL="0" marR="0" rtl="0" algn="l">
              <a:spcBef>
                <a:spcPts val="0"/>
              </a:spcBef>
              <a:buFont typeface="Arial"/>
              <a:buNone/>
            </a:pPr>
            <a:r>
              <a:t/>
            </a:r>
            <a:endParaRPr b="0" baseline="0" i="0" sz="1800" u="none" cap="none" strike="noStrike"/>
          </a:p>
          <a:p>
            <a:pPr indent="0" lvl="0" marL="0" marR="0" rtl="0" algn="l">
              <a:spcBef>
                <a:spcPts val="0"/>
              </a:spcBef>
              <a:buSzPct val="25000"/>
              <a:buFont typeface="Arial"/>
              <a:buNone/>
            </a:pPr>
            <a:r>
              <a:rPr b="0" baseline="0" i="0" lang="en-US" sz="1800" u="none" cap="none" strike="noStrike"/>
              <a:t>Page: 320   LO: 3</a:t>
            </a:r>
          </a:p>
        </p:txBody>
      </p:sp>
      <p:sp>
        <p:nvSpPr>
          <p:cNvPr id="333" name="Shape 333"/>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Multimedia Lecture Support Package to Accompany Basic Marketing</a:t>
            </a:r>
          </a:p>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Lecture Script 6-*</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8" name="Shape 338"/>
        <p:cNvGrpSpPr/>
        <p:nvPr/>
      </p:nvGrpSpPr>
      <p:grpSpPr>
        <a:xfrm>
          <a:off x="0" y="0"/>
          <a:ext cx="0" cy="0"/>
          <a:chOff x="0" y="0"/>
          <a:chExt cx="0" cy="0"/>
        </a:xfrm>
      </p:grpSpPr>
      <p:sp>
        <p:nvSpPr>
          <p:cNvPr id="339" name="Shape 33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40" name="Shape 3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4" name="Shape 344"/>
        <p:cNvGrpSpPr/>
        <p:nvPr/>
      </p:nvGrpSpPr>
      <p:grpSpPr>
        <a:xfrm>
          <a:off x="0" y="0"/>
          <a:ext cx="0" cy="0"/>
          <a:chOff x="0" y="0"/>
          <a:chExt cx="0" cy="0"/>
        </a:xfrm>
      </p:grpSpPr>
      <p:sp>
        <p:nvSpPr>
          <p:cNvPr id="345" name="Shape 34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46" name="Shape 3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1" name="Shape 351"/>
        <p:cNvGrpSpPr/>
        <p:nvPr/>
      </p:nvGrpSpPr>
      <p:grpSpPr>
        <a:xfrm>
          <a:off x="0" y="0"/>
          <a:ext cx="0" cy="0"/>
          <a:chOff x="0" y="0"/>
          <a:chExt cx="0" cy="0"/>
        </a:xfrm>
      </p:grpSpPr>
      <p:sp>
        <p:nvSpPr>
          <p:cNvPr id="352" name="Shape 35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53" name="Shape 3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27" name="Shape 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59" name="Shape 3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33" name="Shape 1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39" name="Shape 1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45" name="Shape 1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51" name="Shape 1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58" name="Shape 1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5" name="Shape 15"/>
        <p:cNvGrpSpPr/>
        <p:nvPr/>
      </p:nvGrpSpPr>
      <p:grpSpPr>
        <a:xfrm>
          <a:off x="0" y="0"/>
          <a:ext cx="0" cy="0"/>
          <a:chOff x="0" y="0"/>
          <a:chExt cx="0" cy="0"/>
        </a:xfrm>
      </p:grpSpPr>
      <p:sp>
        <p:nvSpPr>
          <p:cNvPr id="16" name="Shape 16"/>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7" name="Shape 17"/>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9" name="Shape 79"/>
        <p:cNvGrpSpPr/>
        <p:nvPr/>
      </p:nvGrpSpPr>
      <p:grpSpPr>
        <a:xfrm>
          <a:off x="0" y="0"/>
          <a:ext cx="0" cy="0"/>
          <a:chOff x="0" y="0"/>
          <a:chExt cx="0" cy="0"/>
        </a:xfrm>
      </p:grpSpPr>
      <p:sp>
        <p:nvSpPr>
          <p:cNvPr id="80" name="Shape 80"/>
          <p:cNvSpPr txBox="1"/>
          <p:nvPr>
            <p:ph type="title"/>
          </p:nvPr>
        </p:nvSpPr>
        <p:spPr>
          <a:xfrm>
            <a:off x="457200" y="152400"/>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1" name="Shape 81"/>
          <p:cNvSpPr txBox="1"/>
          <p:nvPr>
            <p:ph idx="1" type="body"/>
          </p:nvPr>
        </p:nvSpPr>
        <p:spPr>
          <a:xfrm>
            <a:off x="457200" y="1676400"/>
            <a:ext cx="4038599" cy="4525963"/>
          </a:xfrm>
          <a:prstGeom prst="rect">
            <a:avLst/>
          </a:prstGeom>
          <a:noFill/>
          <a:ln>
            <a:noFill/>
          </a:ln>
        </p:spPr>
        <p:txBody>
          <a:bodyPr anchorCtr="0" anchor="t" bIns="91425" lIns="91425" rIns="91425" tIns="91425"/>
          <a:lstStyle>
            <a:lvl1pPr indent="-223837" marL="461963" rtl="0">
              <a:spcBef>
                <a:spcPts val="0"/>
              </a:spcBef>
              <a:buClr>
                <a:srgbClr val="366092"/>
              </a:buClr>
              <a:buFont typeface="Calibri"/>
              <a:buChar char="✦"/>
              <a:defRPr/>
            </a:lvl1pPr>
            <a:lvl2pPr indent="-144145" marL="798513" rtl="0">
              <a:spcBef>
                <a:spcPts val="0"/>
              </a:spcBef>
              <a:buClr>
                <a:srgbClr val="366092"/>
              </a:buClr>
              <a:buFont typeface="Calibri"/>
              <a:buChar char="9"/>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2" name="Shape 82"/>
          <p:cNvSpPr txBox="1"/>
          <p:nvPr>
            <p:ph idx="2" type="body"/>
          </p:nvPr>
        </p:nvSpPr>
        <p:spPr>
          <a:xfrm>
            <a:off x="4661885" y="1676400"/>
            <a:ext cx="4038599" cy="4525963"/>
          </a:xfrm>
          <a:prstGeom prst="rect">
            <a:avLst/>
          </a:prstGeom>
          <a:noFill/>
          <a:ln>
            <a:noFill/>
          </a:ln>
        </p:spPr>
        <p:txBody>
          <a:bodyPr anchorCtr="0" anchor="t" bIns="91425" lIns="91425" rIns="91425" tIns="91425"/>
          <a:lstStyle>
            <a:lvl1pPr indent="-223837" marL="461963" rtl="0">
              <a:spcBef>
                <a:spcPts val="0"/>
              </a:spcBef>
              <a:buClr>
                <a:srgbClr val="366092"/>
              </a:buClr>
              <a:buFont typeface="Calibri"/>
              <a:buChar char="✦"/>
              <a:defRPr/>
            </a:lvl1pPr>
            <a:lvl2pPr indent="-144145" marL="798513" rtl="0">
              <a:spcBef>
                <a:spcPts val="0"/>
              </a:spcBef>
              <a:buClr>
                <a:srgbClr val="366092"/>
              </a:buClr>
              <a:buFont typeface="Calibri"/>
              <a:buChar char="9"/>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2" name="Shape 92"/>
        <p:cNvGrpSpPr/>
        <p:nvPr/>
      </p:nvGrpSpPr>
      <p:grpSpPr>
        <a:xfrm>
          <a:off x="0" y="0"/>
          <a:ext cx="0" cy="0"/>
          <a:chOff x="0" y="0"/>
          <a:chExt cx="0" cy="0"/>
        </a:xfrm>
      </p:grpSpPr>
      <p:sp>
        <p:nvSpPr>
          <p:cNvPr id="93" name="Shape 93"/>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98" name="Shape 98"/>
        <p:cNvGrpSpPr/>
        <p:nvPr/>
      </p:nvGrpSpPr>
      <p:grpSpPr>
        <a:xfrm>
          <a:off x="0" y="0"/>
          <a:ext cx="0" cy="0"/>
          <a:chOff x="0" y="0"/>
          <a:chExt cx="0" cy="0"/>
        </a:xfrm>
      </p:grpSpPr>
      <p:sp>
        <p:nvSpPr>
          <p:cNvPr id="99" name="Shape 99"/>
          <p:cNvSpPr txBox="1"/>
          <p:nvPr>
            <p:ph type="title"/>
          </p:nvPr>
        </p:nvSpPr>
        <p:spPr>
          <a:xfrm>
            <a:off x="1347787" y="457200"/>
            <a:ext cx="7239000" cy="609599"/>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00" name="Shape 100"/>
          <p:cNvSpPr txBox="1"/>
          <p:nvPr>
            <p:ph idx="1" type="body"/>
          </p:nvPr>
        </p:nvSpPr>
        <p:spPr>
          <a:xfrm>
            <a:off x="609600" y="1524000"/>
            <a:ext cx="3962399" cy="4525963"/>
          </a:xfrm>
          <a:prstGeom prst="rect">
            <a:avLst/>
          </a:prstGeom>
          <a:noFill/>
          <a:ln>
            <a:noFill/>
          </a:ln>
        </p:spPr>
        <p:txBody>
          <a:bodyPr anchorCtr="0" anchor="t" bIns="91425" lIns="91425" rIns="91425" tIns="91425"/>
          <a:lstStyle>
            <a:lvl1pPr rtl="0">
              <a:spcBef>
                <a:spcPts val="0"/>
              </a:spcBef>
              <a:defRPr/>
            </a:lvl1pPr>
            <a:lvl2pPr rtl="0">
              <a:spcBef>
                <a:spcPts val="0"/>
              </a:spcBef>
              <a:buClr>
                <a:srgbClr val="006600"/>
              </a:buClr>
              <a:buFont typeface="Calibri"/>
              <a:buChar char=""/>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1" name="Shape 101"/>
          <p:cNvSpPr txBox="1"/>
          <p:nvPr>
            <p:ph idx="2" type="body"/>
          </p:nvPr>
        </p:nvSpPr>
        <p:spPr>
          <a:xfrm>
            <a:off x="4724400" y="1524000"/>
            <a:ext cx="3962399" cy="4525963"/>
          </a:xfrm>
          <a:prstGeom prst="rect">
            <a:avLst/>
          </a:prstGeom>
          <a:noFill/>
          <a:ln>
            <a:noFill/>
          </a:ln>
        </p:spPr>
        <p:txBody>
          <a:bodyPr anchorCtr="0" anchor="t" bIns="91425" lIns="91425" rIns="91425" tIns="91425"/>
          <a:lstStyle>
            <a:lvl1pPr rtl="0">
              <a:spcBef>
                <a:spcPts val="0"/>
              </a:spcBef>
              <a:defRPr/>
            </a:lvl1pPr>
            <a:lvl2pPr rtl="0">
              <a:spcBef>
                <a:spcPts val="0"/>
              </a:spcBef>
              <a:buClr>
                <a:srgbClr val="006600"/>
              </a:buClr>
              <a:buFont typeface="Calibri"/>
              <a:buChar char=""/>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8" name="Shape 18"/>
        <p:cNvGrpSpPr/>
        <p:nvPr/>
      </p:nvGrpSpPr>
      <p:grpSpPr>
        <a:xfrm>
          <a:off x="0" y="0"/>
          <a:ext cx="0" cy="0"/>
          <a:chOff x="0" y="0"/>
          <a:chExt cx="0" cy="0"/>
        </a:xfrm>
      </p:grpSpPr>
      <p:sp>
        <p:nvSpPr>
          <p:cNvPr id="19" name="Shape 19"/>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20" name="Shape 20"/>
          <p:cNvSpPr txBox="1"/>
          <p:nvPr>
            <p:ph idx="1" type="body"/>
          </p:nvPr>
        </p:nvSpPr>
        <p:spPr>
          <a:xfrm rot="5400000">
            <a:off x="2309018" y="-251619"/>
            <a:ext cx="4525961" cy="82296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1" name="Shape 21"/>
        <p:cNvGrpSpPr/>
        <p:nvPr/>
      </p:nvGrpSpPr>
      <p:grpSpPr>
        <a:xfrm>
          <a:off x="0" y="0"/>
          <a:ext cx="0" cy="0"/>
          <a:chOff x="0" y="0"/>
          <a:chExt cx="0" cy="0"/>
        </a:xfrm>
      </p:grpSpPr>
      <p:sp>
        <p:nvSpPr>
          <p:cNvPr id="22" name="Shape 22"/>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3" name="Shape 23"/>
          <p:cNvSpPr/>
          <p:nvPr>
            <p:ph idx="2" type="pic"/>
          </p:nvPr>
        </p:nvSpPr>
        <p:spPr>
          <a:xfrm>
            <a:off x="1792288" y="612775"/>
            <a:ext cx="5486399" cy="4114800"/>
          </a:xfrm>
          <a:prstGeom prst="rect">
            <a:avLst/>
          </a:prstGeom>
          <a:noFill/>
          <a:ln>
            <a:noFill/>
          </a:ln>
        </p:spPr>
      </p:sp>
      <p:sp>
        <p:nvSpPr>
          <p:cNvPr id="24" name="Shape 2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5" name="Shape 25"/>
        <p:cNvGrpSpPr/>
        <p:nvPr/>
      </p:nvGrpSpPr>
      <p:grpSpPr>
        <a:xfrm>
          <a:off x="0" y="0"/>
          <a:ext cx="0" cy="0"/>
          <a:chOff x="0" y="0"/>
          <a:chExt cx="0" cy="0"/>
        </a:xfrm>
      </p:grpSpPr>
      <p:sp>
        <p:nvSpPr>
          <p:cNvPr id="26" name="Shape 26"/>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7" name="Shape 27"/>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8" name="Shape 28"/>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9" name="Shape 2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0" name="Shape 30"/>
        <p:cNvGrpSpPr/>
        <p:nvPr/>
      </p:nvGrpSpPr>
      <p:grpSpPr>
        <a:xfrm>
          <a:off x="0" y="0"/>
          <a:ext cx="0" cy="0"/>
          <a:chOff x="0" y="0"/>
          <a:chExt cx="0" cy="0"/>
        </a:xfrm>
      </p:grpSpPr>
      <p:sp>
        <p:nvSpPr>
          <p:cNvPr id="31" name="Shape 31"/>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 name="Shape 3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3" name="Shape 3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4" name="Shape 3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5" name="Shape 3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6" name="Shape 36"/>
        <p:cNvGrpSpPr/>
        <p:nvPr/>
      </p:nvGrpSpPr>
      <p:grpSpPr>
        <a:xfrm>
          <a:off x="0" y="0"/>
          <a:ext cx="0" cy="0"/>
          <a:chOff x="0" y="0"/>
          <a:chExt cx="0" cy="0"/>
        </a:xfrm>
      </p:grpSpPr>
      <p:sp>
        <p:nvSpPr>
          <p:cNvPr id="37" name="Shape 37"/>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8" name="Shape 38"/>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1" name="Shape 51"/>
        <p:cNvGrpSpPr/>
        <p:nvPr/>
      </p:nvGrpSpPr>
      <p:grpSpPr>
        <a:xfrm>
          <a:off x="0" y="0"/>
          <a:ext cx="0" cy="0"/>
          <a:chOff x="0" y="0"/>
          <a:chExt cx="0" cy="0"/>
        </a:xfrm>
      </p:grpSpPr>
      <p:sp>
        <p:nvSpPr>
          <p:cNvPr id="52" name="Shape 52"/>
          <p:cNvSpPr txBox="1"/>
          <p:nvPr>
            <p:ph type="ctrTitle"/>
          </p:nvPr>
        </p:nvSpPr>
        <p:spPr>
          <a:xfrm>
            <a:off x="4800600" y="914400"/>
            <a:ext cx="3505200" cy="2743199"/>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53" name="Shape 53"/>
          <p:cNvSpPr txBox="1"/>
          <p:nvPr>
            <p:ph idx="1" type="subTitle"/>
          </p:nvPr>
        </p:nvSpPr>
        <p:spPr>
          <a:xfrm>
            <a:off x="4876800" y="4343400"/>
            <a:ext cx="3429000" cy="1752600"/>
          </a:xfrm>
          <a:prstGeom prst="rect">
            <a:avLst/>
          </a:prstGeom>
          <a:noFill/>
          <a:ln>
            <a:noFill/>
          </a:ln>
        </p:spPr>
        <p:txBody>
          <a:bodyPr anchorCtr="0" anchor="t" bIns="91425" lIns="91425" rIns="91425" tIns="91425"/>
          <a:lstStyle>
            <a:lvl1pPr indent="0" marL="0" marR="0" rtl="0" algn="ctr">
              <a:spcBef>
                <a:spcPts val="640"/>
              </a:spcBef>
              <a:spcAft>
                <a:spcPts val="0"/>
              </a:spcAft>
              <a:buClr>
                <a:schemeClr val="lt1"/>
              </a:buClr>
              <a:buFont typeface="Calibri"/>
              <a:buNone/>
              <a:defRPr/>
            </a:lvl1pPr>
            <a:lvl2pPr indent="0" marL="457200" marR="0" rtl="0" algn="ctr">
              <a:spcBef>
                <a:spcPts val="560"/>
              </a:spcBef>
              <a:spcAft>
                <a:spcPts val="0"/>
              </a:spcAft>
              <a:buClr>
                <a:srgbClr val="888888"/>
              </a:buClr>
              <a:buFont typeface="Calibri"/>
              <a:buNone/>
              <a:defRPr/>
            </a:lvl2pPr>
            <a:lvl3pPr indent="0" marL="914400" marR="0" rtl="0" algn="ctr">
              <a:spcBef>
                <a:spcPts val="480"/>
              </a:spcBef>
              <a:spcAft>
                <a:spcPts val="0"/>
              </a:spcAft>
              <a:buClr>
                <a:srgbClr val="888888"/>
              </a:buClr>
              <a:buFont typeface="Calibri"/>
              <a:buNone/>
              <a:defRPr/>
            </a:lvl3pPr>
            <a:lvl4pPr indent="0" marL="1371600" marR="0" rtl="0" algn="ctr">
              <a:spcBef>
                <a:spcPts val="400"/>
              </a:spcBef>
              <a:spcAft>
                <a:spcPts val="0"/>
              </a:spcAft>
              <a:buClr>
                <a:srgbClr val="888888"/>
              </a:buClr>
              <a:buFont typeface="Calibri"/>
              <a:buNone/>
              <a:defRPr/>
            </a:lvl4pPr>
            <a:lvl5pPr indent="0" marL="1828800" marR="0" rtl="0" algn="ctr">
              <a:spcBef>
                <a:spcPts val="400"/>
              </a:spcBef>
              <a:spcAft>
                <a:spcPts val="0"/>
              </a:spcAft>
              <a:buClr>
                <a:srgbClr val="888888"/>
              </a:buClr>
              <a:buFont typeface="Calibri"/>
              <a:buNone/>
              <a:defRPr/>
            </a:lvl5pPr>
            <a:lvl6pPr indent="0" marL="2286000" marR="0" rtl="0" algn="ctr">
              <a:spcBef>
                <a:spcPts val="400"/>
              </a:spcBef>
              <a:buClr>
                <a:srgbClr val="888888"/>
              </a:buClr>
              <a:buFont typeface="Calibri"/>
              <a:buNone/>
              <a:defRPr/>
            </a:lvl6pPr>
            <a:lvl7pPr indent="0" marL="2743200" marR="0" rtl="0" algn="ctr">
              <a:spcBef>
                <a:spcPts val="400"/>
              </a:spcBef>
              <a:buClr>
                <a:srgbClr val="888888"/>
              </a:buClr>
              <a:buFont typeface="Calibri"/>
              <a:buNone/>
              <a:defRPr/>
            </a:lvl7pPr>
            <a:lvl8pPr indent="0" marL="3200400" marR="0" rtl="0" algn="ctr">
              <a:spcBef>
                <a:spcPts val="400"/>
              </a:spcBef>
              <a:buClr>
                <a:srgbClr val="888888"/>
              </a:buClr>
              <a:buFont typeface="Calibri"/>
              <a:buNone/>
              <a:defRPr/>
            </a:lvl8pPr>
            <a:lvl9pPr indent="0" marL="3657600" marR="0" rtl="0" algn="ctr">
              <a:spcBef>
                <a:spcPts val="400"/>
              </a:spcBef>
              <a:buClr>
                <a:srgbClr val="888888"/>
              </a:buClr>
              <a:buFont typeface="Calibri"/>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66" name="Shape 66"/>
        <p:cNvGrpSpPr/>
        <p:nvPr/>
      </p:nvGrpSpPr>
      <p:grpSpPr>
        <a:xfrm>
          <a:off x="0" y="0"/>
          <a:ext cx="0" cy="0"/>
          <a:chOff x="0" y="0"/>
          <a:chExt cx="0" cy="0"/>
        </a:xfrm>
      </p:grpSpPr>
      <p:sp>
        <p:nvSpPr>
          <p:cNvPr id="67" name="Shape 67"/>
          <p:cNvSpPr txBox="1"/>
          <p:nvPr>
            <p:ph type="title"/>
          </p:nvPr>
        </p:nvSpPr>
        <p:spPr>
          <a:xfrm>
            <a:off x="457200" y="152400"/>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8" name="Shape 68"/>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207962" marL="461963" rtl="0">
              <a:spcBef>
                <a:spcPts val="0"/>
              </a:spcBef>
              <a:buClr>
                <a:srgbClr val="244061"/>
              </a:buClr>
              <a:buFont typeface="Calibri"/>
              <a:buChar char="✦"/>
              <a:defRPr/>
            </a:lvl1pPr>
            <a:lvl2pPr indent="-207644" marL="860425" rtl="0">
              <a:spcBef>
                <a:spcPts val="0"/>
              </a:spcBef>
              <a:buClr>
                <a:srgbClr val="366092"/>
              </a:buClr>
              <a:buFont typeface="Calibri"/>
              <a:buChar char="9"/>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theme" Target="../theme/theme2.xml"/><Relationship Id="rId7"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00.jpg"/><Relationship Id="rId3"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sp>
        <p:nvSpPr>
          <p:cNvPr id="9" name="Shape 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10" name="Shape 10"/>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11" name="Shape 1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 name="Shape 1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 name="Shape 13"/>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
        <p:nvSpPr>
          <p:cNvPr id="14" name="Shape 14"/>
          <p:cNvSpPr txBox="1"/>
          <p:nvPr/>
        </p:nvSpPr>
        <p:spPr>
          <a:xfrm>
            <a:off x="0" y="0"/>
            <a:ext cx="9144000" cy="1524000"/>
          </a:xfrm>
          <a:prstGeom prst="rect">
            <a:avLst/>
          </a:prstGeom>
          <a:solidFill>
            <a:srgbClr val="3366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 name="Shape 39"/>
        <p:cNvGrpSpPr/>
        <p:nvPr/>
      </p:nvGrpSpPr>
      <p:grpSpPr>
        <a:xfrm>
          <a:off x="0" y="0"/>
          <a:ext cx="0" cy="0"/>
          <a:chOff x="0" y="0"/>
          <a:chExt cx="0" cy="0"/>
        </a:xfrm>
      </p:grpSpPr>
      <p:sp>
        <p:nvSpPr>
          <p:cNvPr id="40" name="Shape 40"/>
          <p:cNvSpPr txBox="1"/>
          <p:nvPr/>
        </p:nvSpPr>
        <p:spPr>
          <a:xfrm>
            <a:off x="0" y="0"/>
            <a:ext cx="9144000" cy="1524000"/>
          </a:xfrm>
          <a:prstGeom prst="rect">
            <a:avLst/>
          </a:prstGeom>
          <a:solidFill>
            <a:srgbClr val="3366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41" name="Shape 41"/>
          <p:cNvSpPr txBox="1"/>
          <p:nvPr/>
        </p:nvSpPr>
        <p:spPr>
          <a:xfrm>
            <a:off x="0" y="0"/>
            <a:ext cx="9144000" cy="1371599"/>
          </a:xfrm>
          <a:prstGeom prst="rect">
            <a:avLst/>
          </a:prstGeom>
          <a:solidFill>
            <a:srgbClr val="558ED5"/>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cxnSp>
        <p:nvCxnSpPr>
          <p:cNvPr id="42" name="Shape 42"/>
          <p:cNvCxnSpPr/>
          <p:nvPr/>
        </p:nvCxnSpPr>
        <p:spPr>
          <a:xfrm>
            <a:off x="0" y="1524000"/>
            <a:ext cx="9144000" cy="0"/>
          </a:xfrm>
          <a:prstGeom prst="straightConnector1">
            <a:avLst/>
          </a:prstGeom>
          <a:noFill/>
          <a:ln cap="rnd" w="31750">
            <a:solidFill>
              <a:srgbClr val="376092"/>
            </a:solidFill>
            <a:prstDash val="solid"/>
            <a:miter/>
            <a:headEnd len="med" w="med" type="none"/>
            <a:tailEnd len="med" w="med" type="none"/>
          </a:ln>
        </p:spPr>
      </p:cxnSp>
      <p:sp>
        <p:nvSpPr>
          <p:cNvPr id="43" name="Shape 43"/>
          <p:cNvSpPr txBox="1"/>
          <p:nvPr/>
        </p:nvSpPr>
        <p:spPr>
          <a:xfrm>
            <a:off x="0" y="0"/>
            <a:ext cx="9144000" cy="6858000"/>
          </a:xfrm>
          <a:prstGeom prst="rect">
            <a:avLst/>
          </a:prstGeom>
          <a:solidFill>
            <a:srgbClr val="1574FF">
              <a:alpha val="97254"/>
            </a:srgbClr>
          </a:solidFill>
          <a:ln cap="rnd" w="25400">
            <a:solidFill>
              <a:srgbClr val="385D8A"/>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44" name="Shape 44"/>
          <p:cNvSpPr txBox="1"/>
          <p:nvPr/>
        </p:nvSpPr>
        <p:spPr>
          <a:xfrm>
            <a:off x="0" y="3962400"/>
            <a:ext cx="9144000" cy="2895600"/>
          </a:xfrm>
          <a:prstGeom prst="rect">
            <a:avLst/>
          </a:prstGeom>
          <a:solidFill>
            <a:srgbClr val="3366FF">
              <a:alpha val="72549"/>
            </a:srgbClr>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cxnSp>
        <p:nvCxnSpPr>
          <p:cNvPr id="45" name="Shape 45"/>
          <p:cNvCxnSpPr/>
          <p:nvPr/>
        </p:nvCxnSpPr>
        <p:spPr>
          <a:xfrm>
            <a:off x="0" y="3962400"/>
            <a:ext cx="9144000" cy="0"/>
          </a:xfrm>
          <a:prstGeom prst="straightConnector1">
            <a:avLst/>
          </a:prstGeom>
          <a:noFill/>
          <a:ln cap="rnd" w="38100">
            <a:solidFill>
              <a:srgbClr val="4A7EBB"/>
            </a:solidFill>
            <a:prstDash val="solid"/>
            <a:miter/>
            <a:headEnd len="med" w="med" type="none"/>
            <a:tailEnd len="med" w="med" type="none"/>
          </a:ln>
        </p:spPr>
      </p:cxnSp>
      <p:pic>
        <p:nvPicPr>
          <p:cNvPr id="46" name="Shape 46"/>
          <p:cNvPicPr preferRelativeResize="0"/>
          <p:nvPr/>
        </p:nvPicPr>
        <p:blipFill rotWithShape="1">
          <a:blip r:embed="rId1">
            <a:alphaModFix/>
          </a:blip>
          <a:srcRect b="0" l="0" r="0" t="0"/>
          <a:stretch/>
        </p:blipFill>
        <p:spPr>
          <a:xfrm>
            <a:off x="609600" y="620712"/>
            <a:ext cx="3748087" cy="4789486"/>
          </a:xfrm>
          <a:prstGeom prst="rect">
            <a:avLst/>
          </a:prstGeom>
          <a:noFill/>
          <a:ln>
            <a:noFill/>
          </a:ln>
        </p:spPr>
      </p:pic>
      <p:sp>
        <p:nvSpPr>
          <p:cNvPr id="47" name="Shape 4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48" name="Shape 48"/>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49" name="Shape 4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0" name="Shape 50"/>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55"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 name="Shape 54"/>
        <p:cNvGrpSpPr/>
        <p:nvPr/>
      </p:nvGrpSpPr>
      <p:grpSpPr>
        <a:xfrm>
          <a:off x="0" y="0"/>
          <a:ext cx="0" cy="0"/>
          <a:chOff x="0" y="0"/>
          <a:chExt cx="0" cy="0"/>
        </a:xfrm>
      </p:grpSpPr>
      <p:sp>
        <p:nvSpPr>
          <p:cNvPr id="55" name="Shape 55"/>
          <p:cNvSpPr txBox="1"/>
          <p:nvPr/>
        </p:nvSpPr>
        <p:spPr>
          <a:xfrm>
            <a:off x="0" y="0"/>
            <a:ext cx="9144000" cy="1524000"/>
          </a:xfrm>
          <a:prstGeom prst="rect">
            <a:avLst/>
          </a:prstGeom>
          <a:solidFill>
            <a:srgbClr val="3366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cxnSp>
        <p:nvCxnSpPr>
          <p:cNvPr id="56" name="Shape 56"/>
          <p:cNvCxnSpPr/>
          <p:nvPr/>
        </p:nvCxnSpPr>
        <p:spPr>
          <a:xfrm>
            <a:off x="0" y="1066800"/>
            <a:ext cx="381000" cy="0"/>
          </a:xfrm>
          <a:prstGeom prst="straightConnector1">
            <a:avLst/>
          </a:prstGeom>
          <a:noFill/>
          <a:ln cap="rnd" w="25400">
            <a:solidFill>
              <a:srgbClr val="17375E"/>
            </a:solidFill>
            <a:prstDash val="solid"/>
            <a:miter/>
            <a:headEnd len="med" w="med" type="none"/>
            <a:tailEnd len="med" w="med" type="none"/>
          </a:ln>
        </p:spPr>
      </p:cxnSp>
      <p:cxnSp>
        <p:nvCxnSpPr>
          <p:cNvPr id="57" name="Shape 57"/>
          <p:cNvCxnSpPr/>
          <p:nvPr/>
        </p:nvCxnSpPr>
        <p:spPr>
          <a:xfrm rot="-5400000">
            <a:off x="-457199" y="685800"/>
            <a:ext cx="1371599" cy="0"/>
          </a:xfrm>
          <a:prstGeom prst="straightConnector1">
            <a:avLst/>
          </a:prstGeom>
          <a:noFill/>
          <a:ln cap="rnd" w="25400">
            <a:solidFill>
              <a:srgbClr val="95B3D7"/>
            </a:solidFill>
            <a:prstDash val="solid"/>
            <a:miter/>
            <a:headEnd len="med" w="med" type="none"/>
            <a:tailEnd len="med" w="med" type="none"/>
          </a:ln>
        </p:spPr>
      </p:cxnSp>
      <p:cxnSp>
        <p:nvCxnSpPr>
          <p:cNvPr id="58" name="Shape 58"/>
          <p:cNvCxnSpPr/>
          <p:nvPr/>
        </p:nvCxnSpPr>
        <p:spPr>
          <a:xfrm>
            <a:off x="228600" y="1371600"/>
            <a:ext cx="8915400" cy="0"/>
          </a:xfrm>
          <a:prstGeom prst="straightConnector1">
            <a:avLst/>
          </a:prstGeom>
          <a:noFill/>
          <a:ln cap="rnd" w="25400">
            <a:solidFill>
              <a:srgbClr val="95B3D7"/>
            </a:solidFill>
            <a:prstDash val="solid"/>
            <a:miter/>
            <a:headEnd len="med" w="med" type="none"/>
            <a:tailEnd len="med" w="med" type="none"/>
          </a:ln>
        </p:spPr>
      </p:cxnSp>
      <p:cxnSp>
        <p:nvCxnSpPr>
          <p:cNvPr id="59" name="Shape 59"/>
          <p:cNvCxnSpPr/>
          <p:nvPr/>
        </p:nvCxnSpPr>
        <p:spPr>
          <a:xfrm rot="5400000">
            <a:off x="-2514600" y="3962400"/>
            <a:ext cx="5791200" cy="0"/>
          </a:xfrm>
          <a:prstGeom prst="straightConnector1">
            <a:avLst/>
          </a:prstGeom>
          <a:noFill/>
          <a:ln cap="rnd" w="25400">
            <a:solidFill>
              <a:srgbClr val="17375E"/>
            </a:solidFill>
            <a:prstDash val="solid"/>
            <a:miter/>
            <a:headEnd len="med" w="med" type="none"/>
            <a:tailEnd len="med" w="med" type="none"/>
          </a:ln>
        </p:spPr>
      </p:cxnSp>
      <p:cxnSp>
        <p:nvCxnSpPr>
          <p:cNvPr id="60" name="Shape 60"/>
          <p:cNvCxnSpPr/>
          <p:nvPr/>
        </p:nvCxnSpPr>
        <p:spPr>
          <a:xfrm>
            <a:off x="0" y="1524000"/>
            <a:ext cx="9144000" cy="0"/>
          </a:xfrm>
          <a:prstGeom prst="straightConnector1">
            <a:avLst/>
          </a:prstGeom>
          <a:noFill/>
          <a:ln cap="rnd" w="57150">
            <a:solidFill>
              <a:srgbClr val="4A7EBB"/>
            </a:solidFill>
            <a:prstDash val="solid"/>
            <a:miter/>
            <a:headEnd len="med" w="med" type="none"/>
            <a:tailEnd len="med" w="med" type="none"/>
          </a:ln>
        </p:spPr>
      </p:cxnSp>
      <p:sp>
        <p:nvSpPr>
          <p:cNvPr id="61" name="Shape 6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62" name="Shape 62"/>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63" name="Shape 63"/>
          <p:cNvSpPr txBox="1"/>
          <p:nvPr>
            <p:ph idx="11" type="ftr"/>
          </p:nvPr>
        </p:nvSpPr>
        <p:spPr>
          <a:xfrm>
            <a:off x="457200" y="6324600"/>
            <a:ext cx="2895600"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4" name="Shape 64"/>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
        <p:nvSpPr>
          <p:cNvPr id="65" name="Shape 65"/>
          <p:cNvSpPr txBox="1"/>
          <p:nvPr/>
        </p:nvSpPr>
        <p:spPr>
          <a:xfrm>
            <a:off x="6934200" y="64008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baseline="0" i="0" lang="en-US" sz="1000" u="none" cap="none" strike="noStrike">
                <a:solidFill>
                  <a:schemeClr val="dk1"/>
                </a:solidFill>
                <a:latin typeface="Times New Roman"/>
                <a:ea typeface="Times New Roman"/>
                <a:cs typeface="Times New Roman"/>
                <a:sym typeface="Times New Roman"/>
              </a:rPr>
              <a:t>10-*</a:t>
            </a:r>
          </a:p>
        </p:txBody>
      </p:sp>
    </p:spTree>
  </p:cSld>
  <p:clrMap accent1="accent1" accent2="accent2" accent3="accent3" accent4="accent4" accent5="accent5" accent6="accent6" bg1="lt1" bg2="dk2" tx1="dk1" tx2="lt2" folHlink="folHlink" hlink="hlink"/>
  <p:sldLayoutIdLst>
    <p:sldLayoutId id="2147483656" r:id="rId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 name="Shape 69"/>
        <p:cNvGrpSpPr/>
        <p:nvPr/>
      </p:nvGrpSpPr>
      <p:grpSpPr>
        <a:xfrm>
          <a:off x="0" y="0"/>
          <a:ext cx="0" cy="0"/>
          <a:chOff x="0" y="0"/>
          <a:chExt cx="0" cy="0"/>
        </a:xfrm>
      </p:grpSpPr>
      <p:sp>
        <p:nvSpPr>
          <p:cNvPr id="70" name="Shape 70"/>
          <p:cNvSpPr txBox="1"/>
          <p:nvPr/>
        </p:nvSpPr>
        <p:spPr>
          <a:xfrm>
            <a:off x="0" y="0"/>
            <a:ext cx="9144000" cy="1524000"/>
          </a:xfrm>
          <a:prstGeom prst="rect">
            <a:avLst/>
          </a:prstGeom>
          <a:solidFill>
            <a:srgbClr val="3366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cxnSp>
        <p:nvCxnSpPr>
          <p:cNvPr id="71" name="Shape 71"/>
          <p:cNvCxnSpPr/>
          <p:nvPr/>
        </p:nvCxnSpPr>
        <p:spPr>
          <a:xfrm rot="-5400000">
            <a:off x="-457199" y="685800"/>
            <a:ext cx="1371599" cy="0"/>
          </a:xfrm>
          <a:prstGeom prst="straightConnector1">
            <a:avLst/>
          </a:prstGeom>
          <a:noFill/>
          <a:ln cap="rnd" w="25400">
            <a:solidFill>
              <a:srgbClr val="95B3D7"/>
            </a:solidFill>
            <a:prstDash val="solid"/>
            <a:miter/>
            <a:headEnd len="med" w="med" type="none"/>
            <a:tailEnd len="med" w="med" type="none"/>
          </a:ln>
        </p:spPr>
      </p:cxnSp>
      <p:cxnSp>
        <p:nvCxnSpPr>
          <p:cNvPr id="72" name="Shape 72"/>
          <p:cNvCxnSpPr/>
          <p:nvPr/>
        </p:nvCxnSpPr>
        <p:spPr>
          <a:xfrm>
            <a:off x="228600" y="1371600"/>
            <a:ext cx="8915400" cy="0"/>
          </a:xfrm>
          <a:prstGeom prst="straightConnector1">
            <a:avLst/>
          </a:prstGeom>
          <a:noFill/>
          <a:ln cap="rnd" w="25400">
            <a:solidFill>
              <a:srgbClr val="95B3D7"/>
            </a:solidFill>
            <a:prstDash val="solid"/>
            <a:miter/>
            <a:headEnd len="med" w="med" type="none"/>
            <a:tailEnd len="med" w="med" type="none"/>
          </a:ln>
        </p:spPr>
      </p:cxnSp>
      <p:cxnSp>
        <p:nvCxnSpPr>
          <p:cNvPr id="73" name="Shape 73"/>
          <p:cNvCxnSpPr/>
          <p:nvPr/>
        </p:nvCxnSpPr>
        <p:spPr>
          <a:xfrm>
            <a:off x="0" y="1524000"/>
            <a:ext cx="9144000" cy="0"/>
          </a:xfrm>
          <a:prstGeom prst="straightConnector1">
            <a:avLst/>
          </a:prstGeom>
          <a:noFill/>
          <a:ln cap="rnd" w="57150">
            <a:solidFill>
              <a:srgbClr val="4A7EBB"/>
            </a:solidFill>
            <a:prstDash val="solid"/>
            <a:miter/>
            <a:headEnd len="med" w="med" type="none"/>
            <a:tailEnd len="med" w="med" type="none"/>
          </a:ln>
        </p:spPr>
      </p:cxnSp>
      <p:sp>
        <p:nvSpPr>
          <p:cNvPr id="74" name="Shape 7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75" name="Shape 75"/>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76" name="Shape 76"/>
          <p:cNvSpPr txBox="1"/>
          <p:nvPr>
            <p:ph idx="11" type="ftr"/>
          </p:nvPr>
        </p:nvSpPr>
        <p:spPr>
          <a:xfrm>
            <a:off x="457200" y="6324600"/>
            <a:ext cx="2895600"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7" name="Shape 77"/>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
        <p:nvSpPr>
          <p:cNvPr id="78" name="Shape 78"/>
          <p:cNvSpPr txBox="1"/>
          <p:nvPr/>
        </p:nvSpPr>
        <p:spPr>
          <a:xfrm>
            <a:off x="6934200" y="64008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baseline="0" i="0" lang="en-US" sz="1000" u="none" cap="none" strike="noStrike">
                <a:solidFill>
                  <a:schemeClr val="dk1"/>
                </a:solidFill>
                <a:latin typeface="Times New Roman"/>
                <a:ea typeface="Times New Roman"/>
                <a:cs typeface="Times New Roman"/>
                <a:sym typeface="Times New Roman"/>
              </a:rPr>
              <a:t>10-*</a:t>
            </a:r>
          </a:p>
        </p:txBody>
      </p:sp>
    </p:spTree>
  </p:cSld>
  <p:clrMap accent1="accent1" accent2="accent2" accent3="accent3" accent4="accent4" accent5="accent5" accent6="accent6" bg1="lt1" bg2="dk2" tx1="dk1" tx2="lt2" folHlink="folHlink" hlink="hlink"/>
  <p:sldLayoutIdLst>
    <p:sldLayoutId id="2147483657" r:id="rId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3" name="Shape 83"/>
        <p:cNvGrpSpPr/>
        <p:nvPr/>
      </p:nvGrpSpPr>
      <p:grpSpPr>
        <a:xfrm>
          <a:off x="0" y="0"/>
          <a:ext cx="0" cy="0"/>
          <a:chOff x="0" y="0"/>
          <a:chExt cx="0" cy="0"/>
        </a:xfrm>
      </p:grpSpPr>
      <p:sp>
        <p:nvSpPr>
          <p:cNvPr id="84" name="Shape 84"/>
          <p:cNvSpPr txBox="1"/>
          <p:nvPr/>
        </p:nvSpPr>
        <p:spPr>
          <a:xfrm>
            <a:off x="0" y="0"/>
            <a:ext cx="9144000" cy="1524000"/>
          </a:xfrm>
          <a:prstGeom prst="rect">
            <a:avLst/>
          </a:prstGeom>
          <a:solidFill>
            <a:srgbClr val="3366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cxnSp>
        <p:nvCxnSpPr>
          <p:cNvPr id="85" name="Shape 85"/>
          <p:cNvCxnSpPr/>
          <p:nvPr/>
        </p:nvCxnSpPr>
        <p:spPr>
          <a:xfrm>
            <a:off x="0" y="1524000"/>
            <a:ext cx="9144000" cy="0"/>
          </a:xfrm>
          <a:prstGeom prst="straightConnector1">
            <a:avLst/>
          </a:prstGeom>
          <a:noFill/>
          <a:ln cap="rnd" w="31750">
            <a:solidFill>
              <a:srgbClr val="558ED5"/>
            </a:solidFill>
            <a:prstDash val="solid"/>
            <a:miter/>
            <a:headEnd len="med" w="med" type="none"/>
            <a:tailEnd len="med" w="med" type="none"/>
          </a:ln>
        </p:spPr>
      </p:cxnSp>
      <p:cxnSp>
        <p:nvCxnSpPr>
          <p:cNvPr id="86" name="Shape 86"/>
          <p:cNvCxnSpPr/>
          <p:nvPr/>
        </p:nvCxnSpPr>
        <p:spPr>
          <a:xfrm>
            <a:off x="0" y="1524000"/>
            <a:ext cx="9144000" cy="0"/>
          </a:xfrm>
          <a:prstGeom prst="straightConnector1">
            <a:avLst/>
          </a:prstGeom>
          <a:noFill/>
          <a:ln cap="rnd" w="57150">
            <a:solidFill>
              <a:srgbClr val="4A7EBB"/>
            </a:solidFill>
            <a:prstDash val="solid"/>
            <a:miter/>
            <a:headEnd len="med" w="med" type="none"/>
            <a:tailEnd len="med" w="med" type="none"/>
          </a:ln>
        </p:spPr>
      </p:cxnSp>
      <p:sp>
        <p:nvSpPr>
          <p:cNvPr id="87" name="Shape 8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88" name="Shape 88"/>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89" name="Shape 89"/>
          <p:cNvSpPr txBox="1"/>
          <p:nvPr>
            <p:ph idx="11" type="ftr"/>
          </p:nvPr>
        </p:nvSpPr>
        <p:spPr>
          <a:xfrm>
            <a:off x="228600" y="6324600"/>
            <a:ext cx="2895600"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0" name="Shape 90"/>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
        <p:nvSpPr>
          <p:cNvPr id="91" name="Shape 91"/>
          <p:cNvSpPr txBox="1"/>
          <p:nvPr/>
        </p:nvSpPr>
        <p:spPr>
          <a:xfrm>
            <a:off x="6934200" y="64008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baseline="0" i="0" lang="en-US" sz="1000" u="none" cap="none" strike="noStrike">
                <a:solidFill>
                  <a:schemeClr val="dk1"/>
                </a:solidFill>
                <a:latin typeface="Times New Roman"/>
                <a:ea typeface="Times New Roman"/>
                <a:cs typeface="Times New Roman"/>
                <a:sym typeface="Times New Roman"/>
              </a:rPr>
              <a:t>10-*</a:t>
            </a:r>
          </a:p>
        </p:txBody>
      </p:sp>
    </p:spTree>
  </p:cSld>
  <p:clrMap accent1="accent1" accent2="accent2" accent3="accent3" accent4="accent4" accent5="accent5" accent6="accent6" bg1="lt1" bg2="dk2" tx1="dk1" tx2="lt2" folHlink="folHlink" hlink="hlink"/>
  <p:sldLayoutIdLst>
    <p:sldLayoutId id="2147483658" r:id="rId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4" name="Shape 94"/>
        <p:cNvGrpSpPr/>
        <p:nvPr/>
      </p:nvGrpSpPr>
      <p:grpSpPr>
        <a:xfrm>
          <a:off x="0" y="0"/>
          <a:ext cx="0" cy="0"/>
          <a:chOff x="0" y="0"/>
          <a:chExt cx="0" cy="0"/>
        </a:xfrm>
      </p:grpSpPr>
      <p:sp>
        <p:nvSpPr>
          <p:cNvPr id="95" name="Shape 95"/>
          <p:cNvSpPr txBox="1"/>
          <p:nvPr/>
        </p:nvSpPr>
        <p:spPr>
          <a:xfrm>
            <a:off x="0" y="0"/>
            <a:ext cx="9144000" cy="1524000"/>
          </a:xfrm>
          <a:prstGeom prst="rect">
            <a:avLst/>
          </a:prstGeom>
          <a:solidFill>
            <a:srgbClr val="3366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96" name="Shape 9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97" name="Shape 97"/>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 Id="rId3" Type="http://schemas.openxmlformats.org/officeDocument/2006/relationships/image" Target="../media/image0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 Id="rId3" Type="http://schemas.openxmlformats.org/officeDocument/2006/relationships/image" Target="../media/image0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 Id="rId3" Type="http://schemas.openxmlformats.org/officeDocument/2006/relationships/image" Target="../media/image02.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 Id="rId3" Type="http://schemas.openxmlformats.org/officeDocument/2006/relationships/image" Target="../media/image0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 Id="rId3" Type="http://schemas.openxmlformats.org/officeDocument/2006/relationships/image" Target="../media/image0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 Id="rId3" Type="http://schemas.openxmlformats.org/officeDocument/2006/relationships/image" Target="../media/image04.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 Id="rId3" Type="http://schemas.openxmlformats.org/officeDocument/2006/relationships/image" Target="../media/image0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 Id="rId3" Type="http://schemas.openxmlformats.org/officeDocument/2006/relationships/image" Target="../media/image11.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 Id="rId3" Type="http://schemas.openxmlformats.org/officeDocument/2006/relationships/image" Target="../media/image0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 Id="rId3" Type="http://schemas.openxmlformats.org/officeDocument/2006/relationships/image" Target="../media/image0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2" name="Shape 102"/>
        <p:cNvGrpSpPr/>
        <p:nvPr/>
      </p:nvGrpSpPr>
      <p:grpSpPr>
        <a:xfrm>
          <a:off x="0" y="0"/>
          <a:ext cx="0" cy="0"/>
          <a:chOff x="0" y="0"/>
          <a:chExt cx="0" cy="0"/>
        </a:xfrm>
      </p:grpSpPr>
      <p:sp>
        <p:nvSpPr>
          <p:cNvPr id="103" name="Shape 103"/>
          <p:cNvSpPr txBox="1"/>
          <p:nvPr>
            <p:ph type="ctrTitle"/>
          </p:nvPr>
        </p:nvSpPr>
        <p:spPr>
          <a:xfrm>
            <a:off x="5257800" y="3941762"/>
            <a:ext cx="35052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0" baseline="0" i="0" lang="en-US" sz="3600" u="none" cap="none" strike="noStrike">
                <a:solidFill>
                  <a:schemeClr val="lt1"/>
                </a:solidFill>
                <a:latin typeface="Calibri"/>
                <a:ea typeface="Calibri"/>
                <a:cs typeface="Calibri"/>
                <a:sym typeface="Calibri"/>
              </a:rPr>
              <a:t>Chapter Ten</a:t>
            </a:r>
          </a:p>
        </p:txBody>
      </p:sp>
      <p:sp>
        <p:nvSpPr>
          <p:cNvPr id="104" name="Shape 104"/>
          <p:cNvSpPr txBox="1"/>
          <p:nvPr>
            <p:ph idx="1" type="subTitle"/>
          </p:nvPr>
        </p:nvSpPr>
        <p:spPr>
          <a:xfrm>
            <a:off x="4876800" y="292100"/>
            <a:ext cx="3962399" cy="3048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baseline="0" i="0" lang="en-US" sz="4000" u="none" cap="none" strike="noStrike">
                <a:solidFill>
                  <a:schemeClr val="lt1"/>
                </a:solidFill>
                <a:latin typeface="Calibri"/>
                <a:ea typeface="Calibri"/>
                <a:cs typeface="Calibri"/>
                <a:sym typeface="Calibri"/>
              </a:rPr>
              <a:t>Organizational Change &amp; Innovation:</a:t>
            </a:r>
          </a:p>
          <a:p>
            <a:pPr indent="0" lvl="0" marL="0" marR="0" rtl="0" algn="ctr">
              <a:lnSpc>
                <a:spcPct val="100000"/>
              </a:lnSpc>
              <a:spcBef>
                <a:spcPts val="640"/>
              </a:spcBef>
              <a:spcAft>
                <a:spcPts val="0"/>
              </a:spcAft>
              <a:buClr>
                <a:schemeClr val="lt1"/>
              </a:buClr>
              <a:buSzPct val="25000"/>
              <a:buFont typeface="Calibri"/>
              <a:buNone/>
            </a:pPr>
            <a:r>
              <a:rPr b="0" baseline="0" i="0" lang="en-US" sz="3200" u="none" cap="none" strike="noStrike">
                <a:solidFill>
                  <a:schemeClr val="lt1"/>
                </a:solidFill>
                <a:latin typeface="Calibri"/>
                <a:ea typeface="Calibri"/>
                <a:cs typeface="Calibri"/>
                <a:sym typeface="Calibri"/>
              </a:rPr>
              <a:t>Lifelong Challenges for the Exceptional</a:t>
            </a:r>
          </a:p>
          <a:p>
            <a:pPr indent="0" lvl="0" marL="0" marR="0" rtl="0" algn="ctr">
              <a:lnSpc>
                <a:spcPct val="100000"/>
              </a:lnSpc>
              <a:spcBef>
                <a:spcPts val="640"/>
              </a:spcBef>
              <a:spcAft>
                <a:spcPts val="0"/>
              </a:spcAft>
              <a:buClr>
                <a:schemeClr val="lt1"/>
              </a:buClr>
              <a:buSzPct val="25000"/>
              <a:buFont typeface="Calibri"/>
              <a:buNone/>
            </a:pPr>
            <a:r>
              <a:rPr b="0" baseline="0" i="0" lang="en-US" sz="3200" u="none" cap="none" strike="noStrike">
                <a:solidFill>
                  <a:schemeClr val="lt1"/>
                </a:solidFill>
                <a:latin typeface="Calibri"/>
                <a:ea typeface="Calibri"/>
                <a:cs typeface="Calibri"/>
                <a:sym typeface="Calibri"/>
              </a:rPr>
              <a:t>Manager</a:t>
            </a:r>
          </a:p>
        </p:txBody>
      </p:sp>
      <p:sp>
        <p:nvSpPr>
          <p:cNvPr id="105" name="Shape 105"/>
          <p:cNvSpPr txBox="1"/>
          <p:nvPr/>
        </p:nvSpPr>
        <p:spPr>
          <a:xfrm>
            <a:off x="76200" y="6594475"/>
            <a:ext cx="1752600" cy="244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Times New Roman"/>
              <a:buNone/>
            </a:pPr>
            <a:r>
              <a:rPr b="1" baseline="0" i="1" lang="en-US" sz="1000" u="none" cap="none" strike="noStrike">
                <a:solidFill>
                  <a:schemeClr val="lt1"/>
                </a:solidFill>
                <a:latin typeface="Times New Roman"/>
                <a:ea typeface="Times New Roman"/>
                <a:cs typeface="Times New Roman"/>
                <a:sym typeface="Times New Roman"/>
              </a:rPr>
              <a:t>McGraw-Hill/Irwin</a:t>
            </a:r>
          </a:p>
        </p:txBody>
      </p:sp>
      <p:sp>
        <p:nvSpPr>
          <p:cNvPr id="106" name="Shape 106"/>
          <p:cNvSpPr txBox="1"/>
          <p:nvPr/>
        </p:nvSpPr>
        <p:spPr>
          <a:xfrm>
            <a:off x="4572000" y="6613525"/>
            <a:ext cx="4495800" cy="244474"/>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r>
              <a:rPr b="1" baseline="0" i="1" lang="en-US" sz="1000" u="none" cap="none" strike="noStrike">
                <a:solidFill>
                  <a:schemeClr val="lt1"/>
                </a:solidFill>
                <a:latin typeface="Times New Roman"/>
                <a:ea typeface="Times New Roman"/>
                <a:cs typeface="Times New Roman"/>
                <a:sym typeface="Times New Roman"/>
              </a:rPr>
              <a:t>Copyright © 2013 by The McGraw-Hill Companies, Inc. All rights reserved</a:t>
            </a:r>
            <a:r>
              <a:rPr b="1" baseline="0" i="0" lang="en-US" sz="1000" u="none" cap="none" strike="noStrike">
                <a:solidFill>
                  <a:schemeClr val="lt1"/>
                </a:solidFill>
                <a:latin typeface="Times New Roman"/>
                <a:ea typeface="Times New Roman"/>
                <a:cs typeface="Times New Roman"/>
                <a:sym typeface="Times New Roman"/>
              </a:rPr>
              <a: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9" name="Shape 159"/>
        <p:cNvGrpSpPr/>
        <p:nvPr/>
      </p:nvGrpSpPr>
      <p:grpSpPr>
        <a:xfrm>
          <a:off x="0" y="0"/>
          <a:ext cx="0" cy="0"/>
          <a:chOff x="0" y="0"/>
          <a:chExt cx="0" cy="0"/>
        </a:xfrm>
      </p:grpSpPr>
      <p:sp>
        <p:nvSpPr>
          <p:cNvPr id="160" name="Shape 160"/>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The Forces for Change: Outside the Organization</a:t>
            </a:r>
          </a:p>
        </p:txBody>
      </p:sp>
      <p:sp>
        <p:nvSpPr>
          <p:cNvPr id="161" name="Shape 161"/>
          <p:cNvSpPr txBox="1"/>
          <p:nvPr>
            <p:ph idx="1" type="body"/>
          </p:nvPr>
        </p:nvSpPr>
        <p:spPr>
          <a:xfrm>
            <a:off x="457200" y="1800225"/>
            <a:ext cx="8229600" cy="4525961"/>
          </a:xfrm>
          <a:prstGeom prst="rect">
            <a:avLst/>
          </a:prstGeom>
          <a:noFill/>
          <a:ln>
            <a:noFill/>
          </a:ln>
        </p:spPr>
        <p:txBody>
          <a:bodyPr anchorCtr="0" anchor="t" bIns="45700" lIns="91425" rIns="91425" tIns="45700">
            <a:noAutofit/>
          </a:bodyPr>
          <a:lstStyle/>
          <a:p>
            <a:pPr indent="-514350" lvl="0" marL="514350" marR="0" rtl="0" algn="l">
              <a:lnSpc>
                <a:spcPct val="100000"/>
              </a:lnSpc>
              <a:spcBef>
                <a:spcPts val="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Demographic characteristics</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Market changes</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Technological advancement</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Shareholder &amp; customer demands</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Supplier practices</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Social &amp; political pressures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5" name="Shape 165"/>
        <p:cNvGrpSpPr/>
        <p:nvPr/>
      </p:nvGrpSpPr>
      <p:grpSpPr>
        <a:xfrm>
          <a:off x="0" y="0"/>
          <a:ext cx="0" cy="0"/>
          <a:chOff x="0" y="0"/>
          <a:chExt cx="0" cy="0"/>
        </a:xfrm>
      </p:grpSpPr>
      <p:sp>
        <p:nvSpPr>
          <p:cNvPr id="166" name="Shape 166"/>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Question?</a:t>
            </a:r>
          </a:p>
        </p:txBody>
      </p:sp>
      <p:sp>
        <p:nvSpPr>
          <p:cNvPr id="167" name="Shape 167"/>
          <p:cNvSpPr txBox="1"/>
          <p:nvPr>
            <p:ph idx="1" type="body"/>
          </p:nvPr>
        </p:nvSpPr>
        <p:spPr>
          <a:xfrm>
            <a:off x="457200" y="173355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chemeClr val="dk1"/>
              </a:buClr>
              <a:buSzPct val="25000"/>
              <a:buFont typeface="Calibri"/>
              <a:buNone/>
            </a:pPr>
            <a:r>
              <a:rPr b="0" baseline="0" i="0" lang="en-US" sz="2400" u="none" cap="none" strike="noStrike">
                <a:solidFill>
                  <a:schemeClr val="dk1"/>
                </a:solidFill>
                <a:latin typeface="Calibri"/>
                <a:ea typeface="Calibri"/>
                <a:cs typeface="Calibri"/>
                <a:sym typeface="Calibri"/>
              </a:rPr>
              <a:t>	Tony, the owner of Cirodi Pasta restaurant on Cape Cod is open during the “high season” from May until October.  He has always hired college students on summer vacation.  In recent years, the number of workers who quit mid-summer has risen significantly.  When he asks, they say they are quitting because they “have enough money” or “want the time off”.  This is probably an example of a(n) ________ change. </a:t>
            </a:r>
          </a:p>
          <a:p>
            <a:pPr indent="-461962" lvl="0" marL="461962" marR="0" rtl="0" algn="l">
              <a:lnSpc>
                <a:spcPct val="100000"/>
              </a:lnSpc>
              <a:spcBef>
                <a:spcPts val="480"/>
              </a:spcBef>
              <a:spcAft>
                <a:spcPts val="0"/>
              </a:spcAft>
              <a:buClr>
                <a:srgbClr val="604A7B"/>
              </a:buClr>
              <a:buSzPct val="125000"/>
              <a:buFont typeface="Calibri"/>
              <a:buAutoNum type="alphaUcPeriod"/>
            </a:pPr>
            <a:r>
              <a:rPr b="0" baseline="0" i="0" lang="en-US" sz="2400" u="none" cap="none" strike="noStrike">
                <a:solidFill>
                  <a:schemeClr val="dk1"/>
                </a:solidFill>
                <a:latin typeface="Calibri"/>
                <a:ea typeface="Calibri"/>
                <a:cs typeface="Calibri"/>
                <a:sym typeface="Calibri"/>
              </a:rPr>
              <a:t>Market </a:t>
            </a:r>
          </a:p>
          <a:p>
            <a:pPr indent="-461962" lvl="0" marL="461962" marR="0" rtl="0" algn="l">
              <a:lnSpc>
                <a:spcPct val="100000"/>
              </a:lnSpc>
              <a:spcBef>
                <a:spcPts val="480"/>
              </a:spcBef>
              <a:spcAft>
                <a:spcPts val="0"/>
              </a:spcAft>
              <a:buClr>
                <a:srgbClr val="604A7B"/>
              </a:buClr>
              <a:buSzPct val="125000"/>
              <a:buFont typeface="Calibri"/>
              <a:buAutoNum type="alphaUcPeriod"/>
            </a:pPr>
            <a:r>
              <a:rPr b="0" baseline="0" i="0" lang="en-US" sz="2400" u="none" cap="none" strike="noStrike">
                <a:solidFill>
                  <a:schemeClr val="dk1"/>
                </a:solidFill>
                <a:latin typeface="Calibri"/>
                <a:ea typeface="Calibri"/>
                <a:cs typeface="Calibri"/>
                <a:sym typeface="Calibri"/>
              </a:rPr>
              <a:t>Social or political </a:t>
            </a:r>
          </a:p>
          <a:p>
            <a:pPr indent="-461962" lvl="0" marL="461962" marR="0" rtl="0" algn="l">
              <a:lnSpc>
                <a:spcPct val="100000"/>
              </a:lnSpc>
              <a:spcBef>
                <a:spcPts val="480"/>
              </a:spcBef>
              <a:spcAft>
                <a:spcPts val="0"/>
              </a:spcAft>
              <a:buClr>
                <a:srgbClr val="604A7B"/>
              </a:buClr>
              <a:buSzPct val="125000"/>
              <a:buFont typeface="Calibri"/>
              <a:buAutoNum type="alphaUcPeriod"/>
            </a:pPr>
            <a:r>
              <a:rPr b="0" baseline="0" i="0" lang="en-US" sz="2400" u="none" cap="none" strike="noStrike">
                <a:solidFill>
                  <a:schemeClr val="dk1"/>
                </a:solidFill>
                <a:latin typeface="Calibri"/>
                <a:ea typeface="Calibri"/>
                <a:cs typeface="Calibri"/>
                <a:sym typeface="Calibri"/>
              </a:rPr>
              <a:t>Economic </a:t>
            </a:r>
          </a:p>
          <a:p>
            <a:pPr indent="-461962" lvl="0" marL="461962" marR="0" rtl="0" algn="l">
              <a:lnSpc>
                <a:spcPct val="100000"/>
              </a:lnSpc>
              <a:spcBef>
                <a:spcPts val="480"/>
              </a:spcBef>
              <a:spcAft>
                <a:spcPts val="0"/>
              </a:spcAft>
              <a:buClr>
                <a:srgbClr val="604A7B"/>
              </a:buClr>
              <a:buSzPct val="125000"/>
              <a:buFont typeface="Calibri"/>
              <a:buAutoNum type="alphaUcPeriod"/>
            </a:pPr>
            <a:r>
              <a:rPr b="0" baseline="0" i="0" lang="en-US" sz="2400" u="none" cap="none" strike="noStrike">
                <a:solidFill>
                  <a:schemeClr val="dk1"/>
                </a:solidFill>
                <a:latin typeface="Calibri"/>
                <a:ea typeface="Calibri"/>
                <a:cs typeface="Calibri"/>
                <a:sym typeface="Calibri"/>
              </a:rPr>
              <a:t>Technological</a:t>
            </a:r>
          </a:p>
          <a:p>
            <a:pPr indent="-461962" lvl="0" marL="461962" marR="0" rtl="0" algn="l">
              <a:lnSpc>
                <a:spcPct val="100000"/>
              </a:lnSpc>
              <a:spcBef>
                <a:spcPts val="640"/>
              </a:spcBef>
              <a:spcAft>
                <a:spcPts val="0"/>
              </a:spcAft>
              <a:buClr>
                <a:schemeClr val="dk1"/>
              </a:buClr>
              <a:buSzPct val="25000"/>
              <a:buFont typeface="Calibri"/>
              <a:buNone/>
            </a:pPr>
            <a:r>
              <a:rPr b="0" baseline="0" i="0" lang="en-US" sz="3200" u="none" cap="none" strike="noStrike">
                <a:solidFill>
                  <a:schemeClr val="dk1"/>
                </a:solidFill>
                <a:latin typeface="Calibri"/>
                <a:ea typeface="Calibri"/>
                <a:cs typeface="Calibri"/>
                <a:sym typeface="Calibri"/>
              </a:rPr>
              <a:t>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2" name="Shape 172"/>
        <p:cNvGrpSpPr/>
        <p:nvPr/>
      </p:nvGrpSpPr>
      <p:grpSpPr>
        <a:xfrm>
          <a:off x="0" y="0"/>
          <a:ext cx="0" cy="0"/>
          <a:chOff x="0" y="0"/>
          <a:chExt cx="0" cy="0"/>
        </a:xfrm>
      </p:grpSpPr>
      <p:sp>
        <p:nvSpPr>
          <p:cNvPr id="173" name="Shape 173"/>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Forces Originating Inside the Organization</a:t>
            </a:r>
          </a:p>
        </p:txBody>
      </p:sp>
      <p:sp>
        <p:nvSpPr>
          <p:cNvPr id="174" name="Shape 174"/>
          <p:cNvSpPr txBox="1"/>
          <p:nvPr>
            <p:ph idx="1" type="body"/>
          </p:nvPr>
        </p:nvSpPr>
        <p:spPr>
          <a:xfrm>
            <a:off x="457200" y="1820861"/>
            <a:ext cx="4038599" cy="4525961"/>
          </a:xfrm>
          <a:prstGeom prst="rect">
            <a:avLst/>
          </a:prstGeom>
          <a:noFill/>
          <a:ln>
            <a:noFill/>
          </a:ln>
        </p:spPr>
        <p:txBody>
          <a:bodyPr anchorCtr="0" anchor="t" bIns="45700" lIns="91425" rIns="91425" tIns="45700">
            <a:noAutofit/>
          </a:bodyPr>
          <a:lstStyle/>
          <a:p>
            <a:pPr indent="-514350" lvl="0" marL="514350" marR="0" rtl="0" algn="l">
              <a:lnSpc>
                <a:spcPct val="100000"/>
              </a:lnSpc>
              <a:spcBef>
                <a:spcPts val="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Employee problems</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Managers’ behavior</a:t>
            </a:r>
          </a:p>
          <a:p>
            <a:pPr indent="0" lvl="0" marL="0" marR="0" rtl="0" algn="l">
              <a:spcBef>
                <a:spcPts val="0"/>
              </a:spcBef>
              <a:buNone/>
            </a:pPr>
            <a:r>
              <a:t/>
            </a:r>
            <a:endParaRPr b="0" baseline="0" i="0" sz="3200" u="none" cap="none" strike="noStrike">
              <a:solidFill>
                <a:schemeClr val="dk1"/>
              </a:solidFill>
              <a:latin typeface="Calibri"/>
              <a:ea typeface="Calibri"/>
              <a:cs typeface="Calibri"/>
              <a:sym typeface="Calibri"/>
            </a:endParaRPr>
          </a:p>
        </p:txBody>
      </p:sp>
      <p:pic>
        <p:nvPicPr>
          <p:cNvPr id="175" name="Shape 175"/>
          <p:cNvPicPr preferRelativeResize="0"/>
          <p:nvPr/>
        </p:nvPicPr>
        <p:blipFill rotWithShape="1">
          <a:blip r:embed="rId3">
            <a:alphaModFix/>
          </a:blip>
          <a:srcRect b="0" l="0" r="0" t="0"/>
          <a:stretch/>
        </p:blipFill>
        <p:spPr>
          <a:xfrm>
            <a:off x="4114800" y="3124200"/>
            <a:ext cx="4378324" cy="2919411"/>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9" name="Shape 179"/>
        <p:cNvGrpSpPr/>
        <p:nvPr/>
      </p:nvGrpSpPr>
      <p:grpSpPr>
        <a:xfrm>
          <a:off x="0" y="0"/>
          <a:ext cx="0" cy="0"/>
          <a:chOff x="0" y="0"/>
          <a:chExt cx="0" cy="0"/>
        </a:xfrm>
      </p:grpSpPr>
      <p:sp>
        <p:nvSpPr>
          <p:cNvPr id="180" name="Shape 180"/>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Areas in Which Change is Often Needed</a:t>
            </a:r>
          </a:p>
        </p:txBody>
      </p:sp>
      <p:sp>
        <p:nvSpPr>
          <p:cNvPr id="181" name="Shape 181"/>
          <p:cNvSpPr txBox="1"/>
          <p:nvPr>
            <p:ph idx="1" type="body"/>
          </p:nvPr>
        </p:nvSpPr>
        <p:spPr>
          <a:xfrm>
            <a:off x="457200" y="1822450"/>
            <a:ext cx="8229600" cy="4525961"/>
          </a:xfrm>
          <a:prstGeom prst="rect">
            <a:avLst/>
          </a:prstGeom>
          <a:noFill/>
          <a:ln>
            <a:noFill/>
          </a:ln>
        </p:spPr>
        <p:txBody>
          <a:bodyPr anchorCtr="0" anchor="t" bIns="45700" lIns="91425" rIns="91425" tIns="45700">
            <a:noAutofit/>
          </a:bodyPr>
          <a:lstStyle/>
          <a:p>
            <a:pPr indent="-514350" lvl="0" marL="514350" marR="0" rtl="0" algn="l">
              <a:lnSpc>
                <a:spcPct val="100000"/>
              </a:lnSpc>
              <a:spcBef>
                <a:spcPts val="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Changing </a:t>
            </a:r>
            <a:r>
              <a:rPr b="0" baseline="0" i="0" lang="en-US" sz="3200" u="none" cap="none" strike="noStrike">
                <a:solidFill>
                  <a:srgbClr val="009999"/>
                </a:solidFill>
                <a:latin typeface="Calibri"/>
                <a:ea typeface="Calibri"/>
                <a:cs typeface="Calibri"/>
                <a:sym typeface="Calibri"/>
              </a:rPr>
              <a:t>people</a:t>
            </a:r>
          </a:p>
          <a:p>
            <a:pPr indent="-515937" lvl="1" marL="973137"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Perceptions, attitudes, performance, skills</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Changing </a:t>
            </a:r>
            <a:r>
              <a:rPr b="0" baseline="0" i="0" lang="en-US" sz="3200" u="none" cap="none" strike="noStrike">
                <a:solidFill>
                  <a:srgbClr val="009999"/>
                </a:solidFill>
                <a:latin typeface="Calibri"/>
                <a:ea typeface="Calibri"/>
                <a:cs typeface="Calibri"/>
                <a:sym typeface="Calibri"/>
              </a:rPr>
              <a:t>technology</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Changing </a:t>
            </a:r>
            <a:r>
              <a:rPr b="0" baseline="0" i="0" lang="en-US" sz="3200" u="none" cap="none" strike="noStrike">
                <a:solidFill>
                  <a:srgbClr val="009999"/>
                </a:solidFill>
                <a:latin typeface="Calibri"/>
                <a:ea typeface="Calibri"/>
                <a:cs typeface="Calibri"/>
                <a:sym typeface="Calibri"/>
              </a:rPr>
              <a:t>structure</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Changing </a:t>
            </a:r>
            <a:r>
              <a:rPr b="0" baseline="0" i="0" lang="en-US" sz="3200" u="none" cap="none" strike="noStrike">
                <a:solidFill>
                  <a:srgbClr val="009999"/>
                </a:solidFill>
                <a:latin typeface="Calibri"/>
                <a:ea typeface="Calibri"/>
                <a:cs typeface="Calibri"/>
                <a:sym typeface="Calibri"/>
              </a:rPr>
              <a:t>strategy</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5" name="Shape 185"/>
        <p:cNvGrpSpPr/>
        <p:nvPr/>
      </p:nvGrpSpPr>
      <p:grpSpPr>
        <a:xfrm>
          <a:off x="0" y="0"/>
          <a:ext cx="0" cy="0"/>
          <a:chOff x="0" y="0"/>
          <a:chExt cx="0" cy="0"/>
        </a:xfrm>
      </p:grpSpPr>
      <p:sp>
        <p:nvSpPr>
          <p:cNvPr id="186" name="Shape 186"/>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Changing Technology</a:t>
            </a:r>
          </a:p>
        </p:txBody>
      </p:sp>
      <p:sp>
        <p:nvSpPr>
          <p:cNvPr id="187" name="Shape 187"/>
          <p:cNvSpPr txBox="1"/>
          <p:nvPr>
            <p:ph idx="1" type="body"/>
          </p:nvPr>
        </p:nvSpPr>
        <p:spPr>
          <a:xfrm>
            <a:off x="457200" y="17780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Technology</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any machine or process that enables an organization to gain a competitive advantage in changing materials used to produce a finished product</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not just computer technology</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1" name="Shape 191"/>
        <p:cNvGrpSpPr/>
        <p:nvPr/>
      </p:nvGrpSpPr>
      <p:grpSpPr>
        <a:xfrm>
          <a:off x="0" y="0"/>
          <a:ext cx="0" cy="0"/>
          <a:chOff x="0" y="0"/>
          <a:chExt cx="0" cy="0"/>
        </a:xfrm>
      </p:grpSpPr>
      <p:sp>
        <p:nvSpPr>
          <p:cNvPr id="192" name="Shape 19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A Model of Resistance to Change</a:t>
            </a:r>
          </a:p>
        </p:txBody>
      </p:sp>
      <p:pic>
        <p:nvPicPr>
          <p:cNvPr id="193" name="Shape 193"/>
          <p:cNvPicPr preferRelativeResize="0"/>
          <p:nvPr/>
        </p:nvPicPr>
        <p:blipFill rotWithShape="1">
          <a:blip r:embed="rId3">
            <a:alphaModFix/>
          </a:blip>
          <a:srcRect b="0" l="0" r="0" t="0"/>
          <a:stretch/>
        </p:blipFill>
        <p:spPr>
          <a:xfrm>
            <a:off x="1219200" y="1806575"/>
            <a:ext cx="6705599" cy="4321174"/>
          </a:xfrm>
          <a:prstGeom prst="rect">
            <a:avLst/>
          </a:prstGeom>
          <a:noFill/>
          <a:ln>
            <a:noFill/>
          </a:ln>
        </p:spPr>
      </p:pic>
      <p:sp>
        <p:nvSpPr>
          <p:cNvPr id="194" name="Shape 194"/>
          <p:cNvSpPr txBox="1"/>
          <p:nvPr/>
        </p:nvSpPr>
        <p:spPr>
          <a:xfrm>
            <a:off x="20636" y="1652586"/>
            <a:ext cx="1219199" cy="3079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400" u="none" cap="none" strike="noStrike">
                <a:solidFill>
                  <a:schemeClr val="dk1"/>
                </a:solidFill>
                <a:latin typeface="Arial"/>
                <a:ea typeface="Arial"/>
                <a:cs typeface="Arial"/>
                <a:sym typeface="Arial"/>
              </a:rPr>
              <a:t>Figure 10.2</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8" name="Shape 198"/>
        <p:cNvGrpSpPr/>
        <p:nvPr/>
      </p:nvGrpSpPr>
      <p:grpSpPr>
        <a:xfrm>
          <a:off x="0" y="0"/>
          <a:ext cx="0" cy="0"/>
          <a:chOff x="0" y="0"/>
          <a:chExt cx="0" cy="0"/>
        </a:xfrm>
      </p:grpSpPr>
      <p:sp>
        <p:nvSpPr>
          <p:cNvPr id="199" name="Shape 199"/>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The Causes of Resistance to Change</a:t>
            </a:r>
          </a:p>
        </p:txBody>
      </p:sp>
      <p:sp>
        <p:nvSpPr>
          <p:cNvPr id="200" name="Shape 200"/>
          <p:cNvSpPr txBox="1"/>
          <p:nvPr>
            <p:ph idx="1" type="body"/>
          </p:nvPr>
        </p:nvSpPr>
        <p:spPr>
          <a:xfrm>
            <a:off x="457200" y="1766886"/>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Resistance to change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an emotional/behavioral response to real or imagined threats to an established work routine.</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4" name="Shape 204"/>
        <p:cNvGrpSpPr/>
        <p:nvPr/>
      </p:nvGrpSpPr>
      <p:grpSpPr>
        <a:xfrm>
          <a:off x="0" y="0"/>
          <a:ext cx="0" cy="0"/>
          <a:chOff x="0" y="0"/>
          <a:chExt cx="0" cy="0"/>
        </a:xfrm>
      </p:grpSpPr>
      <p:sp>
        <p:nvSpPr>
          <p:cNvPr id="205" name="Shape 205"/>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The Degree to Which Employees Fear Change</a:t>
            </a:r>
          </a:p>
        </p:txBody>
      </p:sp>
      <p:sp>
        <p:nvSpPr>
          <p:cNvPr id="206" name="Shape 206"/>
          <p:cNvSpPr txBox="1"/>
          <p:nvPr>
            <p:ph idx="1" type="body"/>
          </p:nvPr>
        </p:nvSpPr>
        <p:spPr>
          <a:xfrm>
            <a:off x="457200" y="1766886"/>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Least threatening: </a:t>
            </a:r>
            <a:r>
              <a:rPr b="1" baseline="0" i="0" lang="en-US" sz="3200" u="none" cap="none" strike="noStrike">
                <a:solidFill>
                  <a:schemeClr val="dk1"/>
                </a:solidFill>
                <a:latin typeface="Calibri"/>
                <a:ea typeface="Calibri"/>
                <a:cs typeface="Calibri"/>
                <a:sym typeface="Calibri"/>
              </a:rPr>
              <a:t>Adaptive change</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Reintroduction of a familiar practice</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Somewhat threatening: </a:t>
            </a:r>
            <a:r>
              <a:rPr b="1" baseline="0" i="0" lang="en-US" sz="3200" u="none" cap="none" strike="noStrike">
                <a:solidFill>
                  <a:schemeClr val="dk1"/>
                </a:solidFill>
                <a:latin typeface="Calibri"/>
                <a:ea typeface="Calibri"/>
                <a:cs typeface="Calibri"/>
                <a:sym typeface="Calibri"/>
              </a:rPr>
              <a:t>Innovative change</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Introduction of a practice that is new to the organization</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0" name="Shape 210"/>
        <p:cNvGrpSpPr/>
        <p:nvPr/>
      </p:nvGrpSpPr>
      <p:grpSpPr>
        <a:xfrm>
          <a:off x="0" y="0"/>
          <a:ext cx="0" cy="0"/>
          <a:chOff x="0" y="0"/>
          <a:chExt cx="0" cy="0"/>
        </a:xfrm>
      </p:grpSpPr>
      <p:sp>
        <p:nvSpPr>
          <p:cNvPr id="211" name="Shape 211"/>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The Degree to Which Employees Fear Change</a:t>
            </a:r>
          </a:p>
        </p:txBody>
      </p:sp>
      <p:sp>
        <p:nvSpPr>
          <p:cNvPr id="212" name="Shape 212"/>
          <p:cNvSpPr txBox="1"/>
          <p:nvPr>
            <p:ph idx="1" type="body"/>
          </p:nvPr>
        </p:nvSpPr>
        <p:spPr>
          <a:xfrm>
            <a:off x="457200" y="1789111"/>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Very threatening: </a:t>
            </a:r>
            <a:r>
              <a:rPr b="1" baseline="0" i="0" lang="en-US" sz="3200" u="none" cap="none" strike="noStrike">
                <a:solidFill>
                  <a:schemeClr val="dk1"/>
                </a:solidFill>
                <a:latin typeface="Calibri"/>
                <a:ea typeface="Calibri"/>
                <a:cs typeface="Calibri"/>
                <a:sym typeface="Calibri"/>
              </a:rPr>
              <a:t>Radically innovative change</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Involves introducing a practice that is new to the industry</a:t>
            </a:r>
          </a:p>
        </p:txBody>
      </p:sp>
      <p:pic>
        <p:nvPicPr>
          <p:cNvPr id="213" name="Shape 213"/>
          <p:cNvPicPr preferRelativeResize="0"/>
          <p:nvPr/>
        </p:nvPicPr>
        <p:blipFill rotWithShape="1">
          <a:blip r:embed="rId3">
            <a:alphaModFix/>
          </a:blip>
          <a:srcRect b="0" l="0" r="0" t="0"/>
          <a:stretch/>
        </p:blipFill>
        <p:spPr>
          <a:xfrm>
            <a:off x="4191000" y="3700462"/>
            <a:ext cx="3886200" cy="2538412"/>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7" name="Shape 217"/>
        <p:cNvGrpSpPr/>
        <p:nvPr/>
      </p:nvGrpSpPr>
      <p:grpSpPr>
        <a:xfrm>
          <a:off x="0" y="0"/>
          <a:ext cx="0" cy="0"/>
          <a:chOff x="0" y="0"/>
          <a:chExt cx="0" cy="0"/>
        </a:xfrm>
      </p:grpSpPr>
      <p:sp>
        <p:nvSpPr>
          <p:cNvPr id="218" name="Shape 218"/>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Question?</a:t>
            </a:r>
          </a:p>
        </p:txBody>
      </p:sp>
      <p:sp>
        <p:nvSpPr>
          <p:cNvPr id="219" name="Shape 219"/>
          <p:cNvSpPr txBox="1"/>
          <p:nvPr>
            <p:ph idx="1" type="body"/>
          </p:nvPr>
        </p:nvSpPr>
        <p:spPr>
          <a:xfrm>
            <a:off x="457200" y="1766886"/>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chemeClr val="dk1"/>
              </a:buClr>
              <a:buSzPct val="25000"/>
              <a:buFont typeface="Calibri"/>
              <a:buNone/>
            </a:pPr>
            <a:r>
              <a:rPr b="0" baseline="0" i="0" lang="en-US" sz="3200" u="none" cap="none" strike="noStrike">
                <a:solidFill>
                  <a:schemeClr val="dk1"/>
                </a:solidFill>
                <a:latin typeface="Calibri"/>
                <a:ea typeface="Calibri"/>
                <a:cs typeface="Calibri"/>
                <a:sym typeface="Calibri"/>
              </a:rPr>
              <a:t>	At the Big Peaches Department Store, employees generally know that during annual inventory, they are required to work overnight shifts.  This is an example of a(n) __________ change.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Adaptive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Reactive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Innovative </a:t>
            </a:r>
          </a:p>
          <a:p>
            <a:pPr indent="-461962" lvl="0" marL="461962" marR="0" rtl="0" algn="l">
              <a:lnSpc>
                <a:spcPct val="100000"/>
              </a:lnSpc>
              <a:spcBef>
                <a:spcPts val="640"/>
              </a:spcBef>
              <a:spcAft>
                <a:spcPts val="0"/>
              </a:spcAft>
              <a:buClr>
                <a:srgbClr val="604A7B"/>
              </a:buClr>
              <a:buSzPct val="142857"/>
              <a:buFont typeface="Calibri"/>
              <a:buAutoNum type="alphaUcPeriod"/>
            </a:pPr>
            <a:r>
              <a:rPr b="0" baseline="0" i="0" lang="en-US" sz="2800" u="none" cap="none" strike="noStrike">
                <a:solidFill>
                  <a:schemeClr val="dk1"/>
                </a:solidFill>
                <a:latin typeface="Calibri"/>
                <a:ea typeface="Calibri"/>
                <a:cs typeface="Calibri"/>
                <a:sym typeface="Calibri"/>
              </a:rPr>
              <a:t>Proactive</a:t>
            </a:r>
            <a:r>
              <a:rPr b="0" baseline="0" i="0" lang="en-US" sz="3200" u="none" cap="none" strike="noStrike">
                <a:solidFill>
                  <a:schemeClr val="dk1"/>
                </a:solidFill>
                <a:latin typeface="Calibri"/>
                <a:ea typeface="Calibri"/>
                <a:cs typeface="Calibri"/>
                <a:sym typeface="Calibri"/>
              </a:rPr>
              <a:t> </a:t>
            </a:r>
          </a:p>
          <a:p>
            <a:pPr indent="0" lvl="0" marL="0" marR="0" rtl="0" algn="l">
              <a:spcBef>
                <a:spcPts val="0"/>
              </a:spcBef>
              <a:buNone/>
            </a:pPr>
            <a:r>
              <a:t/>
            </a:r>
            <a:endParaRPr b="0" baseline="0" i="0" sz="32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0" name="Shape 110"/>
        <p:cNvGrpSpPr/>
        <p:nvPr/>
      </p:nvGrpSpPr>
      <p:grpSpPr>
        <a:xfrm>
          <a:off x="0" y="0"/>
          <a:ext cx="0" cy="0"/>
          <a:chOff x="0" y="0"/>
          <a:chExt cx="0" cy="0"/>
        </a:xfrm>
      </p:grpSpPr>
      <p:sp>
        <p:nvSpPr>
          <p:cNvPr id="111" name="Shape 111"/>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Major Questions You Should Be Able to Answer</a:t>
            </a:r>
          </a:p>
        </p:txBody>
      </p:sp>
      <p:sp>
        <p:nvSpPr>
          <p:cNvPr id="112" name="Shape 112"/>
          <p:cNvSpPr txBox="1"/>
          <p:nvPr>
            <p:ph idx="1" type="body"/>
          </p:nvPr>
        </p:nvSpPr>
        <p:spPr>
          <a:xfrm>
            <a:off x="457200" y="1722436"/>
            <a:ext cx="8229600" cy="4525961"/>
          </a:xfrm>
          <a:prstGeom prst="rect">
            <a:avLst/>
          </a:prstGeom>
          <a:noFill/>
          <a:ln>
            <a:noFill/>
          </a:ln>
        </p:spPr>
        <p:txBody>
          <a:bodyPr anchorCtr="0" anchor="t" bIns="45700" lIns="91425" rIns="91425" tIns="45700">
            <a:noAutofit/>
          </a:bodyPr>
          <a:lstStyle/>
          <a:p>
            <a:pPr indent="-860425" lvl="0" marL="860425" marR="0" rtl="0" algn="l">
              <a:lnSpc>
                <a:spcPct val="100000"/>
              </a:lnSpc>
              <a:spcBef>
                <a:spcPts val="0"/>
              </a:spcBef>
              <a:spcAft>
                <a:spcPts val="0"/>
              </a:spcAft>
              <a:buClr>
                <a:srgbClr val="FF0000"/>
              </a:buClr>
              <a:buSzPct val="25000"/>
              <a:buFont typeface="Calibri"/>
              <a:buNone/>
            </a:pPr>
            <a:r>
              <a:rPr b="1" baseline="0" i="0" lang="en-US" sz="3200" u="none" cap="none" strike="noStrike">
                <a:solidFill>
                  <a:srgbClr val="FF0000"/>
                </a:solidFill>
                <a:latin typeface="Calibri"/>
                <a:ea typeface="Calibri"/>
                <a:cs typeface="Calibri"/>
                <a:sym typeface="Calibri"/>
              </a:rPr>
              <a:t>10.1</a:t>
            </a:r>
            <a:r>
              <a:rPr b="0" baseline="0" i="0" lang="en-US" sz="3200" u="none" cap="none" strike="noStrike">
                <a:solidFill>
                  <a:schemeClr val="dk1"/>
                </a:solidFill>
                <a:latin typeface="Calibri"/>
                <a:ea typeface="Calibri"/>
                <a:cs typeface="Calibri"/>
                <a:sym typeface="Calibri"/>
              </a:rPr>
              <a:t> Since change is always with us, what should I understand about it?</a:t>
            </a:r>
          </a:p>
          <a:p>
            <a:pPr indent="-860425" lvl="0" marL="860425" marR="0" rtl="0" algn="l">
              <a:lnSpc>
                <a:spcPct val="100000"/>
              </a:lnSpc>
              <a:spcBef>
                <a:spcPts val="640"/>
              </a:spcBef>
              <a:spcAft>
                <a:spcPts val="0"/>
              </a:spcAft>
              <a:buClr>
                <a:srgbClr val="FF0000"/>
              </a:buClr>
              <a:buSzPct val="25000"/>
              <a:buFont typeface="Calibri"/>
              <a:buNone/>
            </a:pPr>
            <a:r>
              <a:rPr b="1" baseline="0" i="0" lang="en-US" sz="3200" u="none" cap="none" strike="noStrike">
                <a:solidFill>
                  <a:srgbClr val="FF0000"/>
                </a:solidFill>
                <a:latin typeface="Calibri"/>
                <a:ea typeface="Calibri"/>
                <a:cs typeface="Calibri"/>
                <a:sym typeface="Calibri"/>
              </a:rPr>
              <a:t>10.2</a:t>
            </a:r>
            <a:r>
              <a:rPr b="0" baseline="0" i="0" lang="en-US" sz="3200" u="none" cap="none" strike="noStrike">
                <a:solidFill>
                  <a:schemeClr val="dk1"/>
                </a:solidFill>
                <a:latin typeface="Calibri"/>
                <a:ea typeface="Calibri"/>
                <a:cs typeface="Calibri"/>
                <a:sym typeface="Calibri"/>
              </a:rPr>
              <a:t> How are employees threatened by change, and how can I help them adjust?</a:t>
            </a:r>
          </a:p>
          <a:p>
            <a:pPr indent="-860425" lvl="0" marL="860425" marR="0" rtl="0" algn="l">
              <a:lnSpc>
                <a:spcPct val="100000"/>
              </a:lnSpc>
              <a:spcBef>
                <a:spcPts val="640"/>
              </a:spcBef>
              <a:spcAft>
                <a:spcPts val="0"/>
              </a:spcAft>
              <a:buClr>
                <a:srgbClr val="FF0000"/>
              </a:buClr>
              <a:buSzPct val="25000"/>
              <a:buFont typeface="Calibri"/>
              <a:buNone/>
            </a:pPr>
            <a:r>
              <a:rPr b="1" baseline="0" i="0" lang="en-US" sz="3200" u="none" cap="none" strike="noStrike">
                <a:solidFill>
                  <a:srgbClr val="FF0000"/>
                </a:solidFill>
                <a:latin typeface="Calibri"/>
                <a:ea typeface="Calibri"/>
                <a:cs typeface="Calibri"/>
                <a:sym typeface="Calibri"/>
              </a:rPr>
              <a:t>10.3</a:t>
            </a:r>
            <a:r>
              <a:rPr b="0" baseline="0" i="0" lang="en-US" sz="3200" u="none" cap="none" strike="noStrike">
                <a:solidFill>
                  <a:schemeClr val="dk1"/>
                </a:solidFill>
                <a:latin typeface="Calibri"/>
                <a:ea typeface="Calibri"/>
                <a:cs typeface="Calibri"/>
                <a:sym typeface="Calibri"/>
              </a:rPr>
              <a:t> What are the uses of OD, and how effective is it?</a:t>
            </a:r>
          </a:p>
          <a:p>
            <a:pPr indent="-860425" lvl="0" marL="860425" marR="0" rtl="0" algn="l">
              <a:lnSpc>
                <a:spcPct val="100000"/>
              </a:lnSpc>
              <a:spcBef>
                <a:spcPts val="640"/>
              </a:spcBef>
              <a:spcAft>
                <a:spcPts val="0"/>
              </a:spcAft>
              <a:buClr>
                <a:srgbClr val="FF0000"/>
              </a:buClr>
              <a:buSzPct val="25000"/>
              <a:buFont typeface="Calibri"/>
              <a:buNone/>
            </a:pPr>
            <a:r>
              <a:rPr b="1" baseline="0" i="0" lang="en-US" sz="3200" u="none" cap="none" strike="noStrike">
                <a:solidFill>
                  <a:srgbClr val="FF0000"/>
                </a:solidFill>
                <a:latin typeface="Calibri"/>
                <a:ea typeface="Calibri"/>
                <a:cs typeface="Calibri"/>
                <a:sym typeface="Calibri"/>
              </a:rPr>
              <a:t>10.4 </a:t>
            </a:r>
            <a:r>
              <a:rPr b="0" baseline="0" i="0" lang="en-US" sz="3200" u="none" cap="none" strike="noStrike">
                <a:solidFill>
                  <a:schemeClr val="dk1"/>
                </a:solidFill>
                <a:latin typeface="Calibri"/>
                <a:ea typeface="Calibri"/>
                <a:cs typeface="Calibri"/>
                <a:sym typeface="Calibri"/>
              </a:rPr>
              <a:t>What do I need to know to encourage innovation?</a:t>
            </a:r>
          </a:p>
          <a:p>
            <a:pPr indent="0" lvl="0" marL="0" marR="0" rtl="0" algn="l">
              <a:spcBef>
                <a:spcPts val="0"/>
              </a:spcBef>
              <a:buNone/>
            </a:pPr>
            <a:r>
              <a:t/>
            </a:r>
            <a:endParaRPr b="0" baseline="0" i="0" sz="32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4" name="Shape 224"/>
        <p:cNvGrpSpPr/>
        <p:nvPr/>
      </p:nvGrpSpPr>
      <p:grpSpPr>
        <a:xfrm>
          <a:off x="0" y="0"/>
          <a:ext cx="0" cy="0"/>
          <a:chOff x="0" y="0"/>
          <a:chExt cx="0" cy="0"/>
        </a:xfrm>
      </p:grpSpPr>
      <p:sp>
        <p:nvSpPr>
          <p:cNvPr id="225" name="Shape 225"/>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Reasons Employees Resist Change</a:t>
            </a:r>
          </a:p>
        </p:txBody>
      </p:sp>
      <p:sp>
        <p:nvSpPr>
          <p:cNvPr id="226" name="Shape 226"/>
          <p:cNvSpPr txBox="1"/>
          <p:nvPr>
            <p:ph idx="1" type="body"/>
          </p:nvPr>
        </p:nvSpPr>
        <p:spPr>
          <a:xfrm>
            <a:off x="457200" y="17780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Individual’s </a:t>
            </a:r>
            <a:r>
              <a:rPr b="0" baseline="0" i="0" lang="en-US" sz="3200" u="none" cap="none" strike="noStrike">
                <a:solidFill>
                  <a:srgbClr val="009999"/>
                </a:solidFill>
                <a:latin typeface="Calibri"/>
                <a:ea typeface="Calibri"/>
                <a:cs typeface="Calibri"/>
                <a:sym typeface="Calibri"/>
              </a:rPr>
              <a:t>predisposition</a:t>
            </a:r>
            <a:r>
              <a:rPr b="0" baseline="0" i="0" lang="en-US" sz="3200" u="none" cap="none" strike="noStrike">
                <a:solidFill>
                  <a:schemeClr val="dk1"/>
                </a:solidFill>
                <a:latin typeface="Calibri"/>
                <a:ea typeface="Calibri"/>
                <a:cs typeface="Calibri"/>
                <a:sym typeface="Calibri"/>
              </a:rPr>
              <a:t> toward change</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Surprise and fear of the unknown</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rgbClr val="009999"/>
                </a:solidFill>
                <a:latin typeface="Calibri"/>
                <a:ea typeface="Calibri"/>
                <a:cs typeface="Calibri"/>
                <a:sym typeface="Calibri"/>
              </a:rPr>
              <a:t>Climate</a:t>
            </a:r>
            <a:r>
              <a:rPr b="0" baseline="0" i="0" lang="en-US" sz="3200" u="none" cap="none" strike="noStrike">
                <a:solidFill>
                  <a:schemeClr val="dk1"/>
                </a:solidFill>
                <a:latin typeface="Calibri"/>
                <a:ea typeface="Calibri"/>
                <a:cs typeface="Calibri"/>
                <a:sym typeface="Calibri"/>
              </a:rPr>
              <a:t> of mistrust</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Fear of failure</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Loss of status or </a:t>
            </a:r>
            <a:r>
              <a:rPr b="0" baseline="0" i="0" lang="en-US" sz="3200" u="none" cap="none" strike="noStrike">
                <a:solidFill>
                  <a:srgbClr val="009999"/>
                </a:solidFill>
                <a:latin typeface="Calibri"/>
                <a:ea typeface="Calibri"/>
                <a:cs typeface="Calibri"/>
                <a:sym typeface="Calibri"/>
              </a:rPr>
              <a:t>job security</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0" name="Shape 230"/>
        <p:cNvGrpSpPr/>
        <p:nvPr/>
      </p:nvGrpSpPr>
      <p:grpSpPr>
        <a:xfrm>
          <a:off x="0" y="0"/>
          <a:ext cx="0" cy="0"/>
          <a:chOff x="0" y="0"/>
          <a:chExt cx="0" cy="0"/>
        </a:xfrm>
      </p:grpSpPr>
      <p:sp>
        <p:nvSpPr>
          <p:cNvPr id="231" name="Shape 231"/>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Reasons Employees Resist Change</a:t>
            </a:r>
          </a:p>
        </p:txBody>
      </p:sp>
      <p:sp>
        <p:nvSpPr>
          <p:cNvPr id="232" name="Shape 232"/>
          <p:cNvSpPr txBox="1"/>
          <p:nvPr>
            <p:ph idx="1" type="body"/>
          </p:nvPr>
        </p:nvSpPr>
        <p:spPr>
          <a:xfrm>
            <a:off x="457200" y="1811336"/>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Peer pressure</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rgbClr val="009999"/>
                </a:solidFill>
                <a:latin typeface="Calibri"/>
                <a:ea typeface="Calibri"/>
                <a:cs typeface="Calibri"/>
                <a:sym typeface="Calibri"/>
              </a:rPr>
              <a:t>Disruption</a:t>
            </a:r>
            <a:r>
              <a:rPr b="0" baseline="0" i="0" lang="en-US" sz="3200" u="none" cap="none" strike="noStrike">
                <a:solidFill>
                  <a:schemeClr val="dk1"/>
                </a:solidFill>
                <a:latin typeface="Calibri"/>
                <a:ea typeface="Calibri"/>
                <a:cs typeface="Calibri"/>
                <a:sym typeface="Calibri"/>
              </a:rPr>
              <a:t> of cultural traditions or group relationships</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Personality conflicts</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Lack of tact or </a:t>
            </a:r>
            <a:r>
              <a:rPr b="0" baseline="0" i="0" lang="en-US" sz="3200" u="none" cap="none" strike="noStrike">
                <a:solidFill>
                  <a:srgbClr val="009999"/>
                </a:solidFill>
                <a:latin typeface="Calibri"/>
                <a:ea typeface="Calibri"/>
                <a:cs typeface="Calibri"/>
                <a:sym typeface="Calibri"/>
              </a:rPr>
              <a:t>poor timing</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Non-reinforcing reward system</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6" name="Shape 236"/>
        <p:cNvGrpSpPr/>
        <p:nvPr/>
      </p:nvGrpSpPr>
      <p:grpSpPr>
        <a:xfrm>
          <a:off x="0" y="0"/>
          <a:ext cx="0" cy="0"/>
          <a:chOff x="0" y="0"/>
          <a:chExt cx="0" cy="0"/>
        </a:xfrm>
      </p:grpSpPr>
      <p:sp>
        <p:nvSpPr>
          <p:cNvPr id="237" name="Shape 237"/>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Lewin’s Change Model</a:t>
            </a:r>
          </a:p>
        </p:txBody>
      </p:sp>
      <p:sp>
        <p:nvSpPr>
          <p:cNvPr id="238" name="Shape 238"/>
          <p:cNvSpPr txBox="1"/>
          <p:nvPr>
            <p:ph idx="1" type="body"/>
          </p:nvPr>
        </p:nvSpPr>
        <p:spPr>
          <a:xfrm>
            <a:off x="457200" y="1789111"/>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Unfreezing</a:t>
            </a:r>
            <a:r>
              <a:rPr b="0" baseline="0" i="0" lang="en-US" sz="3200" u="none" cap="none" strike="noStrike">
                <a:solidFill>
                  <a:schemeClr val="dk1"/>
                </a:solidFill>
                <a:latin typeface="Calibri"/>
                <a:ea typeface="Calibri"/>
                <a:cs typeface="Calibri"/>
                <a:sym typeface="Calibri"/>
              </a:rPr>
              <a:t>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creating the motivation to change</a:t>
            </a:r>
          </a:p>
          <a:p>
            <a:pPr indent="-461962" lvl="0" marL="461962" marR="0" rtl="0" algn="l">
              <a:lnSpc>
                <a:spcPct val="100000"/>
              </a:lnSpc>
              <a:spcBef>
                <a:spcPts val="64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Changing</a:t>
            </a:r>
            <a:r>
              <a:rPr b="0" baseline="0" i="0" lang="en-US" sz="3200" u="none" cap="none" strike="noStrike">
                <a:solidFill>
                  <a:schemeClr val="dk1"/>
                </a:solidFill>
                <a:latin typeface="Calibri"/>
                <a:ea typeface="Calibri"/>
                <a:cs typeface="Calibri"/>
                <a:sym typeface="Calibri"/>
              </a:rPr>
              <a:t>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learning new ways of doing things</a:t>
            </a:r>
          </a:p>
          <a:p>
            <a:pPr indent="-461962" lvl="0" marL="461962" marR="0" rtl="0" algn="l">
              <a:lnSpc>
                <a:spcPct val="100000"/>
              </a:lnSpc>
              <a:spcBef>
                <a:spcPts val="64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Refreezing</a:t>
            </a:r>
            <a:r>
              <a:rPr b="0" baseline="0" i="0" lang="en-US" sz="3200" u="none" cap="none" strike="noStrike">
                <a:solidFill>
                  <a:schemeClr val="dk1"/>
                </a:solidFill>
                <a:latin typeface="Calibri"/>
                <a:ea typeface="Calibri"/>
                <a:cs typeface="Calibri"/>
                <a:sym typeface="Calibri"/>
              </a:rPr>
              <a:t>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making the new ways normal</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2" name="Shape 242"/>
        <p:cNvGrpSpPr/>
        <p:nvPr/>
      </p:nvGrpSpPr>
      <p:grpSpPr>
        <a:xfrm>
          <a:off x="0" y="0"/>
          <a:ext cx="0" cy="0"/>
          <a:chOff x="0" y="0"/>
          <a:chExt cx="0" cy="0"/>
        </a:xfrm>
      </p:grpSpPr>
      <p:sp>
        <p:nvSpPr>
          <p:cNvPr id="243" name="Shape 24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Steps to Leading Organizational Change</a:t>
            </a:r>
          </a:p>
        </p:txBody>
      </p:sp>
      <p:sp>
        <p:nvSpPr>
          <p:cNvPr id="244" name="Shape 244"/>
          <p:cNvSpPr txBox="1"/>
          <p:nvPr/>
        </p:nvSpPr>
        <p:spPr>
          <a:xfrm>
            <a:off x="76200" y="1752600"/>
            <a:ext cx="1828800"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Table 10.2</a:t>
            </a:r>
          </a:p>
        </p:txBody>
      </p:sp>
      <p:pic>
        <p:nvPicPr>
          <p:cNvPr id="245" name="Shape 245"/>
          <p:cNvPicPr preferRelativeResize="0"/>
          <p:nvPr/>
        </p:nvPicPr>
        <p:blipFill rotWithShape="1">
          <a:blip r:embed="rId3">
            <a:alphaModFix/>
          </a:blip>
          <a:srcRect b="0" l="0" r="0" t="0"/>
          <a:stretch/>
        </p:blipFill>
        <p:spPr>
          <a:xfrm>
            <a:off x="1220787" y="2141536"/>
            <a:ext cx="6751637" cy="4448175"/>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9" name="Shape 249"/>
        <p:cNvGrpSpPr/>
        <p:nvPr/>
      </p:nvGrpSpPr>
      <p:grpSpPr>
        <a:xfrm>
          <a:off x="0" y="0"/>
          <a:ext cx="0" cy="0"/>
          <a:chOff x="0" y="0"/>
          <a:chExt cx="0" cy="0"/>
        </a:xfrm>
      </p:grpSpPr>
      <p:sp>
        <p:nvSpPr>
          <p:cNvPr id="250" name="Shape 250"/>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Organization Development</a:t>
            </a:r>
          </a:p>
        </p:txBody>
      </p:sp>
      <p:sp>
        <p:nvSpPr>
          <p:cNvPr id="251" name="Shape 251"/>
          <p:cNvSpPr txBox="1"/>
          <p:nvPr>
            <p:ph idx="1" type="body"/>
          </p:nvPr>
        </p:nvSpPr>
        <p:spPr>
          <a:xfrm>
            <a:off x="457200" y="1800225"/>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Organization development (OD)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set of techniques for implementing planned change to make people and organizations more effective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5" name="Shape 255"/>
        <p:cNvGrpSpPr/>
        <p:nvPr/>
      </p:nvGrpSpPr>
      <p:grpSpPr>
        <a:xfrm>
          <a:off x="0" y="0"/>
          <a:ext cx="0" cy="0"/>
          <a:chOff x="0" y="0"/>
          <a:chExt cx="0" cy="0"/>
        </a:xfrm>
      </p:grpSpPr>
      <p:sp>
        <p:nvSpPr>
          <p:cNvPr id="256" name="Shape 256"/>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Organization Development</a:t>
            </a:r>
          </a:p>
        </p:txBody>
      </p:sp>
      <p:sp>
        <p:nvSpPr>
          <p:cNvPr id="257" name="Shape 257"/>
          <p:cNvSpPr txBox="1"/>
          <p:nvPr>
            <p:ph idx="1" type="body"/>
          </p:nvPr>
        </p:nvSpPr>
        <p:spPr>
          <a:xfrm>
            <a:off x="457200" y="17780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Change agent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a consultant with a background in behavioral sciences who can be a catalyst in helping organizations deal with old problems in new ways</a:t>
            </a:r>
          </a:p>
          <a:p>
            <a:pPr indent="0" lvl="0" marL="0" marR="0" rtl="0" algn="l">
              <a:spcBef>
                <a:spcPts val="0"/>
              </a:spcBef>
              <a:buNone/>
            </a:pPr>
            <a:r>
              <a:t/>
            </a:r>
            <a:endParaRPr b="0" baseline="0" i="0" sz="2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1" name="Shape 261"/>
        <p:cNvGrpSpPr/>
        <p:nvPr/>
      </p:nvGrpSpPr>
      <p:grpSpPr>
        <a:xfrm>
          <a:off x="0" y="0"/>
          <a:ext cx="0" cy="0"/>
          <a:chOff x="0" y="0"/>
          <a:chExt cx="0" cy="0"/>
        </a:xfrm>
      </p:grpSpPr>
      <p:sp>
        <p:nvSpPr>
          <p:cNvPr id="262" name="Shape 262"/>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What Can OD Be Used For?</a:t>
            </a:r>
          </a:p>
        </p:txBody>
      </p:sp>
      <p:sp>
        <p:nvSpPr>
          <p:cNvPr id="263" name="Shape 263"/>
          <p:cNvSpPr txBox="1"/>
          <p:nvPr>
            <p:ph idx="1" type="body"/>
          </p:nvPr>
        </p:nvSpPr>
        <p:spPr>
          <a:xfrm>
            <a:off x="457200" y="1811336"/>
            <a:ext cx="8229600" cy="4525961"/>
          </a:xfrm>
          <a:prstGeom prst="rect">
            <a:avLst/>
          </a:prstGeom>
          <a:noFill/>
          <a:ln>
            <a:noFill/>
          </a:ln>
        </p:spPr>
        <p:txBody>
          <a:bodyPr anchorCtr="0" anchor="t" bIns="45700" lIns="91425" rIns="91425" tIns="45700">
            <a:noAutofit/>
          </a:bodyPr>
          <a:lstStyle/>
          <a:p>
            <a:pPr indent="-514350" lvl="0" marL="514350" marR="0" rtl="0" algn="l">
              <a:lnSpc>
                <a:spcPct val="100000"/>
              </a:lnSpc>
              <a:spcBef>
                <a:spcPts val="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Managing conflict</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Revitalizing organizations</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Adapting to mergers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7" name="Shape 267"/>
        <p:cNvGrpSpPr/>
        <p:nvPr/>
      </p:nvGrpSpPr>
      <p:grpSpPr>
        <a:xfrm>
          <a:off x="0" y="0"/>
          <a:ext cx="0" cy="0"/>
          <a:chOff x="0" y="0"/>
          <a:chExt cx="0" cy="0"/>
        </a:xfrm>
      </p:grpSpPr>
      <p:sp>
        <p:nvSpPr>
          <p:cNvPr id="268" name="Shape 26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The OD Process</a:t>
            </a:r>
          </a:p>
        </p:txBody>
      </p:sp>
      <p:sp>
        <p:nvSpPr>
          <p:cNvPr id="269" name="Shape 269"/>
          <p:cNvSpPr txBox="1"/>
          <p:nvPr/>
        </p:nvSpPr>
        <p:spPr>
          <a:xfrm>
            <a:off x="0" y="1649411"/>
            <a:ext cx="1904999"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Figure 10.3</a:t>
            </a:r>
          </a:p>
        </p:txBody>
      </p:sp>
      <p:pic>
        <p:nvPicPr>
          <p:cNvPr id="270" name="Shape 270"/>
          <p:cNvPicPr preferRelativeResize="0"/>
          <p:nvPr/>
        </p:nvPicPr>
        <p:blipFill rotWithShape="1">
          <a:blip r:embed="rId3">
            <a:alphaModFix/>
          </a:blip>
          <a:srcRect b="0" l="0" r="0" t="0"/>
          <a:stretch/>
        </p:blipFill>
        <p:spPr>
          <a:xfrm>
            <a:off x="808037" y="2286000"/>
            <a:ext cx="7629524" cy="4027487"/>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4" name="Shape 274"/>
        <p:cNvGrpSpPr/>
        <p:nvPr/>
      </p:nvGrpSpPr>
      <p:grpSpPr>
        <a:xfrm>
          <a:off x="0" y="0"/>
          <a:ext cx="0" cy="0"/>
          <a:chOff x="0" y="0"/>
          <a:chExt cx="0" cy="0"/>
        </a:xfrm>
      </p:grpSpPr>
      <p:sp>
        <p:nvSpPr>
          <p:cNvPr id="275" name="Shape 275"/>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How OD Works</a:t>
            </a:r>
          </a:p>
        </p:txBody>
      </p:sp>
      <p:sp>
        <p:nvSpPr>
          <p:cNvPr id="276" name="Shape 276"/>
          <p:cNvSpPr txBox="1"/>
          <p:nvPr>
            <p:ph idx="1" type="body"/>
          </p:nvPr>
        </p:nvSpPr>
        <p:spPr>
          <a:xfrm>
            <a:off x="457200" y="1733550"/>
            <a:ext cx="8229600" cy="4525961"/>
          </a:xfrm>
          <a:prstGeom prst="rect">
            <a:avLst/>
          </a:prstGeom>
          <a:noFill/>
          <a:ln>
            <a:noFill/>
          </a:ln>
        </p:spPr>
        <p:txBody>
          <a:bodyPr anchorCtr="0" anchor="t" bIns="45700" lIns="91425" rIns="91425" tIns="45700">
            <a:noAutofit/>
          </a:bodyPr>
          <a:lstStyle/>
          <a:p>
            <a:pPr indent="-514350" lvl="0" marL="514350" marR="0" rtl="0" algn="l">
              <a:lnSpc>
                <a:spcPct val="100000"/>
              </a:lnSpc>
              <a:spcBef>
                <a:spcPts val="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Diagnosis: What is the </a:t>
            </a:r>
            <a:r>
              <a:rPr b="0" baseline="0" i="0" lang="en-US" sz="3200" u="none" cap="none" strike="noStrike">
                <a:solidFill>
                  <a:srgbClr val="009999"/>
                </a:solidFill>
                <a:latin typeface="Calibri"/>
                <a:ea typeface="Calibri"/>
                <a:cs typeface="Calibri"/>
                <a:sym typeface="Calibri"/>
              </a:rPr>
              <a:t>problem</a:t>
            </a:r>
            <a:r>
              <a:rPr b="0" baseline="0" i="0" lang="en-US" sz="3200" u="none" cap="none" strike="noStrike">
                <a:solidFill>
                  <a:schemeClr val="dk1"/>
                </a:solidFill>
                <a:latin typeface="Calibri"/>
                <a:ea typeface="Calibri"/>
                <a:cs typeface="Calibri"/>
                <a:sym typeface="Calibri"/>
              </a:rPr>
              <a:t>?</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Intervention: What shall we </a:t>
            </a:r>
            <a:r>
              <a:rPr b="0" baseline="0" i="0" lang="en-US" sz="3200" u="none" cap="none" strike="noStrike">
                <a:solidFill>
                  <a:srgbClr val="009999"/>
                </a:solidFill>
                <a:latin typeface="Calibri"/>
                <a:ea typeface="Calibri"/>
                <a:cs typeface="Calibri"/>
                <a:sym typeface="Calibri"/>
              </a:rPr>
              <a:t>do</a:t>
            </a:r>
            <a:r>
              <a:rPr b="0" baseline="0" i="0" lang="en-US" sz="3200" u="none" cap="none" strike="noStrike">
                <a:solidFill>
                  <a:schemeClr val="dk1"/>
                </a:solidFill>
                <a:latin typeface="Calibri"/>
                <a:ea typeface="Calibri"/>
                <a:cs typeface="Calibri"/>
                <a:sym typeface="Calibri"/>
              </a:rPr>
              <a:t> about it?</a:t>
            </a:r>
          </a:p>
          <a:p>
            <a:pPr indent="-341312" lvl="1" marL="798512" marR="0" rtl="0" algn="l">
              <a:lnSpc>
                <a:spcPct val="100000"/>
              </a:lnSpc>
              <a:spcBef>
                <a:spcPts val="560"/>
              </a:spcBef>
              <a:spcAft>
                <a:spcPts val="0"/>
              </a:spcAft>
              <a:buClr>
                <a:schemeClr val="dk1"/>
              </a:buClr>
              <a:buSzPct val="100000"/>
              <a:buFont typeface="Calibri"/>
              <a:buChar char="•"/>
            </a:pPr>
            <a:r>
              <a:rPr b="0" baseline="0" i="0" lang="en-US" sz="2800" u="none" cap="none" strike="noStrike">
                <a:solidFill>
                  <a:schemeClr val="dk1"/>
                </a:solidFill>
                <a:latin typeface="Calibri"/>
                <a:ea typeface="Calibri"/>
                <a:cs typeface="Calibri"/>
                <a:sym typeface="Calibri"/>
              </a:rPr>
              <a:t>Intervention – attempt to correct the diagnosed problem</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Evaluation: How well </a:t>
            </a:r>
            <a:br>
              <a:rPr b="0" baseline="0" i="0" lang="en-US" sz="3200" u="none" cap="none" strike="noStrike">
                <a:solidFill>
                  <a:schemeClr val="dk1"/>
                </a:solidFill>
                <a:latin typeface="Calibri"/>
                <a:ea typeface="Calibri"/>
                <a:cs typeface="Calibri"/>
                <a:sym typeface="Calibri"/>
              </a:rPr>
            </a:br>
            <a:r>
              <a:rPr b="0" baseline="0" i="0" lang="en-US" sz="3200" u="none" cap="none" strike="noStrike">
                <a:solidFill>
                  <a:schemeClr val="dk1"/>
                </a:solidFill>
                <a:latin typeface="Calibri"/>
                <a:ea typeface="Calibri"/>
                <a:cs typeface="Calibri"/>
                <a:sym typeface="Calibri"/>
              </a:rPr>
              <a:t>has the intervention </a:t>
            </a:r>
            <a:br>
              <a:rPr b="0" baseline="0" i="0" lang="en-US" sz="3200" u="none" cap="none" strike="noStrike">
                <a:solidFill>
                  <a:schemeClr val="dk1"/>
                </a:solidFill>
                <a:latin typeface="Calibri"/>
                <a:ea typeface="Calibri"/>
                <a:cs typeface="Calibri"/>
                <a:sym typeface="Calibri"/>
              </a:rPr>
            </a:br>
            <a:r>
              <a:rPr b="0" baseline="0" i="0" lang="en-US" sz="3200" u="none" cap="none" strike="noStrike">
                <a:solidFill>
                  <a:srgbClr val="009999"/>
                </a:solidFill>
                <a:latin typeface="Calibri"/>
                <a:ea typeface="Calibri"/>
                <a:cs typeface="Calibri"/>
                <a:sym typeface="Calibri"/>
              </a:rPr>
              <a:t>worked</a:t>
            </a:r>
            <a:r>
              <a:rPr b="0" baseline="0" i="0" lang="en-US" sz="3200" u="none" cap="none" strike="noStrike">
                <a:solidFill>
                  <a:schemeClr val="dk1"/>
                </a:solidFill>
                <a:latin typeface="Calibri"/>
                <a:ea typeface="Calibri"/>
                <a:cs typeface="Calibri"/>
                <a:sym typeface="Calibri"/>
              </a:rPr>
              <a:t>?</a:t>
            </a:r>
          </a:p>
        </p:txBody>
      </p:sp>
      <p:pic>
        <p:nvPicPr>
          <p:cNvPr id="277" name="Shape 277"/>
          <p:cNvPicPr preferRelativeResize="0"/>
          <p:nvPr/>
        </p:nvPicPr>
        <p:blipFill rotWithShape="1">
          <a:blip r:embed="rId3">
            <a:alphaModFix/>
          </a:blip>
          <a:srcRect b="0" l="0" r="0" t="0"/>
          <a:stretch/>
        </p:blipFill>
        <p:spPr>
          <a:xfrm>
            <a:off x="5195887" y="3551237"/>
            <a:ext cx="2495549" cy="3121024"/>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1" name="Shape 281"/>
        <p:cNvGrpSpPr/>
        <p:nvPr/>
      </p:nvGrpSpPr>
      <p:grpSpPr>
        <a:xfrm>
          <a:off x="0" y="0"/>
          <a:ext cx="0" cy="0"/>
          <a:chOff x="0" y="0"/>
          <a:chExt cx="0" cy="0"/>
        </a:xfrm>
      </p:grpSpPr>
      <p:sp>
        <p:nvSpPr>
          <p:cNvPr id="282" name="Shape 282"/>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Question?</a:t>
            </a:r>
          </a:p>
        </p:txBody>
      </p:sp>
      <p:sp>
        <p:nvSpPr>
          <p:cNvPr id="283" name="Shape 283"/>
          <p:cNvSpPr txBox="1"/>
          <p:nvPr>
            <p:ph idx="1" type="body"/>
          </p:nvPr>
        </p:nvSpPr>
        <p:spPr>
          <a:xfrm>
            <a:off x="457200" y="1744661"/>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chemeClr val="dk1"/>
              </a:buClr>
              <a:buSzPct val="25000"/>
              <a:buFont typeface="Calibri"/>
              <a:buNone/>
            </a:pPr>
            <a:r>
              <a:rPr b="0" baseline="0" i="0" lang="en-US" sz="3200" u="none" cap="none" strike="noStrike">
                <a:solidFill>
                  <a:schemeClr val="dk1"/>
                </a:solidFill>
                <a:latin typeface="Calibri"/>
                <a:ea typeface="Calibri"/>
                <a:cs typeface="Calibri"/>
                <a:sym typeface="Calibri"/>
              </a:rPr>
              <a:t>	Fred, an OD consultant, is designing a survey of employee attitudes to be given to workers at the Lemon Automobile Company.  Fred is in the _________ stage of OD.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Intervention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Diagnosis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Evaluation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Process consultation </a:t>
            </a:r>
          </a:p>
          <a:p>
            <a:pPr indent="0" lvl="0" marL="0" marR="0" rtl="0" algn="l">
              <a:spcBef>
                <a:spcPts val="0"/>
              </a:spcBef>
              <a:buNone/>
            </a:pPr>
            <a:r>
              <a:t/>
            </a:r>
            <a:endParaRPr b="0" baseline="0" i="0" sz="2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6" name="Shape 116"/>
        <p:cNvGrpSpPr/>
        <p:nvPr/>
      </p:nvGrpSpPr>
      <p:grpSpPr>
        <a:xfrm>
          <a:off x="0" y="0"/>
          <a:ext cx="0" cy="0"/>
          <a:chOff x="0" y="0"/>
          <a:chExt cx="0" cy="0"/>
        </a:xfrm>
      </p:grpSpPr>
      <p:sp>
        <p:nvSpPr>
          <p:cNvPr id="117" name="Shape 117"/>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Ways to Deal With </a:t>
            </a:r>
            <a:br>
              <a:rPr b="0" baseline="0" i="0" lang="en-US" sz="4400" u="none" cap="none" strike="noStrike">
                <a:solidFill>
                  <a:srgbClr val="DCE6F2"/>
                </a:solidFill>
                <a:latin typeface="Calibri"/>
                <a:ea typeface="Calibri"/>
                <a:cs typeface="Calibri"/>
                <a:sym typeface="Calibri"/>
              </a:rPr>
            </a:br>
            <a:r>
              <a:rPr b="0" baseline="0" i="0" lang="en-US" sz="4400" u="none" cap="none" strike="noStrike">
                <a:solidFill>
                  <a:srgbClr val="DCE6F2"/>
                </a:solidFill>
                <a:latin typeface="Calibri"/>
                <a:ea typeface="Calibri"/>
                <a:cs typeface="Calibri"/>
                <a:sym typeface="Calibri"/>
              </a:rPr>
              <a:t>Change and Innovation</a:t>
            </a:r>
          </a:p>
        </p:txBody>
      </p:sp>
      <p:sp>
        <p:nvSpPr>
          <p:cNvPr id="118" name="Shape 118"/>
          <p:cNvSpPr txBox="1"/>
          <p:nvPr>
            <p:ph idx="1" type="body"/>
          </p:nvPr>
        </p:nvSpPr>
        <p:spPr>
          <a:xfrm>
            <a:off x="457200" y="1744661"/>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Allow room for </a:t>
            </a:r>
            <a:r>
              <a:rPr b="0" baseline="0" i="0" lang="en-US" sz="3200" u="none" cap="none" strike="noStrike">
                <a:solidFill>
                  <a:srgbClr val="009999"/>
                </a:solidFill>
                <a:latin typeface="Calibri"/>
                <a:ea typeface="Calibri"/>
                <a:cs typeface="Calibri"/>
                <a:sym typeface="Calibri"/>
              </a:rPr>
              <a:t>failure</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rgbClr val="009999"/>
                </a:solidFill>
                <a:latin typeface="Calibri"/>
                <a:ea typeface="Calibri"/>
                <a:cs typeface="Calibri"/>
                <a:sym typeface="Calibri"/>
              </a:rPr>
              <a:t>Give</a:t>
            </a:r>
            <a:r>
              <a:rPr b="0" baseline="0" i="0" lang="en-US" sz="3200" u="none" cap="none" strike="noStrike">
                <a:solidFill>
                  <a:schemeClr val="dk1"/>
                </a:solidFill>
                <a:latin typeface="Calibri"/>
                <a:ea typeface="Calibri"/>
                <a:cs typeface="Calibri"/>
                <a:sym typeface="Calibri"/>
              </a:rPr>
              <a:t> one consistent explanation for the change</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Look for </a:t>
            </a:r>
            <a:r>
              <a:rPr b="0" baseline="0" i="0" lang="en-US" sz="3200" u="none" cap="none" strike="noStrike">
                <a:solidFill>
                  <a:srgbClr val="009999"/>
                </a:solidFill>
                <a:latin typeface="Calibri"/>
                <a:ea typeface="Calibri"/>
                <a:cs typeface="Calibri"/>
                <a:sym typeface="Calibri"/>
              </a:rPr>
              <a:t>opportunities</a:t>
            </a:r>
            <a:r>
              <a:rPr b="0" baseline="0" i="0" lang="en-US" sz="3200" u="none" cap="none" strike="noStrike">
                <a:solidFill>
                  <a:schemeClr val="dk1"/>
                </a:solidFill>
                <a:latin typeface="Calibri"/>
                <a:ea typeface="Calibri"/>
                <a:cs typeface="Calibri"/>
                <a:sym typeface="Calibri"/>
              </a:rPr>
              <a:t> in unconventional ways</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Have the courage to follow your </a:t>
            </a:r>
            <a:r>
              <a:rPr b="0" baseline="0" i="0" lang="en-US" sz="3200" u="none" cap="none" strike="noStrike">
                <a:solidFill>
                  <a:srgbClr val="009999"/>
                </a:solidFill>
                <a:latin typeface="Calibri"/>
                <a:ea typeface="Calibri"/>
                <a:cs typeface="Calibri"/>
                <a:sym typeface="Calibri"/>
              </a:rPr>
              <a:t>ideas</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Allow </a:t>
            </a:r>
            <a:r>
              <a:rPr b="0" baseline="0" i="0" lang="en-US" sz="3200" u="none" cap="none" strike="noStrike">
                <a:solidFill>
                  <a:srgbClr val="009999"/>
                </a:solidFill>
                <a:latin typeface="Calibri"/>
                <a:ea typeface="Calibri"/>
                <a:cs typeface="Calibri"/>
                <a:sym typeface="Calibri"/>
              </a:rPr>
              <a:t>grieving</a:t>
            </a:r>
            <a:r>
              <a:rPr b="0" baseline="0" i="0" lang="en-US" sz="3200" u="none" cap="none" strike="noStrike">
                <a:solidFill>
                  <a:schemeClr val="dk1"/>
                </a:solidFill>
                <a:latin typeface="Calibri"/>
                <a:ea typeface="Calibri"/>
                <a:cs typeface="Calibri"/>
                <a:sym typeface="Calibri"/>
              </a:rPr>
              <a:t>, then move on</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8" name="Shape 288"/>
        <p:cNvGrpSpPr/>
        <p:nvPr/>
      </p:nvGrpSpPr>
      <p:grpSpPr>
        <a:xfrm>
          <a:off x="0" y="0"/>
          <a:ext cx="0" cy="0"/>
          <a:chOff x="0" y="0"/>
          <a:chExt cx="0" cy="0"/>
        </a:xfrm>
      </p:grpSpPr>
      <p:sp>
        <p:nvSpPr>
          <p:cNvPr id="289" name="Shape 289"/>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Example: Patagonia Tries to Become Greener</a:t>
            </a:r>
          </a:p>
        </p:txBody>
      </p:sp>
      <p:sp>
        <p:nvSpPr>
          <p:cNvPr id="290" name="Shape 290"/>
          <p:cNvSpPr txBox="1"/>
          <p:nvPr>
            <p:ph idx="1" type="body"/>
          </p:nvPr>
        </p:nvSpPr>
        <p:spPr>
          <a:xfrm>
            <a:off x="457200" y="17780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0" baseline="0" i="0" lang="en-US" sz="2800" u="none" cap="none" strike="noStrike">
                <a:solidFill>
                  <a:schemeClr val="dk1"/>
                </a:solidFill>
                <a:latin typeface="Calibri"/>
                <a:ea typeface="Calibri"/>
                <a:cs typeface="Calibri"/>
                <a:sym typeface="Calibri"/>
              </a:rPr>
              <a:t>Patagonia has long been a supporter of the environmental movement</a:t>
            </a:r>
          </a:p>
          <a:p>
            <a:pPr indent="-461962" lvl="0" marL="461962" marR="0" rtl="0" algn="l">
              <a:lnSpc>
                <a:spcPct val="100000"/>
              </a:lnSpc>
              <a:spcBef>
                <a:spcPts val="560"/>
              </a:spcBef>
              <a:spcAft>
                <a:spcPts val="0"/>
              </a:spcAft>
              <a:buClr>
                <a:srgbClr val="254061"/>
              </a:buClr>
              <a:buSzPct val="125000"/>
              <a:buFont typeface="Calibri"/>
              <a:buChar char="✦"/>
            </a:pPr>
            <a:r>
              <a:rPr b="0" baseline="0" i="0" lang="en-US" sz="2800" u="none" cap="none" strike="noStrike">
                <a:solidFill>
                  <a:schemeClr val="dk1"/>
                </a:solidFill>
                <a:latin typeface="Calibri"/>
                <a:ea typeface="Calibri"/>
                <a:cs typeface="Calibri"/>
                <a:sym typeface="Calibri"/>
              </a:rPr>
              <a:t>Company wondered how “green” the origins and handling of if products were</a:t>
            </a:r>
          </a:p>
          <a:p>
            <a:pPr indent="-461962" lvl="0" marL="461962" marR="0" rtl="0" algn="l">
              <a:lnSpc>
                <a:spcPct val="100000"/>
              </a:lnSpc>
              <a:spcBef>
                <a:spcPts val="560"/>
              </a:spcBef>
              <a:spcAft>
                <a:spcPts val="0"/>
              </a:spcAft>
              <a:buClr>
                <a:srgbClr val="254061"/>
              </a:buClr>
              <a:buSzPct val="125000"/>
              <a:buFont typeface="Calibri"/>
              <a:buChar char="✦"/>
            </a:pPr>
            <a:r>
              <a:rPr b="0" baseline="0" i="0" lang="en-US" sz="2800" u="none" cap="none" strike="noStrike">
                <a:solidFill>
                  <a:schemeClr val="dk1"/>
                </a:solidFill>
                <a:latin typeface="Calibri"/>
                <a:ea typeface="Calibri"/>
                <a:cs typeface="Calibri"/>
                <a:sym typeface="Calibri"/>
              </a:rPr>
              <a:t>Transportation took little energy, but manufacturing sometimes produced ecologically unfriendly by-products</a:t>
            </a:r>
          </a:p>
          <a:p>
            <a:pPr indent="-461962" lvl="0" marL="461962" marR="0" rtl="0" algn="l">
              <a:lnSpc>
                <a:spcPct val="100000"/>
              </a:lnSpc>
              <a:spcBef>
                <a:spcPts val="560"/>
              </a:spcBef>
              <a:spcAft>
                <a:spcPts val="0"/>
              </a:spcAft>
              <a:buClr>
                <a:srgbClr val="254061"/>
              </a:buClr>
              <a:buSzPct val="125000"/>
              <a:buFont typeface="Calibri"/>
              <a:buChar char="✦"/>
            </a:pPr>
            <a:r>
              <a:rPr b="0" baseline="0" i="0" lang="en-US" sz="2800" u="none" cap="none" strike="noStrike">
                <a:solidFill>
                  <a:schemeClr val="dk1"/>
                </a:solidFill>
                <a:latin typeface="Calibri"/>
                <a:ea typeface="Calibri"/>
                <a:cs typeface="Calibri"/>
                <a:sym typeface="Calibri"/>
              </a:rPr>
              <a:t>Patagonia did not want to sacrifice quality for environmental reasons</a:t>
            </a:r>
          </a:p>
        </p:txBody>
      </p:sp>
      <p:pic>
        <p:nvPicPr>
          <p:cNvPr id="291" name="Shape 291"/>
          <p:cNvPicPr preferRelativeResize="0"/>
          <p:nvPr/>
        </p:nvPicPr>
        <p:blipFill rotWithShape="1">
          <a:blip r:embed="rId3">
            <a:alphaModFix/>
          </a:blip>
          <a:srcRect b="0" l="0" r="0" t="0"/>
          <a:stretch/>
        </p:blipFill>
        <p:spPr>
          <a:xfrm>
            <a:off x="5632450" y="5715000"/>
            <a:ext cx="2063750" cy="409575"/>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5" name="Shape 295"/>
        <p:cNvGrpSpPr/>
        <p:nvPr/>
      </p:nvGrpSpPr>
      <p:grpSpPr>
        <a:xfrm>
          <a:off x="0" y="0"/>
          <a:ext cx="0" cy="0"/>
          <a:chOff x="0" y="0"/>
          <a:chExt cx="0" cy="0"/>
        </a:xfrm>
      </p:grpSpPr>
      <p:sp>
        <p:nvSpPr>
          <p:cNvPr id="296" name="Shape 296"/>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The Effectiveness of OD</a:t>
            </a:r>
          </a:p>
        </p:txBody>
      </p:sp>
      <p:sp>
        <p:nvSpPr>
          <p:cNvPr id="297" name="Shape 297"/>
          <p:cNvSpPr txBox="1"/>
          <p:nvPr>
            <p:ph idx="1" type="body"/>
          </p:nvPr>
        </p:nvSpPr>
        <p:spPr>
          <a:xfrm>
            <a:off x="457200" y="1778000"/>
            <a:ext cx="8229600" cy="4525961"/>
          </a:xfrm>
          <a:prstGeom prst="rect">
            <a:avLst/>
          </a:prstGeom>
          <a:noFill/>
          <a:ln>
            <a:noFill/>
          </a:ln>
        </p:spPr>
        <p:txBody>
          <a:bodyPr anchorCtr="0" anchor="t" bIns="45700" lIns="91425" rIns="91425" tIns="45700">
            <a:noAutofit/>
          </a:bodyPr>
          <a:lstStyle/>
          <a:p>
            <a:pPr indent="-514350" lvl="0" marL="514350" marR="0" rtl="0" algn="l">
              <a:lnSpc>
                <a:spcPct val="100000"/>
              </a:lnSpc>
              <a:spcBef>
                <a:spcPts val="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Multiple interventions</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Management support</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Goals geared to both short and long term results</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OD is affected by culture</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1" name="Shape 301"/>
        <p:cNvGrpSpPr/>
        <p:nvPr/>
      </p:nvGrpSpPr>
      <p:grpSpPr>
        <a:xfrm>
          <a:off x="0" y="0"/>
          <a:ext cx="0" cy="0"/>
          <a:chOff x="0" y="0"/>
          <a:chExt cx="0" cy="0"/>
        </a:xfrm>
      </p:grpSpPr>
      <p:sp>
        <p:nvSpPr>
          <p:cNvPr id="302" name="Shape 302"/>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Two Myths about Innovation</a:t>
            </a:r>
          </a:p>
        </p:txBody>
      </p:sp>
      <p:sp>
        <p:nvSpPr>
          <p:cNvPr id="303" name="Shape 303"/>
          <p:cNvSpPr txBox="1"/>
          <p:nvPr>
            <p:ph idx="1" type="body"/>
          </p:nvPr>
        </p:nvSpPr>
        <p:spPr>
          <a:xfrm>
            <a:off x="457200" y="1789111"/>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Myth No. 1</a:t>
            </a:r>
            <a:r>
              <a:rPr b="0" baseline="0" i="0" lang="en-US" sz="3200" u="none" cap="none" strike="noStrike">
                <a:solidFill>
                  <a:schemeClr val="dk1"/>
                </a:solidFill>
                <a:latin typeface="Calibri"/>
                <a:ea typeface="Calibri"/>
                <a:cs typeface="Calibri"/>
                <a:sym typeface="Calibri"/>
              </a:rPr>
              <a:t>: Innovation happens in a </a:t>
            </a:r>
            <a:r>
              <a:rPr b="0" baseline="0" i="0" lang="en-US" sz="3200" u="none" cap="none" strike="noStrike">
                <a:solidFill>
                  <a:srgbClr val="009999"/>
                </a:solidFill>
                <a:latin typeface="Calibri"/>
                <a:ea typeface="Calibri"/>
                <a:cs typeface="Calibri"/>
                <a:sym typeface="Calibri"/>
              </a:rPr>
              <a:t>“Eureka!” </a:t>
            </a:r>
            <a:r>
              <a:rPr b="0" baseline="0" i="0" lang="en-US" sz="3200" u="none" cap="none" strike="noStrike">
                <a:solidFill>
                  <a:schemeClr val="dk1"/>
                </a:solidFill>
                <a:latin typeface="Calibri"/>
                <a:ea typeface="Calibri"/>
                <a:cs typeface="Calibri"/>
                <a:sym typeface="Calibri"/>
              </a:rPr>
              <a:t>moment</a:t>
            </a:r>
          </a:p>
          <a:p>
            <a:pPr indent="-461962" lvl="0" marL="461962" marR="0" rtl="0" algn="l">
              <a:lnSpc>
                <a:spcPct val="100000"/>
              </a:lnSpc>
              <a:spcBef>
                <a:spcPts val="64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Myth No. 2</a:t>
            </a:r>
            <a:r>
              <a:rPr b="0" baseline="0" i="0" lang="en-US" sz="3200" u="none" cap="none" strike="noStrike">
                <a:solidFill>
                  <a:schemeClr val="dk1"/>
                </a:solidFill>
                <a:latin typeface="Calibri"/>
                <a:ea typeface="Calibri"/>
                <a:cs typeface="Calibri"/>
                <a:sym typeface="Calibri"/>
              </a:rPr>
              <a:t>: Innovation can be </a:t>
            </a:r>
            <a:r>
              <a:rPr b="0" baseline="0" i="0" lang="en-US" sz="3200" u="none" cap="none" strike="noStrike">
                <a:solidFill>
                  <a:srgbClr val="009999"/>
                </a:solidFill>
                <a:latin typeface="Calibri"/>
                <a:ea typeface="Calibri"/>
                <a:cs typeface="Calibri"/>
                <a:sym typeface="Calibri"/>
              </a:rPr>
              <a:t>systematized</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7" name="Shape 307"/>
        <p:cNvGrpSpPr/>
        <p:nvPr/>
      </p:nvGrpSpPr>
      <p:grpSpPr>
        <a:xfrm>
          <a:off x="0" y="0"/>
          <a:ext cx="0" cy="0"/>
          <a:chOff x="0" y="0"/>
          <a:chExt cx="0" cy="0"/>
        </a:xfrm>
      </p:grpSpPr>
      <p:sp>
        <p:nvSpPr>
          <p:cNvPr id="308" name="Shape 308"/>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Seeds of Innovation</a:t>
            </a:r>
          </a:p>
        </p:txBody>
      </p:sp>
      <p:pic>
        <p:nvPicPr>
          <p:cNvPr id="309" name="Shape 309"/>
          <p:cNvPicPr preferRelativeResize="0"/>
          <p:nvPr/>
        </p:nvPicPr>
        <p:blipFill rotWithShape="1">
          <a:blip r:embed="rId3">
            <a:alphaModFix/>
          </a:blip>
          <a:srcRect b="0" l="0" r="0" t="0"/>
          <a:stretch/>
        </p:blipFill>
        <p:spPr>
          <a:xfrm>
            <a:off x="396875" y="1828800"/>
            <a:ext cx="8270874" cy="4664075"/>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3" name="Shape 313"/>
        <p:cNvGrpSpPr/>
        <p:nvPr/>
      </p:nvGrpSpPr>
      <p:grpSpPr>
        <a:xfrm>
          <a:off x="0" y="0"/>
          <a:ext cx="0" cy="0"/>
          <a:chOff x="0" y="0"/>
          <a:chExt cx="0" cy="0"/>
        </a:xfrm>
      </p:grpSpPr>
      <p:sp>
        <p:nvSpPr>
          <p:cNvPr id="314" name="Shape 314"/>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Types of Innovation</a:t>
            </a:r>
          </a:p>
        </p:txBody>
      </p:sp>
      <p:sp>
        <p:nvSpPr>
          <p:cNvPr id="315" name="Shape 315"/>
          <p:cNvSpPr txBox="1"/>
          <p:nvPr>
            <p:ph idx="1" type="body"/>
          </p:nvPr>
        </p:nvSpPr>
        <p:spPr>
          <a:xfrm>
            <a:off x="457200" y="1854200"/>
            <a:ext cx="4038599"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376092"/>
              </a:buClr>
              <a:buSzPct val="125000"/>
              <a:buFont typeface="Calibri"/>
              <a:buChar char="✦"/>
            </a:pPr>
            <a:r>
              <a:rPr b="1" baseline="0" i="0" lang="en-US" sz="3000" u="none" cap="none" strike="noStrike">
                <a:solidFill>
                  <a:schemeClr val="dk1"/>
                </a:solidFill>
                <a:latin typeface="Calibri"/>
                <a:ea typeface="Calibri"/>
                <a:cs typeface="Calibri"/>
                <a:sym typeface="Calibri"/>
              </a:rPr>
              <a:t>Product innovation </a:t>
            </a:r>
          </a:p>
          <a:p>
            <a:pPr indent="-341312" lvl="1" marL="798512" marR="0" rtl="0" algn="l">
              <a:lnSpc>
                <a:spcPct val="100000"/>
              </a:lnSpc>
              <a:spcBef>
                <a:spcPts val="540"/>
              </a:spcBef>
              <a:spcAft>
                <a:spcPts val="0"/>
              </a:spcAft>
              <a:buClr>
                <a:srgbClr val="376092"/>
              </a:buClr>
              <a:buSzPct val="115000"/>
              <a:buFont typeface="Calibri"/>
              <a:buChar char="9"/>
            </a:pPr>
            <a:r>
              <a:rPr b="0" baseline="0" i="0" lang="en-US" sz="2700" u="none" cap="none" strike="noStrike">
                <a:solidFill>
                  <a:schemeClr val="dk1"/>
                </a:solidFill>
                <a:latin typeface="Calibri"/>
                <a:ea typeface="Calibri"/>
                <a:cs typeface="Calibri"/>
                <a:sym typeface="Calibri"/>
              </a:rPr>
              <a:t>change in the appearance or performance of a product or the creation of a new one</a:t>
            </a:r>
          </a:p>
        </p:txBody>
      </p:sp>
      <p:sp>
        <p:nvSpPr>
          <p:cNvPr id="316" name="Shape 316"/>
          <p:cNvSpPr txBox="1"/>
          <p:nvPr>
            <p:ph idx="2" type="body"/>
          </p:nvPr>
        </p:nvSpPr>
        <p:spPr>
          <a:xfrm>
            <a:off x="4662487" y="1854200"/>
            <a:ext cx="4038599"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376092"/>
              </a:buClr>
              <a:buSzPct val="125000"/>
              <a:buFont typeface="Calibri"/>
              <a:buChar char="✦"/>
            </a:pPr>
            <a:r>
              <a:rPr b="1" baseline="0" i="0" lang="en-US" sz="3000" u="none" cap="none" strike="noStrike">
                <a:solidFill>
                  <a:schemeClr val="dk1"/>
                </a:solidFill>
                <a:latin typeface="Calibri"/>
                <a:ea typeface="Calibri"/>
                <a:cs typeface="Calibri"/>
                <a:sym typeface="Calibri"/>
              </a:rPr>
              <a:t>Process innovation </a:t>
            </a:r>
          </a:p>
          <a:p>
            <a:pPr indent="-341312" lvl="1" marL="798512" marR="0" rtl="0" algn="l">
              <a:lnSpc>
                <a:spcPct val="100000"/>
              </a:lnSpc>
              <a:spcBef>
                <a:spcPts val="540"/>
              </a:spcBef>
              <a:spcAft>
                <a:spcPts val="0"/>
              </a:spcAft>
              <a:buClr>
                <a:srgbClr val="376092"/>
              </a:buClr>
              <a:buSzPct val="115000"/>
              <a:buFont typeface="Calibri"/>
              <a:buChar char="9"/>
            </a:pPr>
            <a:r>
              <a:rPr b="0" baseline="0" i="0" lang="en-US" sz="2700" u="none" cap="none" strike="noStrike">
                <a:solidFill>
                  <a:schemeClr val="dk1"/>
                </a:solidFill>
                <a:latin typeface="Calibri"/>
                <a:ea typeface="Calibri"/>
                <a:cs typeface="Calibri"/>
                <a:sym typeface="Calibri"/>
              </a:rPr>
              <a:t>change in the way a product is conceived, manufactured, or disseminated</a:t>
            </a:r>
          </a:p>
          <a:p>
            <a:pPr indent="0" lvl="0" marL="0" marR="0" rtl="0" algn="l">
              <a:spcBef>
                <a:spcPts val="0"/>
              </a:spcBef>
              <a:buNone/>
            </a:pPr>
            <a:r>
              <a:t/>
            </a:r>
            <a:endParaRPr b="0" baseline="0" i="0" sz="27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0" name="Shape 320"/>
        <p:cNvGrpSpPr/>
        <p:nvPr/>
      </p:nvGrpSpPr>
      <p:grpSpPr>
        <a:xfrm>
          <a:off x="0" y="0"/>
          <a:ext cx="0" cy="0"/>
          <a:chOff x="0" y="0"/>
          <a:chExt cx="0" cy="0"/>
        </a:xfrm>
      </p:grpSpPr>
      <p:sp>
        <p:nvSpPr>
          <p:cNvPr id="321" name="Shape 321"/>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Types of Innovation</a:t>
            </a:r>
          </a:p>
        </p:txBody>
      </p:sp>
      <p:sp>
        <p:nvSpPr>
          <p:cNvPr id="322" name="Shape 322"/>
          <p:cNvSpPr txBox="1"/>
          <p:nvPr>
            <p:ph idx="1" type="body"/>
          </p:nvPr>
        </p:nvSpPr>
        <p:spPr>
          <a:xfrm>
            <a:off x="457200" y="1854200"/>
            <a:ext cx="4038599"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376092"/>
              </a:buClr>
              <a:buSzPct val="125000"/>
              <a:buFont typeface="Calibri"/>
              <a:buChar char="✦"/>
            </a:pPr>
            <a:r>
              <a:rPr b="1" baseline="0" i="0" lang="en-US" sz="3000" u="none" cap="none" strike="noStrike">
                <a:solidFill>
                  <a:schemeClr val="dk1"/>
                </a:solidFill>
                <a:latin typeface="Calibri"/>
                <a:ea typeface="Calibri"/>
                <a:cs typeface="Calibri"/>
                <a:sym typeface="Calibri"/>
              </a:rPr>
              <a:t>Incremental innovation </a:t>
            </a:r>
          </a:p>
          <a:p>
            <a:pPr indent="-341312" lvl="1" marL="798512" marR="0" rtl="0" algn="l">
              <a:lnSpc>
                <a:spcPct val="100000"/>
              </a:lnSpc>
              <a:spcBef>
                <a:spcPts val="540"/>
              </a:spcBef>
              <a:spcAft>
                <a:spcPts val="0"/>
              </a:spcAft>
              <a:buClr>
                <a:srgbClr val="376092"/>
              </a:buClr>
              <a:buSzPct val="115000"/>
              <a:buFont typeface="Calibri"/>
              <a:buChar char="9"/>
            </a:pPr>
            <a:r>
              <a:rPr b="0" baseline="0" i="0" lang="en-US" sz="2700" u="none" cap="none" strike="noStrike">
                <a:solidFill>
                  <a:schemeClr val="dk1"/>
                </a:solidFill>
                <a:latin typeface="Calibri"/>
                <a:ea typeface="Calibri"/>
                <a:cs typeface="Calibri"/>
                <a:sym typeface="Calibri"/>
              </a:rPr>
              <a:t>creation of products, services, or technologies that modify existing ones</a:t>
            </a:r>
          </a:p>
        </p:txBody>
      </p:sp>
      <p:sp>
        <p:nvSpPr>
          <p:cNvPr id="323" name="Shape 323"/>
          <p:cNvSpPr txBox="1"/>
          <p:nvPr>
            <p:ph idx="2" type="body"/>
          </p:nvPr>
        </p:nvSpPr>
        <p:spPr>
          <a:xfrm>
            <a:off x="4662487" y="1854200"/>
            <a:ext cx="4038599"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376092"/>
              </a:buClr>
              <a:buSzPct val="125000"/>
              <a:buFont typeface="Calibri"/>
              <a:buChar char="✦"/>
            </a:pPr>
            <a:r>
              <a:rPr b="1" baseline="0" i="0" lang="en-US" sz="3000" u="none" cap="none" strike="noStrike">
                <a:solidFill>
                  <a:schemeClr val="dk1"/>
                </a:solidFill>
                <a:latin typeface="Calibri"/>
                <a:ea typeface="Calibri"/>
                <a:cs typeface="Calibri"/>
                <a:sym typeface="Calibri"/>
              </a:rPr>
              <a:t>Radical innovation </a:t>
            </a:r>
          </a:p>
          <a:p>
            <a:pPr indent="-341312" lvl="1" marL="798512" marR="0" rtl="0" algn="l">
              <a:lnSpc>
                <a:spcPct val="100000"/>
              </a:lnSpc>
              <a:spcBef>
                <a:spcPts val="540"/>
              </a:spcBef>
              <a:spcAft>
                <a:spcPts val="0"/>
              </a:spcAft>
              <a:buClr>
                <a:srgbClr val="376092"/>
              </a:buClr>
              <a:buSzPct val="115000"/>
              <a:buFont typeface="Calibri"/>
              <a:buChar char="9"/>
            </a:pPr>
            <a:r>
              <a:rPr b="0" baseline="0" i="0" lang="en-US" sz="2700" u="none" cap="none" strike="noStrike">
                <a:solidFill>
                  <a:schemeClr val="dk1"/>
                </a:solidFill>
                <a:latin typeface="Calibri"/>
                <a:ea typeface="Calibri"/>
                <a:cs typeface="Calibri"/>
                <a:sym typeface="Calibri"/>
              </a:rPr>
              <a:t>creation of products, services, or technologies that replace existing ones</a:t>
            </a:r>
          </a:p>
          <a:p>
            <a:pPr indent="0" lvl="0" marL="0" marR="0" rtl="0" algn="l">
              <a:spcBef>
                <a:spcPts val="0"/>
              </a:spcBef>
              <a:buNone/>
            </a:pPr>
            <a:r>
              <a:t/>
            </a:r>
            <a:endParaRPr b="0" baseline="0" i="0" sz="27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7" name="Shape 327"/>
        <p:cNvGrpSpPr/>
        <p:nvPr/>
      </p:nvGrpSpPr>
      <p:grpSpPr>
        <a:xfrm>
          <a:off x="0" y="0"/>
          <a:ext cx="0" cy="0"/>
          <a:chOff x="0" y="0"/>
          <a:chExt cx="0" cy="0"/>
        </a:xfrm>
      </p:grpSpPr>
      <p:sp>
        <p:nvSpPr>
          <p:cNvPr id="328" name="Shape 328"/>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Question?</a:t>
            </a:r>
          </a:p>
        </p:txBody>
      </p:sp>
      <p:sp>
        <p:nvSpPr>
          <p:cNvPr id="329" name="Shape 329"/>
          <p:cNvSpPr txBox="1"/>
          <p:nvPr>
            <p:ph idx="1" type="body"/>
          </p:nvPr>
        </p:nvSpPr>
        <p:spPr>
          <a:xfrm>
            <a:off x="457200" y="182245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chemeClr val="dk1"/>
              </a:buClr>
              <a:buSzPct val="25000"/>
              <a:buFont typeface="Calibri"/>
              <a:buNone/>
            </a:pPr>
            <a:r>
              <a:rPr b="0" baseline="0" i="0" lang="en-US" sz="3200" u="none" cap="none" strike="noStrike">
                <a:solidFill>
                  <a:schemeClr val="dk1"/>
                </a:solidFill>
                <a:latin typeface="Calibri"/>
                <a:ea typeface="Calibri"/>
                <a:cs typeface="Calibri"/>
                <a:sym typeface="Calibri"/>
              </a:rPr>
              <a:t>	Wendy's created display screens at its drive-thru windows that show customers their orders and prices.  This is an example of a(n) _________ innovation.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Product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Process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Adaptive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Reactive </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4" name="Shape 334"/>
        <p:cNvGrpSpPr/>
        <p:nvPr/>
      </p:nvGrpSpPr>
      <p:grpSpPr>
        <a:xfrm>
          <a:off x="0" y="0"/>
          <a:ext cx="0" cy="0"/>
          <a:chOff x="0" y="0"/>
          <a:chExt cx="0" cy="0"/>
        </a:xfrm>
      </p:grpSpPr>
      <p:sp>
        <p:nvSpPr>
          <p:cNvPr id="335" name="Shape 335"/>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Celebrating Failure: Factors Encouraging Innovation</a:t>
            </a:r>
          </a:p>
        </p:txBody>
      </p:sp>
      <p:sp>
        <p:nvSpPr>
          <p:cNvPr id="336" name="Shape 336"/>
          <p:cNvSpPr txBox="1"/>
          <p:nvPr>
            <p:ph idx="1" type="body"/>
          </p:nvPr>
        </p:nvSpPr>
        <p:spPr>
          <a:xfrm>
            <a:off x="457200" y="1878011"/>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Organizations can make innovation happen by providing 1) the right organizational </a:t>
            </a:r>
            <a:r>
              <a:rPr b="0" baseline="0" i="1" lang="en-US" sz="3200" u="none" cap="none" strike="noStrike">
                <a:solidFill>
                  <a:srgbClr val="009999"/>
                </a:solidFill>
                <a:latin typeface="Calibri"/>
                <a:ea typeface="Calibri"/>
                <a:cs typeface="Calibri"/>
                <a:sym typeface="Calibri"/>
              </a:rPr>
              <a:t>culture</a:t>
            </a:r>
            <a:r>
              <a:rPr b="0" baseline="0" i="0" lang="en-US" sz="3200" u="none" cap="none" strike="noStrike">
                <a:solidFill>
                  <a:schemeClr val="dk1"/>
                </a:solidFill>
                <a:latin typeface="Calibri"/>
                <a:ea typeface="Calibri"/>
                <a:cs typeface="Calibri"/>
                <a:sym typeface="Calibri"/>
              </a:rPr>
              <a:t>, 2) the appropriate </a:t>
            </a:r>
            <a:r>
              <a:rPr b="0" baseline="0" i="1" lang="en-US" sz="3200" u="none" cap="none" strike="noStrike">
                <a:solidFill>
                  <a:srgbClr val="009999"/>
                </a:solidFill>
                <a:latin typeface="Calibri"/>
                <a:ea typeface="Calibri"/>
                <a:cs typeface="Calibri"/>
                <a:sym typeface="Calibri"/>
              </a:rPr>
              <a:t>resources</a:t>
            </a:r>
            <a:r>
              <a:rPr b="0" baseline="0" i="0" lang="en-US" sz="3200" u="none" cap="none" strike="noStrike">
                <a:solidFill>
                  <a:schemeClr val="dk1"/>
                </a:solidFill>
                <a:latin typeface="Calibri"/>
                <a:ea typeface="Calibri"/>
                <a:cs typeface="Calibri"/>
                <a:sym typeface="Calibri"/>
              </a:rPr>
              <a:t>, and 3) the correct </a:t>
            </a:r>
            <a:r>
              <a:rPr b="0" baseline="0" i="1" lang="en-US" sz="3200" u="none" cap="none" strike="noStrike">
                <a:solidFill>
                  <a:srgbClr val="009999"/>
                </a:solidFill>
                <a:latin typeface="Calibri"/>
                <a:ea typeface="Calibri"/>
                <a:cs typeface="Calibri"/>
                <a:sym typeface="Calibri"/>
              </a:rPr>
              <a:t>reward </a:t>
            </a:r>
            <a:br>
              <a:rPr b="0" baseline="0" i="1" lang="en-US" sz="3200" u="none" cap="none" strike="noStrike">
                <a:solidFill>
                  <a:srgbClr val="009999"/>
                </a:solidFill>
                <a:latin typeface="Calibri"/>
                <a:ea typeface="Calibri"/>
                <a:cs typeface="Calibri"/>
                <a:sym typeface="Calibri"/>
              </a:rPr>
            </a:br>
            <a:r>
              <a:rPr b="0" baseline="0" i="1" lang="en-US" sz="3200" u="none" cap="none" strike="noStrike">
                <a:solidFill>
                  <a:srgbClr val="009999"/>
                </a:solidFill>
                <a:latin typeface="Calibri"/>
                <a:ea typeface="Calibri"/>
                <a:cs typeface="Calibri"/>
                <a:sym typeface="Calibri"/>
              </a:rPr>
              <a:t>system</a:t>
            </a:r>
          </a:p>
        </p:txBody>
      </p:sp>
      <p:pic>
        <p:nvPicPr>
          <p:cNvPr id="337" name="Shape 337"/>
          <p:cNvPicPr preferRelativeResize="0"/>
          <p:nvPr/>
        </p:nvPicPr>
        <p:blipFill rotWithShape="1">
          <a:blip r:embed="rId3">
            <a:alphaModFix/>
          </a:blip>
          <a:srcRect b="0" l="0" r="0" t="0"/>
          <a:stretch/>
        </p:blipFill>
        <p:spPr>
          <a:xfrm>
            <a:off x="4700587" y="3581400"/>
            <a:ext cx="3762374" cy="2503486"/>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1" name="Shape 341"/>
        <p:cNvGrpSpPr/>
        <p:nvPr/>
      </p:nvGrpSpPr>
      <p:grpSpPr>
        <a:xfrm>
          <a:off x="0" y="0"/>
          <a:ext cx="0" cy="0"/>
          <a:chOff x="0" y="0"/>
          <a:chExt cx="0" cy="0"/>
        </a:xfrm>
      </p:grpSpPr>
      <p:sp>
        <p:nvSpPr>
          <p:cNvPr id="342" name="Shape 342"/>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Celebrating Failure: Factors Encouraging Innovation</a:t>
            </a:r>
          </a:p>
        </p:txBody>
      </p:sp>
      <p:sp>
        <p:nvSpPr>
          <p:cNvPr id="343" name="Shape 343"/>
          <p:cNvSpPr txBox="1"/>
          <p:nvPr>
            <p:ph idx="1" type="body"/>
          </p:nvPr>
        </p:nvSpPr>
        <p:spPr>
          <a:xfrm>
            <a:off x="457200" y="1755775"/>
            <a:ext cx="8229600" cy="4525961"/>
          </a:xfrm>
          <a:prstGeom prst="rect">
            <a:avLst/>
          </a:prstGeom>
          <a:noFill/>
          <a:ln>
            <a:noFill/>
          </a:ln>
        </p:spPr>
        <p:txBody>
          <a:bodyPr anchorCtr="0" anchor="t" bIns="45700" lIns="91425" rIns="91425" tIns="45700">
            <a:noAutofit/>
          </a:bodyPr>
          <a:lstStyle/>
          <a:p>
            <a:pPr indent="-514350" lvl="0" marL="514350" marR="0" rtl="0" algn="l">
              <a:lnSpc>
                <a:spcPct val="100000"/>
              </a:lnSpc>
              <a:spcBef>
                <a:spcPts val="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Culture: Is innovation viewed as a </a:t>
            </a:r>
            <a:r>
              <a:rPr b="0" baseline="0" i="0" lang="en-US" sz="3200" u="none" cap="none" strike="noStrike">
                <a:solidFill>
                  <a:srgbClr val="009999"/>
                </a:solidFill>
                <a:latin typeface="Calibri"/>
                <a:ea typeface="Calibri"/>
                <a:cs typeface="Calibri"/>
                <a:sym typeface="Calibri"/>
              </a:rPr>
              <a:t>benefit</a:t>
            </a:r>
            <a:r>
              <a:rPr b="0" baseline="0" i="0" lang="en-US" sz="3200" u="none" cap="none" strike="noStrike">
                <a:solidFill>
                  <a:schemeClr val="dk1"/>
                </a:solidFill>
                <a:latin typeface="Calibri"/>
                <a:ea typeface="Calibri"/>
                <a:cs typeface="Calibri"/>
                <a:sym typeface="Calibri"/>
              </a:rPr>
              <a:t> or a </a:t>
            </a:r>
            <a:r>
              <a:rPr b="0" baseline="0" i="0" lang="en-US" sz="3200" u="none" cap="none" strike="noStrike">
                <a:solidFill>
                  <a:srgbClr val="009999"/>
                </a:solidFill>
                <a:latin typeface="Calibri"/>
                <a:ea typeface="Calibri"/>
                <a:cs typeface="Calibri"/>
                <a:sym typeface="Calibri"/>
              </a:rPr>
              <a:t>boondoggle</a:t>
            </a:r>
            <a:r>
              <a:rPr b="0" baseline="0" i="0" lang="en-US" sz="3200" u="none" cap="none" strike="noStrike">
                <a:solidFill>
                  <a:schemeClr val="dk1"/>
                </a:solidFill>
                <a:latin typeface="Calibri"/>
                <a:ea typeface="Calibri"/>
                <a:cs typeface="Calibri"/>
                <a:sym typeface="Calibri"/>
              </a:rPr>
              <a:t>?</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Resources: Do managers put </a:t>
            </a:r>
            <a:r>
              <a:rPr b="0" baseline="0" i="0" lang="en-US" sz="3200" u="none" cap="none" strike="noStrike">
                <a:solidFill>
                  <a:srgbClr val="009999"/>
                </a:solidFill>
                <a:latin typeface="Calibri"/>
                <a:ea typeface="Calibri"/>
                <a:cs typeface="Calibri"/>
                <a:sym typeface="Calibri"/>
              </a:rPr>
              <a:t>money</a:t>
            </a:r>
            <a:r>
              <a:rPr b="0" baseline="0" i="0" lang="en-US" sz="3200" u="none" cap="none" strike="noStrike">
                <a:solidFill>
                  <a:schemeClr val="dk1"/>
                </a:solidFill>
                <a:latin typeface="Calibri"/>
                <a:ea typeface="Calibri"/>
                <a:cs typeface="Calibri"/>
                <a:sym typeface="Calibri"/>
              </a:rPr>
              <a:t> where their mouths are?</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Rewards: Is experimentation </a:t>
            </a:r>
            <a:r>
              <a:rPr b="0" baseline="0" i="0" lang="en-US" sz="3200" u="none" cap="none" strike="noStrike">
                <a:solidFill>
                  <a:srgbClr val="008080"/>
                </a:solidFill>
                <a:latin typeface="Calibri"/>
                <a:ea typeface="Calibri"/>
                <a:cs typeface="Calibri"/>
                <a:sym typeface="Calibri"/>
              </a:rPr>
              <a:t>r</a:t>
            </a:r>
            <a:r>
              <a:rPr b="0" baseline="0" i="0" lang="en-US" sz="3200" u="none" cap="none" strike="noStrike">
                <a:solidFill>
                  <a:srgbClr val="009999"/>
                </a:solidFill>
                <a:latin typeface="Calibri"/>
                <a:ea typeface="Calibri"/>
                <a:cs typeface="Calibri"/>
                <a:sym typeface="Calibri"/>
              </a:rPr>
              <a:t>einforced</a:t>
            </a:r>
            <a:r>
              <a:rPr b="0" baseline="0" i="0" lang="en-US" sz="3200" u="none" cap="none" strike="noStrike">
                <a:solidFill>
                  <a:schemeClr val="dk1"/>
                </a:solidFill>
                <a:latin typeface="Calibri"/>
                <a:ea typeface="Calibri"/>
                <a:cs typeface="Calibri"/>
                <a:sym typeface="Calibri"/>
              </a:rPr>
              <a:t> in ways that matter?</a:t>
            </a:r>
          </a:p>
          <a:p>
            <a:pPr indent="0" lvl="0" marL="0" marR="0" rtl="0" algn="l">
              <a:spcBef>
                <a:spcPts val="0"/>
              </a:spcBef>
              <a:buNone/>
            </a:pPr>
            <a:r>
              <a:t/>
            </a:r>
            <a:endParaRPr b="0" baseline="0" i="0" sz="32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7" name="Shape 347"/>
        <p:cNvGrpSpPr/>
        <p:nvPr/>
      </p:nvGrpSpPr>
      <p:grpSpPr>
        <a:xfrm>
          <a:off x="0" y="0"/>
          <a:ext cx="0" cy="0"/>
          <a:chOff x="0" y="0"/>
          <a:chExt cx="0" cy="0"/>
        </a:xfrm>
      </p:grpSpPr>
      <p:sp>
        <p:nvSpPr>
          <p:cNvPr id="348" name="Shape 34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Four Steps For Fostering Innovation</a:t>
            </a:r>
          </a:p>
        </p:txBody>
      </p:sp>
      <p:sp>
        <p:nvSpPr>
          <p:cNvPr id="349" name="Shape 349"/>
          <p:cNvSpPr txBox="1"/>
          <p:nvPr/>
        </p:nvSpPr>
        <p:spPr>
          <a:xfrm>
            <a:off x="0" y="1676400"/>
            <a:ext cx="1676399"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Figure 10.4</a:t>
            </a:r>
          </a:p>
        </p:txBody>
      </p:sp>
      <p:pic>
        <p:nvPicPr>
          <p:cNvPr id="350" name="Shape 350"/>
          <p:cNvPicPr preferRelativeResize="0"/>
          <p:nvPr/>
        </p:nvPicPr>
        <p:blipFill rotWithShape="1">
          <a:blip r:embed="rId3">
            <a:alphaModFix/>
          </a:blip>
          <a:srcRect b="0" l="0" r="0" t="0"/>
          <a:stretch/>
        </p:blipFill>
        <p:spPr>
          <a:xfrm>
            <a:off x="414337" y="2316161"/>
            <a:ext cx="8712199" cy="2332036"/>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2" name="Shape 122"/>
        <p:cNvGrpSpPr/>
        <p:nvPr/>
      </p:nvGrpSpPr>
      <p:grpSpPr>
        <a:xfrm>
          <a:off x="0" y="0"/>
          <a:ext cx="0" cy="0"/>
          <a:chOff x="0" y="0"/>
          <a:chExt cx="0" cy="0"/>
        </a:xfrm>
      </p:grpSpPr>
      <p:sp>
        <p:nvSpPr>
          <p:cNvPr id="123" name="Shape 123"/>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Collins’s Five Stages of Decline</a:t>
            </a:r>
          </a:p>
        </p:txBody>
      </p:sp>
      <p:sp>
        <p:nvSpPr>
          <p:cNvPr id="124" name="Shape 124"/>
          <p:cNvSpPr txBox="1"/>
          <p:nvPr>
            <p:ph idx="1" type="body"/>
          </p:nvPr>
        </p:nvSpPr>
        <p:spPr>
          <a:xfrm>
            <a:off x="457200" y="1789111"/>
            <a:ext cx="8229600" cy="45259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9999"/>
              </a:buClr>
              <a:buSzPct val="25000"/>
              <a:buFont typeface="Calibri"/>
              <a:buNone/>
            </a:pPr>
            <a:r>
              <a:rPr b="1" baseline="0" i="0" lang="en-US" sz="3200" u="none" cap="none" strike="noStrike">
                <a:solidFill>
                  <a:srgbClr val="009999"/>
                </a:solidFill>
                <a:latin typeface="Calibri"/>
                <a:ea typeface="Calibri"/>
                <a:cs typeface="Calibri"/>
                <a:sym typeface="Calibri"/>
              </a:rPr>
              <a:t>Stage 1</a:t>
            </a:r>
            <a:r>
              <a:rPr b="0" baseline="0" i="0" lang="en-US" sz="3200" u="none" cap="none" strike="noStrike">
                <a:solidFill>
                  <a:schemeClr val="dk1"/>
                </a:solidFill>
                <a:latin typeface="Calibri"/>
                <a:ea typeface="Calibri"/>
                <a:cs typeface="Calibri"/>
                <a:sym typeface="Calibri"/>
              </a:rPr>
              <a:t> Hubris Born of Success</a:t>
            </a:r>
          </a:p>
          <a:p>
            <a:pPr indent="0" lvl="0" marL="0" marR="0" rtl="0" algn="l">
              <a:lnSpc>
                <a:spcPct val="100000"/>
              </a:lnSpc>
              <a:spcBef>
                <a:spcPts val="640"/>
              </a:spcBef>
              <a:spcAft>
                <a:spcPts val="0"/>
              </a:spcAft>
              <a:buClr>
                <a:srgbClr val="009999"/>
              </a:buClr>
              <a:buSzPct val="25000"/>
              <a:buFont typeface="Calibri"/>
              <a:buNone/>
            </a:pPr>
            <a:r>
              <a:rPr b="1" baseline="0" i="0" lang="en-US" sz="3200" u="none" cap="none" strike="noStrike">
                <a:solidFill>
                  <a:srgbClr val="009999"/>
                </a:solidFill>
                <a:latin typeface="Calibri"/>
                <a:ea typeface="Calibri"/>
                <a:cs typeface="Calibri"/>
                <a:sym typeface="Calibri"/>
              </a:rPr>
              <a:t>Stage 2</a:t>
            </a:r>
            <a:r>
              <a:rPr b="0" baseline="0" i="0" lang="en-US" sz="3200" u="none" cap="none" strike="noStrike">
                <a:solidFill>
                  <a:schemeClr val="dk1"/>
                </a:solidFill>
                <a:latin typeface="Calibri"/>
                <a:ea typeface="Calibri"/>
                <a:cs typeface="Calibri"/>
                <a:sym typeface="Calibri"/>
              </a:rPr>
              <a:t> Undisciplined Pursuit of More</a:t>
            </a:r>
          </a:p>
          <a:p>
            <a:pPr indent="0" lvl="0" marL="0" marR="0" rtl="0" algn="l">
              <a:lnSpc>
                <a:spcPct val="100000"/>
              </a:lnSpc>
              <a:spcBef>
                <a:spcPts val="640"/>
              </a:spcBef>
              <a:spcAft>
                <a:spcPts val="0"/>
              </a:spcAft>
              <a:buClr>
                <a:srgbClr val="009999"/>
              </a:buClr>
              <a:buSzPct val="25000"/>
              <a:buFont typeface="Calibri"/>
              <a:buNone/>
            </a:pPr>
            <a:r>
              <a:rPr b="1" baseline="0" i="0" lang="en-US" sz="3200" u="none" cap="none" strike="noStrike">
                <a:solidFill>
                  <a:srgbClr val="009999"/>
                </a:solidFill>
                <a:latin typeface="Calibri"/>
                <a:ea typeface="Calibri"/>
                <a:cs typeface="Calibri"/>
                <a:sym typeface="Calibri"/>
              </a:rPr>
              <a:t>Stage 3</a:t>
            </a:r>
            <a:r>
              <a:rPr b="0" baseline="0" i="0" lang="en-US" sz="3200" u="none" cap="none" strike="noStrike">
                <a:solidFill>
                  <a:schemeClr val="dk1"/>
                </a:solidFill>
                <a:latin typeface="Calibri"/>
                <a:ea typeface="Calibri"/>
                <a:cs typeface="Calibri"/>
                <a:sym typeface="Calibri"/>
              </a:rPr>
              <a:t> Denial of Risk and Peril</a:t>
            </a:r>
          </a:p>
          <a:p>
            <a:pPr indent="0" lvl="0" marL="0" marR="0" rtl="0" algn="l">
              <a:lnSpc>
                <a:spcPct val="100000"/>
              </a:lnSpc>
              <a:spcBef>
                <a:spcPts val="640"/>
              </a:spcBef>
              <a:spcAft>
                <a:spcPts val="0"/>
              </a:spcAft>
              <a:buClr>
                <a:srgbClr val="009999"/>
              </a:buClr>
              <a:buSzPct val="25000"/>
              <a:buFont typeface="Calibri"/>
              <a:buNone/>
            </a:pPr>
            <a:r>
              <a:rPr b="1" baseline="0" i="0" lang="en-US" sz="3200" u="none" cap="none" strike="noStrike">
                <a:solidFill>
                  <a:srgbClr val="009999"/>
                </a:solidFill>
                <a:latin typeface="Calibri"/>
                <a:ea typeface="Calibri"/>
                <a:cs typeface="Calibri"/>
                <a:sym typeface="Calibri"/>
              </a:rPr>
              <a:t>Stage 4</a:t>
            </a:r>
            <a:r>
              <a:rPr b="0" baseline="0" i="0" lang="en-US" sz="3200" u="none" cap="none" strike="noStrike">
                <a:solidFill>
                  <a:schemeClr val="dk1"/>
                </a:solidFill>
                <a:latin typeface="Calibri"/>
                <a:ea typeface="Calibri"/>
                <a:cs typeface="Calibri"/>
                <a:sym typeface="Calibri"/>
              </a:rPr>
              <a:t> Grasping for Salvation</a:t>
            </a:r>
          </a:p>
          <a:p>
            <a:pPr indent="0" lvl="0" marL="0" marR="0" rtl="0" algn="l">
              <a:lnSpc>
                <a:spcPct val="100000"/>
              </a:lnSpc>
              <a:spcBef>
                <a:spcPts val="640"/>
              </a:spcBef>
              <a:spcAft>
                <a:spcPts val="0"/>
              </a:spcAft>
              <a:buClr>
                <a:srgbClr val="009999"/>
              </a:buClr>
              <a:buSzPct val="25000"/>
              <a:buFont typeface="Calibri"/>
              <a:buNone/>
            </a:pPr>
            <a:r>
              <a:rPr b="1" baseline="0" i="0" lang="en-US" sz="3200" u="none" cap="none" strike="noStrike">
                <a:solidFill>
                  <a:srgbClr val="009999"/>
                </a:solidFill>
                <a:latin typeface="Calibri"/>
                <a:ea typeface="Calibri"/>
                <a:cs typeface="Calibri"/>
                <a:sym typeface="Calibri"/>
              </a:rPr>
              <a:t>Stage 5</a:t>
            </a:r>
            <a:r>
              <a:rPr b="0" baseline="0" i="0" lang="en-US" sz="3200" u="none" cap="none" strike="noStrike">
                <a:solidFill>
                  <a:schemeClr val="dk1"/>
                </a:solidFill>
                <a:latin typeface="Calibri"/>
                <a:ea typeface="Calibri"/>
                <a:cs typeface="Calibri"/>
                <a:sym typeface="Calibri"/>
              </a:rPr>
              <a:t> Capitulation to Irrelevance or Death</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4" name="Shape 354"/>
        <p:cNvGrpSpPr/>
        <p:nvPr/>
      </p:nvGrpSpPr>
      <p:grpSpPr>
        <a:xfrm>
          <a:off x="0" y="0"/>
          <a:ext cx="0" cy="0"/>
          <a:chOff x="0" y="0"/>
          <a:chExt cx="0" cy="0"/>
        </a:xfrm>
      </p:grpSpPr>
      <p:sp>
        <p:nvSpPr>
          <p:cNvPr id="355" name="Shape 355"/>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Gain Allies by Communicating </a:t>
            </a:r>
            <a:br>
              <a:rPr b="0" baseline="0" i="0" lang="en-US" sz="4400" u="none" cap="none" strike="noStrike">
                <a:solidFill>
                  <a:srgbClr val="DCE6F2"/>
                </a:solidFill>
                <a:latin typeface="Calibri"/>
                <a:ea typeface="Calibri"/>
                <a:cs typeface="Calibri"/>
                <a:sym typeface="Calibri"/>
              </a:rPr>
            </a:br>
            <a:r>
              <a:rPr b="0" baseline="0" i="0" lang="en-US" sz="4400" u="none" cap="none" strike="noStrike">
                <a:solidFill>
                  <a:srgbClr val="DCE6F2"/>
                </a:solidFill>
                <a:latin typeface="Calibri"/>
                <a:ea typeface="Calibri"/>
                <a:cs typeface="Calibri"/>
                <a:sym typeface="Calibri"/>
              </a:rPr>
              <a:t>Your Vision</a:t>
            </a:r>
          </a:p>
        </p:txBody>
      </p:sp>
      <p:sp>
        <p:nvSpPr>
          <p:cNvPr id="356" name="Shape 356"/>
          <p:cNvSpPr txBox="1"/>
          <p:nvPr>
            <p:ph idx="1" type="body"/>
          </p:nvPr>
        </p:nvSpPr>
        <p:spPr>
          <a:xfrm>
            <a:off x="457200" y="1744661"/>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Showing how the </a:t>
            </a:r>
            <a:r>
              <a:rPr b="0" baseline="0" i="0" lang="en-US" sz="3200" u="none" cap="none" strike="noStrike">
                <a:solidFill>
                  <a:srgbClr val="009999"/>
                </a:solidFill>
                <a:latin typeface="Calibri"/>
                <a:ea typeface="Calibri"/>
                <a:cs typeface="Calibri"/>
                <a:sym typeface="Calibri"/>
              </a:rPr>
              <a:t>product</a:t>
            </a:r>
            <a:r>
              <a:rPr b="0" baseline="0" i="0" lang="en-US" sz="3200" u="none" cap="none" strike="noStrike">
                <a:solidFill>
                  <a:schemeClr val="dk1"/>
                </a:solidFill>
                <a:latin typeface="Calibri"/>
                <a:ea typeface="Calibri"/>
                <a:cs typeface="Calibri"/>
                <a:sym typeface="Calibri"/>
              </a:rPr>
              <a:t> or </a:t>
            </a:r>
            <a:r>
              <a:rPr b="0" baseline="0" i="0" lang="en-US" sz="3200" u="none" cap="none" strike="noStrike">
                <a:solidFill>
                  <a:srgbClr val="009999"/>
                </a:solidFill>
                <a:latin typeface="Calibri"/>
                <a:ea typeface="Calibri"/>
                <a:cs typeface="Calibri"/>
                <a:sym typeface="Calibri"/>
              </a:rPr>
              <a:t>service</a:t>
            </a:r>
            <a:r>
              <a:rPr b="0" baseline="0" i="0" lang="en-US" sz="3200" u="none" cap="none" strike="noStrike">
                <a:solidFill>
                  <a:schemeClr val="dk1"/>
                </a:solidFill>
                <a:latin typeface="Calibri"/>
                <a:ea typeface="Calibri"/>
                <a:cs typeface="Calibri"/>
                <a:sym typeface="Calibri"/>
              </a:rPr>
              <a:t> will be made</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Showing how </a:t>
            </a:r>
            <a:r>
              <a:rPr b="0" baseline="0" i="0" lang="en-US" sz="3200" u="none" cap="none" strike="noStrike">
                <a:solidFill>
                  <a:srgbClr val="009999"/>
                </a:solidFill>
                <a:latin typeface="Calibri"/>
                <a:ea typeface="Calibri"/>
                <a:cs typeface="Calibri"/>
                <a:sym typeface="Calibri"/>
              </a:rPr>
              <a:t>potential</a:t>
            </a:r>
            <a:r>
              <a:rPr b="0" baseline="0" i="0" lang="en-US" sz="3200" u="none" cap="none" strike="noStrike">
                <a:solidFill>
                  <a:srgbClr val="008080"/>
                </a:solidFill>
                <a:latin typeface="Calibri"/>
                <a:ea typeface="Calibri"/>
                <a:cs typeface="Calibri"/>
                <a:sym typeface="Calibri"/>
              </a:rPr>
              <a:t> </a:t>
            </a:r>
            <a:r>
              <a:rPr b="0" baseline="0" i="0" lang="en-US" sz="3200" u="none" cap="none" strike="noStrike">
                <a:solidFill>
                  <a:schemeClr val="dk1"/>
                </a:solidFill>
                <a:latin typeface="Calibri"/>
                <a:ea typeface="Calibri"/>
                <a:cs typeface="Calibri"/>
                <a:sym typeface="Calibri"/>
              </a:rPr>
              <a:t>customers will be reached</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Demonstrating how you’ll </a:t>
            </a:r>
            <a:r>
              <a:rPr b="0" baseline="0" i="0" lang="en-US" sz="3200" u="none" cap="none" strike="noStrike">
                <a:solidFill>
                  <a:srgbClr val="009999"/>
                </a:solidFill>
                <a:latin typeface="Calibri"/>
                <a:ea typeface="Calibri"/>
                <a:cs typeface="Calibri"/>
                <a:sym typeface="Calibri"/>
              </a:rPr>
              <a:t>beat</a:t>
            </a:r>
            <a:r>
              <a:rPr b="0" baseline="0" i="0" lang="en-US" sz="3200" u="none" cap="none" strike="noStrike">
                <a:solidFill>
                  <a:srgbClr val="008080"/>
                </a:solidFill>
                <a:latin typeface="Calibri"/>
                <a:ea typeface="Calibri"/>
                <a:cs typeface="Calibri"/>
                <a:sym typeface="Calibri"/>
              </a:rPr>
              <a:t> </a:t>
            </a:r>
            <a:r>
              <a:rPr b="0" baseline="0" i="0" lang="en-US" sz="3200" u="none" cap="none" strike="noStrike">
                <a:solidFill>
                  <a:schemeClr val="dk1"/>
                </a:solidFill>
                <a:latin typeface="Calibri"/>
                <a:ea typeface="Calibri"/>
                <a:cs typeface="Calibri"/>
                <a:sym typeface="Calibri"/>
              </a:rPr>
              <a:t>your competitors</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Explaining when the </a:t>
            </a:r>
            <a:r>
              <a:rPr b="0" baseline="0" i="0" lang="en-US" sz="3200" u="none" cap="none" strike="noStrike">
                <a:solidFill>
                  <a:srgbClr val="009999"/>
                </a:solidFill>
                <a:latin typeface="Calibri"/>
                <a:ea typeface="Calibri"/>
                <a:cs typeface="Calibri"/>
                <a:sym typeface="Calibri"/>
              </a:rPr>
              <a:t>innovation</a:t>
            </a:r>
            <a:r>
              <a:rPr b="0" baseline="0" i="0" lang="en-US" sz="3200" u="none" cap="none" strike="noStrike">
                <a:solidFill>
                  <a:schemeClr val="dk1"/>
                </a:solidFill>
                <a:latin typeface="Calibri"/>
                <a:ea typeface="Calibri"/>
                <a:cs typeface="Calibri"/>
                <a:sym typeface="Calibri"/>
              </a:rPr>
              <a:t> will take place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8" name="Shape 128"/>
        <p:cNvGrpSpPr/>
        <p:nvPr/>
      </p:nvGrpSpPr>
      <p:grpSpPr>
        <a:xfrm>
          <a:off x="0" y="0"/>
          <a:ext cx="0" cy="0"/>
          <a:chOff x="0" y="0"/>
          <a:chExt cx="0" cy="0"/>
        </a:xfrm>
      </p:grpSpPr>
      <p:sp>
        <p:nvSpPr>
          <p:cNvPr id="129" name="Shape 129"/>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Fundamental Change: What Will You Be Called Upon to Deal With?</a:t>
            </a:r>
          </a:p>
        </p:txBody>
      </p:sp>
      <p:sp>
        <p:nvSpPr>
          <p:cNvPr id="130" name="Shape 130"/>
          <p:cNvSpPr txBox="1"/>
          <p:nvPr>
            <p:ph idx="1" type="body"/>
          </p:nvPr>
        </p:nvSpPr>
        <p:spPr>
          <a:xfrm>
            <a:off x="457200" y="1744661"/>
            <a:ext cx="8229600" cy="4525961"/>
          </a:xfrm>
          <a:prstGeom prst="rect">
            <a:avLst/>
          </a:prstGeom>
          <a:noFill/>
          <a:ln>
            <a:noFill/>
          </a:ln>
        </p:spPr>
        <p:txBody>
          <a:bodyPr anchorCtr="0" anchor="t" bIns="45700" lIns="91425" rIns="91425" tIns="45700">
            <a:noAutofit/>
          </a:bodyPr>
          <a:lstStyle/>
          <a:p>
            <a:pPr indent="-514350" lvl="0" marL="514350" marR="0" rtl="0" algn="l">
              <a:lnSpc>
                <a:spcPct val="100000"/>
              </a:lnSpc>
              <a:spcBef>
                <a:spcPts val="0"/>
              </a:spcBef>
              <a:spcAft>
                <a:spcPts val="0"/>
              </a:spcAft>
              <a:buClr>
                <a:srgbClr val="FF5050"/>
              </a:buClr>
              <a:buSzPct val="125000"/>
              <a:buFont typeface="Calibri"/>
              <a:buAutoNum type="arabicPeriod"/>
            </a:pPr>
            <a:r>
              <a:rPr b="0" baseline="0" i="0" lang="en-US" sz="3000" u="none" cap="none" strike="noStrike">
                <a:solidFill>
                  <a:schemeClr val="dk1"/>
                </a:solidFill>
                <a:latin typeface="Calibri"/>
                <a:ea typeface="Calibri"/>
                <a:cs typeface="Calibri"/>
                <a:sym typeface="Calibri"/>
              </a:rPr>
              <a:t>The marketplace is becoming more segmented &amp; moving toward more niche products</a:t>
            </a:r>
          </a:p>
          <a:p>
            <a:pPr indent="-514350" lvl="0" marL="514350" marR="0" rtl="0" algn="l">
              <a:lnSpc>
                <a:spcPct val="100000"/>
              </a:lnSpc>
              <a:spcBef>
                <a:spcPts val="600"/>
              </a:spcBef>
              <a:spcAft>
                <a:spcPts val="0"/>
              </a:spcAft>
              <a:buClr>
                <a:srgbClr val="FF5050"/>
              </a:buClr>
              <a:buSzPct val="125000"/>
              <a:buFont typeface="Calibri"/>
              <a:buAutoNum type="arabicPeriod"/>
            </a:pPr>
            <a:r>
              <a:rPr b="0" baseline="0" i="0" lang="en-US" sz="3000" u="none" cap="none" strike="noStrike">
                <a:solidFill>
                  <a:schemeClr val="dk1"/>
                </a:solidFill>
                <a:latin typeface="Calibri"/>
                <a:ea typeface="Calibri"/>
                <a:cs typeface="Calibri"/>
                <a:sym typeface="Calibri"/>
              </a:rPr>
              <a:t>There are more competitors offering targeted products, requiring faster speed-to-market</a:t>
            </a:r>
          </a:p>
          <a:p>
            <a:pPr indent="-514350" lvl="0" marL="514350" marR="0" rtl="0" algn="l">
              <a:lnSpc>
                <a:spcPct val="100000"/>
              </a:lnSpc>
              <a:spcBef>
                <a:spcPts val="600"/>
              </a:spcBef>
              <a:spcAft>
                <a:spcPts val="0"/>
              </a:spcAft>
              <a:buClr>
                <a:srgbClr val="FF5050"/>
              </a:buClr>
              <a:buSzPct val="125000"/>
              <a:buFont typeface="Calibri"/>
              <a:buAutoNum type="arabicPeriod"/>
            </a:pPr>
            <a:r>
              <a:rPr b="0" baseline="0" i="0" lang="en-US" sz="3000" u="none" cap="none" strike="noStrike">
                <a:solidFill>
                  <a:schemeClr val="dk1"/>
                </a:solidFill>
                <a:latin typeface="Calibri"/>
                <a:ea typeface="Calibri"/>
                <a:cs typeface="Calibri"/>
                <a:sym typeface="Calibri"/>
              </a:rPr>
              <a:t>Some traditional companies may not survive radically innovative change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4" name="Shape 134"/>
        <p:cNvGrpSpPr/>
        <p:nvPr/>
      </p:nvGrpSpPr>
      <p:grpSpPr>
        <a:xfrm>
          <a:off x="0" y="0"/>
          <a:ext cx="0" cy="0"/>
          <a:chOff x="0" y="0"/>
          <a:chExt cx="0" cy="0"/>
        </a:xfrm>
      </p:grpSpPr>
      <p:sp>
        <p:nvSpPr>
          <p:cNvPr id="135" name="Shape 135"/>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Fundamental Change: What Will You Be Called Upon to Deal With?</a:t>
            </a:r>
          </a:p>
        </p:txBody>
      </p:sp>
      <p:sp>
        <p:nvSpPr>
          <p:cNvPr id="136" name="Shape 136"/>
          <p:cNvSpPr txBox="1"/>
          <p:nvPr>
            <p:ph idx="1" type="body"/>
          </p:nvPr>
        </p:nvSpPr>
        <p:spPr>
          <a:xfrm>
            <a:off x="457200" y="1766886"/>
            <a:ext cx="8229600" cy="4525961"/>
          </a:xfrm>
          <a:prstGeom prst="rect">
            <a:avLst/>
          </a:prstGeom>
          <a:noFill/>
          <a:ln>
            <a:noFill/>
          </a:ln>
        </p:spPr>
        <p:txBody>
          <a:bodyPr anchorCtr="0" anchor="t" bIns="45700" lIns="91425" rIns="91425" tIns="45700">
            <a:noAutofit/>
          </a:bodyPr>
          <a:lstStyle/>
          <a:p>
            <a:pPr indent="-514350" lvl="0" marL="514350" marR="0" rtl="0" algn="l">
              <a:lnSpc>
                <a:spcPct val="100000"/>
              </a:lnSpc>
              <a:spcBef>
                <a:spcPts val="0"/>
              </a:spcBef>
              <a:spcAft>
                <a:spcPts val="0"/>
              </a:spcAft>
              <a:buClr>
                <a:srgbClr val="FF5050"/>
              </a:buClr>
              <a:buSzPct val="125000"/>
              <a:buFont typeface="Calibri"/>
              <a:buAutoNum type="arabicPeriod" startAt="4"/>
            </a:pPr>
            <a:r>
              <a:rPr b="0" baseline="0" i="0" lang="en-US" sz="3200" u="none" cap="none" strike="noStrike">
                <a:solidFill>
                  <a:schemeClr val="dk1"/>
                </a:solidFill>
                <a:latin typeface="Calibri"/>
                <a:ea typeface="Calibri"/>
                <a:cs typeface="Calibri"/>
                <a:sym typeface="Calibri"/>
              </a:rPr>
              <a:t>China, India, &amp; other offshore suppliers are changing the way we work</a:t>
            </a:r>
          </a:p>
          <a:p>
            <a:pPr indent="-514350" lvl="0" marL="514350" marR="0" rtl="0" algn="l">
              <a:lnSpc>
                <a:spcPct val="100000"/>
              </a:lnSpc>
              <a:spcBef>
                <a:spcPts val="640"/>
              </a:spcBef>
              <a:spcAft>
                <a:spcPts val="0"/>
              </a:spcAft>
              <a:buClr>
                <a:srgbClr val="FF5050"/>
              </a:buClr>
              <a:buSzPct val="125000"/>
              <a:buFont typeface="Calibri"/>
              <a:buAutoNum type="arabicPeriod" startAt="4"/>
            </a:pPr>
            <a:r>
              <a:rPr b="0" baseline="0" i="0" lang="en-US" sz="3200" u="none" cap="none" strike="noStrike">
                <a:solidFill>
                  <a:schemeClr val="dk1"/>
                </a:solidFill>
                <a:latin typeface="Calibri"/>
                <a:ea typeface="Calibri"/>
                <a:cs typeface="Calibri"/>
                <a:sym typeface="Calibri"/>
              </a:rPr>
              <a:t>Knowledge, not information, is becoming the new competitive advantage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0" name="Shape 140"/>
        <p:cNvGrpSpPr/>
        <p:nvPr/>
      </p:nvGrpSpPr>
      <p:grpSpPr>
        <a:xfrm>
          <a:off x="0" y="0"/>
          <a:ext cx="0" cy="0"/>
          <a:chOff x="0" y="0"/>
          <a:chExt cx="0" cy="0"/>
        </a:xfrm>
      </p:grpSpPr>
      <p:sp>
        <p:nvSpPr>
          <p:cNvPr id="141" name="Shape 141"/>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Two Types of Change</a:t>
            </a:r>
          </a:p>
        </p:txBody>
      </p:sp>
      <p:sp>
        <p:nvSpPr>
          <p:cNvPr id="142" name="Shape 142"/>
          <p:cNvSpPr txBox="1"/>
          <p:nvPr>
            <p:ph idx="1" type="body"/>
          </p:nvPr>
        </p:nvSpPr>
        <p:spPr>
          <a:xfrm>
            <a:off x="457200" y="1755775"/>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Reactive change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making changes in response to problems or opportunities as they arise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6" name="Shape 146"/>
        <p:cNvGrpSpPr/>
        <p:nvPr/>
      </p:nvGrpSpPr>
      <p:grpSpPr>
        <a:xfrm>
          <a:off x="0" y="0"/>
          <a:ext cx="0" cy="0"/>
          <a:chOff x="0" y="0"/>
          <a:chExt cx="0" cy="0"/>
        </a:xfrm>
      </p:grpSpPr>
      <p:sp>
        <p:nvSpPr>
          <p:cNvPr id="147" name="Shape 147"/>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Two Types of Change</a:t>
            </a:r>
          </a:p>
        </p:txBody>
      </p:sp>
      <p:sp>
        <p:nvSpPr>
          <p:cNvPr id="148" name="Shape 148"/>
          <p:cNvSpPr txBox="1"/>
          <p:nvPr>
            <p:ph idx="1" type="body"/>
          </p:nvPr>
        </p:nvSpPr>
        <p:spPr>
          <a:xfrm>
            <a:off x="457200" y="1755775"/>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Proactive change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involves making carefully thought-out changes in anticipation of possible or expected problems or opportunities</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also called planned change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2" name="Shape 152"/>
        <p:cNvGrpSpPr/>
        <p:nvPr/>
      </p:nvGrpSpPr>
      <p:grpSpPr>
        <a:xfrm>
          <a:off x="0" y="0"/>
          <a:ext cx="0" cy="0"/>
          <a:chOff x="0" y="0"/>
          <a:chExt cx="0" cy="0"/>
        </a:xfrm>
      </p:grpSpPr>
      <p:sp>
        <p:nvSpPr>
          <p:cNvPr id="153" name="Shape 15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Forces For Change Outside and Inside the Organization</a:t>
            </a:r>
          </a:p>
        </p:txBody>
      </p:sp>
      <p:pic>
        <p:nvPicPr>
          <p:cNvPr id="154" name="Shape 154"/>
          <p:cNvPicPr preferRelativeResize="0"/>
          <p:nvPr/>
        </p:nvPicPr>
        <p:blipFill rotWithShape="1">
          <a:blip r:embed="rId3">
            <a:alphaModFix/>
          </a:blip>
          <a:srcRect b="0" l="0" r="0" t="0"/>
          <a:stretch/>
        </p:blipFill>
        <p:spPr>
          <a:xfrm>
            <a:off x="1143000" y="1898650"/>
            <a:ext cx="7070724" cy="4870449"/>
          </a:xfrm>
          <a:prstGeom prst="rect">
            <a:avLst/>
          </a:prstGeom>
          <a:noFill/>
          <a:ln>
            <a:noFill/>
          </a:ln>
        </p:spPr>
      </p:pic>
      <p:sp>
        <p:nvSpPr>
          <p:cNvPr id="155" name="Shape 155"/>
          <p:cNvSpPr txBox="1"/>
          <p:nvPr/>
        </p:nvSpPr>
        <p:spPr>
          <a:xfrm>
            <a:off x="92075" y="1568450"/>
            <a:ext cx="1676399" cy="368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Figure 10.1</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4.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6.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7.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8.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