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39.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43.xml" ContentType="application/vnd.openxmlformats-officedocument.presentationml.notesSlide+xml"/>
  <Override PartName="/ppt/notesSlides/notesSlide37.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5.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41.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42.xml" ContentType="application/vnd.openxmlformats-officedocument.presentationml.notesSlide+xml"/>
  <Override PartName="/ppt/notesSlides/notesSlide38.xml" ContentType="application/vnd.openxmlformats-officedocument.presentationml.notesSlide+xml"/>
  <Override PartName="/ppt/notesSlides/notesSlide28.xml" ContentType="application/vnd.openxmlformats-officedocument.presentationml.notesSlide+xml"/>
  <Override PartName="/ppt/notesSlides/notesSlide40.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45.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44.xml" ContentType="application/vnd.openxmlformats-officedocument.presentationml.notesSlide+xml"/>
  <Override PartName="/ppt/notesSlides/notesSlide46.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6.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7.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8.xml" ContentType="application/vnd.openxmlformats-officedocument.theme+xml"/>
  <Override PartName="/ppt/slideMasters/slideMaster4.xml" ContentType="application/vnd.openxmlformats-officedocument.presentationml.slideMaster+xml"/>
  <Override PartName="/ppt/slideMasters/slideMaster6.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s/slide3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45.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42.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40.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44.xml" ContentType="application/vnd.openxmlformats-officedocument.presentationml.slide+xml"/>
  <Override PartName="/ppt/slides/slide38.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46.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0" r:id="rId4"/>
    <p:sldMasterId id="2147483661" r:id="rId5"/>
    <p:sldMasterId id="2147483662" r:id="rId6"/>
    <p:sldMasterId id="2147483663" r:id="rId7"/>
    <p:sldMasterId id="2147483664" r:id="rId8"/>
    <p:sldMasterId id="2147483665"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29.xml" Type="http://schemas.openxmlformats.org/officeDocument/2006/relationships/slide" Id="rId39"/><Relationship Target="slides/slide28.xml" Type="http://schemas.openxmlformats.org/officeDocument/2006/relationships/slide" Id="rId38"/><Relationship Target="slides/slide27.xml" Type="http://schemas.openxmlformats.org/officeDocument/2006/relationships/slide" Id="rId37"/><Relationship Target="slides/slide9.xml" Type="http://schemas.openxmlformats.org/officeDocument/2006/relationships/slide" Id="rId19"/><Relationship Target="slides/slide26.xml" Type="http://schemas.openxmlformats.org/officeDocument/2006/relationships/slide" Id="rId36"/><Relationship Target="slides/slide8.xml" Type="http://schemas.openxmlformats.org/officeDocument/2006/relationships/slide" Id="rId18"/><Relationship Target="slides/slide7.xml" Type="http://schemas.openxmlformats.org/officeDocument/2006/relationships/slide" Id="rId17"/><Relationship Target="slides/slide6.xml" Type="http://schemas.openxmlformats.org/officeDocument/2006/relationships/slide" Id="rId16"/><Relationship Target="slides/slide5.xml" Type="http://schemas.openxmlformats.org/officeDocument/2006/relationships/slide" Id="rId15"/><Relationship Target="slides/slide4.xml" Type="http://schemas.openxmlformats.org/officeDocument/2006/relationships/slide" Id="rId14"/><Relationship Target="slides/slide20.xml" Type="http://schemas.openxmlformats.org/officeDocument/2006/relationships/slide" Id="rId30"/><Relationship Target="slides/slide2.xml" Type="http://schemas.openxmlformats.org/officeDocument/2006/relationships/slide" Id="rId12"/><Relationship Target="slides/slide21.xml" Type="http://schemas.openxmlformats.org/officeDocument/2006/relationships/slide" Id="rId31"/><Relationship Target="slides/slide3.xml" Type="http://schemas.openxmlformats.org/officeDocument/2006/relationships/slide" Id="rId13"/><Relationship Target="notesMasters/notesMaster1.xml" Type="http://schemas.openxmlformats.org/officeDocument/2006/relationships/notesMaster" Id="rId10"/><Relationship Target="slides/slide1.xml" Type="http://schemas.openxmlformats.org/officeDocument/2006/relationships/slide" Id="rId11"/><Relationship Target="slides/slide24.xml" Type="http://schemas.openxmlformats.org/officeDocument/2006/relationships/slide" Id="rId34"/><Relationship Target="slides/slide25.xml" Type="http://schemas.openxmlformats.org/officeDocument/2006/relationships/slide" Id="rId35"/><Relationship Target="slides/slide22.xml" Type="http://schemas.openxmlformats.org/officeDocument/2006/relationships/slide" Id="rId32"/><Relationship Target="slides/slide23.xml" Type="http://schemas.openxmlformats.org/officeDocument/2006/relationships/slide" Id="rId33"/><Relationship Target="slides/slide46.xml" Type="http://schemas.openxmlformats.org/officeDocument/2006/relationships/slide" Id="rId56"/><Relationship Target="slides/slide45.xml" Type="http://schemas.openxmlformats.org/officeDocument/2006/relationships/slide" Id="rId55"/><Relationship Target="slides/slide44.xml" Type="http://schemas.openxmlformats.org/officeDocument/2006/relationships/slide" Id="rId54"/><Relationship Target="slides/slide43.xml" Type="http://schemas.openxmlformats.org/officeDocument/2006/relationships/slide" Id="rId53"/><Relationship Target="slides/slide42.xml" Type="http://schemas.openxmlformats.org/officeDocument/2006/relationships/slide" Id="rId52"/><Relationship Target="slides/slide41.xml" Type="http://schemas.openxmlformats.org/officeDocument/2006/relationships/slide" Id="rId51"/><Relationship Target="slides/slide40.xml" Type="http://schemas.openxmlformats.org/officeDocument/2006/relationships/slide" Id="rId50"/><Relationship Target="slides/slide38.xml" Type="http://schemas.openxmlformats.org/officeDocument/2006/relationships/slide" Id="rId48"/><Relationship Target="slides/slide37.xml" Type="http://schemas.openxmlformats.org/officeDocument/2006/relationships/slide" Id="rId47"/><Relationship Target="slides/slide19.xml" Type="http://schemas.openxmlformats.org/officeDocument/2006/relationships/slide" Id="rId29"/><Relationship Target="slides/slide39.xml" Type="http://schemas.openxmlformats.org/officeDocument/2006/relationships/slide" Id="rId49"/><Relationship Target="slides/slide16.xml" Type="http://schemas.openxmlformats.org/officeDocument/2006/relationships/slide" Id="rId26"/><Relationship Target="slides/slide15.xml" Type="http://schemas.openxmlformats.org/officeDocument/2006/relationships/slide" Id="rId25"/><Relationship Target="slides/slide18.xml" Type="http://schemas.openxmlformats.org/officeDocument/2006/relationships/slide" Id="rId28"/><Relationship Target="slides/slide17.xml" Type="http://schemas.openxmlformats.org/officeDocument/2006/relationships/slide" Id="rId27"/><Relationship Target="presProps.xml" Type="http://schemas.openxmlformats.org/officeDocument/2006/relationships/presProps" Id="rId2"/><Relationship Target="slides/slide11.xml" Type="http://schemas.openxmlformats.org/officeDocument/2006/relationships/slide" Id="rId21"/><Relationship Target="slides/slide30.xml" Type="http://schemas.openxmlformats.org/officeDocument/2006/relationships/slide" Id="rId40"/><Relationship Target="theme/theme1.xml" Type="http://schemas.openxmlformats.org/officeDocument/2006/relationships/theme" Id="rId1"/><Relationship Target="slides/slide12.xml" Type="http://schemas.openxmlformats.org/officeDocument/2006/relationships/slide" Id="rId22"/><Relationship Target="slides/slide31.xml" Type="http://schemas.openxmlformats.org/officeDocument/2006/relationships/slide" Id="rId41"/><Relationship Target="slideMasters/slideMaster1.xml" Type="http://schemas.openxmlformats.org/officeDocument/2006/relationships/slideMaster" Id="rId4"/><Relationship Target="slides/slide13.xml" Type="http://schemas.openxmlformats.org/officeDocument/2006/relationships/slide" Id="rId23"/><Relationship Target="slides/slide32.xml" Type="http://schemas.openxmlformats.org/officeDocument/2006/relationships/slide" Id="rId42"/><Relationship Target="tableStyles.xml" Type="http://schemas.openxmlformats.org/officeDocument/2006/relationships/tableStyles" Id="rId3"/><Relationship Target="slides/slide14.xml" Type="http://schemas.openxmlformats.org/officeDocument/2006/relationships/slide" Id="rId24"/><Relationship Target="slides/slide33.xml" Type="http://schemas.openxmlformats.org/officeDocument/2006/relationships/slide" Id="rId43"/><Relationship Target="slides/slide34.xml" Type="http://schemas.openxmlformats.org/officeDocument/2006/relationships/slide" Id="rId44"/><Relationship Target="slides/slide35.xml" Type="http://schemas.openxmlformats.org/officeDocument/2006/relationships/slide" Id="rId45"/><Relationship Target="slides/slide36.xml" Type="http://schemas.openxmlformats.org/officeDocument/2006/relationships/slide" Id="rId46"/><Relationship Target="slides/slide10.xml" Type="http://schemas.openxmlformats.org/officeDocument/2006/relationships/slide" Id="rId20"/><Relationship Target="slideMasters/slideMaster6.xml" Type="http://schemas.openxmlformats.org/officeDocument/2006/relationships/slideMaster" Id="rId9"/><Relationship Target="slideMasters/slideMaster3.xml" Type="http://schemas.openxmlformats.org/officeDocument/2006/relationships/slideMaster" Id="rId6"/><Relationship Target="slideMasters/slideMaster2.xml" Type="http://schemas.openxmlformats.org/officeDocument/2006/relationships/slideMaster" Id="rId5"/><Relationship Target="slideMasters/slideMaster5.xml" Type="http://schemas.openxmlformats.org/officeDocument/2006/relationships/slideMaster" Id="rId8"/><Relationship Target="slideMasters/slideMaster4.xml" Type="http://schemas.openxmlformats.org/officeDocument/2006/relationships/slideMaster" Id="rId7"/></Relationships>
</file>

<file path=ppt/notesMasters/_rels/notesMaster1.xml.rels><?xml version="1.0" encoding="UTF-8" standalone="yes"?><Relationships xmlns="http://schemas.openxmlformats.org/package/2006/relationships"><Relationship Target="../theme/theme5.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t"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12700"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7" name="Shape 107"/>
        <p:cNvGrpSpPr/>
        <p:nvPr/>
      </p:nvGrpSpPr>
      <p:grpSpPr>
        <a:xfrm>
          <a:off y="0" x="0"/>
          <a:ext cy="0" cx="0"/>
          <a:chOff y="0" x="0"/>
          <a:chExt cy="0" cx="0"/>
        </a:xfrm>
      </p:grpSpPr>
      <p:sp>
        <p:nvSpPr>
          <p:cNvPr id="108" name="Shape 10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9" name="Shape 10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5" name="Shape 165"/>
        <p:cNvGrpSpPr/>
        <p:nvPr/>
      </p:nvGrpSpPr>
      <p:grpSpPr>
        <a:xfrm>
          <a:off y="0" x="0"/>
          <a:ext cy="0" cx="0"/>
          <a:chOff y="0" x="0"/>
          <a:chExt cy="0" cx="0"/>
        </a:xfrm>
      </p:grpSpPr>
      <p:sp>
        <p:nvSpPr>
          <p:cNvPr id="166" name="Shape 16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7" name="Shape 16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1" name="Shape 171"/>
        <p:cNvGrpSpPr/>
        <p:nvPr/>
      </p:nvGrpSpPr>
      <p:grpSpPr>
        <a:xfrm>
          <a:off y="0" x="0"/>
          <a:ext cy="0" cx="0"/>
          <a:chOff y="0" x="0"/>
          <a:chExt cy="0" cx="0"/>
        </a:xfrm>
      </p:grpSpPr>
      <p:sp>
        <p:nvSpPr>
          <p:cNvPr id="172" name="Shape 17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3" name="Shape 17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8" name="Shape 178"/>
        <p:cNvGrpSpPr/>
        <p:nvPr/>
      </p:nvGrpSpPr>
      <p:grpSpPr>
        <a:xfrm>
          <a:off y="0" x="0"/>
          <a:ext cy="0" cx="0"/>
          <a:chOff y="0" x="0"/>
          <a:chExt cy="0" cx="0"/>
        </a:xfrm>
      </p:grpSpPr>
      <p:sp>
        <p:nvSpPr>
          <p:cNvPr id="179" name="Shape 17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0" name="Shape 18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4" name="Shape 184"/>
        <p:cNvGrpSpPr/>
        <p:nvPr/>
      </p:nvGrpSpPr>
      <p:grpSpPr>
        <a:xfrm>
          <a:off y="0" x="0"/>
          <a:ext cy="0" cx="0"/>
          <a:chOff y="0" x="0"/>
          <a:chExt cy="0" cx="0"/>
        </a:xfrm>
      </p:grpSpPr>
      <p:sp>
        <p:nvSpPr>
          <p:cNvPr id="185" name="Shape 1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6" name="Shape 1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1" name="Shape 191"/>
        <p:cNvGrpSpPr/>
        <p:nvPr/>
      </p:nvGrpSpPr>
      <p:grpSpPr>
        <a:xfrm>
          <a:off y="0" x="0"/>
          <a:ext cy="0" cx="0"/>
          <a:chOff y="0" x="0"/>
          <a:chExt cy="0" cx="0"/>
        </a:xfrm>
      </p:grpSpPr>
      <p:sp>
        <p:nvSpPr>
          <p:cNvPr id="192" name="Shape 19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3" name="Shape 19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7" name="Shape 197"/>
        <p:cNvGrpSpPr/>
        <p:nvPr/>
      </p:nvGrpSpPr>
      <p:grpSpPr>
        <a:xfrm>
          <a:off y="0" x="0"/>
          <a:ext cy="0" cx="0"/>
          <a:chOff y="0" x="0"/>
          <a:chExt cy="0" cx="0"/>
        </a:xfrm>
      </p:grpSpPr>
      <p:sp>
        <p:nvSpPr>
          <p:cNvPr id="198" name="Shape 19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9" name="Shape 19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3" name="Shape 203"/>
        <p:cNvGrpSpPr/>
        <p:nvPr/>
      </p:nvGrpSpPr>
      <p:grpSpPr>
        <a:xfrm>
          <a:off y="0" x="0"/>
          <a:ext cy="0" cx="0"/>
          <a:chOff y="0" x="0"/>
          <a:chExt cy="0" cx="0"/>
        </a:xfrm>
      </p:grpSpPr>
      <p:sp>
        <p:nvSpPr>
          <p:cNvPr id="204" name="Shape 2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205" name="Shape 20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The correct answer is “B” – hostile work environment. See previous slide.</a:t>
            </a:r>
          </a:p>
        </p:txBody>
      </p:sp>
      <p:sp>
        <p:nvSpPr>
          <p:cNvPr id="206" name="Shape 20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Multimedia Lecture Support Package to Accompany Basic Marketing</a:t>
            </a:r>
          </a:p>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Lecture Script 6-*</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0" name="Shape 210"/>
        <p:cNvGrpSpPr/>
        <p:nvPr/>
      </p:nvGrpSpPr>
      <p:grpSpPr>
        <a:xfrm>
          <a:off y="0" x="0"/>
          <a:ext cy="0" cx="0"/>
          <a:chOff y="0" x="0"/>
          <a:chExt cy="0" cx="0"/>
        </a:xfrm>
      </p:grpSpPr>
      <p:sp>
        <p:nvSpPr>
          <p:cNvPr id="211" name="Shape 21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212" name="Shape 212"/>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Internal recruiting means making people already employed by the organization aware of job openings</a:t>
            </a:r>
          </a:p>
          <a:p>
            <a:pPr algn="l" rtl="0" lvl="0" marR="0" indent="0" marL="0">
              <a:spcBef>
                <a:spcPts val="0"/>
              </a:spcBef>
              <a:buSzPct val="25000"/>
              <a:buFont typeface="Arial"/>
              <a:buNone/>
            </a:pPr>
            <a:r>
              <a:rPr strike="noStrike" u="none" b="0" cap="none" baseline="0" sz="1800" lang="en-US" i="0"/>
              <a:t>External recruiting means attracting job applicants from outside the organization</a:t>
            </a:r>
          </a:p>
        </p:txBody>
      </p:sp>
      <p:sp>
        <p:nvSpPr>
          <p:cNvPr id="213" name="Shape 213"/>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Calibri"/>
              <a:buNone/>
            </a:pPr>
            <a:r>
              <a:rPr strike="noStrike" u="none" b="0" cap="none" baseline="0" sz="1200" lang="en-US" i="0">
                <a:latin typeface="Calibri"/>
                <a:ea typeface="Calibri"/>
                <a:cs typeface="Calibri"/>
                <a:sym typeface="Calibri"/>
              </a:rPr>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19" name="Shape 21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3" name="Shape 223"/>
        <p:cNvGrpSpPr/>
        <p:nvPr/>
      </p:nvGrpSpPr>
      <p:grpSpPr>
        <a:xfrm>
          <a:off y="0" x="0"/>
          <a:ext cy="0" cx="0"/>
          <a:chOff y="0" x="0"/>
          <a:chExt cy="0" cx="0"/>
        </a:xfrm>
      </p:grpSpPr>
      <p:sp>
        <p:nvSpPr>
          <p:cNvPr id="224" name="Shape 22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225" name="Shape 22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The correct answer is “D” – realistic job preview. </a:t>
            </a:r>
          </a:p>
          <a:p>
            <a:pPr algn="l" rtl="0" lvl="0" marR="0" indent="0" marL="0">
              <a:spcBef>
                <a:spcPts val="0"/>
              </a:spcBef>
              <a:buFont typeface="Arial"/>
              <a:buNone/>
            </a:pPr>
            <a:r>
              <a:t/>
            </a:r>
            <a:endParaRPr strike="noStrike" u="none" b="0" cap="none" baseline="0" sz="1800" i="0"/>
          </a:p>
          <a:p>
            <a:pPr>
              <a:spcBef>
                <a:spcPts val="0"/>
              </a:spcBef>
              <a:buNone/>
            </a:pPr>
            <a:r>
              <a:t/>
            </a:r>
            <a:endParaRPr strike="noStrike" u="none" b="0" cap="none" baseline="0" sz="1800" i="0"/>
          </a:p>
        </p:txBody>
      </p:sp>
      <p:sp>
        <p:nvSpPr>
          <p:cNvPr id="226" name="Shape 22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Multimedia Lecture Support Package to Accompany Basic Marketing</a:t>
            </a:r>
          </a:p>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Lecture Script 6-*</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3" name="Shape 113"/>
        <p:cNvGrpSpPr/>
        <p:nvPr/>
      </p:nvGrpSpPr>
      <p:grpSpPr>
        <a:xfrm>
          <a:off y="0" x="0"/>
          <a:ext cy="0" cx="0"/>
          <a:chOff y="0" x="0"/>
          <a:chExt cy="0" cx="0"/>
        </a:xfrm>
      </p:grpSpPr>
      <p:sp>
        <p:nvSpPr>
          <p:cNvPr id="114" name="Shape 11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5" name="Shape 11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0" name="Shape 230"/>
        <p:cNvGrpSpPr/>
        <p:nvPr/>
      </p:nvGrpSpPr>
      <p:grpSpPr>
        <a:xfrm>
          <a:off y="0" x="0"/>
          <a:ext cy="0" cx="0"/>
          <a:chOff y="0" x="0"/>
          <a:chExt cy="0" cx="0"/>
        </a:xfrm>
      </p:grpSpPr>
      <p:sp>
        <p:nvSpPr>
          <p:cNvPr id="231" name="Shape 23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32" name="Shape 23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7" name="Shape 237"/>
        <p:cNvGrpSpPr/>
        <p:nvPr/>
      </p:nvGrpSpPr>
      <p:grpSpPr>
        <a:xfrm>
          <a:off y="0" x="0"/>
          <a:ext cy="0" cx="0"/>
          <a:chOff y="0" x="0"/>
          <a:chExt cy="0" cx="0"/>
        </a:xfrm>
      </p:grpSpPr>
      <p:sp>
        <p:nvSpPr>
          <p:cNvPr id="238" name="Shape 23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39" name="Shape 23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3" name="Shape 243"/>
        <p:cNvGrpSpPr/>
        <p:nvPr/>
      </p:nvGrpSpPr>
      <p:grpSpPr>
        <a:xfrm>
          <a:off y="0" x="0"/>
          <a:ext cy="0" cx="0"/>
          <a:chOff y="0" x="0"/>
          <a:chExt cy="0" cx="0"/>
        </a:xfrm>
      </p:grpSpPr>
      <p:sp>
        <p:nvSpPr>
          <p:cNvPr id="244" name="Shape 24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45" name="Shape 24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9" name="Shape 249"/>
        <p:cNvGrpSpPr/>
        <p:nvPr/>
      </p:nvGrpSpPr>
      <p:grpSpPr>
        <a:xfrm>
          <a:off y="0" x="0"/>
          <a:ext cy="0" cx="0"/>
          <a:chOff y="0" x="0"/>
          <a:chExt cy="0" cx="0"/>
        </a:xfrm>
      </p:grpSpPr>
      <p:sp>
        <p:nvSpPr>
          <p:cNvPr id="250" name="Shape 25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51" name="Shape 25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6" name="Shape 256"/>
        <p:cNvGrpSpPr/>
        <p:nvPr/>
      </p:nvGrpSpPr>
      <p:grpSpPr>
        <a:xfrm>
          <a:off y="0" x="0"/>
          <a:ext cy="0" cx="0"/>
          <a:chOff y="0" x="0"/>
          <a:chExt cy="0" cx="0"/>
        </a:xfrm>
      </p:grpSpPr>
      <p:sp>
        <p:nvSpPr>
          <p:cNvPr id="257" name="Shape 25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58" name="Shape 25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2" name="Shape 262"/>
        <p:cNvGrpSpPr/>
        <p:nvPr/>
      </p:nvGrpSpPr>
      <p:grpSpPr>
        <a:xfrm>
          <a:off y="0" x="0"/>
          <a:ext cy="0" cx="0"/>
          <a:chOff y="0" x="0"/>
          <a:chExt cy="0" cx="0"/>
        </a:xfrm>
      </p:grpSpPr>
      <p:sp>
        <p:nvSpPr>
          <p:cNvPr id="263" name="Shape 26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4" name="Shape 26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0" name="Shape 27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5" name="Shape 275"/>
        <p:cNvGrpSpPr/>
        <p:nvPr/>
      </p:nvGrpSpPr>
      <p:grpSpPr>
        <a:xfrm>
          <a:off y="0" x="0"/>
          <a:ext cy="0" cx="0"/>
          <a:chOff y="0" x="0"/>
          <a:chExt cy="0" cx="0"/>
        </a:xfrm>
      </p:grpSpPr>
      <p:sp>
        <p:nvSpPr>
          <p:cNvPr id="276" name="Shape 27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7" name="Shape 27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2" name="Shape 282"/>
        <p:cNvGrpSpPr/>
        <p:nvPr/>
      </p:nvGrpSpPr>
      <p:grpSpPr>
        <a:xfrm>
          <a:off y="0" x="0"/>
          <a:ext cy="0" cx="0"/>
          <a:chOff y="0" x="0"/>
          <a:chExt cy="0" cx="0"/>
        </a:xfrm>
      </p:grpSpPr>
      <p:sp>
        <p:nvSpPr>
          <p:cNvPr id="283" name="Shape 28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84" name="Shape 28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8" name="Shape 288"/>
        <p:cNvGrpSpPr/>
        <p:nvPr/>
      </p:nvGrpSpPr>
      <p:grpSpPr>
        <a:xfrm>
          <a:off y="0" x="0"/>
          <a:ext cy="0" cx="0"/>
          <a:chOff y="0" x="0"/>
          <a:chExt cy="0" cx="0"/>
        </a:xfrm>
      </p:grpSpPr>
      <p:sp>
        <p:nvSpPr>
          <p:cNvPr id="289" name="Shape 28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290" name="Shape 290"/>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The correct answer is “B” – role plays   </a:t>
            </a:r>
          </a:p>
          <a:p>
            <a:pPr>
              <a:spcBef>
                <a:spcPts val="0"/>
              </a:spcBef>
              <a:buNone/>
            </a:pPr>
            <a:r>
              <a:t/>
            </a:r>
            <a:endParaRPr strike="noStrike" u="none" b="0" cap="none" baseline="0" sz="1800" i="0"/>
          </a:p>
        </p:txBody>
      </p:sp>
      <p:sp>
        <p:nvSpPr>
          <p:cNvPr id="291" name="Shape 291"/>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Multimedia Lecture Support Package to Accompany Basic Marketing</a:t>
            </a:r>
          </a:p>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Lecture Script 6-*</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9" name="Shape 119"/>
        <p:cNvGrpSpPr/>
        <p:nvPr/>
      </p:nvGrpSpPr>
      <p:grpSpPr>
        <a:xfrm>
          <a:off y="0" x="0"/>
          <a:ext cy="0" cx="0"/>
          <a:chOff y="0" x="0"/>
          <a:chExt cy="0" cx="0"/>
        </a:xfrm>
      </p:grpSpPr>
      <p:sp>
        <p:nvSpPr>
          <p:cNvPr id="120" name="Shape 12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1" name="Shape 12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5" name="Shape 295"/>
        <p:cNvGrpSpPr/>
        <p:nvPr/>
      </p:nvGrpSpPr>
      <p:grpSpPr>
        <a:xfrm>
          <a:off y="0" x="0"/>
          <a:ext cy="0" cx="0"/>
          <a:chOff y="0" x="0"/>
          <a:chExt cy="0" cx="0"/>
        </a:xfrm>
      </p:grpSpPr>
      <p:sp>
        <p:nvSpPr>
          <p:cNvPr id="296" name="Shape 29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97" name="Shape 29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1" name="Shape 301"/>
        <p:cNvGrpSpPr/>
        <p:nvPr/>
      </p:nvGrpSpPr>
      <p:grpSpPr>
        <a:xfrm>
          <a:off y="0" x="0"/>
          <a:ext cy="0" cx="0"/>
          <a:chOff y="0" x="0"/>
          <a:chExt cy="0" cx="0"/>
        </a:xfrm>
      </p:grpSpPr>
      <p:sp>
        <p:nvSpPr>
          <p:cNvPr id="302" name="Shape 30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3" name="Shape 30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8" name="Shape 308"/>
        <p:cNvGrpSpPr/>
        <p:nvPr/>
      </p:nvGrpSpPr>
      <p:grpSpPr>
        <a:xfrm>
          <a:off y="0" x="0"/>
          <a:ext cy="0" cx="0"/>
          <a:chOff y="0" x="0"/>
          <a:chExt cy="0" cx="0"/>
        </a:xfrm>
      </p:grpSpPr>
      <p:sp>
        <p:nvSpPr>
          <p:cNvPr id="309" name="Shape 30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0" name="Shape 31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4" name="Shape 314"/>
        <p:cNvGrpSpPr/>
        <p:nvPr/>
      </p:nvGrpSpPr>
      <p:grpSpPr>
        <a:xfrm>
          <a:off y="0" x="0"/>
          <a:ext cy="0" cx="0"/>
          <a:chOff y="0" x="0"/>
          <a:chExt cy="0" cx="0"/>
        </a:xfrm>
      </p:grpSpPr>
      <p:sp>
        <p:nvSpPr>
          <p:cNvPr id="315" name="Shape 31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6" name="Shape 31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0" name="Shape 320"/>
        <p:cNvGrpSpPr/>
        <p:nvPr/>
      </p:nvGrpSpPr>
      <p:grpSpPr>
        <a:xfrm>
          <a:off y="0" x="0"/>
          <a:ext cy="0" cx="0"/>
          <a:chOff y="0" x="0"/>
          <a:chExt cy="0" cx="0"/>
        </a:xfrm>
      </p:grpSpPr>
      <p:sp>
        <p:nvSpPr>
          <p:cNvPr id="321" name="Shape 32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322" name="Shape 322"/>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The correct answer is “A” - objective   </a:t>
            </a:r>
          </a:p>
          <a:p>
            <a:pPr>
              <a:spcBef>
                <a:spcPts val="0"/>
              </a:spcBef>
              <a:buNone/>
            </a:pPr>
            <a:r>
              <a:t/>
            </a:r>
            <a:endParaRPr strike="noStrike" u="none" b="0" cap="none" baseline="0" sz="1800" i="0"/>
          </a:p>
        </p:txBody>
      </p:sp>
      <p:sp>
        <p:nvSpPr>
          <p:cNvPr id="323" name="Shape 323"/>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Multimedia Lecture Support Package to Accompany Basic Marketing</a:t>
            </a:r>
          </a:p>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Lecture Script 6-*</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7" name="Shape 327"/>
        <p:cNvGrpSpPr/>
        <p:nvPr/>
      </p:nvGrpSpPr>
      <p:grpSpPr>
        <a:xfrm>
          <a:off y="0" x="0"/>
          <a:ext cy="0" cx="0"/>
          <a:chOff y="0" x="0"/>
          <a:chExt cy="0" cx="0"/>
        </a:xfrm>
      </p:grpSpPr>
      <p:sp>
        <p:nvSpPr>
          <p:cNvPr id="328" name="Shape 32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29" name="Shape 32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3" name="Shape 333"/>
        <p:cNvGrpSpPr/>
        <p:nvPr/>
      </p:nvGrpSpPr>
      <p:grpSpPr>
        <a:xfrm>
          <a:off y="0" x="0"/>
          <a:ext cy="0" cx="0"/>
          <a:chOff y="0" x="0"/>
          <a:chExt cy="0" cx="0"/>
        </a:xfrm>
      </p:grpSpPr>
      <p:sp>
        <p:nvSpPr>
          <p:cNvPr id="334" name="Shape 33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35" name="Shape 33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9" name="Shape 339"/>
        <p:cNvGrpSpPr/>
        <p:nvPr/>
      </p:nvGrpSpPr>
      <p:grpSpPr>
        <a:xfrm>
          <a:off y="0" x="0"/>
          <a:ext cy="0" cx="0"/>
          <a:chOff y="0" x="0"/>
          <a:chExt cy="0" cx="0"/>
        </a:xfrm>
      </p:grpSpPr>
      <p:sp>
        <p:nvSpPr>
          <p:cNvPr id="340" name="Shape 34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41" name="Shape 34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6" name="Shape 346"/>
        <p:cNvGrpSpPr/>
        <p:nvPr/>
      </p:nvGrpSpPr>
      <p:grpSpPr>
        <a:xfrm>
          <a:off y="0" x="0"/>
          <a:ext cy="0" cx="0"/>
          <a:chOff y="0" x="0"/>
          <a:chExt cy="0" cx="0"/>
        </a:xfrm>
      </p:grpSpPr>
      <p:sp>
        <p:nvSpPr>
          <p:cNvPr id="347" name="Shape 34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48" name="Shape 34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2" name="Shape 352"/>
        <p:cNvGrpSpPr/>
        <p:nvPr/>
      </p:nvGrpSpPr>
      <p:grpSpPr>
        <a:xfrm>
          <a:off y="0" x="0"/>
          <a:ext cy="0" cx="0"/>
          <a:chOff y="0" x="0"/>
          <a:chExt cy="0" cx="0"/>
        </a:xfrm>
      </p:grpSpPr>
      <p:sp>
        <p:nvSpPr>
          <p:cNvPr id="353" name="Shape 35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54" name="Shape 35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6" name="Shape 126"/>
        <p:cNvGrpSpPr/>
        <p:nvPr/>
      </p:nvGrpSpPr>
      <p:grpSpPr>
        <a:xfrm>
          <a:off y="0" x="0"/>
          <a:ext cy="0" cx="0"/>
          <a:chOff y="0" x="0"/>
          <a:chExt cy="0" cx="0"/>
        </a:xfrm>
      </p:grpSpPr>
      <p:sp>
        <p:nvSpPr>
          <p:cNvPr id="127" name="Shape 12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8" name="Shape 12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8" name="Shape 358"/>
        <p:cNvGrpSpPr/>
        <p:nvPr/>
      </p:nvGrpSpPr>
      <p:grpSpPr>
        <a:xfrm>
          <a:off y="0" x="0"/>
          <a:ext cy="0" cx="0"/>
          <a:chOff y="0" x="0"/>
          <a:chExt cy="0" cx="0"/>
        </a:xfrm>
      </p:grpSpPr>
      <p:sp>
        <p:nvSpPr>
          <p:cNvPr id="359" name="Shape 35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60" name="Shape 36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5" name="Shape 365"/>
        <p:cNvGrpSpPr/>
        <p:nvPr/>
      </p:nvGrpSpPr>
      <p:grpSpPr>
        <a:xfrm>
          <a:off y="0" x="0"/>
          <a:ext cy="0" cx="0"/>
          <a:chOff y="0" x="0"/>
          <a:chExt cy="0" cx="0"/>
        </a:xfrm>
      </p:grpSpPr>
      <p:sp>
        <p:nvSpPr>
          <p:cNvPr id="366" name="Shape 36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67" name="Shape 36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1" name="Shape 371"/>
        <p:cNvGrpSpPr/>
        <p:nvPr/>
      </p:nvGrpSpPr>
      <p:grpSpPr>
        <a:xfrm>
          <a:off y="0" x="0"/>
          <a:ext cy="0" cx="0"/>
          <a:chOff y="0" x="0"/>
          <a:chExt cy="0" cx="0"/>
        </a:xfrm>
      </p:grpSpPr>
      <p:sp>
        <p:nvSpPr>
          <p:cNvPr id="372" name="Shape 37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73" name="Shape 37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8" name="Shape 378"/>
        <p:cNvGrpSpPr/>
        <p:nvPr/>
      </p:nvGrpSpPr>
      <p:grpSpPr>
        <a:xfrm>
          <a:off y="0" x="0"/>
          <a:ext cy="0" cx="0"/>
          <a:chOff y="0" x="0"/>
          <a:chExt cy="0" cx="0"/>
        </a:xfrm>
      </p:grpSpPr>
      <p:sp>
        <p:nvSpPr>
          <p:cNvPr id="379" name="Shape 37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80" name="Shape 38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4" name="Shape 384"/>
        <p:cNvGrpSpPr/>
        <p:nvPr/>
      </p:nvGrpSpPr>
      <p:grpSpPr>
        <a:xfrm>
          <a:off y="0" x="0"/>
          <a:ext cy="0" cx="0"/>
          <a:chOff y="0" x="0"/>
          <a:chExt cy="0" cx="0"/>
        </a:xfrm>
      </p:grpSpPr>
      <p:sp>
        <p:nvSpPr>
          <p:cNvPr id="385" name="Shape 3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86" name="Shape 3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0" name="Shape 390"/>
        <p:cNvGrpSpPr/>
        <p:nvPr/>
      </p:nvGrpSpPr>
      <p:grpSpPr>
        <a:xfrm>
          <a:off y="0" x="0"/>
          <a:ext cy="0" cx="0"/>
          <a:chOff y="0" x="0"/>
          <a:chExt cy="0" cx="0"/>
        </a:xfrm>
      </p:grpSpPr>
      <p:sp>
        <p:nvSpPr>
          <p:cNvPr id="391" name="Shape 39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92" name="Shape 39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7" name="Shape 397"/>
        <p:cNvGrpSpPr/>
        <p:nvPr/>
      </p:nvGrpSpPr>
      <p:grpSpPr>
        <a:xfrm>
          <a:off y="0" x="0"/>
          <a:ext cy="0" cx="0"/>
          <a:chOff y="0" x="0"/>
          <a:chExt cy="0" cx="0"/>
        </a:xfrm>
      </p:grpSpPr>
      <p:sp>
        <p:nvSpPr>
          <p:cNvPr id="398" name="Shape 39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99" name="Shape 39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2" name="Shape 132"/>
        <p:cNvGrpSpPr/>
        <p:nvPr/>
      </p:nvGrpSpPr>
      <p:grpSpPr>
        <a:xfrm>
          <a:off y="0" x="0"/>
          <a:ext cy="0" cx="0"/>
          <a:chOff y="0" x="0"/>
          <a:chExt cy="0" cx="0"/>
        </a:xfrm>
      </p:grpSpPr>
      <p:sp>
        <p:nvSpPr>
          <p:cNvPr id="133" name="Shape 13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4" name="Shape 13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9" name="Shape 139"/>
        <p:cNvGrpSpPr/>
        <p:nvPr/>
      </p:nvGrpSpPr>
      <p:grpSpPr>
        <a:xfrm>
          <a:off y="0" x="0"/>
          <a:ext cy="0" cx="0"/>
          <a:chOff y="0" x="0"/>
          <a:chExt cy="0" cx="0"/>
        </a:xfrm>
      </p:grpSpPr>
      <p:sp>
        <p:nvSpPr>
          <p:cNvPr id="140" name="Shape 14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1" name="Shape 14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5" name="Shape 145"/>
        <p:cNvGrpSpPr/>
        <p:nvPr/>
      </p:nvGrpSpPr>
      <p:grpSpPr>
        <a:xfrm>
          <a:off y="0" x="0"/>
          <a:ext cy="0" cx="0"/>
          <a:chOff y="0" x="0"/>
          <a:chExt cy="0" cx="0"/>
        </a:xfrm>
      </p:grpSpPr>
      <p:sp>
        <p:nvSpPr>
          <p:cNvPr id="146" name="Shape 14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147" name="Shape 147"/>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lgn="l" rtl="0" lvl="0" marR="0" indent="0" marL="0">
              <a:spcBef>
                <a:spcPts val="0"/>
              </a:spcBef>
              <a:buSzPct val="25000"/>
              <a:buFont typeface="Arial"/>
              <a:buNone/>
            </a:pPr>
            <a:r>
              <a:rPr strike="noStrike" u="none" b="0" cap="none" baseline="0" sz="1800" lang="en-US" i="0"/>
              <a:t>The correct answer is “D” – job analysis   </a:t>
            </a:r>
          </a:p>
          <a:p>
            <a:pPr algn="l" rtl="0" lvl="0" marR="0" indent="0" marL="0">
              <a:spcBef>
                <a:spcPts val="0"/>
              </a:spcBef>
              <a:buFont typeface="Arial"/>
              <a:buNone/>
            </a:pPr>
            <a:r>
              <a:t/>
            </a:r>
            <a:endParaRPr strike="noStrike" u="none" b="0" cap="none" baseline="0" sz="1800" i="0"/>
          </a:p>
          <a:p>
            <a:pPr>
              <a:spcBef>
                <a:spcPts val="0"/>
              </a:spcBef>
              <a:buNone/>
            </a:pPr>
            <a:r>
              <a:t/>
            </a:r>
            <a:endParaRPr strike="noStrike" u="none" b="0" cap="none" baseline="0" sz="1800" i="0"/>
          </a:p>
        </p:txBody>
      </p:sp>
      <p:sp>
        <p:nvSpPr>
          <p:cNvPr id="148" name="Shape 148"/>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Multimedia Lecture Support Package to Accompany Basic Marketing</a:t>
            </a:r>
          </a:p>
          <a:p>
            <a:pPr algn="r" rtl="0" lvl="0" marR="0" indent="0" marL="0">
              <a:spcBef>
                <a:spcPts val="0"/>
              </a:spcBef>
              <a:buSzPct val="25000"/>
              <a:buFont typeface="Times New Roman"/>
              <a:buNone/>
            </a:pPr>
            <a:r>
              <a:rPr strike="noStrike" u="none" b="0" cap="none" baseline="0" sz="800" lang="en-US" i="0">
                <a:latin typeface="Times New Roman"/>
                <a:ea typeface="Times New Roman"/>
                <a:cs typeface="Times New Roman"/>
                <a:sym typeface="Times New Roman"/>
              </a:rPr>
              <a:t>Lecture Script 6-*</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3" name="Shape 153"/>
        <p:cNvGrpSpPr/>
        <p:nvPr/>
      </p:nvGrpSpPr>
      <p:grpSpPr>
        <a:xfrm>
          <a:off y="0" x="0"/>
          <a:ext cy="0" cx="0"/>
          <a:chOff y="0" x="0"/>
          <a:chExt cy="0" cx="0"/>
        </a:xfrm>
      </p:grpSpPr>
      <p:sp>
        <p:nvSpPr>
          <p:cNvPr id="154" name="Shape 15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5" name="Shape 15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9" name="Shape 159"/>
        <p:cNvGrpSpPr/>
        <p:nvPr/>
      </p:nvGrpSpPr>
      <p:grpSpPr>
        <a:xfrm>
          <a:off y="0" x="0"/>
          <a:ext cy="0" cx="0"/>
          <a:chOff y="0" x="0"/>
          <a:chExt cy="0" cx="0"/>
        </a:xfrm>
      </p:grpSpPr>
      <p:sp>
        <p:nvSpPr>
          <p:cNvPr id="160" name="Shape 16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1" name="Shape 16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4.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5.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6.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3.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5" name="Shape 15"/>
        <p:cNvGrpSpPr/>
        <p:nvPr/>
      </p:nvGrpSpPr>
      <p:grpSpPr>
        <a:xfrm>
          <a:off y="0" x="0"/>
          <a:ext cy="0" cx="0"/>
          <a:chOff y="0" x="0"/>
          <a:chExt cy="0" cx="0"/>
        </a:xfrm>
      </p:grpSpPr>
      <p:sp>
        <p:nvSpPr>
          <p:cNvPr id="16" name="Shape 16"/>
          <p:cNvSpPr txBox="1"/>
          <p:nvPr>
            <p:ph type="title"/>
          </p:nvPr>
        </p:nvSpPr>
        <p:spPr>
          <a:xfrm rot="5400000">
            <a:off y="2171700" x="4732337"/>
            <a:ext cy="2057400" cx="5851525"/>
          </a:xfrm>
          <a:prstGeom prst="rect">
            <a:avLst/>
          </a:prstGeom>
          <a:noFill/>
          <a:ln>
            <a:noFill/>
          </a:ln>
        </p:spPr>
        <p:txBody>
          <a:bodyPr bIns="91425" rIns="91425" lIns="91425" t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17" name="Shape 17"/>
          <p:cNvSpPr txBox="1"/>
          <p:nvPr>
            <p:ph idx="1" type="body"/>
          </p:nvPr>
        </p:nvSpPr>
        <p:spPr>
          <a:xfrm rot="5400000">
            <a:off y="190500" x="541337"/>
            <a:ext cy="6019799" cx="5851525"/>
          </a:xfrm>
          <a:prstGeom prst="rect">
            <a:avLst/>
          </a:prstGeom>
          <a:noFill/>
          <a:ln>
            <a:noFill/>
          </a:ln>
        </p:spPr>
        <p:txBody>
          <a:bodyPr bIns="91425" rIns="91425" lIns="91425" tIns="91425" anchor="t" anchorCtr="0"/>
          <a:lstStyle>
            <a:lvl1pPr algn="l" rtl="0" indent="-139700" marL="342900">
              <a:spcBef>
                <a:spcPts val="640"/>
              </a:spcBef>
              <a:spcAft>
                <a:spcPts val="0"/>
              </a:spcAft>
              <a:buClr>
                <a:schemeClr val="dk1"/>
              </a:buClr>
              <a:buFont typeface="Calibri"/>
              <a:buChar char="•"/>
              <a:defRPr/>
            </a:lvl1pPr>
            <a:lvl2pPr algn="l" rtl="0" indent="-107950" marL="742950">
              <a:spcBef>
                <a:spcPts val="560"/>
              </a:spcBef>
              <a:spcAft>
                <a:spcPts val="0"/>
              </a:spcAft>
              <a:buClr>
                <a:schemeClr val="dk1"/>
              </a:buClr>
              <a:buFont typeface="Calibri"/>
              <a:buChar char="–"/>
              <a:defRPr/>
            </a:lvl2pPr>
            <a:lvl3pPr algn="l" rtl="0" indent="-76200" marL="1143000">
              <a:spcBef>
                <a:spcPts val="480"/>
              </a:spcBef>
              <a:spcAft>
                <a:spcPts val="0"/>
              </a:spcAft>
              <a:buClr>
                <a:schemeClr val="dk1"/>
              </a:buClr>
              <a:buFont typeface="Calibri"/>
              <a:buChar char="•"/>
              <a:defRPr/>
            </a:lvl3pPr>
            <a:lvl4pPr algn="l" rtl="0" indent="-101600" marL="1600200">
              <a:spcBef>
                <a:spcPts val="400"/>
              </a:spcBef>
              <a:spcAft>
                <a:spcPts val="0"/>
              </a:spcAft>
              <a:buClr>
                <a:schemeClr val="dk1"/>
              </a:buClr>
              <a:buFont typeface="Calibri"/>
              <a:buChar char="–"/>
              <a:defRPr/>
            </a:lvl4pPr>
            <a:lvl5pPr algn="l"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9" name="Shape 79"/>
        <p:cNvGrpSpPr/>
        <p:nvPr/>
      </p:nvGrpSpPr>
      <p:grpSpPr>
        <a:xfrm>
          <a:off y="0" x="0"/>
          <a:ext cy="0" cx="0"/>
          <a:chOff y="0" x="0"/>
          <a:chExt cy="0" cx="0"/>
        </a:xfrm>
      </p:grpSpPr>
      <p:sp>
        <p:nvSpPr>
          <p:cNvPr id="80" name="Shape 80"/>
          <p:cNvSpPr txBox="1"/>
          <p:nvPr>
            <p:ph type="title"/>
          </p:nvPr>
        </p:nvSpPr>
        <p:spPr>
          <a:xfrm>
            <a:off y="152400"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1" name="Shape 81"/>
          <p:cNvSpPr txBox="1"/>
          <p:nvPr>
            <p:ph idx="1" type="body"/>
          </p:nvPr>
        </p:nvSpPr>
        <p:spPr>
          <a:xfrm>
            <a:off y="1676400" x="457200"/>
            <a:ext cy="4525963" cx="4038599"/>
          </a:xfrm>
          <a:prstGeom prst="rect">
            <a:avLst/>
          </a:prstGeom>
          <a:noFill/>
          <a:ln>
            <a:noFill/>
          </a:ln>
        </p:spPr>
        <p:txBody>
          <a:bodyPr bIns="91425" rIns="91425" lIns="91425" tIns="91425" anchor="t" anchorCtr="0"/>
          <a:lstStyle>
            <a:lvl1pPr rtl="0" indent="-223837" marL="461963">
              <a:spcBef>
                <a:spcPts val="0"/>
              </a:spcBef>
              <a:buClr>
                <a:srgbClr val="366092"/>
              </a:buClr>
              <a:buFont typeface="Calibri"/>
              <a:buChar char="✦"/>
              <a:defRPr/>
            </a:lvl1pPr>
            <a:lvl2pPr rtl="0" indent="-144145" marL="798513">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2" name="Shape 82"/>
          <p:cNvSpPr txBox="1"/>
          <p:nvPr>
            <p:ph idx="2" type="body"/>
          </p:nvPr>
        </p:nvSpPr>
        <p:spPr>
          <a:xfrm>
            <a:off y="1676400" x="4661885"/>
            <a:ext cy="4525963" cx="4038599"/>
          </a:xfrm>
          <a:prstGeom prst="rect">
            <a:avLst/>
          </a:prstGeom>
          <a:noFill/>
          <a:ln>
            <a:noFill/>
          </a:ln>
        </p:spPr>
        <p:txBody>
          <a:bodyPr bIns="91425" rIns="91425" lIns="91425" tIns="91425" anchor="t" anchorCtr="0"/>
          <a:lstStyle>
            <a:lvl1pPr rtl="0" indent="-223837" marL="461963">
              <a:spcBef>
                <a:spcPts val="0"/>
              </a:spcBef>
              <a:buClr>
                <a:srgbClr val="366092"/>
              </a:buClr>
              <a:buFont typeface="Calibri"/>
              <a:buChar char="✦"/>
              <a:defRPr/>
            </a:lvl1pPr>
            <a:lvl2pPr rtl="0" indent="-144145" marL="798513">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92" name="Shape 92"/>
        <p:cNvGrpSpPr/>
        <p:nvPr/>
      </p:nvGrpSpPr>
      <p:grpSpPr>
        <a:xfrm>
          <a:off y="0" x="0"/>
          <a:ext cy="0" cx="0"/>
          <a:chOff y="0" x="0"/>
          <a:chExt cy="0" cx="0"/>
        </a:xfrm>
      </p:grpSpPr>
      <p:sp>
        <p:nvSpPr>
          <p:cNvPr id="93" name="Shape 93"/>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98" name="Shape 98"/>
        <p:cNvGrpSpPr/>
        <p:nvPr/>
      </p:nvGrpSpPr>
      <p:grpSpPr>
        <a:xfrm>
          <a:off y="0" x="0"/>
          <a:ext cy="0" cx="0"/>
          <a:chOff y="0" x="0"/>
          <a:chExt cy="0" cx="0"/>
        </a:xfrm>
      </p:grpSpPr>
      <p:sp>
        <p:nvSpPr>
          <p:cNvPr id="99" name="Shape 99"/>
          <p:cNvSpPr txBox="1"/>
          <p:nvPr>
            <p:ph type="title"/>
          </p:nvPr>
        </p:nvSpPr>
        <p:spPr>
          <a:xfrm>
            <a:off y="457200" x="1347787"/>
            <a:ext cy="609599" cx="7239000"/>
          </a:xfrm>
          <a:prstGeom prst="rect">
            <a:avLst/>
          </a:prstGeom>
          <a:noFill/>
          <a:ln>
            <a:noFill/>
          </a:ln>
        </p:spPr>
        <p:txBody>
          <a:bodyPr bIns="91425" rIns="91425" lIns="91425" t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100" name="Shape 100"/>
          <p:cNvSpPr txBox="1"/>
          <p:nvPr>
            <p:ph idx="1" type="body"/>
          </p:nvPr>
        </p:nvSpPr>
        <p:spPr>
          <a:xfrm>
            <a:off y="1524000" x="609600"/>
            <a:ext cy="4525963" cx="3962399"/>
          </a:xfrm>
          <a:prstGeom prst="rect">
            <a:avLst/>
          </a:prstGeom>
          <a:noFill/>
          <a:ln>
            <a:noFill/>
          </a:ln>
        </p:spPr>
        <p:txBody>
          <a:bodyPr bIns="91425" rIns="91425" lIns="91425" tIns="91425" anchor="t" anchorCtr="0"/>
          <a:lstStyle>
            <a:lvl1pPr rtl="0">
              <a:spcBef>
                <a:spcPts val="0"/>
              </a:spcBef>
              <a:defRPr/>
            </a:lvl1pPr>
            <a:lvl2pPr rtl="0">
              <a:spcBef>
                <a:spcPts val="0"/>
              </a:spcBef>
              <a:buClr>
                <a:srgbClr val="006600"/>
              </a:buClr>
              <a:buFont typeface="Calibri"/>
              <a:buChar char=""/>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1" name="Shape 101"/>
          <p:cNvSpPr txBox="1"/>
          <p:nvPr>
            <p:ph idx="2" type="body"/>
          </p:nvPr>
        </p:nvSpPr>
        <p:spPr>
          <a:xfrm>
            <a:off y="1524000" x="4724400"/>
            <a:ext cy="4525963" cx="3962399"/>
          </a:xfrm>
          <a:prstGeom prst="rect">
            <a:avLst/>
          </a:prstGeom>
          <a:noFill/>
          <a:ln>
            <a:noFill/>
          </a:ln>
        </p:spPr>
        <p:txBody>
          <a:bodyPr bIns="91425" rIns="91425" lIns="91425" tIns="91425" anchor="t" anchorCtr="0"/>
          <a:lstStyle>
            <a:lvl1pPr rtl="0">
              <a:spcBef>
                <a:spcPts val="0"/>
              </a:spcBef>
              <a:defRPr/>
            </a:lvl1pPr>
            <a:lvl2pPr rtl="0">
              <a:spcBef>
                <a:spcPts val="0"/>
              </a:spcBef>
              <a:buClr>
                <a:srgbClr val="006600"/>
              </a:buClr>
              <a:buFont typeface="Calibri"/>
              <a:buChar char=""/>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8" name="Shape 18"/>
        <p:cNvGrpSpPr/>
        <p:nvPr/>
      </p:nvGrpSpPr>
      <p:grpSpPr>
        <a:xfrm>
          <a:off y="0" x="0"/>
          <a:ext cy="0" cx="0"/>
          <a:chOff y="0" x="0"/>
          <a:chExt cy="0" cx="0"/>
        </a:xfrm>
      </p:grpSpPr>
      <p:sp>
        <p:nvSpPr>
          <p:cNvPr id="19" name="Shape 19"/>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20" name="Shape 20"/>
          <p:cNvSpPr txBox="1"/>
          <p:nvPr>
            <p:ph idx="1" type="body"/>
          </p:nvPr>
        </p:nvSpPr>
        <p:spPr>
          <a:xfrm rot="5400000">
            <a:off y="-251619" x="2309018"/>
            <a:ext cy="82296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chemeClr val="dk1"/>
              </a:buClr>
              <a:buFont typeface="Calibri"/>
              <a:buChar char="•"/>
              <a:defRPr/>
            </a:lvl1pPr>
            <a:lvl2pPr algn="l" rtl="0" indent="-107950" marL="742950">
              <a:spcBef>
                <a:spcPts val="560"/>
              </a:spcBef>
              <a:spcAft>
                <a:spcPts val="0"/>
              </a:spcAft>
              <a:buClr>
                <a:schemeClr val="dk1"/>
              </a:buClr>
              <a:buFont typeface="Calibri"/>
              <a:buChar char="–"/>
              <a:defRPr/>
            </a:lvl2pPr>
            <a:lvl3pPr algn="l" rtl="0" indent="-76200" marL="1143000">
              <a:spcBef>
                <a:spcPts val="480"/>
              </a:spcBef>
              <a:spcAft>
                <a:spcPts val="0"/>
              </a:spcAft>
              <a:buClr>
                <a:schemeClr val="dk1"/>
              </a:buClr>
              <a:buFont typeface="Calibri"/>
              <a:buChar char="•"/>
              <a:defRPr/>
            </a:lvl3pPr>
            <a:lvl4pPr algn="l" rtl="0" indent="-101600" marL="1600200">
              <a:spcBef>
                <a:spcPts val="400"/>
              </a:spcBef>
              <a:spcAft>
                <a:spcPts val="0"/>
              </a:spcAft>
              <a:buClr>
                <a:schemeClr val="dk1"/>
              </a:buClr>
              <a:buFont typeface="Calibri"/>
              <a:buChar char="–"/>
              <a:defRPr/>
            </a:lvl4pPr>
            <a:lvl5pPr algn="l"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1" name="Shape 21"/>
        <p:cNvGrpSpPr/>
        <p:nvPr/>
      </p:nvGrpSpPr>
      <p:grpSpPr>
        <a:xfrm>
          <a:off y="0" x="0"/>
          <a:ext cy="0" cx="0"/>
          <a:chOff y="0" x="0"/>
          <a:chExt cy="0" cx="0"/>
        </a:xfrm>
      </p:grpSpPr>
      <p:sp>
        <p:nvSpPr>
          <p:cNvPr id="22" name="Shape 22"/>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p:nvPr>
            <p:ph idx="2" type="pic"/>
          </p:nvPr>
        </p:nvSpPr>
        <p:spPr>
          <a:xfrm>
            <a:off y="612775" x="1792288"/>
            <a:ext cy="4114800" cx="5486399"/>
          </a:xfrm>
          <a:prstGeom prst="rect">
            <a:avLst/>
          </a:prstGeom>
          <a:noFill/>
          <a:ln>
            <a:noFill/>
          </a:ln>
        </p:spPr>
      </p:sp>
      <p:sp>
        <p:nvSpPr>
          <p:cNvPr id="24" name="Shape 24"/>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5" name="Shape 25"/>
        <p:cNvGrpSpPr/>
        <p:nvPr/>
      </p:nvGrpSpPr>
      <p:grpSpPr>
        <a:xfrm>
          <a:off y="0" x="0"/>
          <a:ext cy="0" cx="0"/>
          <a:chOff y="0" x="0"/>
          <a:chExt cy="0" cx="0"/>
        </a:xfrm>
      </p:grpSpPr>
      <p:sp>
        <p:nvSpPr>
          <p:cNvPr id="26" name="Shape 26"/>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8" name="Shape 28"/>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9" name="Shape 29"/>
        <p:cNvGrpSpPr/>
        <p:nvPr/>
      </p:nvGrpSpPr>
      <p:grpSpPr>
        <a:xfrm>
          <a:off y="0" x="0"/>
          <a:ext cy="0" cx="0"/>
          <a:chOff y="0" x="0"/>
          <a:chExt cy="0" cx="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0" name="Shape 30"/>
        <p:cNvGrpSpPr/>
        <p:nvPr/>
      </p:nvGrpSpPr>
      <p:grpSpPr>
        <a:xfrm>
          <a:off y="0" x="0"/>
          <a:ext cy="0" cx="0"/>
          <a:chOff y="0" x="0"/>
          <a:chExt cy="0" cx="0"/>
        </a:xfrm>
      </p:grpSpPr>
      <p:sp>
        <p:nvSpPr>
          <p:cNvPr id="31" name="Shape 31"/>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2" name="Shape 32"/>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3" name="Shape 33"/>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5" name="Shape 35"/>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6" name="Shape 36"/>
        <p:cNvGrpSpPr/>
        <p:nvPr/>
      </p:nvGrpSpPr>
      <p:grpSpPr>
        <a:xfrm>
          <a:off y="0" x="0"/>
          <a:ext cy="0" cx="0"/>
          <a:chOff y="0" x="0"/>
          <a:chExt cy="0" cx="0"/>
        </a:xfrm>
      </p:grpSpPr>
      <p:sp>
        <p:nvSpPr>
          <p:cNvPr id="37" name="Shape 37"/>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1" name="Shape 51"/>
        <p:cNvGrpSpPr/>
        <p:nvPr/>
      </p:nvGrpSpPr>
      <p:grpSpPr>
        <a:xfrm>
          <a:off y="0" x="0"/>
          <a:ext cy="0" cx="0"/>
          <a:chOff y="0" x="0"/>
          <a:chExt cy="0" cx="0"/>
        </a:xfrm>
      </p:grpSpPr>
      <p:sp>
        <p:nvSpPr>
          <p:cNvPr id="52" name="Shape 52"/>
          <p:cNvSpPr txBox="1"/>
          <p:nvPr>
            <p:ph type="ctrTitle"/>
          </p:nvPr>
        </p:nvSpPr>
        <p:spPr>
          <a:xfrm>
            <a:off y="914400" x="4800600"/>
            <a:ext cy="2743199" cx="35052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53" name="Shape 53"/>
          <p:cNvSpPr txBox="1"/>
          <p:nvPr>
            <p:ph idx="1" type="subTitle"/>
          </p:nvPr>
        </p:nvSpPr>
        <p:spPr>
          <a:xfrm>
            <a:off y="4343400" x="4876800"/>
            <a:ext cy="1752600" cx="3429000"/>
          </a:xfrm>
          <a:prstGeom prst="rect">
            <a:avLst/>
          </a:prstGeom>
          <a:noFill/>
          <a:ln>
            <a:noFill/>
          </a:ln>
        </p:spPr>
        <p:txBody>
          <a:bodyPr bIns="91425" rIns="91425" lIns="91425" tIns="91425" anchor="t" anchorCtr="0"/>
          <a:lstStyle>
            <a:lvl1pPr algn="ctr" rtl="0" marR="0" indent="0" marL="0">
              <a:spcBef>
                <a:spcPts val="640"/>
              </a:spcBef>
              <a:spcAft>
                <a:spcPts val="0"/>
              </a:spcAft>
              <a:buClr>
                <a:schemeClr val="lt1"/>
              </a:buClr>
              <a:buFont typeface="Calibri"/>
              <a:buNone/>
              <a:defRPr/>
            </a:lvl1pPr>
            <a:lvl2pPr algn="ctr" rtl="0" marR="0" indent="0" marL="457200">
              <a:spcBef>
                <a:spcPts val="560"/>
              </a:spcBef>
              <a:spcAft>
                <a:spcPts val="0"/>
              </a:spcAft>
              <a:buClr>
                <a:srgbClr val="888888"/>
              </a:buClr>
              <a:buFont typeface="Calibri"/>
              <a:buNone/>
              <a:defRPr/>
            </a:lvl2pPr>
            <a:lvl3pPr algn="ctr" rtl="0" marR="0" indent="0" marL="914400">
              <a:spcBef>
                <a:spcPts val="480"/>
              </a:spcBef>
              <a:spcAft>
                <a:spcPts val="0"/>
              </a:spcAft>
              <a:buClr>
                <a:srgbClr val="888888"/>
              </a:buClr>
              <a:buFont typeface="Calibri"/>
              <a:buNone/>
              <a:defRPr/>
            </a:lvl3pPr>
            <a:lvl4pPr algn="ctr" rtl="0" marR="0" indent="0" marL="1371600">
              <a:spcBef>
                <a:spcPts val="400"/>
              </a:spcBef>
              <a:spcAft>
                <a:spcPts val="0"/>
              </a:spcAft>
              <a:buClr>
                <a:srgbClr val="888888"/>
              </a:buClr>
              <a:buFont typeface="Calibri"/>
              <a:buNone/>
              <a:defRPr/>
            </a:lvl4pPr>
            <a:lvl5pPr algn="ctr" rtl="0" marR="0" indent="0" marL="1828800">
              <a:spcBef>
                <a:spcPts val="400"/>
              </a:spcBef>
              <a:spcAft>
                <a:spcPts val="0"/>
              </a:spcAft>
              <a:buClr>
                <a:srgbClr val="888888"/>
              </a:buClr>
              <a:buFont typeface="Calibri"/>
              <a:buNone/>
              <a:defRPr/>
            </a:lvl5pPr>
            <a:lvl6pPr algn="ctr" rtl="0" marR="0" indent="0" marL="2286000">
              <a:spcBef>
                <a:spcPts val="400"/>
              </a:spcBef>
              <a:buClr>
                <a:srgbClr val="888888"/>
              </a:buClr>
              <a:buFont typeface="Calibri"/>
              <a:buNone/>
              <a:defRPr/>
            </a:lvl6pPr>
            <a:lvl7pPr algn="ctr" rtl="0" marR="0" indent="0" marL="2743200">
              <a:spcBef>
                <a:spcPts val="400"/>
              </a:spcBef>
              <a:buClr>
                <a:srgbClr val="888888"/>
              </a:buClr>
              <a:buFont typeface="Calibri"/>
              <a:buNone/>
              <a:defRPr/>
            </a:lvl7pPr>
            <a:lvl8pPr algn="ctr" rtl="0" marR="0" indent="0" marL="3200400">
              <a:spcBef>
                <a:spcPts val="400"/>
              </a:spcBef>
              <a:buClr>
                <a:srgbClr val="888888"/>
              </a:buClr>
              <a:buFont typeface="Calibri"/>
              <a:buNone/>
              <a:defRPr/>
            </a:lvl8pPr>
            <a:lvl9pPr algn="ctr" rtl="0" marR="0" indent="0" marL="3657600">
              <a:spcBef>
                <a:spcPts val="400"/>
              </a:spcBef>
              <a:buClr>
                <a:srgbClr val="888888"/>
              </a:buClr>
              <a:buFont typeface="Calibri"/>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66" name="Shape 66"/>
        <p:cNvGrpSpPr/>
        <p:nvPr/>
      </p:nvGrpSpPr>
      <p:grpSpPr>
        <a:xfrm>
          <a:off y="0" x="0"/>
          <a:ext cy="0" cx="0"/>
          <a:chOff y="0" x="0"/>
          <a:chExt cy="0" cx="0"/>
        </a:xfrm>
      </p:grpSpPr>
      <p:sp>
        <p:nvSpPr>
          <p:cNvPr id="67" name="Shape 67"/>
          <p:cNvSpPr txBox="1"/>
          <p:nvPr>
            <p:ph type="title"/>
          </p:nvPr>
        </p:nvSpPr>
        <p:spPr>
          <a:xfrm>
            <a:off y="152400"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8" name="Shape 68"/>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rtl="0" indent="-207962" marL="461963">
              <a:spcBef>
                <a:spcPts val="0"/>
              </a:spcBef>
              <a:buClr>
                <a:srgbClr val="244061"/>
              </a:buClr>
              <a:buFont typeface="Calibri"/>
              <a:buChar char="✦"/>
              <a:defRPr/>
            </a:lvl1pPr>
            <a:lvl2pPr rtl="0" indent="-207644" marL="860425">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8"/><Relationship Target="../slideLayouts/slideLayout7.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8.xml" Type="http://schemas.openxmlformats.org/officeDocument/2006/relationships/slideLayout" Id="rId2"/><Relationship Target="../media/image00.jpg" Type="http://schemas.openxmlformats.org/officeDocument/2006/relationships/image" Id="rId1"/><Relationship Target="../theme/theme6.xml" Type="http://schemas.openxmlformats.org/officeDocument/2006/relationships/theme" Id="rId3"/></Relationships>
</file>

<file path=ppt/slideMasters/_rels/slideMaster3.xml.rels><?xml version="1.0" encoding="UTF-8" standalone="yes"?><Relationships xmlns="http://schemas.openxmlformats.org/package/2006/relationships"><Relationship Target="../theme/theme2.xml" Type="http://schemas.openxmlformats.org/officeDocument/2006/relationships/theme" Id="rId2"/><Relationship Target="../slideLayouts/slideLayout9.xml" Type="http://schemas.openxmlformats.org/officeDocument/2006/relationships/slideLayout" Id="rId1"/></Relationships>
</file>

<file path=ppt/slideMasters/_rels/slideMaster4.xml.rels><?xml version="1.0" encoding="UTF-8" standalone="yes"?><Relationships xmlns="http://schemas.openxmlformats.org/package/2006/relationships"><Relationship Target="../theme/theme8.xml" Type="http://schemas.openxmlformats.org/officeDocument/2006/relationships/theme" Id="rId2"/><Relationship Target="../slideLayouts/slideLayout10.xml" Type="http://schemas.openxmlformats.org/officeDocument/2006/relationships/slideLayout" Id="rId1"/></Relationships>
</file>

<file path=ppt/slideMasters/_rels/slideMaster5.xml.rels><?xml version="1.0" encoding="UTF-8" standalone="yes"?><Relationships xmlns="http://schemas.openxmlformats.org/package/2006/relationships"><Relationship Target="../theme/theme4.xml" Type="http://schemas.openxmlformats.org/officeDocument/2006/relationships/theme" Id="rId2"/><Relationship Target="../slideLayouts/slideLayout11.xml" Type="http://schemas.openxmlformats.org/officeDocument/2006/relationships/slideLayout" Id="rId1"/></Relationships>
</file>

<file path=ppt/slideMasters/_rels/slideMaster6.xml.rels><?xml version="1.0" encoding="UTF-8" standalone="yes"?><Relationships xmlns="http://schemas.openxmlformats.org/package/2006/relationships"><Relationship Target="../theme/theme7.xml" Type="http://schemas.openxmlformats.org/officeDocument/2006/relationships/theme" Id="rId2"/><Relationship Target="../slideLayouts/slideLayout12.xml" Type="http://schemas.openxmlformats.org/officeDocument/2006/relationships/slideLayout" Id="rId1"/></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10" name="Shape 10"/>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11" name="Shape 11"/>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
        <p:nvSpPr>
          <p:cNvPr id="14" name="Shape 14"/>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 name="Shape 39"/>
        <p:cNvGrpSpPr/>
        <p:nvPr/>
      </p:nvGrpSpPr>
      <p:grpSpPr>
        <a:xfrm>
          <a:off y="0" x="0"/>
          <a:ext cy="0" cx="0"/>
          <a:chOff y="0" x="0"/>
          <a:chExt cy="0" cx="0"/>
        </a:xfrm>
      </p:grpSpPr>
      <p:sp>
        <p:nvSpPr>
          <p:cNvPr id="40" name="Shape 40"/>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41" name="Shape 41"/>
          <p:cNvSpPr txBox="1"/>
          <p:nvPr/>
        </p:nvSpPr>
        <p:spPr>
          <a:xfrm>
            <a:off y="0" x="0"/>
            <a:ext cy="1371599" cx="9144000"/>
          </a:xfrm>
          <a:prstGeom prst="rect">
            <a:avLst/>
          </a:prstGeom>
          <a:solidFill>
            <a:srgbClr val="558ED5"/>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42" name="Shape 42"/>
          <p:cNvCxnSpPr/>
          <p:nvPr/>
        </p:nvCxnSpPr>
        <p:spPr>
          <a:xfrm>
            <a:off y="1524000" x="0"/>
            <a:ext cy="0" cx="9144000"/>
          </a:xfrm>
          <a:prstGeom prst="straightConnector1">
            <a:avLst/>
          </a:prstGeom>
          <a:noFill/>
          <a:ln w="31750" cap="rnd">
            <a:solidFill>
              <a:srgbClr val="376092"/>
            </a:solidFill>
            <a:prstDash val="solid"/>
            <a:miter/>
            <a:headEnd w="med" len="med" type="none"/>
            <a:tailEnd w="med" len="med" type="none"/>
          </a:ln>
        </p:spPr>
      </p:cxnSp>
      <p:sp>
        <p:nvSpPr>
          <p:cNvPr id="43" name="Shape 43"/>
          <p:cNvSpPr txBox="1"/>
          <p:nvPr/>
        </p:nvSpPr>
        <p:spPr>
          <a:xfrm>
            <a:off y="0" x="0"/>
            <a:ext cy="6858000" cx="9144000"/>
          </a:xfrm>
          <a:prstGeom prst="rect">
            <a:avLst/>
          </a:prstGeom>
          <a:solidFill>
            <a:srgbClr val="1574FF">
              <a:alpha val="97254"/>
            </a:srgbClr>
          </a:solidFill>
          <a:ln w="25400" cap="rnd">
            <a:solidFill>
              <a:srgbClr val="385D8A"/>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44" name="Shape 44"/>
          <p:cNvSpPr txBox="1"/>
          <p:nvPr/>
        </p:nvSpPr>
        <p:spPr>
          <a:xfrm>
            <a:off y="3962400" x="0"/>
            <a:ext cy="2895600" cx="9144000"/>
          </a:xfrm>
          <a:prstGeom prst="rect">
            <a:avLst/>
          </a:prstGeom>
          <a:solidFill>
            <a:srgbClr val="3366FF">
              <a:alpha val="72549"/>
            </a:srgbClr>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45" name="Shape 45"/>
          <p:cNvCxnSpPr/>
          <p:nvPr/>
        </p:nvCxnSpPr>
        <p:spPr>
          <a:xfrm>
            <a:off y="3962400" x="0"/>
            <a:ext cy="0" cx="9144000"/>
          </a:xfrm>
          <a:prstGeom prst="straightConnector1">
            <a:avLst/>
          </a:prstGeom>
          <a:noFill/>
          <a:ln w="38100" cap="rnd">
            <a:solidFill>
              <a:srgbClr val="4A7EBB"/>
            </a:solidFill>
            <a:prstDash val="solid"/>
            <a:miter/>
            <a:headEnd w="med" len="med" type="none"/>
            <a:tailEnd w="med" len="med" type="none"/>
          </a:ln>
        </p:spPr>
      </p:cxnSp>
      <p:pic>
        <p:nvPicPr>
          <p:cNvPr id="46" name="Shape 46"/>
          <p:cNvPicPr preferRelativeResize="0"/>
          <p:nvPr/>
        </p:nvPicPr>
        <p:blipFill rotWithShape="1">
          <a:blip r:embed="rId1">
            <a:alphaModFix/>
          </a:blip>
          <a:srcRect t="0" b="0" r="0" l="0"/>
          <a:stretch/>
        </p:blipFill>
        <p:spPr>
          <a:xfrm>
            <a:off y="620712" x="609600"/>
            <a:ext cy="4789486" cx="3748087"/>
          </a:xfrm>
          <a:prstGeom prst="rect">
            <a:avLst/>
          </a:prstGeom>
          <a:noFill/>
          <a:ln>
            <a:noFill/>
          </a:ln>
        </p:spPr>
      </p:pic>
      <p:sp>
        <p:nvSpPr>
          <p:cNvPr id="47" name="Shape 47"/>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48" name="Shape 48"/>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49" name="Shape 49"/>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0" name="Shape 50"/>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5"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4" name="Shape 54"/>
        <p:cNvGrpSpPr/>
        <p:nvPr/>
      </p:nvGrpSpPr>
      <p:grpSpPr>
        <a:xfrm>
          <a:off y="0" x="0"/>
          <a:ext cy="0" cx="0"/>
          <a:chOff y="0" x="0"/>
          <a:chExt cy="0" cx="0"/>
        </a:xfrm>
      </p:grpSpPr>
      <p:sp>
        <p:nvSpPr>
          <p:cNvPr id="55" name="Shape 55"/>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56" name="Shape 56"/>
          <p:cNvCxnSpPr/>
          <p:nvPr/>
        </p:nvCxnSpPr>
        <p:spPr>
          <a:xfrm>
            <a:off y="1066800" x="0"/>
            <a:ext cy="0" cx="381000"/>
          </a:xfrm>
          <a:prstGeom prst="straightConnector1">
            <a:avLst/>
          </a:prstGeom>
          <a:noFill/>
          <a:ln w="25400" cap="rnd">
            <a:solidFill>
              <a:srgbClr val="17375E"/>
            </a:solidFill>
            <a:prstDash val="solid"/>
            <a:miter/>
            <a:headEnd w="med" len="med" type="none"/>
            <a:tailEnd w="med" len="med" type="none"/>
          </a:ln>
        </p:spPr>
      </p:cxnSp>
      <p:cxnSp>
        <p:nvCxnSpPr>
          <p:cNvPr id="57" name="Shape 57"/>
          <p:cNvCxnSpPr/>
          <p:nvPr/>
        </p:nvCxnSpPr>
        <p:spPr>
          <a:xfrm rot="-5400000">
            <a:off y="685800" x="-457199"/>
            <a:ext cy="0" cx="1371599"/>
          </a:xfrm>
          <a:prstGeom prst="straightConnector1">
            <a:avLst/>
          </a:prstGeom>
          <a:noFill/>
          <a:ln w="25400" cap="rnd">
            <a:solidFill>
              <a:srgbClr val="95B3D7"/>
            </a:solidFill>
            <a:prstDash val="solid"/>
            <a:miter/>
            <a:headEnd w="med" len="med" type="none"/>
            <a:tailEnd w="med" len="med" type="none"/>
          </a:ln>
        </p:spPr>
      </p:cxnSp>
      <p:cxnSp>
        <p:nvCxnSpPr>
          <p:cNvPr id="58" name="Shape 58"/>
          <p:cNvCxnSpPr/>
          <p:nvPr/>
        </p:nvCxnSpPr>
        <p:spPr>
          <a:xfrm>
            <a:off y="1371600" x="228600"/>
            <a:ext cy="0" cx="8915400"/>
          </a:xfrm>
          <a:prstGeom prst="straightConnector1">
            <a:avLst/>
          </a:prstGeom>
          <a:noFill/>
          <a:ln w="25400" cap="rnd">
            <a:solidFill>
              <a:srgbClr val="95B3D7"/>
            </a:solidFill>
            <a:prstDash val="solid"/>
            <a:miter/>
            <a:headEnd w="med" len="med" type="none"/>
            <a:tailEnd w="med" len="med" type="none"/>
          </a:ln>
        </p:spPr>
      </p:cxnSp>
      <p:cxnSp>
        <p:nvCxnSpPr>
          <p:cNvPr id="59" name="Shape 59"/>
          <p:cNvCxnSpPr/>
          <p:nvPr/>
        </p:nvCxnSpPr>
        <p:spPr>
          <a:xfrm rot="5400000">
            <a:off y="3962400" x="-2514600"/>
            <a:ext cy="0" cx="5791200"/>
          </a:xfrm>
          <a:prstGeom prst="straightConnector1">
            <a:avLst/>
          </a:prstGeom>
          <a:noFill/>
          <a:ln w="25400" cap="rnd">
            <a:solidFill>
              <a:srgbClr val="17375E"/>
            </a:solidFill>
            <a:prstDash val="solid"/>
            <a:miter/>
            <a:headEnd w="med" len="med" type="none"/>
            <a:tailEnd w="med" len="med" type="none"/>
          </a:ln>
        </p:spPr>
      </p:cxnSp>
      <p:cxnSp>
        <p:nvCxnSpPr>
          <p:cNvPr id="60" name="Shape 60"/>
          <p:cNvCxnSpPr/>
          <p:nvPr/>
        </p:nvCxnSpPr>
        <p:spPr>
          <a:xfrm>
            <a:off y="1524000" x="0"/>
            <a:ext cy="0" cx="9144000"/>
          </a:xfrm>
          <a:prstGeom prst="straightConnector1">
            <a:avLst/>
          </a:prstGeom>
          <a:noFill/>
          <a:ln w="57150" cap="rnd">
            <a:solidFill>
              <a:srgbClr val="4A7EBB"/>
            </a:solidFill>
            <a:prstDash val="solid"/>
            <a:miter/>
            <a:headEnd w="med" len="med" type="none"/>
            <a:tailEnd w="med" len="med" type="none"/>
          </a:ln>
        </p:spPr>
      </p:cxnSp>
      <p:sp>
        <p:nvSpPr>
          <p:cNvPr id="61" name="Shape 61"/>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62" name="Shape 62"/>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63" name="Shape 63"/>
          <p:cNvSpPr txBox="1"/>
          <p:nvPr>
            <p:ph idx="11" type="ftr"/>
          </p:nvPr>
        </p:nvSpPr>
        <p:spPr>
          <a:xfrm>
            <a:off y="6324600" x="457200"/>
            <a:ext cy="365125" cx="2895600"/>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4" name="Shape 64"/>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
        <p:nvSpPr>
          <p:cNvPr id="65" name="Shape 65"/>
          <p:cNvSpPr txBox="1"/>
          <p:nvPr/>
        </p:nvSpPr>
        <p:spPr>
          <a:xfrm>
            <a:off y="6400800" x="6934200"/>
            <a:ext cy="457200" cx="2133599"/>
          </a:xfrm>
          <a:prstGeom prst="rect">
            <a:avLst/>
          </a:prstGeom>
          <a:noFill/>
          <a:ln>
            <a:noFill/>
          </a:ln>
        </p:spPr>
        <p:txBody>
          <a:bodyPr bIns="45700" rIns="91425" lIns="91425" tIns="45700" anchor="b" anchorCtr="0">
            <a:noAutofit/>
          </a:bodyPr>
          <a:lstStyle/>
          <a:p>
            <a:pPr algn="r" rtl="0" lvl="0" marR="0" indent="0" marL="0">
              <a:lnSpc>
                <a:spcPct val="100000"/>
              </a:lnSpc>
              <a:spcBef>
                <a:spcPts val="0"/>
              </a:spcBef>
              <a:spcAft>
                <a:spcPts val="0"/>
              </a:spcAft>
              <a:buClr>
                <a:schemeClr val="dk1"/>
              </a:buClr>
              <a:buSzPct val="25000"/>
              <a:buFont typeface="Times New Roman"/>
              <a:buNone/>
            </a:pPr>
            <a:r>
              <a:rPr strike="noStrike" u="none" b="0" cap="none" baseline="0" sz="1000" lang="en-US" i="0">
                <a:solidFill>
                  <a:schemeClr val="dk1"/>
                </a:solidFill>
                <a:latin typeface="Times New Roman"/>
                <a:ea typeface="Times New Roman"/>
                <a:cs typeface="Times New Roman"/>
                <a:sym typeface="Times New Roman"/>
              </a:rPr>
              <a:t>9-*</a:t>
            </a:r>
          </a:p>
        </p:txBody>
      </p:sp>
    </p:spTree>
  </p:cSld>
  <p:clrMap accent2="accent2" accent3="accent3" accent4="accent4" accent5="accent5" accent6="accent6" hlink="hlink" tx2="lt2" tx1="dk1" bg2="dk2" bg1="lt1" folHlink="folHlink" accent1="accent1"/>
  <p:sldLayoutIdLst>
    <p:sldLayoutId id="2147483656" r:id="rId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9" name="Shape 69"/>
        <p:cNvGrpSpPr/>
        <p:nvPr/>
      </p:nvGrpSpPr>
      <p:grpSpPr>
        <a:xfrm>
          <a:off y="0" x="0"/>
          <a:ext cy="0" cx="0"/>
          <a:chOff y="0" x="0"/>
          <a:chExt cy="0" cx="0"/>
        </a:xfrm>
      </p:grpSpPr>
      <p:sp>
        <p:nvSpPr>
          <p:cNvPr id="70" name="Shape 70"/>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71" name="Shape 71"/>
          <p:cNvCxnSpPr/>
          <p:nvPr/>
        </p:nvCxnSpPr>
        <p:spPr>
          <a:xfrm rot="-5400000">
            <a:off y="685800" x="-457199"/>
            <a:ext cy="0" cx="1371599"/>
          </a:xfrm>
          <a:prstGeom prst="straightConnector1">
            <a:avLst/>
          </a:prstGeom>
          <a:noFill/>
          <a:ln w="25400" cap="rnd">
            <a:solidFill>
              <a:srgbClr val="95B3D7"/>
            </a:solidFill>
            <a:prstDash val="solid"/>
            <a:miter/>
            <a:headEnd w="med" len="med" type="none"/>
            <a:tailEnd w="med" len="med" type="none"/>
          </a:ln>
        </p:spPr>
      </p:cxnSp>
      <p:cxnSp>
        <p:nvCxnSpPr>
          <p:cNvPr id="72" name="Shape 72"/>
          <p:cNvCxnSpPr/>
          <p:nvPr/>
        </p:nvCxnSpPr>
        <p:spPr>
          <a:xfrm>
            <a:off y="1371600" x="228600"/>
            <a:ext cy="0" cx="8915400"/>
          </a:xfrm>
          <a:prstGeom prst="straightConnector1">
            <a:avLst/>
          </a:prstGeom>
          <a:noFill/>
          <a:ln w="25400" cap="rnd">
            <a:solidFill>
              <a:srgbClr val="95B3D7"/>
            </a:solidFill>
            <a:prstDash val="solid"/>
            <a:miter/>
            <a:headEnd w="med" len="med" type="none"/>
            <a:tailEnd w="med" len="med" type="none"/>
          </a:ln>
        </p:spPr>
      </p:cxnSp>
      <p:cxnSp>
        <p:nvCxnSpPr>
          <p:cNvPr id="73" name="Shape 73"/>
          <p:cNvCxnSpPr/>
          <p:nvPr/>
        </p:nvCxnSpPr>
        <p:spPr>
          <a:xfrm>
            <a:off y="1524000" x="0"/>
            <a:ext cy="0" cx="9144000"/>
          </a:xfrm>
          <a:prstGeom prst="straightConnector1">
            <a:avLst/>
          </a:prstGeom>
          <a:noFill/>
          <a:ln w="57150" cap="rnd">
            <a:solidFill>
              <a:srgbClr val="4A7EBB"/>
            </a:solidFill>
            <a:prstDash val="solid"/>
            <a:miter/>
            <a:headEnd w="med" len="med" type="none"/>
            <a:tailEnd w="med" len="med" type="none"/>
          </a:ln>
        </p:spPr>
      </p:cxnSp>
      <p:sp>
        <p:nvSpPr>
          <p:cNvPr id="74" name="Shape 74"/>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75" name="Shape 75"/>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76" name="Shape 76"/>
          <p:cNvSpPr txBox="1"/>
          <p:nvPr>
            <p:ph idx="11" type="ftr"/>
          </p:nvPr>
        </p:nvSpPr>
        <p:spPr>
          <a:xfrm>
            <a:off y="6324600" x="457200"/>
            <a:ext cy="365125" cx="2895600"/>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
        <p:nvSpPr>
          <p:cNvPr id="78" name="Shape 78"/>
          <p:cNvSpPr txBox="1"/>
          <p:nvPr/>
        </p:nvSpPr>
        <p:spPr>
          <a:xfrm>
            <a:off y="6400800" x="6934200"/>
            <a:ext cy="457200" cx="2133599"/>
          </a:xfrm>
          <a:prstGeom prst="rect">
            <a:avLst/>
          </a:prstGeom>
          <a:noFill/>
          <a:ln>
            <a:noFill/>
          </a:ln>
        </p:spPr>
        <p:txBody>
          <a:bodyPr bIns="45700" rIns="91425" lIns="91425" tIns="45700" anchor="b" anchorCtr="0">
            <a:noAutofit/>
          </a:bodyPr>
          <a:lstStyle/>
          <a:p>
            <a:pPr algn="r" rtl="0" lvl="0" marR="0" indent="0" marL="0">
              <a:lnSpc>
                <a:spcPct val="100000"/>
              </a:lnSpc>
              <a:spcBef>
                <a:spcPts val="0"/>
              </a:spcBef>
              <a:spcAft>
                <a:spcPts val="0"/>
              </a:spcAft>
              <a:buClr>
                <a:schemeClr val="dk1"/>
              </a:buClr>
              <a:buSzPct val="25000"/>
              <a:buFont typeface="Times New Roman"/>
              <a:buNone/>
            </a:pPr>
            <a:r>
              <a:rPr strike="noStrike" u="none" b="0" cap="none" baseline="0" sz="1000" lang="en-US" i="0">
                <a:solidFill>
                  <a:schemeClr val="dk1"/>
                </a:solidFill>
                <a:latin typeface="Times New Roman"/>
                <a:ea typeface="Times New Roman"/>
                <a:cs typeface="Times New Roman"/>
                <a:sym typeface="Times New Roman"/>
              </a:rPr>
              <a:t>9-*</a:t>
            </a:r>
          </a:p>
        </p:txBody>
      </p:sp>
    </p:spTree>
  </p:cSld>
  <p:clrMap accent2="accent2" accent3="accent3" accent4="accent4" accent5="accent5" accent6="accent6" hlink="hlink" tx2="lt2" tx1="dk1" bg2="dk2" bg1="lt1" folHlink="folHlink" accent1="accent1"/>
  <p:sldLayoutIdLst>
    <p:sldLayoutId id="2147483657" r:id="rId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3" name="Shape 83"/>
        <p:cNvGrpSpPr/>
        <p:nvPr/>
      </p:nvGrpSpPr>
      <p:grpSpPr>
        <a:xfrm>
          <a:off y="0" x="0"/>
          <a:ext cy="0" cx="0"/>
          <a:chOff y="0" x="0"/>
          <a:chExt cy="0" cx="0"/>
        </a:xfrm>
      </p:grpSpPr>
      <p:sp>
        <p:nvSpPr>
          <p:cNvPr id="84" name="Shape 84"/>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85" name="Shape 85"/>
          <p:cNvCxnSpPr/>
          <p:nvPr/>
        </p:nvCxnSpPr>
        <p:spPr>
          <a:xfrm>
            <a:off y="1524000" x="0"/>
            <a:ext cy="0" cx="9144000"/>
          </a:xfrm>
          <a:prstGeom prst="straightConnector1">
            <a:avLst/>
          </a:prstGeom>
          <a:noFill/>
          <a:ln w="31750" cap="rnd">
            <a:solidFill>
              <a:srgbClr val="558ED5"/>
            </a:solidFill>
            <a:prstDash val="solid"/>
            <a:miter/>
            <a:headEnd w="med" len="med" type="none"/>
            <a:tailEnd w="med" len="med" type="none"/>
          </a:ln>
        </p:spPr>
      </p:cxnSp>
      <p:cxnSp>
        <p:nvCxnSpPr>
          <p:cNvPr id="86" name="Shape 86"/>
          <p:cNvCxnSpPr/>
          <p:nvPr/>
        </p:nvCxnSpPr>
        <p:spPr>
          <a:xfrm>
            <a:off y="1524000" x="0"/>
            <a:ext cy="0" cx="9144000"/>
          </a:xfrm>
          <a:prstGeom prst="straightConnector1">
            <a:avLst/>
          </a:prstGeom>
          <a:noFill/>
          <a:ln w="57150" cap="rnd">
            <a:solidFill>
              <a:srgbClr val="4A7EBB"/>
            </a:solidFill>
            <a:prstDash val="solid"/>
            <a:miter/>
            <a:headEnd w="med" len="med" type="none"/>
            <a:tailEnd w="med" len="med" type="none"/>
          </a:ln>
        </p:spPr>
      </p:cxnSp>
      <p:sp>
        <p:nvSpPr>
          <p:cNvPr id="87" name="Shape 87"/>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88" name="Shape 88"/>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89" name="Shape 89"/>
          <p:cNvSpPr txBox="1"/>
          <p:nvPr>
            <p:ph idx="11" type="ftr"/>
          </p:nvPr>
        </p:nvSpPr>
        <p:spPr>
          <a:xfrm>
            <a:off y="6324600" x="228600"/>
            <a:ext cy="365125" cx="2895600"/>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0" name="Shape 90"/>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
        <p:nvSpPr>
          <p:cNvPr id="91" name="Shape 91"/>
          <p:cNvSpPr txBox="1"/>
          <p:nvPr/>
        </p:nvSpPr>
        <p:spPr>
          <a:xfrm>
            <a:off y="6400800" x="6934200"/>
            <a:ext cy="457200" cx="2133599"/>
          </a:xfrm>
          <a:prstGeom prst="rect">
            <a:avLst/>
          </a:prstGeom>
          <a:noFill/>
          <a:ln>
            <a:noFill/>
          </a:ln>
        </p:spPr>
        <p:txBody>
          <a:bodyPr bIns="45700" rIns="91425" lIns="91425" tIns="45700" anchor="b" anchorCtr="0">
            <a:noAutofit/>
          </a:bodyPr>
          <a:lstStyle/>
          <a:p>
            <a:pPr algn="r" rtl="0" lvl="0" marR="0" indent="0" marL="0">
              <a:lnSpc>
                <a:spcPct val="100000"/>
              </a:lnSpc>
              <a:spcBef>
                <a:spcPts val="0"/>
              </a:spcBef>
              <a:spcAft>
                <a:spcPts val="0"/>
              </a:spcAft>
              <a:buClr>
                <a:schemeClr val="dk1"/>
              </a:buClr>
              <a:buSzPct val="25000"/>
              <a:buFont typeface="Times New Roman"/>
              <a:buNone/>
            </a:pPr>
            <a:r>
              <a:rPr strike="noStrike" u="none" b="0" cap="none" baseline="0" sz="1000" lang="en-US" i="0">
                <a:solidFill>
                  <a:schemeClr val="dk1"/>
                </a:solidFill>
                <a:latin typeface="Times New Roman"/>
                <a:ea typeface="Times New Roman"/>
                <a:cs typeface="Times New Roman"/>
                <a:sym typeface="Times New Roman"/>
              </a:rPr>
              <a:t>9-*</a:t>
            </a:r>
          </a:p>
        </p:txBody>
      </p:sp>
    </p:spTree>
  </p:cSld>
  <p:clrMap accent2="accent2" accent3="accent3" accent4="accent4" accent5="accent5" accent6="accent6" hlink="hlink" tx2="lt2" tx1="dk1" bg2="dk2" bg1="lt1" folHlink="folHlink" accent1="accent1"/>
  <p:sldLayoutIdLst>
    <p:sldLayoutId id="2147483658" r:id="rId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4" name="Shape 94"/>
        <p:cNvGrpSpPr/>
        <p:nvPr/>
      </p:nvGrpSpPr>
      <p:grpSpPr>
        <a:xfrm>
          <a:off y="0" x="0"/>
          <a:ext cy="0" cx="0"/>
          <a:chOff y="0" x="0"/>
          <a:chExt cy="0" cx="0"/>
        </a:xfrm>
      </p:grpSpPr>
      <p:sp>
        <p:nvSpPr>
          <p:cNvPr id="95" name="Shape 95"/>
          <p:cNvSpPr txBox="1"/>
          <p:nvPr/>
        </p:nvSpPr>
        <p:spPr>
          <a:xfrm>
            <a:off y="0" x="0"/>
            <a:ext cy="1524000" cx="9144000"/>
          </a:xfrm>
          <a:prstGeom prst="rect">
            <a:avLst/>
          </a:prstGeom>
          <a:solidFill>
            <a:srgbClr val="3366FF"/>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96" name="Shape 96"/>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97" name="Shape 97"/>
          <p:cNvSpPr txBox="1"/>
          <p:nvPr>
            <p:ph idx="1" type="body"/>
          </p:nvPr>
        </p:nvSpPr>
        <p:spPr>
          <a:xfrm>
            <a:off y="1600200" x="457200"/>
            <a:ext cy="4525961" cx="8229600"/>
          </a:xfrm>
          <a:prstGeom prst="rect">
            <a:avLst/>
          </a:prstGeom>
          <a:noFill/>
          <a:ln>
            <a:noFill/>
          </a:ln>
        </p:spPr>
        <p:txBody>
          <a:bodyPr bIns="91425" rIns="91425" lIns="91425" tIns="91425" anchor="t" anchorCtr="0"/>
          <a:lstStyle>
            <a:lvl1pPr algn="l" rtl="0" marR="0" indent="-139700" marL="342900">
              <a:spcBef>
                <a:spcPts val="640"/>
              </a:spcBef>
              <a:spcAft>
                <a:spcPts val="0"/>
              </a:spcAft>
              <a:buClr>
                <a:schemeClr val="dk1"/>
              </a:buClr>
              <a:buFont typeface="Calibri"/>
              <a:buChar char="•"/>
              <a:defRPr/>
            </a:lvl1pPr>
            <a:lvl2pPr algn="l" rtl="0" marR="0" indent="-107950" marL="742950">
              <a:spcBef>
                <a:spcPts val="560"/>
              </a:spcBef>
              <a:spcAft>
                <a:spcPts val="0"/>
              </a:spcAft>
              <a:buClr>
                <a:schemeClr val="dk1"/>
              </a:buClr>
              <a:buFont typeface="Calibri"/>
              <a:buChar char="–"/>
              <a:defRPr/>
            </a:lvl2pPr>
            <a:lvl3pPr algn="l" rtl="0" marR="0" indent="-76200" marL="1143000">
              <a:spcBef>
                <a:spcPts val="480"/>
              </a:spcBef>
              <a:spcAft>
                <a:spcPts val="0"/>
              </a:spcAft>
              <a:buClr>
                <a:schemeClr val="dk1"/>
              </a:buClr>
              <a:buFont typeface="Calibri"/>
              <a:buChar char="•"/>
              <a:defRPr/>
            </a:lvl3pPr>
            <a:lvl4pPr algn="l" rtl="0" marR="0" indent="-101600" marL="1600200">
              <a:spcBef>
                <a:spcPts val="400"/>
              </a:spcBef>
              <a:spcAft>
                <a:spcPts val="0"/>
              </a:spcAft>
              <a:buClr>
                <a:schemeClr val="dk1"/>
              </a:buClr>
              <a:buFont typeface="Calibri"/>
              <a:buChar char="–"/>
              <a:defRPr/>
            </a:lvl4pPr>
            <a:lvl5pPr algn="l" rtl="0" marR="0" indent="-101600" marL="2057400">
              <a:spcBef>
                <a:spcPts val="400"/>
              </a:spcBef>
              <a:spcAft>
                <a:spcPts val="0"/>
              </a:spcAft>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Tree>
  </p:cSld>
  <p:clrMap accent2="accent2" accent3="accent3" accent4="accent4" accent5="accent5" accent6="accent6" hlink="hlink" tx2="lt2" tx1="dk1" bg2="dk2" bg1="lt1" folHlink="folHlink" accent1="accent1"/>
  <p:sldLayoutIdLst>
    <p:sldLayoutId id="2147483659" r:id="rId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8.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9.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9.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10.xml" Type="http://schemas.openxmlformats.org/officeDocument/2006/relationships/slideLayout" Id="rId1"/><Relationship Target="../media/image09.jp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9.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0.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9.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9.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9.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9.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9.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9.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9.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9.xml" Type="http://schemas.openxmlformats.org/officeDocument/2006/relationships/slideLayout" Id="rId1"/><Relationship Target="../media/image03.jp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9.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9.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9.xml" Type="http://schemas.openxmlformats.org/officeDocument/2006/relationships/slideLayout" Id="rId1"/><Relationship Target="../media/image01.pn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9.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9.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1.xml" Type="http://schemas.openxmlformats.org/officeDocument/2006/relationships/slideLayout" Id="rId1"/><Relationship Target="../media/image08.png" Type="http://schemas.openxmlformats.org/officeDocument/2006/relationships/image" Id="rId3"/></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10.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9.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9.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9.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9.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10.xml" Type="http://schemas.openxmlformats.org/officeDocument/2006/relationships/slideLayout" Id="rId1"/><Relationship Target="../media/image04.jpg" Type="http://schemas.openxmlformats.org/officeDocument/2006/relationships/image" Id="rId3"/></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9.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9.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9.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11.xml" Type="http://schemas.openxmlformats.org/officeDocument/2006/relationships/slideLayout" Id="rId1"/><Relationship Target="../media/image10.png" Type="http://schemas.openxmlformats.org/officeDocument/2006/relationships/image" Id="rId3"/></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9.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10.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9.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0.xml" Type="http://schemas.openxmlformats.org/officeDocument/2006/relationships/slideLayout" Id="rId1"/><Relationship Target="../media/image05.png" Type="http://schemas.openxmlformats.org/officeDocument/2006/relationships/image" Id="rId3"/></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9.xml" Type="http://schemas.openxmlformats.org/officeDocument/2006/relationships/slideLayout" Id="rId1"/></Relationships>
</file>

<file path=ppt/slides/_rels/slide41.xml.rels><?xml version="1.0" encoding="UTF-8" standalone="yes"?><Relationships xmlns="http://schemas.openxmlformats.org/package/2006/relationships"><Relationship Target="../notesSlides/notesSlide41.xml" Type="http://schemas.openxmlformats.org/officeDocument/2006/relationships/notesSlide" Id="rId2"/><Relationship Target="../slideLayouts/slideLayout9.xml" Type="http://schemas.openxmlformats.org/officeDocument/2006/relationships/slideLayout" Id="rId1"/><Relationship Target="../media/image06.jpg" Type="http://schemas.openxmlformats.org/officeDocument/2006/relationships/image" Id="rId3"/></Relationships>
</file>

<file path=ppt/slides/_rels/slide42.xml.rels><?xml version="1.0" encoding="UTF-8" standalone="yes"?><Relationships xmlns="http://schemas.openxmlformats.org/package/2006/relationships"><Relationship Target="../notesSlides/notesSlide42.xml" Type="http://schemas.openxmlformats.org/officeDocument/2006/relationships/notesSlide" Id="rId2"/><Relationship Target="../slideLayouts/slideLayout9.xml" Type="http://schemas.openxmlformats.org/officeDocument/2006/relationships/slideLayout" Id="rId1"/></Relationships>
</file>

<file path=ppt/slides/_rels/slide43.xml.rels><?xml version="1.0" encoding="UTF-8" standalone="yes"?><Relationships xmlns="http://schemas.openxmlformats.org/package/2006/relationships"><Relationship Target="../notesSlides/notesSlide43.xml" Type="http://schemas.openxmlformats.org/officeDocument/2006/relationships/notesSlide" Id="rId2"/><Relationship Target="../slideLayouts/slideLayout11.xml" Type="http://schemas.openxmlformats.org/officeDocument/2006/relationships/slideLayout" Id="rId1"/><Relationship Target="../media/image07.png" Type="http://schemas.openxmlformats.org/officeDocument/2006/relationships/image" Id="rId3"/></Relationships>
</file>

<file path=ppt/slides/_rels/slide44.xml.rels><?xml version="1.0" encoding="UTF-8" standalone="yes"?><Relationships xmlns="http://schemas.openxmlformats.org/package/2006/relationships"><Relationship Target="../notesSlides/notesSlide44.xml" Type="http://schemas.openxmlformats.org/officeDocument/2006/relationships/notesSlide" Id="rId2"/><Relationship Target="../slideLayouts/slideLayout9.xml" Type="http://schemas.openxmlformats.org/officeDocument/2006/relationships/slideLayout" Id="rId1"/></Relationships>
</file>

<file path=ppt/slides/_rels/slide45.xml.rels><?xml version="1.0" encoding="UTF-8" standalone="yes"?><Relationships xmlns="http://schemas.openxmlformats.org/package/2006/relationships"><Relationship Target="../notesSlides/notesSlide45.xml" Type="http://schemas.openxmlformats.org/officeDocument/2006/relationships/notesSlide" Id="rId2"/><Relationship Target="../slideLayouts/slideLayout9.xml" Type="http://schemas.openxmlformats.org/officeDocument/2006/relationships/slideLayout" Id="rId1"/></Relationships>
</file>

<file path=ppt/slides/_rels/slide46.xml.rels><?xml version="1.0" encoding="UTF-8" standalone="yes"?><Relationships xmlns="http://schemas.openxmlformats.org/package/2006/relationships"><Relationship Target="../notesSlides/notesSlide46.xml" Type="http://schemas.openxmlformats.org/officeDocument/2006/relationships/notesSlide" Id="rId2"/><Relationship Target="../slideLayouts/slideLayout10.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9.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0.xml" Type="http://schemas.openxmlformats.org/officeDocument/2006/relationships/slideLayout" Id="rId1"/><Relationship Target="../media/image02.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9.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0.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9.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2" name="Shape 102"/>
        <p:cNvGrpSpPr/>
        <p:nvPr/>
      </p:nvGrpSpPr>
      <p:grpSpPr>
        <a:xfrm>
          <a:off y="0" x="0"/>
          <a:ext cy="0" cx="0"/>
          <a:chOff y="0" x="0"/>
          <a:chExt cy="0" cx="0"/>
        </a:xfrm>
      </p:grpSpPr>
      <p:sp>
        <p:nvSpPr>
          <p:cNvPr id="103" name="Shape 103"/>
          <p:cNvSpPr txBox="1"/>
          <p:nvPr>
            <p:ph type="ctrTitle"/>
          </p:nvPr>
        </p:nvSpPr>
        <p:spPr>
          <a:xfrm>
            <a:off y="4038600" x="5334000"/>
            <a:ext cy="1143000" cx="35052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chemeClr val="lt1"/>
              </a:buClr>
              <a:buSzPct val="25000"/>
              <a:buFont typeface="Calibri"/>
              <a:buNone/>
            </a:pPr>
            <a:r>
              <a:rPr strike="noStrike" u="none" b="0" cap="none" baseline="0" sz="3600" lang="en-US" i="0">
                <a:solidFill>
                  <a:schemeClr val="lt1"/>
                </a:solidFill>
                <a:latin typeface="Calibri"/>
                <a:ea typeface="Calibri"/>
                <a:cs typeface="Calibri"/>
                <a:sym typeface="Calibri"/>
              </a:rPr>
              <a:t>Chapter Nine</a:t>
            </a:r>
          </a:p>
        </p:txBody>
      </p:sp>
      <p:sp>
        <p:nvSpPr>
          <p:cNvPr id="104" name="Shape 104"/>
          <p:cNvSpPr txBox="1"/>
          <p:nvPr>
            <p:ph idx="1" type="subTitle"/>
          </p:nvPr>
        </p:nvSpPr>
        <p:spPr>
          <a:xfrm>
            <a:off y="1219200" x="4876800"/>
            <a:ext cy="3048000" cx="396239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chemeClr val="lt1"/>
              </a:buClr>
              <a:buSzPct val="25000"/>
              <a:buFont typeface="Calibri"/>
              <a:buNone/>
            </a:pPr>
            <a:r>
              <a:rPr strike="noStrike" u="none" b="1" cap="none" baseline="0" sz="4000" lang="en-US" i="0">
                <a:solidFill>
                  <a:schemeClr val="lt1"/>
                </a:solidFill>
                <a:latin typeface="Calibri"/>
                <a:ea typeface="Calibri"/>
                <a:cs typeface="Calibri"/>
                <a:sym typeface="Calibri"/>
              </a:rPr>
              <a:t>Human Resource</a:t>
            </a:r>
          </a:p>
          <a:p>
            <a:pPr algn="ctr" rtl="0" lvl="0" marR="0" indent="0" marL="0">
              <a:lnSpc>
                <a:spcPct val="100000"/>
              </a:lnSpc>
              <a:spcBef>
                <a:spcPts val="800"/>
              </a:spcBef>
              <a:spcAft>
                <a:spcPts val="0"/>
              </a:spcAft>
              <a:buClr>
                <a:schemeClr val="lt1"/>
              </a:buClr>
              <a:buSzPct val="25000"/>
              <a:buFont typeface="Calibri"/>
              <a:buNone/>
            </a:pPr>
            <a:r>
              <a:rPr strike="noStrike" u="none" b="1" cap="none" baseline="0" sz="4000" lang="en-US" i="0">
                <a:solidFill>
                  <a:schemeClr val="lt1"/>
                </a:solidFill>
                <a:latin typeface="Calibri"/>
                <a:ea typeface="Calibri"/>
                <a:cs typeface="Calibri"/>
                <a:sym typeface="Calibri"/>
              </a:rPr>
              <a:t>Management:</a:t>
            </a:r>
          </a:p>
          <a:p>
            <a:pPr algn="ctr" rtl="0" lvl="0" marR="0" indent="0" marL="0">
              <a:lnSpc>
                <a:spcPct val="100000"/>
              </a:lnSpc>
              <a:spcBef>
                <a:spcPts val="560"/>
              </a:spcBef>
              <a:spcAft>
                <a:spcPts val="0"/>
              </a:spcAft>
              <a:buClr>
                <a:schemeClr val="lt1"/>
              </a:buClr>
              <a:buSzPct val="25000"/>
              <a:buFont typeface="Calibri"/>
              <a:buNone/>
            </a:pPr>
            <a:r>
              <a:rPr strike="noStrike" u="none" b="0" cap="none" baseline="0" sz="2800" lang="en-US" i="0">
                <a:solidFill>
                  <a:schemeClr val="lt1"/>
                </a:solidFill>
                <a:latin typeface="Calibri"/>
                <a:ea typeface="Calibri"/>
                <a:cs typeface="Calibri"/>
                <a:sym typeface="Calibri"/>
              </a:rPr>
              <a:t>Getting the Right People for Managerial Success</a:t>
            </a:r>
          </a:p>
        </p:txBody>
      </p:sp>
      <p:sp>
        <p:nvSpPr>
          <p:cNvPr id="105" name="Shape 105"/>
          <p:cNvSpPr txBox="1"/>
          <p:nvPr/>
        </p:nvSpPr>
        <p:spPr>
          <a:xfrm>
            <a:off y="6594475" x="76200"/>
            <a:ext cy="244474" cx="1752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lt1"/>
              </a:buClr>
              <a:buSzPct val="25000"/>
              <a:buFont typeface="Times New Roman"/>
              <a:buNone/>
            </a:pPr>
            <a:r>
              <a:rPr strike="noStrike" u="none" b="1" cap="none" baseline="0" sz="1000" lang="en-US" i="1">
                <a:solidFill>
                  <a:schemeClr val="lt1"/>
                </a:solidFill>
                <a:latin typeface="Times New Roman"/>
                <a:ea typeface="Times New Roman"/>
                <a:cs typeface="Times New Roman"/>
                <a:sym typeface="Times New Roman"/>
              </a:rPr>
              <a:t>McGraw-Hill/Irwin</a:t>
            </a:r>
          </a:p>
        </p:txBody>
      </p:sp>
      <p:sp>
        <p:nvSpPr>
          <p:cNvPr id="106" name="Shape 106"/>
          <p:cNvSpPr txBox="1"/>
          <p:nvPr/>
        </p:nvSpPr>
        <p:spPr>
          <a:xfrm>
            <a:off y="6613525" x="4572000"/>
            <a:ext cy="244474" cx="4495800"/>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chemeClr val="lt1"/>
              </a:buClr>
              <a:buSzPct val="25000"/>
              <a:buFont typeface="Times New Roman"/>
              <a:buNone/>
            </a:pPr>
            <a:r>
              <a:rPr strike="noStrike" u="none" b="1" cap="none" baseline="0" sz="1000" lang="en-US" i="1">
                <a:solidFill>
                  <a:schemeClr val="lt1"/>
                </a:solidFill>
                <a:latin typeface="Times New Roman"/>
                <a:ea typeface="Times New Roman"/>
                <a:cs typeface="Times New Roman"/>
                <a:sym typeface="Times New Roman"/>
              </a:rPr>
              <a:t>Copyright © 2013 by The McGraw-Hill Companies, Inc. All rights reserved</a:t>
            </a:r>
            <a:r>
              <a:rPr strike="noStrike" u="none" b="1" cap="none" baseline="0" sz="1000" lang="en-US" i="0">
                <a:solidFill>
                  <a:schemeClr val="lt1"/>
                </a:solidFill>
                <a:latin typeface="Times New Roman"/>
                <a:ea typeface="Times New Roman"/>
                <a:cs typeface="Times New Roman"/>
                <a:sym typeface="Times New Roman"/>
              </a:rPr>
              <a:t>.</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2" name="Shape 162"/>
        <p:cNvGrpSpPr/>
        <p:nvPr/>
      </p:nvGrpSpPr>
      <p:grpSpPr>
        <a:xfrm>
          <a:off y="0" x="0"/>
          <a:ext cy="0" cx="0"/>
          <a:chOff y="0" x="0"/>
          <a:chExt cy="0" cx="0"/>
        </a:xfrm>
      </p:grpSpPr>
      <p:sp>
        <p:nvSpPr>
          <p:cNvPr id="163" name="Shape 16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Labor Relations</a:t>
            </a:r>
          </a:p>
        </p:txBody>
      </p:sp>
      <p:sp>
        <p:nvSpPr>
          <p:cNvPr id="164" name="Shape 164"/>
          <p:cNvSpPr txBox="1"/>
          <p:nvPr>
            <p:ph idx="1" type="body"/>
          </p:nvPr>
        </p:nvSpPr>
        <p:spPr>
          <a:xfrm>
            <a:off y="18034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National Labor Relations Board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enforces procedures whereby employees may vote for a union and collective bargaining</a:t>
            </a:r>
          </a:p>
          <a:p>
            <a:pPr algn="l" rtl="0" lvl="0" marR="0" indent="-461962" marL="461962">
              <a:lnSpc>
                <a:spcPct val="100000"/>
              </a:lnSpc>
              <a:spcBef>
                <a:spcPts val="64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Collective bargaining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negotiations between management and employees about disputes over compensation, benefits, working conditions, and job security</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8" name="Shape 168"/>
        <p:cNvGrpSpPr/>
        <p:nvPr/>
      </p:nvGrpSpPr>
      <p:grpSpPr>
        <a:xfrm>
          <a:off y="0" x="0"/>
          <a:ext cy="0" cx="0"/>
          <a:chOff y="0" x="0"/>
          <a:chExt cy="0" cx="0"/>
        </a:xfrm>
      </p:grpSpPr>
      <p:sp>
        <p:nvSpPr>
          <p:cNvPr id="169" name="Shape 169"/>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Compensation &amp; Benefits</a:t>
            </a:r>
          </a:p>
        </p:txBody>
      </p:sp>
      <p:sp>
        <p:nvSpPr>
          <p:cNvPr id="170" name="Shape 170"/>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Fair Labor Standards Act of 1938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established minimum living standards for workers engaged in interstate commerce, including provision of a federal minimum wage</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4" name="Shape 174"/>
        <p:cNvGrpSpPr/>
        <p:nvPr/>
      </p:nvGrpSpPr>
      <p:grpSpPr>
        <a:xfrm>
          <a:off y="0" x="0"/>
          <a:ext cy="0" cx="0"/>
          <a:chOff y="0" x="0"/>
          <a:chExt cy="0" cx="0"/>
        </a:xfrm>
      </p:grpSpPr>
      <p:sp>
        <p:nvSpPr>
          <p:cNvPr id="175" name="Shape 175"/>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Equal Employment Opportunity</a:t>
            </a:r>
          </a:p>
        </p:txBody>
      </p:sp>
      <p:sp>
        <p:nvSpPr>
          <p:cNvPr id="176" name="Shape 176"/>
          <p:cNvSpPr txBox="1"/>
          <p:nvPr>
            <p:ph idx="1" type="body"/>
          </p:nvPr>
        </p:nvSpPr>
        <p:spPr>
          <a:xfrm>
            <a:off y="18542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Equal Employment Opportunity Commission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job is to enforce antidiscrimination and other employment related laws</a:t>
            </a:r>
          </a:p>
        </p:txBody>
      </p:sp>
      <p:pic>
        <p:nvPicPr>
          <p:cNvPr id="177" name="Shape 177"/>
          <p:cNvPicPr preferRelativeResize="0"/>
          <p:nvPr/>
        </p:nvPicPr>
        <p:blipFill rotWithShape="1">
          <a:blip r:embed="rId3">
            <a:alphaModFix/>
          </a:blip>
          <a:srcRect t="0" b="0" r="0" l="0"/>
          <a:stretch/>
        </p:blipFill>
        <p:spPr>
          <a:xfrm>
            <a:off y="2667000" x="4876800"/>
            <a:ext cy="2666999" cx="4010025"/>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1" name="Shape 181"/>
        <p:cNvGrpSpPr/>
        <p:nvPr/>
      </p:nvGrpSpPr>
      <p:grpSpPr>
        <a:xfrm>
          <a:off y="0" x="0"/>
          <a:ext cy="0" cx="0"/>
          <a:chOff y="0" x="0"/>
          <a:chExt cy="0" cx="0"/>
        </a:xfrm>
      </p:grpSpPr>
      <p:sp>
        <p:nvSpPr>
          <p:cNvPr id="182" name="Shape 182"/>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Equal Employment Opportunity</a:t>
            </a:r>
          </a:p>
        </p:txBody>
      </p:sp>
      <p:sp>
        <p:nvSpPr>
          <p:cNvPr id="183" name="Shape 183"/>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Discrimination</a:t>
            </a:r>
            <a:r>
              <a:rPr strike="noStrike" u="none" b="0" cap="none" baseline="0" sz="3200" lang="en-US" i="0">
                <a:solidFill>
                  <a:schemeClr val="dk1"/>
                </a:solidFill>
                <a:latin typeface="Calibri"/>
                <a:ea typeface="Calibri"/>
                <a:cs typeface="Calibri"/>
                <a:sym typeface="Calibri"/>
              </a:rPr>
              <a: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occurs when people are hired or promoted - or denied hiring or promotion - for reasons not relevant to the job</a:t>
            </a:r>
          </a:p>
          <a:p>
            <a:pPr algn="l" rtl="0" lvl="0" marR="0" indent="-461962" marL="461962">
              <a:lnSpc>
                <a:spcPct val="100000"/>
              </a:lnSpc>
              <a:spcBef>
                <a:spcPts val="64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Affirmative action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focuses on achieving equality of opportunity within an organization including establishment of minority hiring goals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7" name="Shape 187"/>
        <p:cNvGrpSpPr/>
        <p:nvPr/>
      </p:nvGrpSpPr>
      <p:grpSpPr>
        <a:xfrm>
          <a:off y="0" x="0"/>
          <a:ext cy="0" cx="0"/>
          <a:chOff y="0" x="0"/>
          <a:chExt cy="0" cx="0"/>
        </a:xfrm>
      </p:grpSpPr>
      <p:sp>
        <p:nvSpPr>
          <p:cNvPr id="188" name="Shape 188"/>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Workplace Discrimination</a:t>
            </a:r>
          </a:p>
        </p:txBody>
      </p:sp>
      <p:sp>
        <p:nvSpPr>
          <p:cNvPr id="189" name="Shape 189"/>
          <p:cNvSpPr txBox="1"/>
          <p:nvPr>
            <p:ph idx="1" type="body"/>
          </p:nvPr>
        </p:nvSpPr>
        <p:spPr>
          <a:xfrm>
            <a:off y="18034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Adverse impact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occurs when an organization uses an employment practice or procedure that results in unfavorable outcomes to a protected class</a:t>
            </a:r>
          </a:p>
        </p:txBody>
      </p:sp>
      <p:sp>
        <p:nvSpPr>
          <p:cNvPr id="190" name="Shape 190"/>
          <p:cNvSpPr txBox="1"/>
          <p:nvPr>
            <p:ph idx="2" type="body"/>
          </p:nvPr>
        </p:nvSpPr>
        <p:spPr>
          <a:xfrm>
            <a:off y="18034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Disparate treatment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results when employees from protected groups are intentionally treated differently.</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4" name="Shape 194"/>
        <p:cNvGrpSpPr/>
        <p:nvPr/>
      </p:nvGrpSpPr>
      <p:grpSpPr>
        <a:xfrm>
          <a:off y="0" x="0"/>
          <a:ext cy="0" cx="0"/>
          <a:chOff y="0" x="0"/>
          <a:chExt cy="0" cx="0"/>
        </a:xfrm>
      </p:grpSpPr>
      <p:sp>
        <p:nvSpPr>
          <p:cNvPr id="195" name="Shape 195"/>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Equal Employment Opportunity</a:t>
            </a:r>
          </a:p>
        </p:txBody>
      </p:sp>
      <p:sp>
        <p:nvSpPr>
          <p:cNvPr id="196" name="Shape 196"/>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Sexual harassment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consists of unwanted sexual attention that creates an adverse work environment</a:t>
            </a:r>
          </a:p>
          <a:p>
            <a:pPr algn="l" rtl="0" lvl="0" marR="0" indent="-223837" marL="461962">
              <a:lnSpc>
                <a:spcPct val="100000"/>
              </a:lnSpc>
              <a:spcBef>
                <a:spcPts val="600"/>
              </a:spcBef>
              <a:spcAft>
                <a:spcPts val="0"/>
              </a:spcAft>
              <a:buClr>
                <a:srgbClr val="254061"/>
              </a:buClr>
              <a:buFont typeface="Calibri"/>
              <a:buNone/>
            </a:pPr>
            <a:r>
              <a:t/>
            </a:r>
            <a:endParaRPr strike="noStrike" u="none" b="0" cap="none" baseline="0" sz="3000" i="0">
              <a:solidFill>
                <a:schemeClr val="dk1"/>
              </a:solidFill>
              <a:latin typeface="Calibri"/>
              <a:ea typeface="Calibri"/>
              <a:cs typeface="Calibri"/>
              <a:sym typeface="Calibri"/>
            </a:endParaRPr>
          </a:p>
          <a:p>
            <a:pPr algn="l" rtl="0" lvl="0" marR="0" indent="-461962" marL="461962">
              <a:lnSpc>
                <a:spcPct val="100000"/>
              </a:lnSpc>
              <a:spcBef>
                <a:spcPts val="600"/>
              </a:spcBef>
              <a:spcAft>
                <a:spcPts val="0"/>
              </a:spcAft>
              <a:buClr>
                <a:srgbClr val="254061"/>
              </a:buClr>
              <a:buSzPct val="125000"/>
              <a:buFont typeface="Calibri"/>
              <a:buChar char="✦"/>
            </a:pPr>
            <a:r>
              <a:rPr strike="noStrike" u="none" b="0" cap="none" baseline="0" sz="3000" lang="en-US" i="0">
                <a:solidFill>
                  <a:schemeClr val="dk1"/>
                </a:solidFill>
                <a:latin typeface="Calibri"/>
                <a:ea typeface="Calibri"/>
                <a:cs typeface="Calibri"/>
                <a:sym typeface="Calibri"/>
              </a:rPr>
              <a:t>Quid pro quo – </a:t>
            </a:r>
            <a:r>
              <a:rPr strike="noStrike" u="none" b="0" cap="none" baseline="0" sz="3000" lang="en-US" i="0">
                <a:solidFill>
                  <a:srgbClr val="008080"/>
                </a:solidFill>
                <a:latin typeface="Calibri"/>
                <a:ea typeface="Calibri"/>
                <a:cs typeface="Calibri"/>
                <a:sym typeface="Calibri"/>
              </a:rPr>
              <a:t>tangible</a:t>
            </a:r>
            <a:r>
              <a:rPr strike="noStrike" u="none" b="0" cap="none" baseline="0" sz="3000" lang="en-US" i="0">
                <a:solidFill>
                  <a:schemeClr val="dk1"/>
                </a:solidFill>
                <a:latin typeface="Calibri"/>
                <a:ea typeface="Calibri"/>
                <a:cs typeface="Calibri"/>
                <a:sym typeface="Calibri"/>
              </a:rPr>
              <a:t> economic injury</a:t>
            </a:r>
          </a:p>
          <a:p>
            <a:pPr algn="l" rtl="0" lvl="0" marR="0" indent="-461962" marL="461962">
              <a:lnSpc>
                <a:spcPct val="100000"/>
              </a:lnSpc>
              <a:spcBef>
                <a:spcPts val="600"/>
              </a:spcBef>
              <a:spcAft>
                <a:spcPts val="0"/>
              </a:spcAft>
              <a:buClr>
                <a:srgbClr val="254061"/>
              </a:buClr>
              <a:buSzPct val="125000"/>
              <a:buFont typeface="Calibri"/>
              <a:buChar char="✦"/>
            </a:pPr>
            <a:r>
              <a:rPr strike="noStrike" u="none" b="0" cap="none" baseline="0" sz="3000" lang="en-US" i="0">
                <a:solidFill>
                  <a:schemeClr val="dk1"/>
                </a:solidFill>
                <a:latin typeface="Calibri"/>
                <a:ea typeface="Calibri"/>
                <a:cs typeface="Calibri"/>
                <a:sym typeface="Calibri"/>
              </a:rPr>
              <a:t>Hostile environment – </a:t>
            </a:r>
            <a:r>
              <a:rPr strike="noStrike" u="none" b="0" cap="none" baseline="0" sz="3000" lang="en-US" i="0">
                <a:solidFill>
                  <a:srgbClr val="008080"/>
                </a:solidFill>
                <a:latin typeface="Calibri"/>
                <a:ea typeface="Calibri"/>
                <a:cs typeface="Calibri"/>
                <a:sym typeface="Calibri"/>
              </a:rPr>
              <a:t>offensive</a:t>
            </a:r>
            <a:r>
              <a:rPr strike="noStrike" u="none" b="0" cap="none" baseline="0" sz="3000" lang="en-US" i="0">
                <a:solidFill>
                  <a:schemeClr val="dk1"/>
                </a:solidFill>
                <a:latin typeface="Calibri"/>
                <a:ea typeface="Calibri"/>
                <a:cs typeface="Calibri"/>
                <a:sym typeface="Calibri"/>
              </a:rPr>
              <a:t> work environment</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0" name="Shape 200"/>
        <p:cNvGrpSpPr/>
        <p:nvPr/>
      </p:nvGrpSpPr>
      <p:grpSpPr>
        <a:xfrm>
          <a:off y="0" x="0"/>
          <a:ext cy="0" cx="0"/>
          <a:chOff y="0" x="0"/>
          <a:chExt cy="0" cx="0"/>
        </a:xfrm>
      </p:grpSpPr>
      <p:sp>
        <p:nvSpPr>
          <p:cNvPr id="201" name="Shape 201"/>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Question?</a:t>
            </a:r>
          </a:p>
        </p:txBody>
      </p:sp>
      <p:sp>
        <p:nvSpPr>
          <p:cNvPr id="202" name="Shape 202"/>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3200" lang="en-US" i="0">
                <a:solidFill>
                  <a:schemeClr val="dk1"/>
                </a:solidFill>
                <a:latin typeface="Calibri"/>
                <a:ea typeface="Calibri"/>
                <a:cs typeface="Calibri"/>
                <a:sym typeface="Calibri"/>
              </a:rPr>
              <a:t>	Stan is constantly telling off-color jokes and using profanity in front of his administrative assistant. This could be considered a _____________.</a:t>
            </a:r>
          </a:p>
          <a:p>
            <a:pPr algn="l" rtl="0" lvl="0" marR="0" indent="-461962" marL="461962">
              <a:lnSpc>
                <a:spcPct val="100000"/>
              </a:lnSpc>
              <a:spcBef>
                <a:spcPts val="640"/>
              </a:spcBef>
              <a:spcAft>
                <a:spcPts val="0"/>
              </a:spcAft>
              <a:buClr>
                <a:srgbClr val="403152"/>
              </a:buClr>
              <a:buSzPct val="125000"/>
              <a:buFont typeface="Calibri"/>
              <a:buAutoNum type="alphaUcPeriod"/>
            </a:pPr>
            <a:r>
              <a:rPr strike="noStrike" u="none" b="0" cap="none" baseline="0" sz="3200" lang="en-US" i="0">
                <a:solidFill>
                  <a:schemeClr val="dk1"/>
                </a:solidFill>
                <a:latin typeface="Calibri"/>
                <a:ea typeface="Calibri"/>
                <a:cs typeface="Calibri"/>
                <a:sym typeface="Calibri"/>
              </a:rPr>
              <a:t>Difficult atmosphere</a:t>
            </a:r>
          </a:p>
          <a:p>
            <a:pPr algn="l" rtl="0" lvl="0" marR="0" indent="-461962" marL="461962">
              <a:lnSpc>
                <a:spcPct val="100000"/>
              </a:lnSpc>
              <a:spcBef>
                <a:spcPts val="640"/>
              </a:spcBef>
              <a:spcAft>
                <a:spcPts val="0"/>
              </a:spcAft>
              <a:buClr>
                <a:srgbClr val="403152"/>
              </a:buClr>
              <a:buSzPct val="125000"/>
              <a:buFont typeface="Calibri"/>
              <a:buAutoNum type="alphaUcPeriod"/>
            </a:pPr>
            <a:r>
              <a:rPr strike="noStrike" u="none" b="0" cap="none" baseline="0" sz="3200" lang="en-US" i="0">
                <a:solidFill>
                  <a:schemeClr val="dk1"/>
                </a:solidFill>
                <a:latin typeface="Calibri"/>
                <a:ea typeface="Calibri"/>
                <a:cs typeface="Calibri"/>
                <a:sym typeface="Calibri"/>
              </a:rPr>
              <a:t>Hostile work environment</a:t>
            </a:r>
          </a:p>
          <a:p>
            <a:pPr algn="l" rtl="0" lvl="0" marR="0" indent="-461962" marL="461962">
              <a:lnSpc>
                <a:spcPct val="100000"/>
              </a:lnSpc>
              <a:spcBef>
                <a:spcPts val="640"/>
              </a:spcBef>
              <a:spcAft>
                <a:spcPts val="0"/>
              </a:spcAft>
              <a:buClr>
                <a:srgbClr val="403152"/>
              </a:buClr>
              <a:buSzPct val="125000"/>
              <a:buFont typeface="Calibri"/>
              <a:buAutoNum type="alphaUcPeriod"/>
            </a:pPr>
            <a:r>
              <a:rPr strike="noStrike" u="none" b="0" cap="none" baseline="0" sz="3200" lang="en-US" i="0">
                <a:solidFill>
                  <a:schemeClr val="dk1"/>
                </a:solidFill>
                <a:latin typeface="Calibri"/>
                <a:ea typeface="Calibri"/>
                <a:cs typeface="Calibri"/>
                <a:sym typeface="Calibri"/>
              </a:rPr>
              <a:t>Intimidating surroundings</a:t>
            </a:r>
          </a:p>
          <a:p>
            <a:pPr algn="l" rtl="0" lvl="0" marR="0" indent="-461962" marL="461962">
              <a:lnSpc>
                <a:spcPct val="100000"/>
              </a:lnSpc>
              <a:spcBef>
                <a:spcPts val="640"/>
              </a:spcBef>
              <a:spcAft>
                <a:spcPts val="0"/>
              </a:spcAft>
              <a:buClr>
                <a:srgbClr val="403152"/>
              </a:buClr>
              <a:buSzPct val="125000"/>
              <a:buFont typeface="Calibri"/>
              <a:buAutoNum type="alphaUcPeriod"/>
            </a:pPr>
            <a:r>
              <a:rPr strike="noStrike" u="none" b="0" cap="none" baseline="0" sz="3200" lang="en-US" i="0">
                <a:solidFill>
                  <a:schemeClr val="dk1"/>
                </a:solidFill>
                <a:latin typeface="Calibri"/>
                <a:ea typeface="Calibri"/>
                <a:cs typeface="Calibri"/>
                <a:sym typeface="Calibri"/>
              </a:rPr>
              <a:t>This for that</a:t>
            </a:r>
          </a:p>
          <a:p>
            <a:pPr algn="l" rtl="0" lvl="0" marR="0" indent="0" marL="0">
              <a:spcBef>
                <a:spcPts val="0"/>
              </a:spcBef>
              <a:buNone/>
            </a:pPr>
            <a:r>
              <a:t/>
            </a:r>
            <a:endParaRPr strike="noStrike" u="none" b="0" cap="none" baseline="0" sz="32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7" name="Shape 207"/>
        <p:cNvGrpSpPr/>
        <p:nvPr/>
      </p:nvGrpSpPr>
      <p:grpSpPr>
        <a:xfrm>
          <a:off y="0" x="0"/>
          <a:ext cy="0" cx="0"/>
          <a:chOff y="0" x="0"/>
          <a:chExt cy="0" cx="0"/>
        </a:xfrm>
      </p:grpSpPr>
      <p:sp>
        <p:nvSpPr>
          <p:cNvPr id="208" name="Shape 208"/>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Recruitment</a:t>
            </a:r>
          </a:p>
        </p:txBody>
      </p:sp>
      <p:sp>
        <p:nvSpPr>
          <p:cNvPr id="209" name="Shape 209"/>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Recruitment</a:t>
            </a:r>
            <a:r>
              <a:rPr strike="noStrike" u="none" b="0" cap="none" baseline="0" sz="3200" lang="en-US" i="0">
                <a:solidFill>
                  <a:schemeClr val="dk1"/>
                </a:solidFill>
                <a:latin typeface="Calibri"/>
                <a:ea typeface="Calibri"/>
                <a:cs typeface="Calibri"/>
                <a:sym typeface="Calibri"/>
              </a:rPr>
              <a: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process of locating and attracting qualified applicants for jobs open in the organization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internal, external</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4" name="Shape 214"/>
        <p:cNvGrpSpPr/>
        <p:nvPr/>
      </p:nvGrpSpPr>
      <p:grpSpPr>
        <a:xfrm>
          <a:off y="0" x="0"/>
          <a:ext cy="0" cx="0"/>
          <a:chOff y="0" x="0"/>
          <a:chExt cy="0" cx="0"/>
        </a:xfrm>
      </p:grpSpPr>
      <p:sp>
        <p:nvSpPr>
          <p:cNvPr id="215" name="Shape 215"/>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Recruitment</a:t>
            </a:r>
          </a:p>
        </p:txBody>
      </p:sp>
      <p:sp>
        <p:nvSpPr>
          <p:cNvPr id="216" name="Shape 216"/>
          <p:cNvSpPr txBox="1"/>
          <p:nvPr>
            <p:ph idx="1" type="body"/>
          </p:nvPr>
        </p:nvSpPr>
        <p:spPr>
          <a:xfrm>
            <a:off y="17653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Realistic job preview</a:t>
            </a:r>
            <a:r>
              <a:rPr strike="noStrike" u="none" b="0" cap="none" baseline="0" sz="3200" lang="en-US" i="0">
                <a:solidFill>
                  <a:schemeClr val="dk1"/>
                </a:solidFill>
                <a:latin typeface="Calibri"/>
                <a:ea typeface="Calibri"/>
                <a:cs typeface="Calibri"/>
                <a:sym typeface="Calibri"/>
              </a:rPr>
              <a: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gives a candidate a picture of both the positive and negative features of the job and the organization before he is hired</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people tend to quit less frequently and be more satisfied</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0" name="Shape 220"/>
        <p:cNvGrpSpPr/>
        <p:nvPr/>
      </p:nvGrpSpPr>
      <p:grpSpPr>
        <a:xfrm>
          <a:off y="0" x="0"/>
          <a:ext cy="0" cx="0"/>
          <a:chOff y="0" x="0"/>
          <a:chExt cy="0" cx="0"/>
        </a:xfrm>
      </p:grpSpPr>
      <p:sp>
        <p:nvSpPr>
          <p:cNvPr id="221" name="Shape 221"/>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Question?</a:t>
            </a:r>
          </a:p>
        </p:txBody>
      </p:sp>
      <p:sp>
        <p:nvSpPr>
          <p:cNvPr id="222" name="Shape 222"/>
          <p:cNvSpPr txBox="1"/>
          <p:nvPr>
            <p:ph idx="1" type="body"/>
          </p:nvPr>
        </p:nvSpPr>
        <p:spPr>
          <a:xfrm>
            <a:off y="17780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2800" lang="en-US" i="0">
                <a:solidFill>
                  <a:schemeClr val="dk1"/>
                </a:solidFill>
                <a:latin typeface="Calibri"/>
                <a:ea typeface="Calibri"/>
                <a:cs typeface="Calibri"/>
                <a:sym typeface="Calibri"/>
              </a:rPr>
              <a:t>	Melanie scheduled a special interview with Gina before Gina was hired, in which Melanie painted a picture of both the positive and negative features of the job.  Mel was performing a: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Structured interview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Unstructured interview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Performance appraisal </a:t>
            </a:r>
          </a:p>
          <a:p>
            <a:pPr algn="l" rtl="0" lvl="0" marR="0" indent="-461962" marL="461962">
              <a:lnSpc>
                <a:spcPct val="100000"/>
              </a:lnSpc>
              <a:spcBef>
                <a:spcPts val="640"/>
              </a:spcBef>
              <a:spcAft>
                <a:spcPts val="0"/>
              </a:spcAft>
              <a:buClr>
                <a:srgbClr val="604A7B"/>
              </a:buClr>
              <a:buSzPct val="142857"/>
              <a:buFont typeface="Calibri"/>
              <a:buAutoNum type="alphaUcPeriod"/>
            </a:pPr>
            <a:r>
              <a:rPr strike="noStrike" u="none" b="0" cap="none" baseline="0" sz="2800" lang="en-US" i="0">
                <a:solidFill>
                  <a:schemeClr val="dk1"/>
                </a:solidFill>
                <a:latin typeface="Calibri"/>
                <a:ea typeface="Calibri"/>
                <a:cs typeface="Calibri"/>
                <a:sym typeface="Calibri"/>
              </a:rPr>
              <a:t>Realistic job preview</a:t>
            </a:r>
            <a:r>
              <a:rPr strike="noStrike" u="none" b="0" cap="none" baseline="0" sz="3200" lang="en-US" i="0">
                <a:solidFill>
                  <a:schemeClr val="dk1"/>
                </a:solidFill>
                <a:latin typeface="Calibri"/>
                <a:ea typeface="Calibri"/>
                <a:cs typeface="Calibri"/>
                <a:sym typeface="Calibri"/>
              </a:rPr>
              <a:t> </a:t>
            </a:r>
          </a:p>
          <a:p>
            <a:pPr algn="l" rtl="0" lvl="0" marR="0" indent="0" marL="0">
              <a:spcBef>
                <a:spcPts val="0"/>
              </a:spcBef>
              <a:buNone/>
            </a:pPr>
            <a:r>
              <a:t/>
            </a:r>
            <a:endParaRPr strike="noStrike" u="none" b="0" cap="none" baseline="0" sz="32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0" name="Shape 110"/>
        <p:cNvGrpSpPr/>
        <p:nvPr/>
      </p:nvGrpSpPr>
      <p:grpSpPr>
        <a:xfrm>
          <a:off y="0" x="0"/>
          <a:ext cy="0" cx="0"/>
          <a:chOff y="0" x="0"/>
          <a:chExt cy="0" cx="0"/>
        </a:xfrm>
      </p:grpSpPr>
      <p:sp>
        <p:nvSpPr>
          <p:cNvPr id="111" name="Shape 111"/>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Major Questions You Should Be Able to Answer</a:t>
            </a:r>
          </a:p>
        </p:txBody>
      </p:sp>
      <p:sp>
        <p:nvSpPr>
          <p:cNvPr id="112" name="Shape 112"/>
          <p:cNvSpPr txBox="1"/>
          <p:nvPr>
            <p:ph idx="1" type="body"/>
          </p:nvPr>
        </p:nvSpPr>
        <p:spPr>
          <a:xfrm>
            <a:off y="1765300" x="457200"/>
            <a:ext cy="4525961" cx="8229600"/>
          </a:xfrm>
          <a:prstGeom prst="rect">
            <a:avLst/>
          </a:prstGeom>
          <a:noFill/>
          <a:ln>
            <a:noFill/>
          </a:ln>
        </p:spPr>
        <p:txBody>
          <a:bodyPr bIns="45700" rIns="91425" lIns="91425" tIns="45700" anchor="t" anchorCtr="0">
            <a:noAutofit/>
          </a:bodyPr>
          <a:lstStyle/>
          <a:p>
            <a:pPr algn="l" rtl="0" lvl="0" marR="0" indent="-573087" marL="573087">
              <a:lnSpc>
                <a:spcPct val="100000"/>
              </a:lnSpc>
              <a:spcBef>
                <a:spcPts val="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9.1</a:t>
            </a:r>
            <a:r>
              <a:rPr strike="noStrike" u="none" b="0" cap="none" baseline="0" sz="2800" lang="en-US" i="0">
                <a:solidFill>
                  <a:schemeClr val="dk1"/>
                </a:solidFill>
                <a:latin typeface="Calibri"/>
                <a:ea typeface="Calibri"/>
                <a:cs typeface="Calibri"/>
                <a:sym typeface="Calibri"/>
              </a:rPr>
              <a:t> How do effective managers view the role of people in their organization’s success?</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9.2</a:t>
            </a:r>
            <a:r>
              <a:rPr strike="noStrike" u="none" b="0" cap="none" baseline="0" sz="2800" lang="en-US" i="0">
                <a:solidFill>
                  <a:schemeClr val="dk1"/>
                </a:solidFill>
                <a:latin typeface="Calibri"/>
                <a:ea typeface="Calibri"/>
                <a:cs typeface="Calibri"/>
                <a:sym typeface="Calibri"/>
              </a:rPr>
              <a:t> To avoid exposure to legal liabilities, what areas of the law do I need to be aware of?</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9.3</a:t>
            </a:r>
            <a:r>
              <a:rPr strike="noStrike" u="none" b="0" cap="none" baseline="0" sz="2800" lang="en-US" i="0">
                <a:solidFill>
                  <a:schemeClr val="dk1"/>
                </a:solidFill>
                <a:latin typeface="Calibri"/>
                <a:ea typeface="Calibri"/>
                <a:cs typeface="Calibri"/>
                <a:sym typeface="Calibri"/>
              </a:rPr>
              <a:t> How can I reduce mistakes in hiring and find great people who might work for me?</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9.4</a:t>
            </a:r>
            <a:r>
              <a:rPr strike="noStrike" u="none" b="0" cap="none" baseline="0" sz="2800" lang="en-US" i="0">
                <a:solidFill>
                  <a:schemeClr val="dk1"/>
                </a:solidFill>
                <a:latin typeface="Calibri"/>
                <a:ea typeface="Calibri"/>
                <a:cs typeface="Calibri"/>
                <a:sym typeface="Calibri"/>
              </a:rPr>
              <a:t> Once people are hired, what’s the best way to see that they do what they’re supposed to do?</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7" name="Shape 227"/>
        <p:cNvGrpSpPr/>
        <p:nvPr/>
      </p:nvGrpSpPr>
      <p:grpSpPr>
        <a:xfrm>
          <a:off y="0" x="0"/>
          <a:ext cy="0" cx="0"/>
          <a:chOff y="0" x="0"/>
          <a:chExt cy="0" cx="0"/>
        </a:xfrm>
      </p:grpSpPr>
      <p:sp>
        <p:nvSpPr>
          <p:cNvPr id="228" name="Shape 228"/>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Selection </a:t>
            </a:r>
          </a:p>
        </p:txBody>
      </p:sp>
      <p:sp>
        <p:nvSpPr>
          <p:cNvPr id="229" name="Shape 229"/>
          <p:cNvSpPr txBox="1"/>
          <p:nvPr>
            <p:ph idx="1" type="body"/>
          </p:nvPr>
        </p:nvSpPr>
        <p:spPr>
          <a:xfrm>
            <a:off y="18034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Selection process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screening of job applicants to hire the best candidate</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application forms, résumés, reference checks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3" name="Shape 233"/>
        <p:cNvGrpSpPr/>
        <p:nvPr/>
      </p:nvGrpSpPr>
      <p:grpSpPr>
        <a:xfrm>
          <a:off y="0" x="0"/>
          <a:ext cy="0" cx="0"/>
          <a:chOff y="0" x="0"/>
          <a:chExt cy="0" cx="0"/>
        </a:xfrm>
      </p:grpSpPr>
      <p:sp>
        <p:nvSpPr>
          <p:cNvPr id="234" name="Shape 234"/>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Selection</a:t>
            </a:r>
          </a:p>
        </p:txBody>
      </p:sp>
      <p:sp>
        <p:nvSpPr>
          <p:cNvPr id="235" name="Shape 235"/>
          <p:cNvSpPr txBox="1"/>
          <p:nvPr>
            <p:ph idx="1" type="body"/>
          </p:nvPr>
        </p:nvSpPr>
        <p:spPr>
          <a:xfrm>
            <a:off y="17653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Unstructured interview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no fixed set of questions and no systematic scoring procedure</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involves asking probing questions to find out what the applicant is like</a:t>
            </a:r>
          </a:p>
        </p:txBody>
      </p:sp>
      <p:pic>
        <p:nvPicPr>
          <p:cNvPr id="236" name="Shape 236"/>
          <p:cNvPicPr preferRelativeResize="0"/>
          <p:nvPr/>
        </p:nvPicPr>
        <p:blipFill rotWithShape="1">
          <a:blip r:embed="rId3">
            <a:alphaModFix/>
          </a:blip>
          <a:srcRect t="0" b="0" r="0" l="0"/>
          <a:stretch/>
        </p:blipFill>
        <p:spPr>
          <a:xfrm>
            <a:off y="4114800" x="5410200"/>
            <a:ext cy="2120899" cx="3181349"/>
          </a:xfrm>
          <a:prstGeom prst="rect">
            <a:avLst/>
          </a:prstGeom>
          <a:noFill/>
          <a:ln>
            <a:noFill/>
          </a:ln>
        </p:spPr>
      </p:pic>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0" name="Shape 240"/>
        <p:cNvGrpSpPr/>
        <p:nvPr/>
      </p:nvGrpSpPr>
      <p:grpSpPr>
        <a:xfrm>
          <a:off y="0" x="0"/>
          <a:ext cy="0" cx="0"/>
          <a:chOff y="0" x="0"/>
          <a:chExt cy="0" cx="0"/>
        </a:xfrm>
      </p:grpSpPr>
      <p:sp>
        <p:nvSpPr>
          <p:cNvPr id="241" name="Shape 241"/>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Selection</a:t>
            </a:r>
          </a:p>
        </p:txBody>
      </p:sp>
      <p:sp>
        <p:nvSpPr>
          <p:cNvPr id="242" name="Shape 242"/>
          <p:cNvSpPr txBox="1"/>
          <p:nvPr>
            <p:ph idx="1" type="body"/>
          </p:nvPr>
        </p:nvSpPr>
        <p:spPr>
          <a:xfrm>
            <a:off y="18034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Structured interview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involves asking each applicant the same questions and comparing their responses to a standardized set of answers</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1" cap="none" baseline="0" sz="2800" lang="en-US" i="0">
                <a:solidFill>
                  <a:schemeClr val="dk1"/>
                </a:solidFill>
                <a:latin typeface="Calibri"/>
                <a:ea typeface="Calibri"/>
                <a:cs typeface="Calibri"/>
                <a:sym typeface="Calibri"/>
              </a:rPr>
              <a:t>Situational</a:t>
            </a:r>
            <a:r>
              <a:rPr strike="noStrike" u="none" b="0" cap="none" baseline="0" sz="2800" lang="en-US" i="0">
                <a:solidFill>
                  <a:schemeClr val="dk1"/>
                </a:solidFill>
                <a:latin typeface="Calibri"/>
                <a:ea typeface="Calibri"/>
                <a:cs typeface="Calibri"/>
                <a:sym typeface="Calibri"/>
              </a:rPr>
              <a:t> – focuses on hypothetical situations</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1" cap="none" baseline="0" sz="2800" lang="en-US" i="0">
                <a:solidFill>
                  <a:schemeClr val="dk1"/>
                </a:solidFill>
                <a:latin typeface="Calibri"/>
                <a:ea typeface="Calibri"/>
                <a:cs typeface="Calibri"/>
                <a:sym typeface="Calibri"/>
              </a:rPr>
              <a:t>Behavioral</a:t>
            </a:r>
            <a:r>
              <a:rPr strike="noStrike" u="none" b="0" cap="none" baseline="0" sz="2800" lang="en-US" i="0">
                <a:solidFill>
                  <a:schemeClr val="dk1"/>
                </a:solidFill>
                <a:latin typeface="Calibri"/>
                <a:ea typeface="Calibri"/>
                <a:cs typeface="Calibri"/>
                <a:sym typeface="Calibri"/>
              </a:rPr>
              <a:t> – explore what applicants have actually done in the past</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6" name="Shape 246"/>
        <p:cNvGrpSpPr/>
        <p:nvPr/>
      </p:nvGrpSpPr>
      <p:grpSpPr>
        <a:xfrm>
          <a:off y="0" x="0"/>
          <a:ext cy="0" cx="0"/>
          <a:chOff y="0" x="0"/>
          <a:chExt cy="0" cx="0"/>
        </a:xfrm>
      </p:grpSpPr>
      <p:sp>
        <p:nvSpPr>
          <p:cNvPr id="247" name="Shape 247"/>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Selection</a:t>
            </a:r>
          </a:p>
        </p:txBody>
      </p:sp>
      <p:sp>
        <p:nvSpPr>
          <p:cNvPr id="248" name="Shape 248"/>
          <p:cNvSpPr txBox="1"/>
          <p:nvPr>
            <p:ph idx="1" type="body"/>
          </p:nvPr>
        </p:nvSpPr>
        <p:spPr>
          <a:xfrm>
            <a:off y="18161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Employment tests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legally considered to consist of any procedure used in the employment selection decision process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ability, performance, personality</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reliability, validity</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2" name="Shape 252"/>
        <p:cNvGrpSpPr/>
        <p:nvPr/>
      </p:nvGrpSpPr>
      <p:grpSpPr>
        <a:xfrm>
          <a:off y="0" x="0"/>
          <a:ext cy="0" cx="0"/>
          <a:chOff y="0" x="0"/>
          <a:chExt cy="0" cx="0"/>
        </a:xfrm>
      </p:grpSpPr>
      <p:sp>
        <p:nvSpPr>
          <p:cNvPr id="253" name="Shape 25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Example: Finish Line </a:t>
            </a:r>
          </a:p>
        </p:txBody>
      </p:sp>
      <p:sp>
        <p:nvSpPr>
          <p:cNvPr id="254" name="Shape 254"/>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At Finish Line, store managers use the results of web-based personality tests developed by Unicru to screen applicants</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Applicants are scored as green, yellow, or red</a:t>
            </a:r>
          </a:p>
        </p:txBody>
      </p:sp>
      <p:pic>
        <p:nvPicPr>
          <p:cNvPr id="255" name="Shape 255"/>
          <p:cNvPicPr preferRelativeResize="0"/>
          <p:nvPr/>
        </p:nvPicPr>
        <p:blipFill rotWithShape="1">
          <a:blip r:embed="rId3">
            <a:alphaModFix/>
          </a:blip>
          <a:srcRect t="0" b="0" r="0" l="0"/>
          <a:stretch/>
        </p:blipFill>
        <p:spPr>
          <a:xfrm>
            <a:off y="5486400" x="4929187"/>
            <a:ext cy="533399" cx="3481387"/>
          </a:xfrm>
          <a:prstGeom prst="rect">
            <a:avLst/>
          </a:prstGeom>
          <a:solidFill>
            <a:srgbClr val="254061"/>
          </a:solid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9" name="Shape 259"/>
        <p:cNvGrpSpPr/>
        <p:nvPr/>
      </p:nvGrpSpPr>
      <p:grpSpPr>
        <a:xfrm>
          <a:off y="0" x="0"/>
          <a:ext cy="0" cx="0"/>
          <a:chOff y="0" x="0"/>
          <a:chExt cy="0" cx="0"/>
        </a:xfrm>
      </p:grpSpPr>
      <p:sp>
        <p:nvSpPr>
          <p:cNvPr id="260" name="Shape 260"/>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Orientation, Training, &amp; Development</a:t>
            </a:r>
          </a:p>
        </p:txBody>
      </p:sp>
      <p:sp>
        <p:nvSpPr>
          <p:cNvPr id="261" name="Shape 261"/>
          <p:cNvSpPr txBox="1"/>
          <p:nvPr>
            <p:ph idx="1" type="body"/>
          </p:nvPr>
        </p:nvSpPr>
        <p:spPr>
          <a:xfrm>
            <a:off y="18161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Orientation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helping the newcomer fit smoothly into the job and the organization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designed to give employees the information they need to be successful</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5" name="Shape 265"/>
        <p:cNvGrpSpPr/>
        <p:nvPr/>
      </p:nvGrpSpPr>
      <p:grpSpPr>
        <a:xfrm>
          <a:off y="0" x="0"/>
          <a:ext cy="0" cx="0"/>
          <a:chOff y="0" x="0"/>
          <a:chExt cy="0" cx="0"/>
        </a:xfrm>
      </p:grpSpPr>
      <p:sp>
        <p:nvSpPr>
          <p:cNvPr id="266" name="Shape 266"/>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Orientation, Training, &amp; Development</a:t>
            </a:r>
          </a:p>
        </p:txBody>
      </p:sp>
      <p:sp>
        <p:nvSpPr>
          <p:cNvPr id="267" name="Shape 267"/>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3200" lang="en-US" i="0">
                <a:solidFill>
                  <a:schemeClr val="dk1"/>
                </a:solidFill>
                <a:latin typeface="Calibri"/>
                <a:ea typeface="Calibri"/>
                <a:cs typeface="Calibri"/>
                <a:sym typeface="Calibri"/>
              </a:rPr>
              <a:t>	Following orientation, the employee should emerge with information about:</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The job routine</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The organization’s mission and operations</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The organization’s work rules and employee benefits</a:t>
            </a:r>
          </a:p>
          <a:p>
            <a:pPr algn="l" rtl="0" lvl="0" marR="0" indent="0" marL="0">
              <a:spcBef>
                <a:spcPts val="0"/>
              </a:spcBef>
              <a:buNone/>
            </a:pPr>
            <a:r>
              <a:t/>
            </a:r>
            <a:endParaRPr strike="noStrike" u="none" b="0" cap="none" baseline="0" sz="32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1" name="Shape 271"/>
        <p:cNvGrpSpPr/>
        <p:nvPr/>
      </p:nvGrpSpPr>
      <p:grpSpPr>
        <a:xfrm>
          <a:off y="0" x="0"/>
          <a:ext cy="0" cx="0"/>
          <a:chOff y="0" x="0"/>
          <a:chExt cy="0" cx="0"/>
        </a:xfrm>
      </p:grpSpPr>
      <p:sp>
        <p:nvSpPr>
          <p:cNvPr id="272" name="Shape 272"/>
          <p:cNvSpPr txBox="1"/>
          <p:nvPr>
            <p:ph type="title"/>
          </p:nvPr>
        </p:nvSpPr>
        <p:spPr>
          <a:xfrm>
            <a:off y="274637"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Five Steps in the Training Process</a:t>
            </a:r>
          </a:p>
        </p:txBody>
      </p:sp>
      <p:sp>
        <p:nvSpPr>
          <p:cNvPr id="273" name="Shape 273"/>
          <p:cNvSpPr txBox="1"/>
          <p:nvPr/>
        </p:nvSpPr>
        <p:spPr>
          <a:xfrm>
            <a:off y="1752600" x="7937"/>
            <a:ext cy="338136" cx="1752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Figure 9.2</a:t>
            </a:r>
          </a:p>
        </p:txBody>
      </p:sp>
      <p:pic>
        <p:nvPicPr>
          <p:cNvPr id="274" name="Shape 274"/>
          <p:cNvPicPr preferRelativeResize="0"/>
          <p:nvPr/>
        </p:nvPicPr>
        <p:blipFill rotWithShape="1">
          <a:blip r:embed="rId3">
            <a:alphaModFix/>
          </a:blip>
          <a:srcRect t="0" b="0" r="0" l="0"/>
          <a:stretch/>
        </p:blipFill>
        <p:spPr>
          <a:xfrm>
            <a:off y="2301875" x="268287"/>
            <a:ext cy="2422525" cx="8555037"/>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8" name="Shape 278"/>
        <p:cNvGrpSpPr/>
        <p:nvPr/>
      </p:nvGrpSpPr>
      <p:grpSpPr>
        <a:xfrm>
          <a:off y="0" x="0"/>
          <a:ext cy="0" cx="0"/>
          <a:chOff y="0" x="0"/>
          <a:chExt cy="0" cx="0"/>
        </a:xfrm>
      </p:grpSpPr>
      <p:sp>
        <p:nvSpPr>
          <p:cNvPr id="279" name="Shape 279"/>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Orientation, Training, &amp; Development</a:t>
            </a:r>
          </a:p>
        </p:txBody>
      </p:sp>
      <p:sp>
        <p:nvSpPr>
          <p:cNvPr id="280" name="Shape 280"/>
          <p:cNvSpPr txBox="1"/>
          <p:nvPr>
            <p:ph idx="1" type="body"/>
          </p:nvPr>
        </p:nvSpPr>
        <p:spPr>
          <a:xfrm>
            <a:off y="18161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Training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educating technical and operational employees in how to better do their current jobs</a:t>
            </a:r>
          </a:p>
        </p:txBody>
      </p:sp>
      <p:sp>
        <p:nvSpPr>
          <p:cNvPr id="281" name="Shape 281"/>
          <p:cNvSpPr txBox="1"/>
          <p:nvPr>
            <p:ph idx="2" type="body"/>
          </p:nvPr>
        </p:nvSpPr>
        <p:spPr>
          <a:xfrm>
            <a:off y="18161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Development</a:t>
            </a:r>
            <a:r>
              <a:rPr strike="noStrike" u="none" b="0" cap="none" baseline="0" sz="3000" lang="en-US" i="0">
                <a:solidFill>
                  <a:schemeClr val="dk1"/>
                </a:solidFill>
                <a:latin typeface="Calibri"/>
                <a:ea typeface="Calibri"/>
                <a:cs typeface="Calibri"/>
                <a:sym typeface="Calibri"/>
              </a:rPr>
              <a:t>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educating professionals and managers in the skills they need to do their jobs in the future</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5" name="Shape 285"/>
        <p:cNvGrpSpPr/>
        <p:nvPr/>
      </p:nvGrpSpPr>
      <p:grpSpPr>
        <a:xfrm>
          <a:off y="0" x="0"/>
          <a:ext cy="0" cx="0"/>
          <a:chOff y="0" x="0"/>
          <a:chExt cy="0" cx="0"/>
        </a:xfrm>
      </p:grpSpPr>
      <p:sp>
        <p:nvSpPr>
          <p:cNvPr id="286" name="Shape 286"/>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Question?</a:t>
            </a:r>
          </a:p>
        </p:txBody>
      </p:sp>
      <p:sp>
        <p:nvSpPr>
          <p:cNvPr id="287" name="Shape 287"/>
          <p:cNvSpPr txBox="1"/>
          <p:nvPr>
            <p:ph idx="1" type="body"/>
          </p:nvPr>
        </p:nvSpPr>
        <p:spPr>
          <a:xfrm>
            <a:off y="17526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3200" lang="en-US" i="0">
                <a:solidFill>
                  <a:schemeClr val="dk1"/>
                </a:solidFill>
                <a:latin typeface="Calibri"/>
                <a:ea typeface="Calibri"/>
                <a:cs typeface="Calibri"/>
                <a:sym typeface="Calibri"/>
              </a:rPr>
              <a:t>	Artie is designing a training class that is aimed at improving teamwork among people on task forces.  What method should he choose?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Lectures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Role plays </a:t>
            </a:r>
          </a:p>
          <a:p>
            <a:pPr algn="l" rtl="0" lvl="0" marR="0" indent="-461962" marL="461962">
              <a:lnSpc>
                <a:spcPct val="100000"/>
              </a:lnSpc>
              <a:spcBef>
                <a:spcPts val="560"/>
              </a:spcBef>
              <a:spcAft>
                <a:spcPts val="0"/>
              </a:spcAft>
              <a:buClr>
                <a:srgbClr val="604A7B"/>
              </a:buClr>
              <a:buSzPct val="125000"/>
              <a:buFont typeface="Calibri"/>
              <a:buAutoNum type="alphaUcPeriod"/>
            </a:pPr>
            <a:r>
              <a:rPr strike="noStrike" u="none" b="0" cap="none" baseline="0" sz="2800" lang="en-US" i="0">
                <a:solidFill>
                  <a:schemeClr val="dk1"/>
                </a:solidFill>
                <a:latin typeface="Calibri"/>
                <a:ea typeface="Calibri"/>
                <a:cs typeface="Calibri"/>
                <a:sym typeface="Calibri"/>
              </a:rPr>
              <a:t>Workbooks </a:t>
            </a:r>
          </a:p>
          <a:p>
            <a:pPr algn="l" rtl="0" lvl="0" marR="0" indent="-461962" marL="461962">
              <a:lnSpc>
                <a:spcPct val="100000"/>
              </a:lnSpc>
              <a:spcBef>
                <a:spcPts val="640"/>
              </a:spcBef>
              <a:spcAft>
                <a:spcPts val="0"/>
              </a:spcAft>
              <a:buClr>
                <a:srgbClr val="604A7B"/>
              </a:buClr>
              <a:buSzPct val="142857"/>
              <a:buFont typeface="Calibri"/>
              <a:buAutoNum type="alphaUcPeriod"/>
            </a:pPr>
            <a:r>
              <a:rPr strike="noStrike" u="none" b="0" cap="none" baseline="0" sz="2800" lang="en-US" i="0">
                <a:solidFill>
                  <a:schemeClr val="dk1"/>
                </a:solidFill>
                <a:latin typeface="Calibri"/>
                <a:ea typeface="Calibri"/>
                <a:cs typeface="Calibri"/>
                <a:sym typeface="Calibri"/>
              </a:rPr>
              <a:t>Videotapes</a:t>
            </a:r>
            <a:r>
              <a:rPr strike="noStrike" u="none" b="0" cap="none" baseline="0" sz="3200" lang="en-US" i="0">
                <a:solidFill>
                  <a:schemeClr val="dk1"/>
                </a:solidFill>
                <a:latin typeface="Calibri"/>
                <a:ea typeface="Calibri"/>
                <a:cs typeface="Calibri"/>
                <a:sym typeface="Calibri"/>
              </a:rPr>
              <a:t> </a:t>
            </a:r>
          </a:p>
          <a:p>
            <a:pPr algn="l" rtl="0" lvl="0" marR="0" indent="0" marL="0">
              <a:spcBef>
                <a:spcPts val="0"/>
              </a:spcBef>
              <a:buNone/>
            </a:pPr>
            <a:r>
              <a:t/>
            </a:r>
            <a:endParaRPr strike="noStrike" u="none" b="0" cap="none" baseline="0" sz="32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6" name="Shape 116"/>
        <p:cNvGrpSpPr/>
        <p:nvPr/>
      </p:nvGrpSpPr>
      <p:grpSpPr>
        <a:xfrm>
          <a:off y="0" x="0"/>
          <a:ext cy="0" cx="0"/>
          <a:chOff y="0" x="0"/>
          <a:chExt cy="0" cx="0"/>
        </a:xfrm>
      </p:grpSpPr>
      <p:sp>
        <p:nvSpPr>
          <p:cNvPr id="117" name="Shape 117"/>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Major Questions You Should Be Able to Answer</a:t>
            </a:r>
          </a:p>
        </p:txBody>
      </p:sp>
      <p:sp>
        <p:nvSpPr>
          <p:cNvPr id="118" name="Shape 118"/>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573087" marL="573087">
              <a:lnSpc>
                <a:spcPct val="100000"/>
              </a:lnSpc>
              <a:spcBef>
                <a:spcPts val="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9.5</a:t>
            </a:r>
            <a:r>
              <a:rPr strike="noStrike" u="none" b="0" cap="none" baseline="0" sz="2800" lang="en-US" i="0">
                <a:solidFill>
                  <a:schemeClr val="dk1"/>
                </a:solidFill>
                <a:latin typeface="Calibri"/>
                <a:ea typeface="Calibri"/>
                <a:cs typeface="Calibri"/>
                <a:sym typeface="Calibri"/>
              </a:rPr>
              <a:t> How can I assess employees’ performance more accurately and give more effective feedback?</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9.6</a:t>
            </a:r>
            <a:r>
              <a:rPr strike="noStrike" u="none" b="0" cap="none" baseline="0" sz="2800" lang="en-US" i="0">
                <a:solidFill>
                  <a:schemeClr val="dk1"/>
                </a:solidFill>
                <a:latin typeface="Calibri"/>
                <a:ea typeface="Calibri"/>
                <a:cs typeface="Calibri"/>
                <a:sym typeface="Calibri"/>
              </a:rPr>
              <a:t> What are the various forms of compensation?</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9.7</a:t>
            </a:r>
            <a:r>
              <a:rPr strike="noStrike" u="none" b="0" cap="none" baseline="0" sz="2800" lang="en-US" i="0">
                <a:solidFill>
                  <a:schemeClr val="dk1"/>
                </a:solidFill>
                <a:latin typeface="Calibri"/>
                <a:ea typeface="Calibri"/>
                <a:cs typeface="Calibri"/>
                <a:sym typeface="Calibri"/>
              </a:rPr>
              <a:t> What are some guidelines for handling promotions, transfers, disciplining, and dismissals?</a:t>
            </a:r>
          </a:p>
          <a:p>
            <a:pPr algn="l" rtl="0" lvl="0" marR="0" indent="-573087" marL="573087">
              <a:lnSpc>
                <a:spcPct val="100000"/>
              </a:lnSpc>
              <a:spcBef>
                <a:spcPts val="560"/>
              </a:spcBef>
              <a:spcAft>
                <a:spcPts val="0"/>
              </a:spcAft>
              <a:buClr>
                <a:srgbClr val="FF0000"/>
              </a:buClr>
              <a:buSzPct val="25000"/>
              <a:buFont typeface="Calibri"/>
              <a:buNone/>
            </a:pPr>
            <a:r>
              <a:rPr strike="noStrike" u="none" b="1" cap="none" baseline="0" sz="2800" lang="en-US" i="0">
                <a:solidFill>
                  <a:srgbClr val="FF0000"/>
                </a:solidFill>
                <a:latin typeface="Calibri"/>
                <a:ea typeface="Calibri"/>
                <a:cs typeface="Calibri"/>
                <a:sym typeface="Calibri"/>
              </a:rPr>
              <a:t>9.8</a:t>
            </a:r>
            <a:r>
              <a:rPr strike="noStrike" u="none" b="0" cap="none" baseline="0" sz="2800" lang="en-US" i="0">
                <a:solidFill>
                  <a:schemeClr val="dk1"/>
                </a:solidFill>
                <a:latin typeface="Calibri"/>
                <a:ea typeface="Calibri"/>
                <a:cs typeface="Calibri"/>
                <a:sym typeface="Calibri"/>
              </a:rPr>
              <a:t> What are the principal processes and issues involved in organizing labor unions?</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2" name="Shape 292"/>
        <p:cNvGrpSpPr/>
        <p:nvPr/>
      </p:nvGrpSpPr>
      <p:grpSpPr>
        <a:xfrm>
          <a:off y="0" x="0"/>
          <a:ext cy="0" cx="0"/>
          <a:chOff y="0" x="0"/>
          <a:chExt cy="0" cx="0"/>
        </a:xfrm>
      </p:grpSpPr>
      <p:sp>
        <p:nvSpPr>
          <p:cNvPr id="293" name="Shape 29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Example: E-Learning </a:t>
            </a:r>
          </a:p>
        </p:txBody>
      </p:sp>
      <p:sp>
        <p:nvSpPr>
          <p:cNvPr id="294" name="Shape 294"/>
          <p:cNvSpPr txBox="1"/>
          <p:nvPr>
            <p:ph idx="1" type="body"/>
          </p:nvPr>
        </p:nvSpPr>
        <p:spPr>
          <a:xfrm>
            <a:off y="17653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Millions of people are taking short-term, practical courses related to their careers</a:t>
            </a:r>
          </a:p>
          <a:p>
            <a:pPr algn="l" rtl="0" lvl="0" marR="0" indent="-461962" marL="461962">
              <a:lnSpc>
                <a:spcPct val="100000"/>
              </a:lnSpc>
              <a:spcBef>
                <a:spcPts val="64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Advantages</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No transportation is needed</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You can follow a flexible schedule</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You can work at your own pace</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8" name="Shape 298"/>
        <p:cNvGrpSpPr/>
        <p:nvPr/>
      </p:nvGrpSpPr>
      <p:grpSpPr>
        <a:xfrm>
          <a:off y="0" x="0"/>
          <a:ext cy="0" cx="0"/>
          <a:chOff y="0" x="0"/>
          <a:chExt cy="0" cx="0"/>
        </a:xfrm>
      </p:grpSpPr>
      <p:sp>
        <p:nvSpPr>
          <p:cNvPr id="299" name="Shape 299"/>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Performance Appraisal</a:t>
            </a:r>
          </a:p>
        </p:txBody>
      </p:sp>
      <p:sp>
        <p:nvSpPr>
          <p:cNvPr id="300" name="Shape 300"/>
          <p:cNvSpPr txBox="1"/>
          <p:nvPr>
            <p:ph idx="1" type="body"/>
          </p:nvPr>
        </p:nvSpPr>
        <p:spPr>
          <a:xfrm>
            <a:off y="1785936"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Performance management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the continuous cycle of improving job performance through goal setting, feedback and coaching, and rewards and positive reinforcement</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4" name="Shape 304"/>
        <p:cNvGrpSpPr/>
        <p:nvPr/>
      </p:nvGrpSpPr>
      <p:grpSpPr>
        <a:xfrm>
          <a:off y="0" x="0"/>
          <a:ext cy="0" cx="0"/>
          <a:chOff y="0" x="0"/>
          <a:chExt cy="0" cx="0"/>
        </a:xfrm>
      </p:grpSpPr>
      <p:sp>
        <p:nvSpPr>
          <p:cNvPr id="305" name="Shape 305"/>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Performance Appraisal</a:t>
            </a:r>
          </a:p>
        </p:txBody>
      </p:sp>
      <p:sp>
        <p:nvSpPr>
          <p:cNvPr id="306" name="Shape 306"/>
          <p:cNvSpPr txBox="1"/>
          <p:nvPr>
            <p:ph idx="1" type="body"/>
          </p:nvPr>
        </p:nvSpPr>
        <p:spPr>
          <a:xfrm>
            <a:off y="18415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Performance appraisal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consists of assessing an employer’s performance and providing him with feedback</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pic>
        <p:nvPicPr>
          <p:cNvPr id="307" name="Shape 307"/>
          <p:cNvPicPr preferRelativeResize="0"/>
          <p:nvPr/>
        </p:nvPicPr>
        <p:blipFill rotWithShape="1">
          <a:blip r:embed="rId3">
            <a:alphaModFix/>
          </a:blip>
          <a:srcRect t="0" b="0" r="0" l="0"/>
          <a:stretch/>
        </p:blipFill>
        <p:spPr>
          <a:xfrm>
            <a:off y="2971800" x="533400"/>
            <a:ext cy="2819400" cx="4238625"/>
          </a:xfrm>
          <a:prstGeom prst="rect">
            <a:avLst/>
          </a:prstGeom>
          <a:noFill/>
          <a:ln>
            <a:noFill/>
          </a:ln>
        </p:spPr>
      </p:pic>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1" name="Shape 311"/>
        <p:cNvGrpSpPr/>
        <p:nvPr/>
      </p:nvGrpSpPr>
      <p:grpSpPr>
        <a:xfrm>
          <a:off y="0" x="0"/>
          <a:ext cy="0" cx="0"/>
          <a:chOff y="0" x="0"/>
          <a:chExt cy="0" cx="0"/>
        </a:xfrm>
      </p:grpSpPr>
      <p:sp>
        <p:nvSpPr>
          <p:cNvPr id="312" name="Shape 312"/>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Performance Appraisal</a:t>
            </a:r>
          </a:p>
        </p:txBody>
      </p:sp>
      <p:sp>
        <p:nvSpPr>
          <p:cNvPr id="313" name="Shape 313"/>
          <p:cNvSpPr txBox="1"/>
          <p:nvPr>
            <p:ph idx="1" type="body"/>
          </p:nvPr>
        </p:nvSpPr>
        <p:spPr>
          <a:xfrm>
            <a:off y="18034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Objective appraisal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based on fact and often numerical</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measure results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harder to challenge legally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also called results appraisal</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7" name="Shape 317"/>
        <p:cNvGrpSpPr/>
        <p:nvPr/>
      </p:nvGrpSpPr>
      <p:grpSpPr>
        <a:xfrm>
          <a:off y="0" x="0"/>
          <a:ext cy="0" cx="0"/>
          <a:chOff y="0" x="0"/>
          <a:chExt cy="0" cx="0"/>
        </a:xfrm>
      </p:grpSpPr>
      <p:sp>
        <p:nvSpPr>
          <p:cNvPr id="318" name="Shape 318"/>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Question?</a:t>
            </a:r>
          </a:p>
        </p:txBody>
      </p:sp>
      <p:sp>
        <p:nvSpPr>
          <p:cNvPr id="319" name="Shape 319"/>
          <p:cNvSpPr txBox="1"/>
          <p:nvPr>
            <p:ph idx="1" type="body"/>
          </p:nvPr>
        </p:nvSpPr>
        <p:spPr>
          <a:xfrm>
            <a:off y="17780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2800" lang="en-US" i="0">
                <a:solidFill>
                  <a:schemeClr val="dk1"/>
                </a:solidFill>
                <a:latin typeface="Calibri"/>
                <a:ea typeface="Calibri"/>
                <a:cs typeface="Calibri"/>
                <a:sym typeface="Calibri"/>
              </a:rPr>
              <a:t>	Luann is conducting a performance appraisal on Bill.  The form her company uses asks her to list the objectives that she and Bill agreed to last year, and indicate how well he met each objective.  Luann's company is using a(n) ________ system of performance appraisal.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Objective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BARS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Trait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Informal </a:t>
            </a:r>
          </a:p>
          <a:p>
            <a:pPr algn="l" rtl="0" lvl="0" marR="0" indent="0" marL="0">
              <a:spcBef>
                <a:spcPts val="0"/>
              </a:spcBef>
              <a:buNone/>
            </a:pPr>
            <a:r>
              <a:t/>
            </a:r>
            <a:endParaRPr strike="noStrike" u="none" b="0" cap="none" baseline="0" sz="26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4" name="Shape 324"/>
        <p:cNvGrpSpPr/>
        <p:nvPr/>
      </p:nvGrpSpPr>
      <p:grpSpPr>
        <a:xfrm>
          <a:off y="0" x="0"/>
          <a:ext cy="0" cx="0"/>
          <a:chOff y="0" x="0"/>
          <a:chExt cy="0" cx="0"/>
        </a:xfrm>
      </p:grpSpPr>
      <p:sp>
        <p:nvSpPr>
          <p:cNvPr id="325" name="Shape 325"/>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Performance Appraisal</a:t>
            </a:r>
          </a:p>
        </p:txBody>
      </p:sp>
      <p:sp>
        <p:nvSpPr>
          <p:cNvPr id="326" name="Shape 326"/>
          <p:cNvSpPr txBox="1"/>
          <p:nvPr>
            <p:ph idx="1" type="body"/>
          </p:nvPr>
        </p:nvSpPr>
        <p:spPr>
          <a:xfrm>
            <a:off y="17780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Subjective appraisal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based on a manager’s perceptions of an employees traits and behaviors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rgbClr val="008080"/>
                </a:solidFill>
                <a:latin typeface="Calibri"/>
                <a:ea typeface="Calibri"/>
                <a:cs typeface="Calibri"/>
                <a:sym typeface="Calibri"/>
              </a:rPr>
              <a:t>BARS</a:t>
            </a:r>
            <a:r>
              <a:rPr strike="noStrike" u="none" b="0" cap="none" baseline="0" sz="2800" lang="en-US" i="0">
                <a:solidFill>
                  <a:schemeClr val="dk1"/>
                </a:solidFill>
                <a:latin typeface="Calibri"/>
                <a:ea typeface="Calibri"/>
                <a:cs typeface="Calibri"/>
                <a:sym typeface="Calibri"/>
              </a:rPr>
              <a:t> - rates employee gradations in performance according to scales of specific behaviors</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0" name="Shape 330"/>
        <p:cNvGrpSpPr/>
        <p:nvPr/>
      </p:nvGrpSpPr>
      <p:grpSpPr>
        <a:xfrm>
          <a:off y="0" x="0"/>
          <a:ext cy="0" cx="0"/>
          <a:chOff y="0" x="0"/>
          <a:chExt cy="0" cx="0"/>
        </a:xfrm>
      </p:grpSpPr>
      <p:sp>
        <p:nvSpPr>
          <p:cNvPr id="331" name="Shape 331"/>
          <p:cNvSpPr txBox="1"/>
          <p:nvPr>
            <p:ph type="title"/>
          </p:nvPr>
        </p:nvSpPr>
        <p:spPr>
          <a:xfrm>
            <a:off y="274637"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Who Should Make Performance Appraisals?</a:t>
            </a:r>
          </a:p>
        </p:txBody>
      </p:sp>
      <p:pic>
        <p:nvPicPr>
          <p:cNvPr id="332" name="Shape 332"/>
          <p:cNvPicPr preferRelativeResize="0"/>
          <p:nvPr/>
        </p:nvPicPr>
        <p:blipFill rotWithShape="1">
          <a:blip r:embed="rId3">
            <a:alphaModFix/>
          </a:blip>
          <a:srcRect t="0" b="0" r="0" l="0"/>
          <a:stretch/>
        </p:blipFill>
        <p:spPr>
          <a:xfrm>
            <a:off y="1828800" x="396875"/>
            <a:ext cy="4572000" cx="8350250"/>
          </a:xfrm>
          <a:prstGeom prst="rect">
            <a:avLst/>
          </a:prstGeom>
          <a:noFill/>
          <a:ln>
            <a:noFill/>
          </a:ln>
        </p:spPr>
      </p:pic>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6" name="Shape 336"/>
        <p:cNvGrpSpPr/>
        <p:nvPr/>
      </p:nvGrpSpPr>
      <p:grpSpPr>
        <a:xfrm>
          <a:off y="0" x="0"/>
          <a:ext cy="0" cx="0"/>
          <a:chOff y="0" x="0"/>
          <a:chExt cy="0" cx="0"/>
        </a:xfrm>
      </p:grpSpPr>
      <p:sp>
        <p:nvSpPr>
          <p:cNvPr id="337" name="Shape 337"/>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Performance Appraisal</a:t>
            </a:r>
          </a:p>
        </p:txBody>
      </p:sp>
      <p:sp>
        <p:nvSpPr>
          <p:cNvPr id="338" name="Shape 338"/>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Forced ranking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all employees within a business unit are ranked against one another and grades are distributed </a:t>
            </a:r>
            <a:br>
              <a:rPr strike="noStrike" u="none" b="0" cap="none" baseline="0" sz="2800" lang="en-US" i="0">
                <a:solidFill>
                  <a:schemeClr val="dk1"/>
                </a:solidFill>
                <a:latin typeface="Calibri"/>
                <a:ea typeface="Calibri"/>
                <a:cs typeface="Calibri"/>
                <a:sym typeface="Calibri"/>
              </a:rPr>
            </a:br>
            <a:r>
              <a:rPr strike="noStrike" u="none" b="0" cap="none" baseline="0" sz="2800" lang="en-US" i="0">
                <a:solidFill>
                  <a:schemeClr val="dk1"/>
                </a:solidFill>
                <a:latin typeface="Calibri"/>
                <a:ea typeface="Calibri"/>
                <a:cs typeface="Calibri"/>
                <a:sym typeface="Calibri"/>
              </a:rPr>
              <a:t>along some sort of bell curve</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2" name="Shape 342"/>
        <p:cNvGrpSpPr/>
        <p:nvPr/>
      </p:nvGrpSpPr>
      <p:grpSpPr>
        <a:xfrm>
          <a:off y="0" x="0"/>
          <a:ext cy="0" cx="0"/>
          <a:chOff y="0" x="0"/>
          <a:chExt cy="0" cx="0"/>
        </a:xfrm>
      </p:grpSpPr>
      <p:sp>
        <p:nvSpPr>
          <p:cNvPr id="343" name="Shape 34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Effective Performance Appraisal</a:t>
            </a:r>
          </a:p>
        </p:txBody>
      </p:sp>
      <p:sp>
        <p:nvSpPr>
          <p:cNvPr id="344" name="Shape 344"/>
          <p:cNvSpPr txBox="1"/>
          <p:nvPr>
            <p:ph idx="1" type="body"/>
          </p:nvPr>
        </p:nvSpPr>
        <p:spPr>
          <a:xfrm>
            <a:off y="18034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Formal appraisal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conducted at specific times throughout the year and based on performance measures that have been established in advance</a:t>
            </a:r>
          </a:p>
        </p:txBody>
      </p:sp>
      <p:sp>
        <p:nvSpPr>
          <p:cNvPr id="345" name="Shape 345"/>
          <p:cNvSpPr txBox="1"/>
          <p:nvPr>
            <p:ph idx="2" type="body"/>
          </p:nvPr>
        </p:nvSpPr>
        <p:spPr>
          <a:xfrm>
            <a:off y="18034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Informal appraisal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conducted on an unscheduled basis and consists of less rigorous indications of employee performance</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9" name="Shape 349"/>
        <p:cNvGrpSpPr/>
        <p:nvPr/>
      </p:nvGrpSpPr>
      <p:grpSpPr>
        <a:xfrm>
          <a:off y="0" x="0"/>
          <a:ext cy="0" cx="0"/>
          <a:chOff y="0" x="0"/>
          <a:chExt cy="0" cx="0"/>
        </a:xfrm>
      </p:grpSpPr>
      <p:sp>
        <p:nvSpPr>
          <p:cNvPr id="350" name="Shape 350"/>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Compensation &amp; Benefits</a:t>
            </a:r>
          </a:p>
        </p:txBody>
      </p:sp>
      <p:sp>
        <p:nvSpPr>
          <p:cNvPr id="351" name="Shape 351"/>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Compensation</a:t>
            </a:r>
            <a:r>
              <a:rPr strike="noStrike" u="none" b="0" cap="none" baseline="0" sz="3200" lang="en-US" i="0">
                <a:solidFill>
                  <a:schemeClr val="dk1"/>
                </a:solidFill>
                <a:latin typeface="Calibri"/>
                <a:ea typeface="Calibri"/>
                <a:cs typeface="Calibri"/>
                <a:sym typeface="Calibri"/>
              </a:rPr>
              <a: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wages or salaries, incentives, and benefits</a:t>
            </a:r>
          </a:p>
          <a:p>
            <a:pPr algn="l" rtl="0" lvl="0" marR="0" indent="-461962" marL="461962">
              <a:lnSpc>
                <a:spcPct val="100000"/>
              </a:lnSpc>
              <a:spcBef>
                <a:spcPts val="64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Base pay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basic wage or salary paid employees in exchange for doing their jobs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2" name="Shape 122"/>
        <p:cNvGrpSpPr/>
        <p:nvPr/>
      </p:nvGrpSpPr>
      <p:grpSpPr>
        <a:xfrm>
          <a:off y="0" x="0"/>
          <a:ext cy="0" cx="0"/>
          <a:chOff y="0" x="0"/>
          <a:chExt cy="0" cx="0"/>
        </a:xfrm>
      </p:grpSpPr>
      <p:sp>
        <p:nvSpPr>
          <p:cNvPr id="123" name="Shape 12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Strategic Human Resource Management</a:t>
            </a:r>
          </a:p>
        </p:txBody>
      </p:sp>
      <p:sp>
        <p:nvSpPr>
          <p:cNvPr id="124" name="Shape 124"/>
          <p:cNvSpPr txBox="1"/>
          <p:nvPr>
            <p:ph idx="1" type="body"/>
          </p:nvPr>
        </p:nvSpPr>
        <p:spPr>
          <a:xfrm>
            <a:off y="18161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Human Resource Management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consists of the activities managers perform to plan for, attract, develop, and retain an effective workforce</a:t>
            </a:r>
          </a:p>
        </p:txBody>
      </p:sp>
      <p:pic>
        <p:nvPicPr>
          <p:cNvPr id="125" name="Shape 125"/>
          <p:cNvPicPr preferRelativeResize="0"/>
          <p:nvPr/>
        </p:nvPicPr>
        <p:blipFill rotWithShape="1">
          <a:blip r:embed="rId3">
            <a:alphaModFix/>
          </a:blip>
          <a:srcRect t="0" b="0" r="0" l="0"/>
          <a:stretch/>
        </p:blipFill>
        <p:spPr>
          <a:xfrm>
            <a:off y="1803400" x="5715000"/>
            <a:ext cy="4878387" cx="1752600"/>
          </a:xfrm>
          <a:prstGeom prst="rect">
            <a:avLst/>
          </a:prstGeom>
          <a:noFill/>
          <a:ln>
            <a:noFill/>
          </a:ln>
        </p:spPr>
      </p:pic>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5" name="Shape 355"/>
        <p:cNvGrpSpPr/>
        <p:nvPr/>
      </p:nvGrpSpPr>
      <p:grpSpPr>
        <a:xfrm>
          <a:off y="0" x="0"/>
          <a:ext cy="0" cx="0"/>
          <a:chOff y="0" x="0"/>
          <a:chExt cy="0" cx="0"/>
        </a:xfrm>
      </p:grpSpPr>
      <p:sp>
        <p:nvSpPr>
          <p:cNvPr id="356" name="Shape 356"/>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Managing Promotions, Transfers, Disciplining, &amp; Dismissals</a:t>
            </a:r>
          </a:p>
        </p:txBody>
      </p:sp>
      <p:sp>
        <p:nvSpPr>
          <p:cNvPr id="357" name="Shape 357"/>
          <p:cNvSpPr txBox="1"/>
          <p:nvPr>
            <p:ph idx="1" type="body"/>
          </p:nvPr>
        </p:nvSpPr>
        <p:spPr>
          <a:xfrm>
            <a:off y="18415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Promotion – moving </a:t>
            </a:r>
            <a:r>
              <a:rPr strike="noStrike" u="none" b="0" cap="none" baseline="0" sz="3200" lang="en-US" i="0">
                <a:solidFill>
                  <a:srgbClr val="008080"/>
                </a:solidFill>
                <a:latin typeface="Calibri"/>
                <a:ea typeface="Calibri"/>
                <a:cs typeface="Calibri"/>
                <a:sym typeface="Calibri"/>
              </a:rPr>
              <a:t>upward</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Transfer – moving </a:t>
            </a:r>
            <a:r>
              <a:rPr strike="noStrike" u="none" b="0" cap="none" baseline="0" sz="3200" lang="en-US" i="0">
                <a:solidFill>
                  <a:srgbClr val="008080"/>
                </a:solidFill>
                <a:latin typeface="Calibri"/>
                <a:ea typeface="Calibri"/>
                <a:cs typeface="Calibri"/>
                <a:sym typeface="Calibri"/>
              </a:rPr>
              <a:t>sideways</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Disciplining &amp; Demotion – the threat of moving </a:t>
            </a:r>
            <a:r>
              <a:rPr strike="noStrike" u="none" b="0" cap="none" baseline="0" sz="3200" lang="en-US" i="0">
                <a:solidFill>
                  <a:srgbClr val="008080"/>
                </a:solidFill>
                <a:latin typeface="Calibri"/>
                <a:ea typeface="Calibri"/>
                <a:cs typeface="Calibri"/>
                <a:sym typeface="Calibri"/>
              </a:rPr>
              <a:t>downward</a:t>
            </a:r>
          </a:p>
          <a:p>
            <a:pPr algn="l" rtl="0" lvl="0" marR="0" indent="-461962" marL="461962">
              <a:lnSpc>
                <a:spcPct val="100000"/>
              </a:lnSpc>
              <a:spcBef>
                <a:spcPts val="640"/>
              </a:spcBef>
              <a:spcAft>
                <a:spcPts val="0"/>
              </a:spcAft>
              <a:buClr>
                <a:srgbClr val="254061"/>
              </a:buClr>
              <a:buSzPct val="125000"/>
              <a:buFont typeface="Calibri"/>
              <a:buChar char="✦"/>
            </a:pPr>
            <a:r>
              <a:rPr strike="noStrike" u="none" b="0" cap="none" baseline="0" sz="3200" lang="en-US" i="0">
                <a:solidFill>
                  <a:schemeClr val="dk1"/>
                </a:solidFill>
                <a:latin typeface="Calibri"/>
                <a:ea typeface="Calibri"/>
                <a:cs typeface="Calibri"/>
                <a:sym typeface="Calibri"/>
              </a:rPr>
              <a:t>Dismissal – moving </a:t>
            </a:r>
            <a:r>
              <a:rPr strike="noStrike" u="none" b="0" cap="none" baseline="0" sz="3200" lang="en-US" i="0">
                <a:solidFill>
                  <a:srgbClr val="008080"/>
                </a:solidFill>
                <a:latin typeface="Calibri"/>
                <a:ea typeface="Calibri"/>
                <a:cs typeface="Calibri"/>
                <a:sym typeface="Calibri"/>
              </a:rPr>
              <a:t>out</a:t>
            </a:r>
            <a:r>
              <a:rPr strike="noStrike" u="none" b="0" cap="none" baseline="0" sz="3200" lang="en-US" i="0">
                <a:solidFill>
                  <a:schemeClr val="dk1"/>
                </a:solidFill>
                <a:latin typeface="Calibri"/>
                <a:ea typeface="Calibri"/>
                <a:cs typeface="Calibri"/>
                <a:sym typeface="Calibri"/>
              </a:rPr>
              <a:t> of the organization</a:t>
            </a: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1" name="Shape 361"/>
        <p:cNvGrpSpPr/>
        <p:nvPr/>
      </p:nvGrpSpPr>
      <p:grpSpPr>
        <a:xfrm>
          <a:off y="0" x="0"/>
          <a:ext cy="0" cx="0"/>
          <a:chOff y="0" x="0"/>
          <a:chExt cy="0" cx="0"/>
        </a:xfrm>
      </p:grpSpPr>
      <p:sp>
        <p:nvSpPr>
          <p:cNvPr id="362" name="Shape 362"/>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Labor-Management Issues</a:t>
            </a:r>
          </a:p>
        </p:txBody>
      </p:sp>
      <p:sp>
        <p:nvSpPr>
          <p:cNvPr id="363" name="Shape 363"/>
          <p:cNvSpPr txBox="1"/>
          <p:nvPr>
            <p:ph idx="1" type="body"/>
          </p:nvPr>
        </p:nvSpPr>
        <p:spPr>
          <a:xfrm>
            <a:off y="17653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Labor unions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organizations of employees formed to protect and advance their members’ interests by bargaining with management over job-related issues</a:t>
            </a:r>
          </a:p>
        </p:txBody>
      </p:sp>
      <p:pic>
        <p:nvPicPr>
          <p:cNvPr id="364" name="Shape 364"/>
          <p:cNvPicPr preferRelativeResize="0"/>
          <p:nvPr/>
        </p:nvPicPr>
        <p:blipFill rotWithShape="1">
          <a:blip r:embed="rId3">
            <a:alphaModFix/>
          </a:blip>
          <a:srcRect t="0" b="0" r="0" l="0"/>
          <a:stretch/>
        </p:blipFill>
        <p:spPr>
          <a:xfrm>
            <a:off y="3883025" x="3657600"/>
            <a:ext cy="2732087" cx="3373437"/>
          </a:xfrm>
          <a:prstGeom prst="rect">
            <a:avLst/>
          </a:prstGeom>
          <a:noFill/>
          <a:ln>
            <a:noFill/>
          </a:ln>
        </p:spPr>
      </p:pic>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8" name="Shape 368"/>
        <p:cNvGrpSpPr/>
        <p:nvPr/>
      </p:nvGrpSpPr>
      <p:grpSpPr>
        <a:xfrm>
          <a:off y="0" x="0"/>
          <a:ext cy="0" cx="0"/>
          <a:chOff y="0" x="0"/>
          <a:chExt cy="0" cx="0"/>
        </a:xfrm>
      </p:grpSpPr>
      <p:sp>
        <p:nvSpPr>
          <p:cNvPr id="369" name="Shape 369"/>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Union Security </a:t>
            </a:r>
          </a:p>
        </p:txBody>
      </p:sp>
      <p:sp>
        <p:nvSpPr>
          <p:cNvPr id="370" name="Shape 370"/>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Union security clause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the part of the labor-management agreement that states that employees who receive union benefits must join the union, or at least pay dues to it</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4" name="Shape 374"/>
        <p:cNvGrpSpPr/>
        <p:nvPr/>
      </p:nvGrpSpPr>
      <p:grpSpPr>
        <a:xfrm>
          <a:off y="0" x="0"/>
          <a:ext cy="0" cx="0"/>
          <a:chOff y="0" x="0"/>
          <a:chExt cy="0" cx="0"/>
        </a:xfrm>
      </p:grpSpPr>
      <p:sp>
        <p:nvSpPr>
          <p:cNvPr id="375" name="Shape 375"/>
          <p:cNvSpPr txBox="1"/>
          <p:nvPr>
            <p:ph type="title"/>
          </p:nvPr>
        </p:nvSpPr>
        <p:spPr>
          <a:xfrm>
            <a:off y="274637"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Workplace Labor Agreements</a:t>
            </a:r>
          </a:p>
        </p:txBody>
      </p:sp>
      <p:pic>
        <p:nvPicPr>
          <p:cNvPr id="376" name="Shape 376"/>
          <p:cNvPicPr preferRelativeResize="0"/>
          <p:nvPr/>
        </p:nvPicPr>
        <p:blipFill rotWithShape="1">
          <a:blip r:embed="rId3">
            <a:alphaModFix/>
          </a:blip>
          <a:srcRect t="0" b="0" r="0" l="0"/>
          <a:stretch/>
        </p:blipFill>
        <p:spPr>
          <a:xfrm>
            <a:off y="2209800" x="685800"/>
            <a:ext cy="4010025" cx="7772400"/>
          </a:xfrm>
          <a:prstGeom prst="rect">
            <a:avLst/>
          </a:prstGeom>
          <a:noFill/>
          <a:ln>
            <a:noFill/>
          </a:ln>
        </p:spPr>
      </p:pic>
      <p:sp>
        <p:nvSpPr>
          <p:cNvPr id="377" name="Shape 377"/>
          <p:cNvSpPr txBox="1"/>
          <p:nvPr/>
        </p:nvSpPr>
        <p:spPr>
          <a:xfrm>
            <a:off y="1676400" x="76200"/>
            <a:ext cy="307974" cx="21335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400" lang="en-US" i="0">
                <a:solidFill>
                  <a:schemeClr val="dk1"/>
                </a:solidFill>
                <a:latin typeface="Arial"/>
                <a:ea typeface="Arial"/>
                <a:cs typeface="Arial"/>
                <a:sym typeface="Arial"/>
              </a:rPr>
              <a:t>Table 9.6</a:t>
            </a: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1" name="Shape 381"/>
        <p:cNvGrpSpPr/>
        <p:nvPr/>
      </p:nvGrpSpPr>
      <p:grpSpPr>
        <a:xfrm>
          <a:off y="0" x="0"/>
          <a:ext cy="0" cx="0"/>
          <a:chOff y="0" x="0"/>
          <a:chExt cy="0" cx="0"/>
        </a:xfrm>
      </p:grpSpPr>
      <p:sp>
        <p:nvSpPr>
          <p:cNvPr id="382" name="Shape 382"/>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Compensation </a:t>
            </a:r>
          </a:p>
        </p:txBody>
      </p:sp>
      <p:sp>
        <p:nvSpPr>
          <p:cNvPr id="383" name="Shape 383"/>
          <p:cNvSpPr txBox="1"/>
          <p:nvPr>
            <p:ph idx="1" type="body"/>
          </p:nvPr>
        </p:nvSpPr>
        <p:spPr>
          <a:xfrm>
            <a:off y="17780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000" lang="en-US" i="0">
                <a:solidFill>
                  <a:schemeClr val="dk1"/>
                </a:solidFill>
                <a:latin typeface="Calibri"/>
                <a:ea typeface="Calibri"/>
                <a:cs typeface="Calibri"/>
                <a:sym typeface="Calibri"/>
              </a:rPr>
              <a:t>Two-tier wage contracts </a:t>
            </a:r>
          </a:p>
          <a:p>
            <a:pPr algn="l" rtl="0" lvl="1" marR="0" indent="-403225" marL="860425">
              <a:lnSpc>
                <a:spcPct val="100000"/>
              </a:lnSpc>
              <a:spcBef>
                <a:spcPts val="520"/>
              </a:spcBef>
              <a:spcAft>
                <a:spcPts val="0"/>
              </a:spcAft>
              <a:buClr>
                <a:srgbClr val="376092"/>
              </a:buClr>
              <a:buSzPct val="110000"/>
              <a:buFont typeface="Calibri"/>
              <a:buChar char="9"/>
            </a:pPr>
            <a:r>
              <a:rPr strike="noStrike" u="none" b="0" cap="none" baseline="0" sz="2600" lang="en-US" i="0">
                <a:solidFill>
                  <a:schemeClr val="dk1"/>
                </a:solidFill>
                <a:latin typeface="Calibri"/>
                <a:ea typeface="Calibri"/>
                <a:cs typeface="Calibri"/>
                <a:sym typeface="Calibri"/>
              </a:rPr>
              <a:t>new employees are paid less or receive lesser benefits than veteran employees have</a:t>
            </a:r>
          </a:p>
          <a:p>
            <a:pPr algn="l" rtl="0" lvl="0" marR="0" indent="-461962" marL="461962">
              <a:lnSpc>
                <a:spcPct val="100000"/>
              </a:lnSpc>
              <a:spcBef>
                <a:spcPts val="600"/>
              </a:spcBef>
              <a:spcAft>
                <a:spcPts val="0"/>
              </a:spcAft>
              <a:buClr>
                <a:srgbClr val="254061"/>
              </a:buClr>
              <a:buSzPct val="125000"/>
              <a:buFont typeface="Calibri"/>
              <a:buChar char="✦"/>
            </a:pPr>
            <a:r>
              <a:rPr strike="noStrike" u="none" b="1" cap="none" baseline="0" sz="3000" lang="en-US" i="0">
                <a:solidFill>
                  <a:schemeClr val="dk1"/>
                </a:solidFill>
                <a:latin typeface="Calibri"/>
                <a:ea typeface="Calibri"/>
                <a:cs typeface="Calibri"/>
                <a:sym typeface="Calibri"/>
              </a:rPr>
              <a:t>Cost-of-living adjustment (COLA) </a:t>
            </a:r>
          </a:p>
          <a:p>
            <a:pPr algn="l" rtl="0" lvl="1" marR="0" indent="-403225" marL="860425">
              <a:lnSpc>
                <a:spcPct val="100000"/>
              </a:lnSpc>
              <a:spcBef>
                <a:spcPts val="520"/>
              </a:spcBef>
              <a:spcAft>
                <a:spcPts val="0"/>
              </a:spcAft>
              <a:buClr>
                <a:srgbClr val="376092"/>
              </a:buClr>
              <a:buSzPct val="110000"/>
              <a:buFont typeface="Calibri"/>
              <a:buChar char="9"/>
            </a:pPr>
            <a:r>
              <a:rPr strike="noStrike" u="none" b="0" cap="none" baseline="0" sz="2600" lang="en-US" i="0">
                <a:solidFill>
                  <a:schemeClr val="dk1"/>
                </a:solidFill>
                <a:latin typeface="Calibri"/>
                <a:ea typeface="Calibri"/>
                <a:cs typeface="Calibri"/>
                <a:sym typeface="Calibri"/>
              </a:rPr>
              <a:t>clause during the period of the contract ties future wage increases to increases in the cost of living</a:t>
            </a:r>
          </a:p>
          <a:p>
            <a:pPr algn="l" rtl="0" lvl="0" marR="0" indent="-461962" marL="461962">
              <a:lnSpc>
                <a:spcPct val="100000"/>
              </a:lnSpc>
              <a:spcBef>
                <a:spcPts val="600"/>
              </a:spcBef>
              <a:spcAft>
                <a:spcPts val="0"/>
              </a:spcAft>
              <a:buClr>
                <a:srgbClr val="254061"/>
              </a:buClr>
              <a:buSzPct val="125000"/>
              <a:buFont typeface="Calibri"/>
              <a:buChar char="✦"/>
            </a:pPr>
            <a:r>
              <a:rPr strike="noStrike" u="none" b="1" cap="none" baseline="0" sz="3000" lang="en-US" i="0">
                <a:solidFill>
                  <a:schemeClr val="dk1"/>
                </a:solidFill>
                <a:latin typeface="Calibri"/>
                <a:ea typeface="Calibri"/>
                <a:cs typeface="Calibri"/>
                <a:sym typeface="Calibri"/>
              </a:rPr>
              <a:t>Givebacks</a:t>
            </a:r>
            <a:r>
              <a:rPr strike="noStrike" u="none" b="0" cap="none" baseline="0" sz="3000" lang="en-US" i="0">
                <a:solidFill>
                  <a:schemeClr val="dk1"/>
                </a:solidFill>
                <a:latin typeface="Calibri"/>
                <a:ea typeface="Calibri"/>
                <a:cs typeface="Calibri"/>
                <a:sym typeface="Calibri"/>
              </a:rPr>
              <a:t> </a:t>
            </a:r>
          </a:p>
          <a:p>
            <a:pPr algn="l" rtl="0" lvl="1" marR="0" indent="-403225" marL="860425">
              <a:lnSpc>
                <a:spcPct val="100000"/>
              </a:lnSpc>
              <a:spcBef>
                <a:spcPts val="520"/>
              </a:spcBef>
              <a:spcAft>
                <a:spcPts val="0"/>
              </a:spcAft>
              <a:buClr>
                <a:srgbClr val="376092"/>
              </a:buClr>
              <a:buSzPct val="110000"/>
              <a:buFont typeface="Calibri"/>
              <a:buChar char="9"/>
            </a:pPr>
            <a:r>
              <a:rPr strike="noStrike" u="none" b="0" cap="none" baseline="0" sz="2600" lang="en-US" i="0">
                <a:solidFill>
                  <a:schemeClr val="dk1"/>
                </a:solidFill>
                <a:latin typeface="Calibri"/>
                <a:ea typeface="Calibri"/>
                <a:cs typeface="Calibri"/>
                <a:sym typeface="Calibri"/>
              </a:rPr>
              <a:t>the union agrees to give up previous wage or benefit gains in return for something else</a:t>
            </a:r>
          </a:p>
        </p:txBody>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7" name="Shape 387"/>
        <p:cNvGrpSpPr/>
        <p:nvPr/>
      </p:nvGrpSpPr>
      <p:grpSpPr>
        <a:xfrm>
          <a:off y="0" x="0"/>
          <a:ext cy="0" cx="0"/>
          <a:chOff y="0" x="0"/>
          <a:chExt cy="0" cx="0"/>
        </a:xfrm>
      </p:grpSpPr>
      <p:sp>
        <p:nvSpPr>
          <p:cNvPr id="388" name="Shape 388"/>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Settling Labor-Management Disputes</a:t>
            </a:r>
          </a:p>
        </p:txBody>
      </p:sp>
      <p:sp>
        <p:nvSpPr>
          <p:cNvPr id="389" name="Shape 389"/>
          <p:cNvSpPr txBox="1"/>
          <p:nvPr>
            <p:ph idx="1" type="body"/>
          </p:nvPr>
        </p:nvSpPr>
        <p:spPr>
          <a:xfrm>
            <a:off y="17272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Grievance</a:t>
            </a:r>
            <a:r>
              <a:rPr strike="noStrike" u="none" b="0" cap="none" baseline="0" sz="3200" lang="en-US" i="0">
                <a:solidFill>
                  <a:schemeClr val="dk1"/>
                </a:solidFill>
                <a:latin typeface="Calibri"/>
                <a:ea typeface="Calibri"/>
                <a:cs typeface="Calibri"/>
                <a:sym typeface="Calibri"/>
              </a:rPr>
              <a:t>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a complaint by an employee that management has violated the terms of the labor-management agreement</a:t>
            </a:r>
          </a:p>
          <a:p>
            <a:pPr algn="l" rtl="0" lvl="0" marR="0" indent="0" marL="0">
              <a:spcBef>
                <a:spcPts val="0"/>
              </a:spcBef>
              <a:buNone/>
            </a:pPr>
            <a:r>
              <a:t/>
            </a:r>
            <a:endParaRPr strike="noStrike" u="none" b="0" cap="none" baseline="0" sz="28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3" name="Shape 393"/>
        <p:cNvGrpSpPr/>
        <p:nvPr/>
      </p:nvGrpSpPr>
      <p:grpSpPr>
        <a:xfrm>
          <a:off y="0" x="0"/>
          <a:ext cy="0" cx="0"/>
          <a:chOff y="0" x="0"/>
          <a:chExt cy="0" cx="0"/>
        </a:xfrm>
      </p:grpSpPr>
      <p:sp>
        <p:nvSpPr>
          <p:cNvPr id="394" name="Shape 394"/>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Settling Labor-Management Disputes</a:t>
            </a:r>
          </a:p>
        </p:txBody>
      </p:sp>
      <p:sp>
        <p:nvSpPr>
          <p:cNvPr id="395" name="Shape 395"/>
          <p:cNvSpPr txBox="1"/>
          <p:nvPr>
            <p:ph idx="1" type="body"/>
          </p:nvPr>
        </p:nvSpPr>
        <p:spPr>
          <a:xfrm>
            <a:off y="18288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Mediation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process in which a neutral third party, a mediator, listens to both sides in a dispute, makes suggestions, and encourages them to agree on a solution.</a:t>
            </a:r>
          </a:p>
        </p:txBody>
      </p:sp>
      <p:sp>
        <p:nvSpPr>
          <p:cNvPr id="396" name="Shape 396"/>
          <p:cNvSpPr txBox="1"/>
          <p:nvPr>
            <p:ph idx="2" type="body"/>
          </p:nvPr>
        </p:nvSpPr>
        <p:spPr>
          <a:xfrm>
            <a:off y="18288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Arbitration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process in which a neutral third party, an arbitrator, listens to both parties in a dispute and makes a decision that the parties have agreed will be binding on them</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9" name="Shape 129"/>
        <p:cNvGrpSpPr/>
        <p:nvPr/>
      </p:nvGrpSpPr>
      <p:grpSpPr>
        <a:xfrm>
          <a:off y="0" x="0"/>
          <a:ext cy="0" cx="0"/>
          <a:chOff y="0" x="0"/>
          <a:chExt cy="0" cx="0"/>
        </a:xfrm>
      </p:grpSpPr>
      <p:sp>
        <p:nvSpPr>
          <p:cNvPr id="130" name="Shape 130"/>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Planning the Human Resources Needed</a:t>
            </a:r>
          </a:p>
        </p:txBody>
      </p:sp>
      <p:sp>
        <p:nvSpPr>
          <p:cNvPr id="131" name="Shape 131"/>
          <p:cNvSpPr txBox="1"/>
          <p:nvPr>
            <p:ph idx="1" type="body"/>
          </p:nvPr>
        </p:nvSpPr>
        <p:spPr>
          <a:xfrm>
            <a:off y="17780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Strategic human resource planning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consists of developing a systematic, comprehensive strategy for understanding current employee needs and predicting future employee needs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5" name="Shape 135"/>
        <p:cNvGrpSpPr/>
        <p:nvPr/>
      </p:nvGrpSpPr>
      <p:grpSpPr>
        <a:xfrm>
          <a:off y="0" x="0"/>
          <a:ext cy="0" cx="0"/>
          <a:chOff y="0" x="0"/>
          <a:chExt cy="0" cx="0"/>
        </a:xfrm>
      </p:grpSpPr>
      <p:sp>
        <p:nvSpPr>
          <p:cNvPr id="136" name="Shape 136"/>
          <p:cNvSpPr txBox="1"/>
          <p:nvPr>
            <p:ph type="title"/>
          </p:nvPr>
        </p:nvSpPr>
        <p:spPr>
          <a:xfrm>
            <a:off y="1016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Understanding Current </a:t>
            </a:r>
            <a:br>
              <a:rPr strike="noStrike" u="none" b="0" cap="none" baseline="0" sz="4400" lang="en-US" i="0">
                <a:solidFill>
                  <a:srgbClr val="DCE6F2"/>
                </a:solidFill>
                <a:latin typeface="Calibri"/>
                <a:ea typeface="Calibri"/>
                <a:cs typeface="Calibri"/>
                <a:sym typeface="Calibri"/>
              </a:rPr>
            </a:br>
            <a:r>
              <a:rPr strike="noStrike" u="none" b="0" cap="none" baseline="0" sz="4400" lang="en-US" i="0">
                <a:solidFill>
                  <a:srgbClr val="DCE6F2"/>
                </a:solidFill>
                <a:latin typeface="Calibri"/>
                <a:ea typeface="Calibri"/>
                <a:cs typeface="Calibri"/>
                <a:sym typeface="Calibri"/>
              </a:rPr>
              <a:t>Employee Needs</a:t>
            </a:r>
          </a:p>
        </p:txBody>
      </p:sp>
      <p:sp>
        <p:nvSpPr>
          <p:cNvPr id="137" name="Shape 137"/>
          <p:cNvSpPr txBox="1"/>
          <p:nvPr>
            <p:ph idx="1" type="body"/>
          </p:nvPr>
        </p:nvSpPr>
        <p:spPr>
          <a:xfrm>
            <a:off y="1816100" x="48768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Job analysis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determining the basic elements of a job by observation and analysis</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pic>
        <p:nvPicPr>
          <p:cNvPr id="138" name="Shape 138"/>
          <p:cNvPicPr preferRelativeResize="0"/>
          <p:nvPr/>
        </p:nvPicPr>
        <p:blipFill rotWithShape="1">
          <a:blip r:embed="rId3">
            <a:alphaModFix/>
          </a:blip>
          <a:srcRect t="0" b="0" r="0" l="0"/>
          <a:stretch/>
        </p:blipFill>
        <p:spPr>
          <a:xfrm>
            <a:off y="2209800" x="685800"/>
            <a:ext cy="4000500" cx="4046537"/>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2" name="Shape 142"/>
        <p:cNvGrpSpPr/>
        <p:nvPr/>
      </p:nvGrpSpPr>
      <p:grpSpPr>
        <a:xfrm>
          <a:off y="0" x="0"/>
          <a:ext cy="0" cx="0"/>
          <a:chOff y="0" x="0"/>
          <a:chExt cy="0" cx="0"/>
        </a:xfrm>
      </p:grpSpPr>
      <p:sp>
        <p:nvSpPr>
          <p:cNvPr id="143" name="Shape 143"/>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Question?</a:t>
            </a:r>
          </a:p>
        </p:txBody>
      </p:sp>
      <p:sp>
        <p:nvSpPr>
          <p:cNvPr id="144" name="Shape 144"/>
          <p:cNvSpPr txBox="1"/>
          <p:nvPr>
            <p:ph idx="1" type="body"/>
          </p:nvPr>
        </p:nvSpPr>
        <p:spPr>
          <a:xfrm>
            <a:off y="17907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chemeClr val="dk1"/>
              </a:buClr>
              <a:buSzPct val="25000"/>
              <a:buFont typeface="Calibri"/>
              <a:buNone/>
            </a:pPr>
            <a:r>
              <a:rPr strike="noStrike" u="none" b="0" cap="none" baseline="0" sz="2800" lang="en-US" i="0">
                <a:solidFill>
                  <a:schemeClr val="dk1"/>
                </a:solidFill>
                <a:latin typeface="Calibri"/>
                <a:ea typeface="Calibri"/>
                <a:cs typeface="Calibri"/>
                <a:sym typeface="Calibri"/>
              </a:rPr>
              <a:t>	Joe, a human resources specialist for Jersey Office Supplies Co., rides along with the furniture delivery people to observe the problems they were encountering and what activities they were required to perform.  Joe was performing a: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Personality test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Performance appraisal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BARS </a:t>
            </a:r>
          </a:p>
          <a:p>
            <a:pPr algn="l" rtl="0" lvl="0" marR="0" indent="-461962" marL="461962">
              <a:lnSpc>
                <a:spcPct val="100000"/>
              </a:lnSpc>
              <a:spcBef>
                <a:spcPts val="520"/>
              </a:spcBef>
              <a:spcAft>
                <a:spcPts val="0"/>
              </a:spcAft>
              <a:buClr>
                <a:srgbClr val="604A7B"/>
              </a:buClr>
              <a:buSzPct val="125000"/>
              <a:buFont typeface="Calibri"/>
              <a:buAutoNum type="alphaUcPeriod"/>
            </a:pPr>
            <a:r>
              <a:rPr strike="noStrike" u="none" b="0" cap="none" baseline="0" sz="2600" lang="en-US" i="0">
                <a:solidFill>
                  <a:schemeClr val="dk1"/>
                </a:solidFill>
                <a:latin typeface="Calibri"/>
                <a:ea typeface="Calibri"/>
                <a:cs typeface="Calibri"/>
                <a:sym typeface="Calibri"/>
              </a:rPr>
              <a:t>Job analysis </a:t>
            </a:r>
          </a:p>
          <a:p>
            <a:pPr algn="l" rtl="0" lvl="0" marR="0" indent="0" marL="0">
              <a:spcBef>
                <a:spcPts val="0"/>
              </a:spcBef>
              <a:buNone/>
            </a:pPr>
            <a:r>
              <a:t/>
            </a:r>
            <a:endParaRPr strike="noStrike" u="none" b="0" cap="none" baseline="0" sz="26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9" name="Shape 149"/>
        <p:cNvGrpSpPr/>
        <p:nvPr/>
      </p:nvGrpSpPr>
      <p:grpSpPr>
        <a:xfrm>
          <a:off y="0" x="0"/>
          <a:ext cy="0" cx="0"/>
          <a:chOff y="0" x="0"/>
          <a:chExt cy="0" cx="0"/>
        </a:xfrm>
      </p:grpSpPr>
      <p:sp>
        <p:nvSpPr>
          <p:cNvPr id="150" name="Shape 150"/>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Understanding Current </a:t>
            </a:r>
            <a:br>
              <a:rPr strike="noStrike" u="none" b="0" cap="none" baseline="0" sz="4400" lang="en-US" i="0">
                <a:solidFill>
                  <a:srgbClr val="DCE6F2"/>
                </a:solidFill>
                <a:latin typeface="Calibri"/>
                <a:ea typeface="Calibri"/>
                <a:cs typeface="Calibri"/>
                <a:sym typeface="Calibri"/>
              </a:rPr>
            </a:br>
            <a:r>
              <a:rPr strike="noStrike" u="none" b="0" cap="none" baseline="0" sz="4400" lang="en-US" i="0">
                <a:solidFill>
                  <a:srgbClr val="DCE6F2"/>
                </a:solidFill>
                <a:latin typeface="Calibri"/>
                <a:ea typeface="Calibri"/>
                <a:cs typeface="Calibri"/>
                <a:sym typeface="Calibri"/>
              </a:rPr>
              <a:t>Employee Needs</a:t>
            </a:r>
          </a:p>
        </p:txBody>
      </p:sp>
      <p:sp>
        <p:nvSpPr>
          <p:cNvPr id="151" name="Shape 151"/>
          <p:cNvSpPr txBox="1"/>
          <p:nvPr>
            <p:ph idx="1" type="body"/>
          </p:nvPr>
        </p:nvSpPr>
        <p:spPr>
          <a:xfrm>
            <a:off y="1816100" x="457200"/>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Job description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summarizes what the holder of a job does and why they do it</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sp>
        <p:nvSpPr>
          <p:cNvPr id="152" name="Shape 152"/>
          <p:cNvSpPr txBox="1"/>
          <p:nvPr>
            <p:ph idx="2" type="body"/>
          </p:nvPr>
        </p:nvSpPr>
        <p:spPr>
          <a:xfrm>
            <a:off y="1816100" x="4662487"/>
            <a:ext cy="4525961" cx="4038599"/>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376092"/>
              </a:buClr>
              <a:buSzPct val="125000"/>
              <a:buFont typeface="Calibri"/>
              <a:buChar char="✦"/>
            </a:pPr>
            <a:r>
              <a:rPr strike="noStrike" u="none" b="1" cap="none" baseline="0" sz="3000" lang="en-US" i="0">
                <a:solidFill>
                  <a:schemeClr val="dk1"/>
                </a:solidFill>
                <a:latin typeface="Calibri"/>
                <a:ea typeface="Calibri"/>
                <a:cs typeface="Calibri"/>
                <a:sym typeface="Calibri"/>
              </a:rPr>
              <a:t>Job specification </a:t>
            </a:r>
          </a:p>
          <a:p>
            <a:pPr algn="l" rtl="0" lvl="1" marR="0" indent="-341312" marL="798512">
              <a:lnSpc>
                <a:spcPct val="100000"/>
              </a:lnSpc>
              <a:spcBef>
                <a:spcPts val="540"/>
              </a:spcBef>
              <a:spcAft>
                <a:spcPts val="0"/>
              </a:spcAft>
              <a:buClr>
                <a:srgbClr val="376092"/>
              </a:buClr>
              <a:buSzPct val="115000"/>
              <a:buFont typeface="Calibri"/>
              <a:buChar char="9"/>
            </a:pPr>
            <a:r>
              <a:rPr strike="noStrike" u="none" b="0" cap="none" baseline="0" sz="2700" lang="en-US" i="0">
                <a:solidFill>
                  <a:schemeClr val="dk1"/>
                </a:solidFill>
                <a:latin typeface="Calibri"/>
                <a:ea typeface="Calibri"/>
                <a:cs typeface="Calibri"/>
                <a:sym typeface="Calibri"/>
              </a:rPr>
              <a:t>describes the minimum qualifications a person must have to perform a job successfully</a:t>
            </a:r>
          </a:p>
          <a:p>
            <a:pPr algn="l" rtl="0" lvl="0" marR="0" indent="0" marL="0">
              <a:spcBef>
                <a:spcPts val="0"/>
              </a:spcBef>
              <a:buNone/>
            </a:pPr>
            <a:r>
              <a:t/>
            </a:r>
            <a:endParaRPr strike="noStrike" u="none" b="0" cap="none" baseline="0" sz="27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6" name="Shape 156"/>
        <p:cNvGrpSpPr/>
        <p:nvPr/>
      </p:nvGrpSpPr>
      <p:grpSpPr>
        <a:xfrm>
          <a:off y="0" x="0"/>
          <a:ext cy="0" cx="0"/>
          <a:chOff y="0" x="0"/>
          <a:chExt cy="0" cx="0"/>
        </a:xfrm>
      </p:grpSpPr>
      <p:sp>
        <p:nvSpPr>
          <p:cNvPr id="157" name="Shape 157"/>
          <p:cNvSpPr txBox="1"/>
          <p:nvPr>
            <p:ph type="title"/>
          </p:nvPr>
        </p:nvSpPr>
        <p:spPr>
          <a:xfrm>
            <a:off y="152400" x="457200"/>
            <a:ext cy="1143000" cx="8229600"/>
          </a:xfrm>
          <a:prstGeom prst="rect">
            <a:avLst/>
          </a:prstGeom>
          <a:noFill/>
          <a:ln>
            <a:noFill/>
          </a:ln>
        </p:spPr>
        <p:txBody>
          <a:bodyPr bIns="45700" rIns="91425" lIns="91425" tIns="45700" anchor="ctr" anchorCtr="0">
            <a:noAutofit/>
          </a:bodyPr>
          <a:lstStyle/>
          <a:p>
            <a:pPr algn="ctr" rtl="0" lvl="0" marR="0" indent="0" marL="0">
              <a:lnSpc>
                <a:spcPct val="100000"/>
              </a:lnSpc>
              <a:spcBef>
                <a:spcPts val="0"/>
              </a:spcBef>
              <a:spcAft>
                <a:spcPts val="0"/>
              </a:spcAft>
              <a:buClr>
                <a:srgbClr val="DCE6F2"/>
              </a:buClr>
              <a:buSzPct val="25000"/>
              <a:buFont typeface="Calibri"/>
              <a:buNone/>
            </a:pPr>
            <a:r>
              <a:rPr strike="noStrike" u="none" b="0" cap="none" baseline="0" sz="4400" lang="en-US" i="0">
                <a:solidFill>
                  <a:srgbClr val="DCE6F2"/>
                </a:solidFill>
                <a:latin typeface="Calibri"/>
                <a:ea typeface="Calibri"/>
                <a:cs typeface="Calibri"/>
                <a:sym typeface="Calibri"/>
              </a:rPr>
              <a:t>Predicting Future Employee Needs</a:t>
            </a:r>
          </a:p>
        </p:txBody>
      </p:sp>
      <p:sp>
        <p:nvSpPr>
          <p:cNvPr id="158" name="Shape 158"/>
          <p:cNvSpPr txBox="1"/>
          <p:nvPr>
            <p:ph idx="1" type="body"/>
          </p:nvPr>
        </p:nvSpPr>
        <p:spPr>
          <a:xfrm>
            <a:off y="1739900" x="457200"/>
            <a:ext cy="4525961" cx="8229600"/>
          </a:xfrm>
          <a:prstGeom prst="rect">
            <a:avLst/>
          </a:prstGeom>
          <a:noFill/>
          <a:ln>
            <a:noFill/>
          </a:ln>
        </p:spPr>
        <p:txBody>
          <a:bodyPr bIns="45700" rIns="91425" lIns="91425" tIns="45700" anchor="t" anchorCtr="0">
            <a:noAutofit/>
          </a:bodyPr>
          <a:lstStyle/>
          <a:p>
            <a:pPr algn="l" rtl="0" lvl="0" marR="0" indent="-461962" marL="461962">
              <a:lnSpc>
                <a:spcPct val="100000"/>
              </a:lnSpc>
              <a:spcBef>
                <a:spcPts val="0"/>
              </a:spcBef>
              <a:spcAft>
                <a:spcPts val="0"/>
              </a:spcAft>
              <a:buClr>
                <a:srgbClr val="254061"/>
              </a:buClr>
              <a:buSzPct val="125000"/>
              <a:buFont typeface="Calibri"/>
              <a:buChar char="✦"/>
            </a:pPr>
            <a:r>
              <a:rPr strike="noStrike" u="none" b="1" cap="none" baseline="0" sz="3200" lang="en-US" i="0">
                <a:solidFill>
                  <a:schemeClr val="dk1"/>
                </a:solidFill>
                <a:latin typeface="Calibri"/>
                <a:ea typeface="Calibri"/>
                <a:cs typeface="Calibri"/>
                <a:sym typeface="Calibri"/>
              </a:rPr>
              <a:t>Human resource inventory </a:t>
            </a:r>
          </a:p>
          <a:p>
            <a:pPr algn="l" rtl="0" lvl="1" marR="0" indent="-403225" marL="860425">
              <a:lnSpc>
                <a:spcPct val="100000"/>
              </a:lnSpc>
              <a:spcBef>
                <a:spcPts val="560"/>
              </a:spcBef>
              <a:spcAft>
                <a:spcPts val="0"/>
              </a:spcAft>
              <a:buClr>
                <a:srgbClr val="376092"/>
              </a:buClr>
              <a:buSzPct val="110000"/>
              <a:buFont typeface="Calibri"/>
              <a:buChar char="9"/>
            </a:pPr>
            <a:r>
              <a:rPr strike="noStrike" u="none" b="0" cap="none" baseline="0" sz="2800" lang="en-US" i="0">
                <a:solidFill>
                  <a:schemeClr val="dk1"/>
                </a:solidFill>
                <a:latin typeface="Calibri"/>
                <a:ea typeface="Calibri"/>
                <a:cs typeface="Calibri"/>
                <a:sym typeface="Calibri"/>
              </a:rPr>
              <a:t>report listing your organization’s employees by name, education, training, languages, and other important information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5.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6.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7.xml><?xml version="1.0" encoding="utf-8"?>
<a:theme xmlns:a="http://schemas.openxmlformats.org/drawingml/2006/main" xmlns:r="http://schemas.openxmlformats.org/officeDocument/2006/relationships" name="5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8.xml><?xml version="1.0" encoding="utf-8"?>
<a:theme xmlns:a="http://schemas.openxmlformats.org/drawingml/2006/main" xmlns:r="http://schemas.openxmlformats.org/officeDocument/2006/relationships" name="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