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29.xml" Type="http://schemas.openxmlformats.org/officeDocument/2006/relationships/slide" Id="rId39"/><Relationship Target="slides/slide28.xml" Type="http://schemas.openxmlformats.org/officeDocument/2006/relationships/slide" Id="rId38"/><Relationship Target="slides/slide27.xml" Type="http://schemas.openxmlformats.org/officeDocument/2006/relationships/slide" Id="rId37"/><Relationship Target="slides/slide9.xml" Type="http://schemas.openxmlformats.org/officeDocument/2006/relationships/slide" Id="rId19"/><Relationship Target="slides/slide26.xml" Type="http://schemas.openxmlformats.org/officeDocument/2006/relationships/slide" Id="rId36"/><Relationship Target="slides/slide8.xml" Type="http://schemas.openxmlformats.org/officeDocument/2006/relationships/slide" Id="rId18"/><Relationship Target="slides/slide7.xml" Type="http://schemas.openxmlformats.org/officeDocument/2006/relationships/slide" Id="rId17"/><Relationship Target="slides/slide6.xml" Type="http://schemas.openxmlformats.org/officeDocument/2006/relationships/slide" Id="rId16"/><Relationship Target="slides/slide5.xml" Type="http://schemas.openxmlformats.org/officeDocument/2006/relationships/slide" Id="rId15"/><Relationship Target="slides/slide4.xml" Type="http://schemas.openxmlformats.org/officeDocument/2006/relationships/slide" Id="rId14"/><Relationship Target="slides/slide20.xml" Type="http://schemas.openxmlformats.org/officeDocument/2006/relationships/slide" Id="rId30"/><Relationship Target="slides/slide2.xml" Type="http://schemas.openxmlformats.org/officeDocument/2006/relationships/slide" Id="rId12"/><Relationship Target="slides/slide21.xml" Type="http://schemas.openxmlformats.org/officeDocument/2006/relationships/slide" Id="rId31"/><Relationship Target="slides/slide3.xml" Type="http://schemas.openxmlformats.org/officeDocument/2006/relationships/slide" Id="rId13"/><Relationship Target="notesMasters/notesMaster1.xml" Type="http://schemas.openxmlformats.org/officeDocument/2006/relationships/notesMaster" Id="rId10"/><Relationship Target="slides/slide1.xml" Type="http://schemas.openxmlformats.org/officeDocument/2006/relationships/slide" Id="rId11"/><Relationship Target="slides/slide24.xml" Type="http://schemas.openxmlformats.org/officeDocument/2006/relationships/slide" Id="rId34"/><Relationship Target="slides/slide25.xml" Type="http://schemas.openxmlformats.org/officeDocument/2006/relationships/slide" Id="rId35"/><Relationship Target="slides/slide22.xml" Type="http://schemas.openxmlformats.org/officeDocument/2006/relationships/slide" Id="rId32"/><Relationship Target="slides/slide23.xml" Type="http://schemas.openxmlformats.org/officeDocument/2006/relationships/slide" Id="rId33"/><Relationship Target="slides/slide40.xml" Type="http://schemas.openxmlformats.org/officeDocument/2006/relationships/slide" Id="rId50"/><Relationship Target="slides/slide38.xml" Type="http://schemas.openxmlformats.org/officeDocument/2006/relationships/slide" Id="rId48"/><Relationship Target="slides/slide37.xml" Type="http://schemas.openxmlformats.org/officeDocument/2006/relationships/slide" Id="rId47"/><Relationship Target="slides/slide19.xml" Type="http://schemas.openxmlformats.org/officeDocument/2006/relationships/slide" Id="rId29"/><Relationship Target="slides/slide39.xml" Type="http://schemas.openxmlformats.org/officeDocument/2006/relationships/slide" Id="rId49"/><Relationship Target="slides/slide16.xml" Type="http://schemas.openxmlformats.org/officeDocument/2006/relationships/slide" Id="rId26"/><Relationship Target="slides/slide15.xml" Type="http://schemas.openxmlformats.org/officeDocument/2006/relationships/slide" Id="rId25"/><Relationship Target="slides/slide18.xml" Type="http://schemas.openxmlformats.org/officeDocument/2006/relationships/slide" Id="rId28"/><Relationship Target="slides/slide17.xml" Type="http://schemas.openxmlformats.org/officeDocument/2006/relationships/slide" Id="rId27"/><Relationship Target="presProps.xml" Type="http://schemas.openxmlformats.org/officeDocument/2006/relationships/presProps" Id="rId2"/><Relationship Target="slides/slide11.xml" Type="http://schemas.openxmlformats.org/officeDocument/2006/relationships/slide" Id="rId21"/><Relationship Target="slides/slide30.xml" Type="http://schemas.openxmlformats.org/officeDocument/2006/relationships/slide" Id="rId40"/><Relationship Target="theme/theme7.xml" Type="http://schemas.openxmlformats.org/officeDocument/2006/relationships/theme" Id="rId1"/><Relationship Target="slides/slide12.xml" Type="http://schemas.openxmlformats.org/officeDocument/2006/relationships/slide" Id="rId22"/><Relationship Target="slides/slide31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3.xml" Type="http://schemas.openxmlformats.org/officeDocument/2006/relationships/slide" Id="rId23"/><Relationship Target="slides/slide32.xml" Type="http://schemas.openxmlformats.org/officeDocument/2006/relationships/slide" Id="rId42"/><Relationship Target="tableStyles.xml" Type="http://schemas.openxmlformats.org/officeDocument/2006/relationships/tableStyles" Id="rId3"/><Relationship Target="slides/slide14.xml" Type="http://schemas.openxmlformats.org/officeDocument/2006/relationships/slide" Id="rId24"/><Relationship Target="slides/slide33.xml" Type="http://schemas.openxmlformats.org/officeDocument/2006/relationships/slide" Id="rId43"/><Relationship Target="slides/slide34.xml" Type="http://schemas.openxmlformats.org/officeDocument/2006/relationships/slide" Id="rId44"/><Relationship Target="slides/slide35.xml" Type="http://schemas.openxmlformats.org/officeDocument/2006/relationships/slide" Id="rId45"/><Relationship Target="slides/slide36.xml" Type="http://schemas.openxmlformats.org/officeDocument/2006/relationships/slide" Id="rId46"/><Relationship Target="slides/slide10.xml" Type="http://schemas.openxmlformats.org/officeDocument/2006/relationships/slide" Id="rId20"/><Relationship Target="slideMasters/slideMaster6.xml" Type="http://schemas.openxmlformats.org/officeDocument/2006/relationships/slideMaster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Masters/slideMaster5.xml" Type="http://schemas.openxmlformats.org/officeDocument/2006/relationships/slideMaster" Id="rId8"/><Relationship Target="slideMasters/slideMaster4.xml" Type="http://schemas.openxmlformats.org/officeDocument/2006/relationships/slideMaster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1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Few needs, many customers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Broad needs, few customers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Broad needs, many customers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The correct answer is “A”   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  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Rationale: Strategic planning is not likely to result in a significant improvement unless Zach is in a highly competitive business.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82" name="Shape 182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The correct answer is “C” – high turnover   </a:t>
            </a:r>
          </a:p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Page: 169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The correct answer is “A” – cost leadership  </a:t>
            </a:r>
          </a:p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Page: 174   LO: 4   Difficulty: Easy   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AACSB: 6	BT: Knowledge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288" name="Shape 288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8" name="Shape 2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5" name="Shape 3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Unrelated diversification - operating several businesses under one ownership that are not related to one another</a:t>
            </a:r>
          </a:p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1" cap="none" baseline="0" sz="1800" i="0"/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Related diversification - an organization under one ownership operates separate businesses that are related to one another.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5" name="Shape 3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Market growth is divided into two categories, low and high. Market share is also divided into low and high. Thus, in this matrix,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“Stars” are business units that are highly desirable (high growth, high market share), compared to “Dogs,” which are not so desirable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(low growth, low market share).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8" name="Shape 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The correct answer is “B” – execution. See previous slide.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5" name="Shape 3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2" name="Shape 3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9" name="Shape 3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Know Your People &amp; Your Business: “Engage Intensely with Your Employees”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Insist on Realism: “Don’t Let Others Avoid Reality”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Set Clear Priorities: “Focus on a Few Rather Than Many Goals”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Follow Through: “Establish Accountability &amp; Check on Results”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Reward the Doers: “Show Top Performers That They Matter”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Expand People’s Capabilities: “Develop the Talent”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Know Yourself: “Do the Hard Work of Understanding Who You Are”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372" name="Shape 372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The correct answer is “C” - Strategy   </a:t>
            </a:r>
          </a:p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Page: 156   LO: 1   Difficulty: Moderate   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AACSB: 6	BT: Comprehension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6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6764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-223837" marL="461963">
              <a:spcBef>
                <a:spcPts val="0"/>
              </a:spcBef>
              <a:buClr>
                <a:srgbClr val="366092"/>
              </a:buClr>
              <a:buFont typeface="Calibri"/>
              <a:buChar char="✦"/>
              <a:defRPr/>
            </a:lvl1pPr>
            <a:lvl2pPr rtl="0" indent="-144145" marL="798513">
              <a:spcBef>
                <a:spcPts val="0"/>
              </a:spcBef>
              <a:buClr>
                <a:srgbClr val="366092"/>
              </a:buClr>
              <a:buFont typeface="Calibri"/>
              <a:buChar char="9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y="1676400" x="4661885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-223837" marL="461963">
              <a:spcBef>
                <a:spcPts val="0"/>
              </a:spcBef>
              <a:buClr>
                <a:srgbClr val="366092"/>
              </a:buClr>
              <a:buFont typeface="Calibri"/>
              <a:buChar char="✦"/>
              <a:defRPr/>
            </a:lvl1pPr>
            <a:lvl2pPr rtl="0" indent="-144145" marL="798513">
              <a:spcBef>
                <a:spcPts val="0"/>
              </a:spcBef>
              <a:buClr>
                <a:srgbClr val="366092"/>
              </a:buClr>
              <a:buFont typeface="Calibri"/>
              <a:buChar char="9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457200" x="1347787"/>
            <a:ext cy="6095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524000" x="609600"/>
            <a:ext cy="4525963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buClr>
                <a:srgbClr val="006600"/>
              </a:buClr>
              <a:buFont typeface="Calibri"/>
              <a:buChar char="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y="1524000" x="4724400"/>
            <a:ext cy="4525963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buClr>
                <a:srgbClr val="006600"/>
              </a:buClr>
              <a:buFont typeface="Calibri"/>
              <a:buChar char="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 rot="5400000">
            <a:off y="-251619" x="2309018"/>
            <a:ext cy="8229600" cx="45259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y="914400" x="4800600"/>
            <a:ext cy="2743199" cx="350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y="4343400" x="4876800"/>
            <a:ext cy="1752600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/>
            </a:lvl1pPr>
            <a:lvl2pPr algn="ctr" rtl="0" marR="0" indent="0" marL="45720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-207962" marL="461963">
              <a:spcBef>
                <a:spcPts val="0"/>
              </a:spcBef>
              <a:buClr>
                <a:srgbClr val="244061"/>
              </a:buClr>
              <a:buFont typeface="Calibri"/>
              <a:buChar char="✦"/>
              <a:defRPr/>
            </a:lvl1pPr>
            <a:lvl2pPr rtl="0" indent="-207644" marL="860425">
              <a:spcBef>
                <a:spcPts val="0"/>
              </a:spcBef>
              <a:buClr>
                <a:srgbClr val="366092"/>
              </a:buClr>
              <a:buFont typeface="Calibri"/>
              <a:buChar char="9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4.xml" Type="http://schemas.openxmlformats.org/officeDocument/2006/relationships/theme" Id="rId8"/><Relationship Target="../slideLayouts/slideLayout7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media/image03.jpg" Type="http://schemas.openxmlformats.org/officeDocument/2006/relationships/image" Id="rId1"/><Relationship Target="../theme/theme2.xml" Type="http://schemas.openxmlformats.org/officeDocument/2006/relationships/theme" Id="rId3"/></Relationships>
</file>

<file path=ppt/slideMasters/_rels/slideMaster3.xml.rels><?xml version="1.0" encoding="UTF-8" standalone="yes"?><Relationships xmlns="http://schemas.openxmlformats.org/package/2006/relationships"><Relationship Target="../theme/theme5.xml" Type="http://schemas.openxmlformats.org/officeDocument/2006/relationships/theme" Id="rId2"/><Relationship Target="../slideLayouts/slideLayout9.xml" Type="http://schemas.openxmlformats.org/officeDocument/2006/relationships/slideLayout" Id="rId1"/></Relationships>
</file>

<file path=ppt/slideMasters/_rels/slideMaster4.xml.rels><?xml version="1.0" encoding="UTF-8" standalone="yes"?><Relationships xmlns="http://schemas.openxmlformats.org/package/2006/relationships"><Relationship Target="../theme/theme8.xml" Type="http://schemas.openxmlformats.org/officeDocument/2006/relationships/theme" Id="rId2"/><Relationship Target="../slideLayouts/slideLayout10.xml" Type="http://schemas.openxmlformats.org/officeDocument/2006/relationships/slideLayout" Id="rId1"/></Relationships>
</file>

<file path=ppt/slideMasters/_rels/slideMaster5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2"/><Relationship Target="../slideLayouts/slideLayout11.xml" Type="http://schemas.openxmlformats.org/officeDocument/2006/relationships/slideLayout" Id="rId1"/></Relationships>
</file>

<file path=ppt/slideMasters/_rels/slideMaster6.xml.rels><?xml version="1.0" encoding="UTF-8" standalone="yes"?><Relationships xmlns="http://schemas.openxmlformats.org/package/2006/relationships"><Relationship Target="../theme/theme6.xml" Type="http://schemas.openxmlformats.org/officeDocument/2006/relationships/theme" Id="rId2"/><Relationship Target="../slideLayouts/slideLayout12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y="0" x="0"/>
            <a:ext cy="1371599" cx="91440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Shape 42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31750" cap="rnd">
            <a:solidFill>
              <a:srgbClr val="376092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43" name="Shape 43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1574FF">
              <a:alpha val="97254"/>
            </a:srgbClr>
          </a:solidFill>
          <a:ln w="25400" cap="rnd">
            <a:solidFill>
              <a:srgbClr val="385D8A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y="3962400" x="0"/>
            <a:ext cy="2895600" cx="9144000"/>
          </a:xfrm>
          <a:prstGeom prst="rect">
            <a:avLst/>
          </a:prstGeom>
          <a:solidFill>
            <a:srgbClr val="3366FF">
              <a:alpha val="72549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Shape 45"/>
          <p:cNvCxnSpPr/>
          <p:nvPr/>
        </p:nvCxnSpPr>
        <p:spPr>
          <a:xfrm>
            <a:off y="3962400" x="0"/>
            <a:ext cy="0" cx="9144000"/>
          </a:xfrm>
          <a:prstGeom prst="straightConnector1">
            <a:avLst/>
          </a:prstGeom>
          <a:noFill/>
          <a:ln w="38100" cap="rnd">
            <a:solidFill>
              <a:srgbClr val="4A7EBB"/>
            </a:solidFill>
            <a:prstDash val="solid"/>
            <a:miter/>
            <a:headEnd w="med" len="med" type="none"/>
            <a:tailEnd w="med" len="med" type="none"/>
          </a:ln>
        </p:spPr>
      </p:cxnSp>
      <p:pic>
        <p:nvPicPr>
          <p:cNvPr id="46" name="Shape 46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620712" x="609600"/>
            <a:ext cy="4789486" cx="374808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5" r:id="rId2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y="1066800" x="0"/>
            <a:ext cy="0" cx="381000"/>
          </a:xfrm>
          <a:prstGeom prst="straightConnector1">
            <a:avLst/>
          </a:prstGeom>
          <a:noFill/>
          <a:ln w="25400" cap="rnd">
            <a:solidFill>
              <a:srgbClr val="17375E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57" name="Shape 57"/>
          <p:cNvCxnSpPr/>
          <p:nvPr/>
        </p:nvCxnSpPr>
        <p:spPr>
          <a:xfrm rot="-5400000">
            <a:off y="685800" x="-457199"/>
            <a:ext cy="0" cx="1371599"/>
          </a:xfrm>
          <a:prstGeom prst="straightConnector1">
            <a:avLst/>
          </a:prstGeom>
          <a:noFill/>
          <a:ln w="25400" cap="rnd">
            <a:solidFill>
              <a:srgbClr val="95B3D7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58" name="Shape 58"/>
          <p:cNvCxnSpPr/>
          <p:nvPr/>
        </p:nvCxnSpPr>
        <p:spPr>
          <a:xfrm>
            <a:off y="1371600" x="228600"/>
            <a:ext cy="0" cx="8915400"/>
          </a:xfrm>
          <a:prstGeom prst="straightConnector1">
            <a:avLst/>
          </a:prstGeom>
          <a:noFill/>
          <a:ln w="25400" cap="rnd">
            <a:solidFill>
              <a:srgbClr val="95B3D7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59" name="Shape 59"/>
          <p:cNvCxnSpPr/>
          <p:nvPr/>
        </p:nvCxnSpPr>
        <p:spPr>
          <a:xfrm rot="5400000">
            <a:off y="3962400" x="-2514600"/>
            <a:ext cy="0" cx="5791200"/>
          </a:xfrm>
          <a:prstGeom prst="straightConnector1">
            <a:avLst/>
          </a:prstGeom>
          <a:noFill/>
          <a:ln w="25400" cap="rnd">
            <a:solidFill>
              <a:srgbClr val="17375E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60" name="Shape 60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57150" cap="rnd">
            <a:solidFill>
              <a:srgbClr val="4A7EBB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61" name="Shape 6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y="6324600" x="457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y="6400800" x="6934200"/>
            <a:ext cy="457200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6-*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6" r:id="rId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Shape 71"/>
          <p:cNvCxnSpPr/>
          <p:nvPr/>
        </p:nvCxnSpPr>
        <p:spPr>
          <a:xfrm rot="-5400000">
            <a:off y="685800" x="-457199"/>
            <a:ext cy="0" cx="1371599"/>
          </a:xfrm>
          <a:prstGeom prst="straightConnector1">
            <a:avLst/>
          </a:prstGeom>
          <a:noFill/>
          <a:ln w="25400" cap="rnd">
            <a:solidFill>
              <a:srgbClr val="95B3D7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72" name="Shape 72"/>
          <p:cNvCxnSpPr/>
          <p:nvPr/>
        </p:nvCxnSpPr>
        <p:spPr>
          <a:xfrm>
            <a:off y="1371600" x="228600"/>
            <a:ext cy="0" cx="8915400"/>
          </a:xfrm>
          <a:prstGeom prst="straightConnector1">
            <a:avLst/>
          </a:prstGeom>
          <a:noFill/>
          <a:ln w="25400" cap="rnd">
            <a:solidFill>
              <a:srgbClr val="95B3D7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73" name="Shape 73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57150" cap="rnd">
            <a:solidFill>
              <a:srgbClr val="4A7EBB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74" name="Shape 7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y="6324600" x="457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y="6400800" x="6934200"/>
            <a:ext cy="457200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6-*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7" r:id="rId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Shape 85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31750" cap="rnd">
            <a:solidFill>
              <a:srgbClr val="558ED5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86" name="Shape 86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57150" cap="rnd">
            <a:solidFill>
              <a:srgbClr val="4A7EBB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87" name="Shape 8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y="6324600" x="2286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y="6400800" x="6934200"/>
            <a:ext cy="457200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6-*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8" r:id="rId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8.png" Type="http://schemas.openxmlformats.org/officeDocument/2006/relationships/image" Id="rId4"/><Relationship Target="../media/image09.png" Type="http://schemas.openxmlformats.org/officeDocument/2006/relationships/image" Id="rId3"/><Relationship Target="../media/image17.png" Type="http://schemas.openxmlformats.org/officeDocument/2006/relationships/image" Id="rId6"/><Relationship Target="../media/image12.png" Type="http://schemas.openxmlformats.org/officeDocument/2006/relationships/image" Id="rId5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y="4343400" x="5181600"/>
            <a:ext cy="1143000" cx="3505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Chapter Six</a:t>
            </a:r>
          </a:p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y="685800" x="4876800"/>
            <a:ext cy="3048000" cx="3962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1" cap="none" baseline="0" sz="40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Management: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Exceptional Managers Realize a Grand Design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y="6594475" x="76200"/>
            <a:ext cy="244474" cx="175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1" cap="none" baseline="0" sz="1000" lang="en-US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McGraw-Hill/Irwin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y="6613525" x="4572000"/>
            <a:ext cy="244474" cx="4495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1" cap="none" baseline="0" sz="1000" lang="en-US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2013 by The McGraw-Hill Companies, Inc. All rights reserved</a:t>
            </a:r>
            <a:r>
              <a:rPr strike="noStrike" u="none" b="1" cap="none" baseline="0" sz="1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What Is an Effective Strategy?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17907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514350" marL="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is the creation of a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unique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valuable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position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requires trade-offs in competing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involves creating a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“fit” 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among activities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Strategic-Management Process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y="1752600" x="34925"/>
            <a:ext cy="338136" cx="152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6.1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362200" x="228600"/>
            <a:ext cy="2308225" cx="861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17399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Zach manages a small video rental store.  In order to determine if strategic planning will be likely to help his business, Zach should assess: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competitors he has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Foot traffic by his location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profitability in the prior six months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 trends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Common Grand Strategies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 strategy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involves expansion - as in sales revenues, market share, number of employees, or number of customers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Stability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involves little or no significant change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Defensive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involves reduction in the organization’s efforts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retrenchment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How Companies Can Implement Grand Strategies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y="1676400" x="1586"/>
            <a:ext cy="307974" cx="1371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6.2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76400" x="1847850"/>
            <a:ext cy="5070475" cx="54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Strategic Management Process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y="18161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formulation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of choosing among different strategies and altering them to best fit the organization’s needs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implementation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putting strategic plans into effect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Strategic Management Process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1798636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control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consists of monitoring the execution of strategy and making adjustments, if necessary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28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Engage people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28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Keep it simple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28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Stay focused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28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Keep moving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581400" x="4089400"/>
            <a:ext cy="2743199" cx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Competitive Intelligence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17907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Competitive intelligence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gaining information about one’s competitors’ activities so that you can anticipate their moves and react appropriately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prints and advertising, investor information, informal sources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SWOT Analysis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scanning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careful monitoring of an organization’s </a:t>
            </a:r>
            <a:r>
              <a:rPr strike="noStrike" u="none" b="0" cap="none" baseline="0" sz="28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internal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strike="noStrike" u="none" b="0" cap="none" baseline="0" sz="28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external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environments to detect early signs of </a:t>
            </a:r>
            <a:r>
              <a:rPr strike="noStrike" u="none" b="0" cap="none" baseline="0" sz="28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opportunities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strike="noStrike" u="none" b="0" cap="none" baseline="0" sz="28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threats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may influence the firm’s plans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SWOT Analysis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y="1614487" x="0"/>
            <a:ext cy="338136" cx="16652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6.2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74850" x="873125"/>
            <a:ext cy="4592637" cx="739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Major Questions You Should Be Able to Answer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627062" marL="6270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6.1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 I really managing if I don’t have a strategy?</a:t>
            </a:r>
          </a:p>
          <a:p>
            <a:pPr algn="l" rtl="0" lvl="0" marR="0" indent="-627062" marL="6270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6.2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What’s the five-step recipe for the strategic management process?</a:t>
            </a:r>
          </a:p>
          <a:p>
            <a:pPr algn="l" rtl="0" lvl="0" marR="0" indent="-627062" marL="6270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6.3</a:t>
            </a:r>
            <a:r>
              <a:rPr strike="noStrike" u="none" b="0" cap="none" baseline="0" sz="32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competitive intelligence, SWOT, and forecasting help me establish my strategy?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SWOT Analysis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1803400" x="457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Organizational strengths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 and capabilities that give the organization special competencies and competitive advantages in executing strategies in pursuit of its mission</a:t>
            </a:r>
          </a:p>
        </p:txBody>
      </p:sp>
      <p:sp>
        <p:nvSpPr>
          <p:cNvPr id="231" name="Shape 231"/>
          <p:cNvSpPr txBox="1"/>
          <p:nvPr>
            <p:ph idx="2" type="body"/>
          </p:nvPr>
        </p:nvSpPr>
        <p:spPr>
          <a:xfrm>
            <a:off y="1803400" x="4662487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Organizational weaknesses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drawbacks that hinder an organization in executing strategies in pursuit of its mission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17907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When analyzing the “W” in SWOT analysis, Roberta, the manager might be assessing: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challenges in the market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Competitors' actions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turnover of employees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financial resources of the firm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SWOT Analysis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1866900" x="457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Organizational opportunities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factors that the organization may exploit for competitive advantage</a:t>
            </a:r>
          </a:p>
        </p:txBody>
      </p:sp>
      <p:sp>
        <p:nvSpPr>
          <p:cNvPr id="245" name="Shape 245"/>
          <p:cNvSpPr txBox="1"/>
          <p:nvPr>
            <p:ph idx="2" type="body"/>
          </p:nvPr>
        </p:nvSpPr>
        <p:spPr>
          <a:xfrm>
            <a:off y="1866900" x="4662487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Organizational threats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factors that hinder an organization’s achieving a competitive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Example: How Would You Analyze Toyota?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strengths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 to detail and a frugality that shuns waste of every kind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weaknesses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were supplied by outside companies rather than trusted traditional suppliers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opportunities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stressed commitment to customers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ranks high in quality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267200" x="6629400"/>
            <a:ext cy="2097087" cx="22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Forecasting: Predicting the Future 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Trend analysis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hypothetical extension of a past series of events into the future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Contingency planning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creation of alternative hypothetical but equally likely future conditions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called scenario planning and scenario analysis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Porter’s Five Competitive Forces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y="18288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514350" marL="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Threat of new entrants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330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Bargaining power of suppliers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330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Bargaining power of buyers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330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Threat of substitute products or services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330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Rivalry among competitors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Porter’s Four Competitive Strategies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y="1676400" x="166686"/>
            <a:ext cy="338136" cx="16652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6.3</a:t>
            </a: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09800" x="1831975"/>
            <a:ext cy="3762374" cx="548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Porter’s Four Competitive Strategies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y="17653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Cost-leadership strategy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the costs, and hence prices, of a product or service below those of competitors and to target a wide market</a:t>
            </a: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479800" x="4129087"/>
            <a:ext cy="2692399" cx="407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y="18161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The company's CEO puts pressure on the firm's R&amp;D managers to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develop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products that can be created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cheaply.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The firm would be following a ________ strategy: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leadership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Differentiation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focus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Retrenchment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Porter’s Four Competitive Strategies</a:t>
            </a: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y="17526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Differentiation strategy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 products that are of unique and superior value compared to those of competitors but to target a wide market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Major Questions You Should Be Able to Answer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627062" marL="6270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6.4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can four techniques—Porter’s competitive forces, competitive strategies, diversification and synergy, and the BCG matrix—help me formulate strategy?</a:t>
            </a:r>
          </a:p>
          <a:p>
            <a:pPr algn="l" rtl="0" lvl="0" marR="0" indent="-627062" marL="6270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6.5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does effective execution help managers during the strategic-management process?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Porter’s Four Competitive Strategies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y="18161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Cost-focus strategy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the costs of a product below those of competitors and to target a narrow market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Focused-differentiation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 products that are of unique and superior value compared to those of competitors and to target a narrow market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Single-Product versus Diversification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y="18034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Single-product strategy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makes and sells only one product within its market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Benefit-focus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Risk-vulnerability</a:t>
            </a: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213100" x="4724400"/>
            <a:ext cy="3397250" cx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Diversification Strategy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y="17526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Diversification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several businesses under one ownership that are not related to one another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Related, unrelated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5" name="Shape 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Advantages of Related Diversification</a:t>
            </a:r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risk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more than one product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efficiencies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administration spread over several businesses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Synergy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sum is greater than the parts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BCG Matrix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y="17526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BCG matrix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means of evaluating strategic business units on the basis of (1) their business growth rates and (2) their share of the market.</a:t>
            </a:r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886200" x="685800"/>
            <a:ext cy="1355724" cx="142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5241925" x="2438400"/>
            <a:ext cy="1328737" cx="237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3581400" x="4572000"/>
            <a:ext cy="1538286" cx="153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4876800" x="6705600"/>
            <a:ext cy="1316037" cx="1554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BCG Matrix</a:t>
            </a: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828800" x="1905000"/>
            <a:ext cy="4362449" cx="5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y="1828800" x="0"/>
            <a:ext cy="307974" cx="152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6.4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Execution: Getting Things Done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y="17907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Execution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consists of using questioning, analysis, and follow-through in order to mesh strategy with reality, align people with goals, and achieve results promised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part of any company’s strategy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John owns a piano sales and tuning store. He wants to be the biggest retailer in the Midlands. Adding salespeople would be part of his strategic __________.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Locution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Execution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Efficacy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Efficiency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52" name="Shape 3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Three Core Processes of Business</a:t>
            </a:r>
          </a:p>
        </p:txBody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y="17653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who will benefit you in the future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how success will be accomplished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what path will be followed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58" name="Shape 3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Shape 35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What Questions Should a Strong Strategic Plan Address?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y="1676400" x="0"/>
            <a:ext cy="3111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6.4</a:t>
            </a: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87550" x="882650"/>
            <a:ext cy="4462461" cx="737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Dynamics of Strategic Planning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7907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large-scale action plan that sets the direction for an organization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management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that involves managers from all parts of the organization in the formulation and the implementation of strategies and strategic goals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Building a Foundation of Execution</a:t>
            </a:r>
          </a:p>
        </p:txBody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y="1798636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your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people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your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business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Insist on realism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clear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goals &amp; priorities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through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Reward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doers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 the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capabilities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yourself</a:t>
            </a: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679825" x="5029200"/>
            <a:ext cy="2412999" cx="3624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7145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Wal-Mart is guided by the following credo: “Find out what customers want, then provide it to them as cheaply and quickly as possible.”  This is Wal-Mart's: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810000" x="5461000"/>
            <a:ext cy="1828800" cx="24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Why Strategic Management &amp; Strategic Planning are Important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18288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514350" marL="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direction and momentum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new ideas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 sustainable competitive advantage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722687" x="4572000"/>
            <a:ext cy="2403474" cx="3678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Why Strategic Management &amp; Strategic Planning are Important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18161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	Sustainable competitive advantage 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occurs when an organization can stay ahead in four areas: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responsive to customers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Effectiveness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Example: Developing Competitive Advantage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“Ford is transforming the car into a powerful smartphone”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Ford has developed the Sync in-dash communications platform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Ford is introducing voice-activated apps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driver can say “I’m hungry” and receive advice on nearby restaurants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199062" x="6324600"/>
            <a:ext cy="1257299" cx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What Is an Effective Strategy?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positioning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attempts to achieve sustainable competitive advantage by preserving what is distinctive about a company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“performing different activities from rivals, or performing similar activities in different ways”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8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