
<file path=[Content_Types].xml><?xml version="1.0" encoding="utf-8"?>
<Types xmlns="http://schemas.openxmlformats.org/package/2006/content-types">
  <Default ContentType="image/jpeg" Extension="jpg"/>
  <Default ContentType="application/vnd.openxmlformats-package.relationships+xml" Extension="rels"/>
  <Default ContentType="image/png" Extension="png"/>
  <Default ContentType="application/xml" Extension="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4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6.xml"/>
  <Override ContentType="application/vnd.openxmlformats-officedocument.theme+xml" PartName="/ppt/theme/theme3.xml"/>
  <Override ContentType="application/vnd.openxmlformats-officedocument.theme+xml" PartName="/ppt/theme/theme5.xml"/>
  <Override ContentType="application/vnd.openxmlformats-officedocument.theme+xml" PartName="/ppt/theme/theme2.xml"/>
  <Override ContentType="application/vnd.openxmlformats-officedocument.theme+xml" PartName="/ppt/theme/theme7.xml"/>
  <Override ContentType="application/vnd.openxmlformats-officedocument.theme+xml" PartName="/ppt/theme/theme4.xml"/>
  <Override ContentType="application/vnd.openxmlformats-officedocument.theme+xml" PartName="/ppt/theme/theme1.xml"/>
  <Override ContentType="application/vnd.openxmlformats-officedocument.theme+xml" PartName="/ppt/theme/theme8.xml"/>
  <Override ContentType="application/vnd.openxmlformats-officedocument.presentationml.slideMaster+xml" PartName="/ppt/slideMasters/slideMaster4.xml"/>
  <Override ContentType="application/vnd.openxmlformats-officedocument.presentationml.slideMaster+xml" PartName="/ppt/slideMasters/slideMaster6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5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37.xml"/>
  <Override ContentType="application/vnd.openxmlformats-officedocument.presentationml.slide+xml" PartName="/ppt/slides/slide16.xml"/>
  <Override ContentType="application/vnd.openxmlformats-officedocument.presentationml.slide+xml" PartName="/ppt/slides/slide21.xml"/>
  <Override ContentType="application/vnd.openxmlformats-officedocument.presentationml.slide+xml" PartName="/ppt/slides/slide2.xml"/>
  <Override ContentType="application/vnd.openxmlformats-officedocument.presentationml.slide+xml" PartName="/ppt/slides/slide26.xml"/>
  <Override ContentType="application/vnd.openxmlformats-officedocument.presentationml.slide+xml" PartName="/ppt/slides/slide25.xml"/>
  <Override ContentType="application/vnd.openxmlformats-officedocument.presentationml.slide+xml" PartName="/ppt/slides/slide6.xml"/>
  <Override ContentType="application/vnd.openxmlformats-officedocument.presentationml.slide+xml" PartName="/ppt/slides/slide3.xml"/>
  <Override ContentType="application/vnd.openxmlformats-officedocument.presentationml.slide+xml" PartName="/ppt/slides/slide33.xml"/>
  <Override ContentType="application/vnd.openxmlformats-officedocument.presentationml.slide+xml" PartName="/ppt/slides/slide36.xml"/>
  <Override ContentType="application/vnd.openxmlformats-officedocument.presentationml.slide+xml" PartName="/ppt/slides/slide35.xml"/>
  <Override ContentType="application/vnd.openxmlformats-officedocument.presentationml.slide+xml" PartName="/ppt/slides/slide17.xml"/>
  <Override ContentType="application/vnd.openxmlformats-officedocument.presentationml.slide+xml" PartName="/ppt/slides/slide24.xml"/>
  <Override ContentType="application/vnd.openxmlformats-officedocument.presentationml.slide+xml" PartName="/ppt/slides/slide34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31.xml"/>
  <Override ContentType="application/vnd.openxmlformats-officedocument.presentationml.slide+xml" PartName="/ppt/slides/slide40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38.xml"/>
  <Override ContentType="application/vnd.openxmlformats-officedocument.presentationml.slide+xml" PartName="/ppt/slides/slide20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29.xml"/>
  <Override ContentType="application/vnd.openxmlformats-officedocument.presentationml.slide+xml" PartName="/ppt/slides/slide39.xml"/>
  <Override ContentType="application/vnd.openxmlformats-officedocument.presentationml.slide+xml" PartName="/ppt/slides/slide9.xml"/>
  <Override ContentType="application/vnd.openxmlformats-officedocument.presentationml.slide+xml" PartName="/ppt/slides/slide18.xml"/>
  <Override ContentType="application/vnd.openxmlformats-officedocument.presentationml.slide+xml" PartName="/ppt/slides/slide15.xml"/>
  <Override ContentType="application/vnd.openxmlformats-officedocument.presentationml.slide+xml" PartName="/ppt/slides/slide7.xml"/>
  <Override ContentType="application/vnd.openxmlformats-officedocument.presentationml.slide+xml" PartName="/ppt/slides/slide30.xml"/>
  <Override ContentType="application/vnd.openxmlformats-officedocument.presentationml.slide+xml" PartName="/ppt/slides/slide8.xml"/>
  <Override ContentType="application/vnd.openxmlformats-officedocument.presentationml.slide+xml" PartName="/ppt/slides/slide27.xml"/>
  <Override ContentType="application/vnd.openxmlformats-officedocument.presentationml.slide+xml" PartName="/ppt/slides/slide19.xml"/>
  <Override ContentType="application/vnd.openxmlformats-officedocument.presentationml.slide+xml" PartName="/ppt/slides/slide28.xml"/>
  <Override ContentType="application/vnd.openxmlformats-officedocument.presentationml.slide+xml" PartName="/ppt/slides/slide4.xml"/>
  <Override ContentType="application/vnd.openxmlformats-officedocument.presentationml.slide+xml" PartName="/ppt/slides/slide14.xml"/>
  <Override ContentType="application/vnd.openxmlformats-officedocument.presentationml.slide+xml" PartName="/ppt/slides/slide5.xml"/>
  <Override ContentType="application/vnd.openxmlformats-officedocument.presentationml.slide+xml" PartName="/ppt/slides/slide22.xml"/>
  <Override ContentType="application/vnd.openxmlformats-officedocument.presentationml.tableStyles+xml" PartName="/ppt/tableStyle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60" r:id="rId4"/>
    <p:sldMasterId id="2147483661" r:id="rId5"/>
    <p:sldMasterId id="2147483662" r:id="rId6"/>
    <p:sldMasterId id="2147483663" r:id="rId7"/>
    <p:sldMasterId id="2147483664" r:id="rId8"/>
    <p:sldMasterId id="2147483665" r:id="rId9"/>
  </p:sldMasterIdLst>
  <p:notesMasterIdLst>
    <p:notesMasterId r:id="rId10"/>
  </p:notesMasterIdLst>
  <p:sldIdLst>
    <p:sldId id="256" r:id="rId11"/>
    <p:sldId id="257" r:id="rId12"/>
    <p:sldId id="258" r:id="rId13"/>
    <p:sldId id="259" r:id="rId14"/>
    <p:sldId id="260" r:id="rId15"/>
    <p:sldId id="261" r:id="rId16"/>
    <p:sldId id="262" r:id="rId17"/>
    <p:sldId id="263" r:id="rId18"/>
    <p:sldId id="264" r:id="rId19"/>
    <p:sldId id="265" r:id="rId20"/>
    <p:sldId id="266" r:id="rId21"/>
    <p:sldId id="267" r:id="rId22"/>
    <p:sldId id="268" r:id="rId23"/>
    <p:sldId id="269" r:id="rId24"/>
    <p:sldId id="270" r:id="rId25"/>
    <p:sldId id="271" r:id="rId26"/>
    <p:sldId id="272" r:id="rId27"/>
    <p:sldId id="273" r:id="rId28"/>
    <p:sldId id="274" r:id="rId29"/>
    <p:sldId id="275" r:id="rId30"/>
    <p:sldId id="276" r:id="rId31"/>
    <p:sldId id="277" r:id="rId32"/>
    <p:sldId id="278" r:id="rId33"/>
    <p:sldId id="279" r:id="rId34"/>
    <p:sldId id="280" r:id="rId35"/>
    <p:sldId id="281" r:id="rId36"/>
    <p:sldId id="282" r:id="rId37"/>
    <p:sldId id="283" r:id="rId38"/>
    <p:sldId id="284" r:id="rId39"/>
    <p:sldId id="285" r:id="rId40"/>
    <p:sldId id="286" r:id="rId41"/>
    <p:sldId id="287" r:id="rId42"/>
    <p:sldId id="288" r:id="rId43"/>
    <p:sldId id="289" r:id="rId44"/>
    <p:sldId id="290" r:id="rId45"/>
    <p:sldId id="291" r:id="rId46"/>
    <p:sldId id="292" r:id="rId47"/>
    <p:sldId id="293" r:id="rId48"/>
    <p:sldId id="294" r:id="rId49"/>
    <p:sldId id="295" r:id="rId50"/>
  </p:sldIdLst>
  <p:sldSz cy="6858000" cx="9144000"/>
  <p:notesSz cx="6858000" cy="9144000"/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Id="rId39" Type="http://schemas.openxmlformats.org/officeDocument/2006/relationships/slide" Target="slides/slide29.xml"/><Relationship Id="rId38" Type="http://schemas.openxmlformats.org/officeDocument/2006/relationships/slide" Target="slides/slide28.xml"/><Relationship Id="rId37" Type="http://schemas.openxmlformats.org/officeDocument/2006/relationships/slide" Target="slides/slide27.xml"/><Relationship Id="rId19" Type="http://schemas.openxmlformats.org/officeDocument/2006/relationships/slide" Target="slides/slide9.xml"/><Relationship Id="rId36" Type="http://schemas.openxmlformats.org/officeDocument/2006/relationships/slide" Target="slides/slide26.xml"/><Relationship Id="rId18" Type="http://schemas.openxmlformats.org/officeDocument/2006/relationships/slide" Target="slides/slide8.xml"/><Relationship Id="rId17" Type="http://schemas.openxmlformats.org/officeDocument/2006/relationships/slide" Target="slides/slide7.xml"/><Relationship Id="rId16" Type="http://schemas.openxmlformats.org/officeDocument/2006/relationships/slide" Target="slides/slide6.xml"/><Relationship Id="rId15" Type="http://schemas.openxmlformats.org/officeDocument/2006/relationships/slide" Target="slides/slide5.xml"/><Relationship Id="rId14" Type="http://schemas.openxmlformats.org/officeDocument/2006/relationships/slide" Target="slides/slide4.xml"/><Relationship Id="rId30" Type="http://schemas.openxmlformats.org/officeDocument/2006/relationships/slide" Target="slides/slide20.xml"/><Relationship Id="rId12" Type="http://schemas.openxmlformats.org/officeDocument/2006/relationships/slide" Target="slides/slide2.xml"/><Relationship Id="rId31" Type="http://schemas.openxmlformats.org/officeDocument/2006/relationships/slide" Target="slides/slide21.xml"/><Relationship Id="rId13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11" Type="http://schemas.openxmlformats.org/officeDocument/2006/relationships/slide" Target="slides/slide1.xml"/><Relationship Id="rId34" Type="http://schemas.openxmlformats.org/officeDocument/2006/relationships/slide" Target="slides/slide24.xml"/><Relationship Id="rId35" Type="http://schemas.openxmlformats.org/officeDocument/2006/relationships/slide" Target="slides/slide25.xml"/><Relationship Id="rId32" Type="http://schemas.openxmlformats.org/officeDocument/2006/relationships/slide" Target="slides/slide22.xml"/><Relationship Id="rId33" Type="http://schemas.openxmlformats.org/officeDocument/2006/relationships/slide" Target="slides/slide23.xml"/><Relationship Id="rId50" Type="http://schemas.openxmlformats.org/officeDocument/2006/relationships/slide" Target="slides/slide40.xml"/><Relationship Id="rId48" Type="http://schemas.openxmlformats.org/officeDocument/2006/relationships/slide" Target="slides/slide38.xml"/><Relationship Id="rId47" Type="http://schemas.openxmlformats.org/officeDocument/2006/relationships/slide" Target="slides/slide37.xml"/><Relationship Id="rId29" Type="http://schemas.openxmlformats.org/officeDocument/2006/relationships/slide" Target="slides/slide19.xml"/><Relationship Id="rId49" Type="http://schemas.openxmlformats.org/officeDocument/2006/relationships/slide" Target="slides/slide39.xml"/><Relationship Id="rId26" Type="http://schemas.openxmlformats.org/officeDocument/2006/relationships/slide" Target="slides/slide16.xml"/><Relationship Id="rId25" Type="http://schemas.openxmlformats.org/officeDocument/2006/relationships/slide" Target="slides/slide15.xml"/><Relationship Id="rId28" Type="http://schemas.openxmlformats.org/officeDocument/2006/relationships/slide" Target="slides/slide18.xml"/><Relationship Id="rId27" Type="http://schemas.openxmlformats.org/officeDocument/2006/relationships/slide" Target="slides/slide17.xml"/><Relationship Id="rId2" Type="http://schemas.openxmlformats.org/officeDocument/2006/relationships/presProps" Target="presProps.xml"/><Relationship Id="rId21" Type="http://schemas.openxmlformats.org/officeDocument/2006/relationships/slide" Target="slides/slide11.xml"/><Relationship Id="rId40" Type="http://schemas.openxmlformats.org/officeDocument/2006/relationships/slide" Target="slides/slide30.xml"/><Relationship Id="rId1" Type="http://schemas.openxmlformats.org/officeDocument/2006/relationships/theme" Target="theme/theme4.xml"/><Relationship Id="rId22" Type="http://schemas.openxmlformats.org/officeDocument/2006/relationships/slide" Target="slides/slide12.xml"/><Relationship Id="rId41" Type="http://schemas.openxmlformats.org/officeDocument/2006/relationships/slide" Target="slides/slide31.xml"/><Relationship Id="rId4" Type="http://schemas.openxmlformats.org/officeDocument/2006/relationships/slideMaster" Target="slideMasters/slideMaster1.xml"/><Relationship Id="rId23" Type="http://schemas.openxmlformats.org/officeDocument/2006/relationships/slide" Target="slides/slide13.xml"/><Relationship Id="rId42" Type="http://schemas.openxmlformats.org/officeDocument/2006/relationships/slide" Target="slides/slide32.xml"/><Relationship Id="rId3" Type="http://schemas.openxmlformats.org/officeDocument/2006/relationships/tableStyles" Target="tableStyles.xml"/><Relationship Id="rId24" Type="http://schemas.openxmlformats.org/officeDocument/2006/relationships/slide" Target="slides/slide14.xml"/><Relationship Id="rId43" Type="http://schemas.openxmlformats.org/officeDocument/2006/relationships/slide" Target="slides/slide33.xml"/><Relationship Id="rId44" Type="http://schemas.openxmlformats.org/officeDocument/2006/relationships/slide" Target="slides/slide34.xml"/><Relationship Id="rId45" Type="http://schemas.openxmlformats.org/officeDocument/2006/relationships/slide" Target="slides/slide35.xml"/><Relationship Id="rId46" Type="http://schemas.openxmlformats.org/officeDocument/2006/relationships/slide" Target="slides/slide36.xml"/><Relationship Id="rId20" Type="http://schemas.openxmlformats.org/officeDocument/2006/relationships/slide" Target="slides/slide10.xml"/><Relationship Id="rId9" Type="http://schemas.openxmlformats.org/officeDocument/2006/relationships/slideMaster" Target="slideMasters/slideMaster6.xml"/><Relationship Id="rId6" Type="http://schemas.openxmlformats.org/officeDocument/2006/relationships/slideMaster" Target="slideMasters/slideMaster3.xml"/><Relationship Id="rId5" Type="http://schemas.openxmlformats.org/officeDocument/2006/relationships/slideMaster" Target="slideMasters/slideMaster2.xml"/><Relationship Id="rId8" Type="http://schemas.openxmlformats.org/officeDocument/2006/relationships/slideMaster" Target="slideMasters/slideMaster5.xml"/><Relationship Id="rId7" Type="http://schemas.openxmlformats.org/officeDocument/2006/relationships/slideMaster" Target="slideMasters/slideMaster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000000"/>
        </a:solidFill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/>
          <p:nvPr>
            <p:ph idx="2" type="hdr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3" name="Shape 3"/>
          <p:cNvSpPr txBox="1"/>
          <p:nvPr>
            <p:ph idx="10" type="dt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4" name="Shape 4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w="12700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5" name="Shape 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6" name="Shape 6"/>
          <p:cNvSpPr txBox="1"/>
          <p:nvPr>
            <p:ph idx="11" type="ftr"/>
          </p:nvPr>
        </p:nvSpPr>
        <p:spPr>
          <a:xfrm>
            <a:off x="0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-88900" lvl="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9" name="Shape 10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4" name="Shape 16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171" name="Shape 17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rPr b="0" baseline="0" i="0" lang="en-US" sz="1800" u="none" cap="none" strike="noStrike"/>
              <a:t>The correct answer is “A” – e-commerce. See slide 4-6.</a:t>
            </a:r>
          </a:p>
        </p:txBody>
      </p:sp>
      <p:sp>
        <p:nvSpPr>
          <p:cNvPr id="172" name="Shape 172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Font typeface="Times New Roman"/>
              <a:buNone/>
            </a:pPr>
            <a:r>
              <a:rPr b="0" baseline="0" i="0" lang="en-US" sz="800" u="none" cap="none" strike="noStrike">
                <a:latin typeface="Times New Roman"/>
                <a:ea typeface="Times New Roman"/>
                <a:cs typeface="Times New Roman"/>
                <a:sym typeface="Times New Roman"/>
              </a:rPr>
              <a:t>Multimedia Lecture Support Package to Accompany Basic Marketing</a:t>
            </a:r>
          </a:p>
          <a:p>
            <a:pPr indent="0" lvl="0" marL="0" marR="0" rtl="0" algn="r">
              <a:spcBef>
                <a:spcPts val="0"/>
              </a:spcBef>
              <a:buSzPct val="25000"/>
              <a:buFont typeface="Times New Roman"/>
              <a:buNone/>
            </a:pPr>
            <a:r>
              <a:rPr b="0" baseline="0" i="0" lang="en-US" sz="800" u="none" cap="none" strike="noStrike">
                <a:latin typeface="Times New Roman"/>
                <a:ea typeface="Times New Roman"/>
                <a:cs typeface="Times New Roman"/>
                <a:sym typeface="Times New Roman"/>
              </a:rPr>
              <a:t>Lecture Script 6-*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9" name="Shape 17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5" name="Shape 18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1" name="Shape 19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7" name="Shape 19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4" name="Shape 20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210" name="Shape 21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rPr b="0" baseline="0" i="0" lang="en-US" sz="1800" u="none" cap="none" strike="noStrike"/>
              <a:t>The correct answer is C - geocentric  </a:t>
            </a:r>
          </a:p>
          <a:p>
            <a:pPr indent="0" lvl="0" marL="0" marR="0" rtl="0" algn="l">
              <a:spcBef>
                <a:spcPts val="0"/>
              </a:spcBef>
              <a:buFont typeface="Arial"/>
              <a:buNone/>
            </a:pPr>
            <a:r>
              <a:t/>
            </a:r>
            <a:endParaRPr b="0" baseline="0" i="0" sz="1800" u="none" cap="none" strike="noStrike"/>
          </a:p>
          <a:p>
            <a:pPr indent="0" lvl="0" marL="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rPr b="0" baseline="0" i="0" lang="en-US" sz="1800" u="none" cap="none" strike="noStrike"/>
              <a:t>Page: 111   LO: 2   Difficulty: Moderate   </a:t>
            </a:r>
          </a:p>
          <a:p>
            <a:pPr indent="0" lvl="0" marL="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rPr b="0" baseline="0" i="0" lang="en-US" sz="1800" u="none" cap="none" strike="noStrike"/>
              <a:t>AACSB: 1, 5, 6	BT: Application</a:t>
            </a:r>
          </a:p>
        </p:txBody>
      </p:sp>
      <p:sp>
        <p:nvSpPr>
          <p:cNvPr id="211" name="Shape 211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Font typeface="Times New Roman"/>
              <a:buNone/>
            </a:pPr>
            <a:r>
              <a:rPr b="0" baseline="0" i="0" lang="en-US" sz="800" u="none" cap="none" strike="noStrike">
                <a:latin typeface="Times New Roman"/>
                <a:ea typeface="Times New Roman"/>
                <a:cs typeface="Times New Roman"/>
                <a:sym typeface="Times New Roman"/>
              </a:rPr>
              <a:t>Multimedia Lecture Support Package to Accompany Basic Marketing</a:t>
            </a:r>
          </a:p>
          <a:p>
            <a:pPr indent="0" lvl="0" marL="0" marR="0" rtl="0" algn="r">
              <a:spcBef>
                <a:spcPts val="0"/>
              </a:spcBef>
              <a:buSzPct val="25000"/>
              <a:buFont typeface="Times New Roman"/>
              <a:buNone/>
            </a:pPr>
            <a:r>
              <a:rPr b="0" baseline="0" i="0" lang="en-US" sz="800" u="none" cap="none" strike="noStrike">
                <a:latin typeface="Times New Roman"/>
                <a:ea typeface="Times New Roman"/>
                <a:cs typeface="Times New Roman"/>
                <a:sym typeface="Times New Roman"/>
              </a:rPr>
              <a:t>Lecture Script 6-*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7" name="Shape 21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Shape 22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223" name="Shape 22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rPr b="0" baseline="0" i="0" lang="en-US" sz="1800" u="none" cap="none" strike="noStrike"/>
              <a:t>Macquiladoras – manufacturing plants allowed to operate in Mexico with special privileges in return for employing Mexican citizens </a:t>
            </a:r>
          </a:p>
        </p:txBody>
      </p:sp>
      <p:sp>
        <p:nvSpPr>
          <p:cNvPr id="224" name="Shape 224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Font typeface="Times New Roman"/>
              <a:buNone/>
            </a:pPr>
            <a:r>
              <a:rPr b="0" baseline="0" i="0" lang="en-US" sz="800" u="none" cap="none" strike="noStrike">
                <a:latin typeface="Times New Roman"/>
                <a:ea typeface="Times New Roman"/>
                <a:cs typeface="Times New Roman"/>
                <a:sym typeface="Times New Roman"/>
              </a:rPr>
              <a:t>Multimedia Lecture Support Package to Accompany Basic Marketing</a:t>
            </a:r>
          </a:p>
          <a:p>
            <a:pPr indent="0" lvl="0" marL="0" marR="0" rtl="0" algn="r">
              <a:spcBef>
                <a:spcPts val="0"/>
              </a:spcBef>
              <a:buSzPct val="25000"/>
              <a:buFont typeface="Times New Roman"/>
              <a:buNone/>
            </a:pPr>
            <a:r>
              <a:rPr b="0" baseline="0" i="0" lang="en-US" sz="800" u="none" cap="none" strike="noStrike">
                <a:latin typeface="Times New Roman"/>
                <a:ea typeface="Times New Roman"/>
                <a:cs typeface="Times New Roman"/>
                <a:sym typeface="Times New Roman"/>
              </a:rPr>
              <a:t>Lecture Script 6-*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5" name="Shape 11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Shape 23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1" name="Shape 23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8" name="Shape 23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4" name="Shape 24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Shape 24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0" name="Shape 25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Shape 25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6" name="Shape 25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hape 26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262" name="Shape 26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rPr b="0" baseline="0" i="0" lang="en-US" sz="1800" u="none" cap="none" strike="noStrike"/>
              <a:t>Greenfield venture - foreign subsidiary that the owning organization has built from scratch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/>
          </a:p>
        </p:txBody>
      </p:sp>
      <p:sp>
        <p:nvSpPr>
          <p:cNvPr id="263" name="Shape 263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Font typeface="Times New Roman"/>
              <a:buNone/>
            </a:pPr>
            <a:r>
              <a:rPr b="0" baseline="0" i="0" lang="en-US" sz="800" u="none" cap="none" strike="noStrike">
                <a:latin typeface="Times New Roman"/>
                <a:ea typeface="Times New Roman"/>
                <a:cs typeface="Times New Roman"/>
                <a:sym typeface="Times New Roman"/>
              </a:rPr>
              <a:t>Multimedia Lecture Support Package to Accompany Basic Marketing</a:t>
            </a:r>
          </a:p>
          <a:p>
            <a:pPr indent="0" lvl="0" marL="0" marR="0" rtl="0" algn="r">
              <a:spcBef>
                <a:spcPts val="0"/>
              </a:spcBef>
              <a:buSzPct val="25000"/>
              <a:buFont typeface="Times New Roman"/>
              <a:buNone/>
            </a:pPr>
            <a:r>
              <a:rPr b="0" baseline="0" i="0" lang="en-US" sz="800" u="none" cap="none" strike="noStrike">
                <a:latin typeface="Times New Roman"/>
                <a:ea typeface="Times New Roman"/>
                <a:cs typeface="Times New Roman"/>
                <a:sym typeface="Times New Roman"/>
              </a:rPr>
              <a:t>Lecture Script 6-*</a:t>
            </a: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269" name="Shape 26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rPr b="0" baseline="0" i="0" lang="en-US" sz="1800" u="none" cap="none" strike="noStrike"/>
              <a:t>The correct answer is “A” – maquiladora</a:t>
            </a:r>
          </a:p>
          <a:p>
            <a:pPr indent="0" lvl="0" marL="0" marR="0" rtl="0" algn="l">
              <a:spcBef>
                <a:spcPts val="0"/>
              </a:spcBef>
              <a:buFont typeface="Arial"/>
              <a:buNone/>
            </a:pPr>
            <a:r>
              <a:t/>
            </a:r>
            <a:endParaRPr b="0" baseline="0" i="0" sz="1800" u="none" cap="none" strike="noStrike"/>
          </a:p>
          <a:p>
            <a:pPr indent="0" lvl="0" marL="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rPr b="0" baseline="0" i="0" lang="en-US" sz="1800" u="none" cap="none" strike="noStrike"/>
              <a:t>Rationale: This is an example of expanding internationally by taking advantage of lower labor costs</a:t>
            </a:r>
          </a:p>
          <a:p>
            <a:pPr indent="0" lvl="0" marL="0" marR="0" rtl="0" algn="l">
              <a:spcBef>
                <a:spcPts val="0"/>
              </a:spcBef>
              <a:buFont typeface="Arial"/>
              <a:buNone/>
            </a:pPr>
            <a:r>
              <a:t/>
            </a:r>
            <a:endParaRPr b="0" baseline="0" i="0" sz="1800" u="none" cap="none" strike="noStrike"/>
          </a:p>
          <a:p>
            <a:pPr indent="0" lvl="0" marL="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rPr b="0" baseline="0" i="0" lang="en-US" sz="1800" u="none" cap="none" strike="noStrike"/>
              <a:t>AACSB: 6, 13		BT: Application</a:t>
            </a:r>
          </a:p>
        </p:txBody>
      </p:sp>
      <p:sp>
        <p:nvSpPr>
          <p:cNvPr id="270" name="Shape 270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Font typeface="Times New Roman"/>
              <a:buNone/>
            </a:pPr>
            <a:r>
              <a:rPr b="0" baseline="0" i="0" lang="en-US" sz="800" u="none" cap="none" strike="noStrike">
                <a:latin typeface="Times New Roman"/>
                <a:ea typeface="Times New Roman"/>
                <a:cs typeface="Times New Roman"/>
                <a:sym typeface="Times New Roman"/>
              </a:rPr>
              <a:t>Multimedia Lecture Support Package to Accompany Basic Marketing</a:t>
            </a:r>
          </a:p>
          <a:p>
            <a:pPr indent="0" lvl="0" marL="0" marR="0" rtl="0" algn="r">
              <a:spcBef>
                <a:spcPts val="0"/>
              </a:spcBef>
              <a:buSzPct val="25000"/>
              <a:buFont typeface="Times New Roman"/>
              <a:buNone/>
            </a:pPr>
            <a:r>
              <a:rPr b="0" baseline="0" i="0" lang="en-US" sz="800" u="none" cap="none" strike="noStrike">
                <a:latin typeface="Times New Roman"/>
                <a:ea typeface="Times New Roman"/>
                <a:cs typeface="Times New Roman"/>
                <a:sym typeface="Times New Roman"/>
              </a:rPr>
              <a:t>Lecture Script 6-*</a:t>
            </a: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Shape 27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276" name="Shape 27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rPr b="0" baseline="0" i="0" lang="en-US" sz="1800" u="none" cap="none" strike="noStrike"/>
              <a:t>Quotas are designed to prevent dumping – the practice of a foreign company’s exporting products abroad at a lower price than the price in the home market – or even below the costs of production – in order to drive down the price of the domestic product</a:t>
            </a:r>
          </a:p>
        </p:txBody>
      </p:sp>
      <p:sp>
        <p:nvSpPr>
          <p:cNvPr id="277" name="Shape 277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Font typeface="Times New Roman"/>
              <a:buNone/>
            </a:pPr>
            <a:r>
              <a:rPr b="0" baseline="0" i="0" lang="en-US" sz="800" u="none" cap="none" strike="noStrike">
                <a:latin typeface="Times New Roman"/>
                <a:ea typeface="Times New Roman"/>
                <a:cs typeface="Times New Roman"/>
                <a:sym typeface="Times New Roman"/>
              </a:rPr>
              <a:t>Multimedia Lecture Support Package to Accompany Basic Marketing</a:t>
            </a:r>
          </a:p>
          <a:p>
            <a:pPr indent="0" lvl="0" marL="0" marR="0" rtl="0" algn="r">
              <a:spcBef>
                <a:spcPts val="0"/>
              </a:spcBef>
              <a:buSzPct val="25000"/>
              <a:buFont typeface="Times New Roman"/>
              <a:buNone/>
            </a:pPr>
            <a:r>
              <a:rPr b="0" baseline="0" i="0" lang="en-US" sz="800" u="none" cap="none" strike="noStrike">
                <a:latin typeface="Times New Roman"/>
                <a:ea typeface="Times New Roman"/>
                <a:cs typeface="Times New Roman"/>
                <a:sym typeface="Times New Roman"/>
              </a:rPr>
              <a:t>Lecture Script 6-*</a:t>
            </a: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Shape 28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83" name="Shape 28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Shape 28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289" name="Shape 28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rPr b="0" baseline="0" i="0" lang="en-US" sz="1800" u="none" cap="none" strike="noStrike"/>
              <a:t>Exchange rate - the rate at which one country’s currency can be exchanged for another country’s currency</a:t>
            </a:r>
          </a:p>
        </p:txBody>
      </p:sp>
      <p:sp>
        <p:nvSpPr>
          <p:cNvPr id="290" name="Shape 290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Font typeface="Calibri"/>
              <a:buNone/>
            </a:pPr>
            <a:r>
              <a:rPr b="0" baseline="0" i="0" lang="en-US" sz="1200" u="none" cap="none" strike="noStrike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1" name="Shape 12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Shape 29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97" name="Shape 29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hape 30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03" name="Shape 30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Shape 30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309" name="Shape 30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rPr b="0" baseline="0" i="0" lang="en-US" sz="1800" u="none" cap="none" strike="noStrike"/>
              <a:t>The correct answer is “A”   </a:t>
            </a:r>
          </a:p>
          <a:p>
            <a:pPr indent="0" lvl="0" marL="0" marR="0" rtl="0" algn="l">
              <a:spcBef>
                <a:spcPts val="0"/>
              </a:spcBef>
              <a:buFont typeface="Arial"/>
              <a:buNone/>
            </a:pPr>
            <a:r>
              <a:t/>
            </a:r>
            <a:endParaRPr b="0" baseline="0" i="0" sz="1800" u="none" cap="none" strike="noStrike"/>
          </a:p>
          <a:p>
            <a:pPr indent="0" lvl="0" marL="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rPr b="0" baseline="0" i="0" lang="en-US" sz="1800" u="none" cap="none" strike="noStrike"/>
              <a:t>Page:    LO: 5   Difficulty: Moderate   </a:t>
            </a:r>
          </a:p>
          <a:p>
            <a:pPr indent="0" lvl="0" marL="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rPr b="0" baseline="0" i="0" lang="en-US" sz="1800" u="none" cap="none" strike="noStrike"/>
              <a:t>Rationale: This applies the definition of embargoes.</a:t>
            </a:r>
          </a:p>
          <a:p>
            <a:pPr indent="0" lvl="0" marL="0" marR="0" rtl="0" algn="l">
              <a:spcBef>
                <a:spcPts val="0"/>
              </a:spcBef>
              <a:buFont typeface="Arial"/>
              <a:buNone/>
            </a:pPr>
            <a:r>
              <a:t/>
            </a:r>
            <a:endParaRPr b="0" baseline="0" i="0" sz="1800" u="none" cap="none" strike="noStrike"/>
          </a:p>
          <a:p>
            <a:pPr indent="0" lvl="0" marL="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rPr b="0" baseline="0" i="0" lang="en-US" sz="1800" u="none" cap="none" strike="noStrike"/>
              <a:t>AACSB: 5, 6		BT: Comprehension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/>
          </a:p>
        </p:txBody>
      </p:sp>
      <p:sp>
        <p:nvSpPr>
          <p:cNvPr id="310" name="Shape 310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Font typeface="Times New Roman"/>
              <a:buNone/>
            </a:pPr>
            <a:r>
              <a:rPr b="0" baseline="0" i="0" lang="en-US" sz="800" u="none" cap="none" strike="noStrike">
                <a:latin typeface="Times New Roman"/>
                <a:ea typeface="Times New Roman"/>
                <a:cs typeface="Times New Roman"/>
                <a:sym typeface="Times New Roman"/>
              </a:rPr>
              <a:t>Multimedia Lecture Support Package to Accompany Basic Marketing</a:t>
            </a:r>
          </a:p>
          <a:p>
            <a:pPr indent="0" lvl="0" marL="0" marR="0" rtl="0" algn="r">
              <a:spcBef>
                <a:spcPts val="0"/>
              </a:spcBef>
              <a:buSzPct val="25000"/>
              <a:buFont typeface="Times New Roman"/>
              <a:buNone/>
            </a:pPr>
            <a:r>
              <a:rPr b="0" baseline="0" i="0" lang="en-US" sz="800" u="none" cap="none" strike="noStrike">
                <a:latin typeface="Times New Roman"/>
                <a:ea typeface="Times New Roman"/>
                <a:cs typeface="Times New Roman"/>
                <a:sym typeface="Times New Roman"/>
              </a:rPr>
              <a:t>Lecture Script 6-*</a:t>
            </a: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Shape 31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17" name="Shape 31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Shape 32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24" name="Shape 32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Shape 32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30" name="Shape 33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Shape 33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36" name="Shape 33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Shape 34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342" name="Shape 34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43" name="Shape 343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Font typeface="Calibri"/>
              <a:buNone/>
            </a:pPr>
            <a:r>
              <a:rPr b="0" baseline="0" i="0" lang="en-US" sz="1200" u="none" cap="none" strike="noStrike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Shape 34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349" name="Shape 34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520700" lvl="1" marL="91440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rPr b="0" baseline="0" i="0" lang="en-US" sz="1800" u="none" cap="none" strike="noStrike"/>
              <a:t>Monochronic time </a:t>
            </a:r>
          </a:p>
          <a:p>
            <a:pPr indent="-292100" lvl="2" marL="109220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rPr b="0" baseline="0" i="0" lang="en-US" sz="1800" u="none" cap="none" strike="noStrike"/>
              <a:t>preference for doing one thing at a time</a:t>
            </a:r>
          </a:p>
          <a:p>
            <a:pPr indent="-520700" lvl="1" marL="91440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rPr b="0" baseline="0" i="0" lang="en-US" sz="1800" u="none" cap="none" strike="noStrike"/>
              <a:t>Polychronic time </a:t>
            </a:r>
          </a:p>
          <a:p>
            <a:pPr indent="-292100" lvl="2" marL="109220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rPr b="0" baseline="0" i="0" lang="en-US" sz="1800" u="none" cap="none" strike="noStrike"/>
              <a:t>preference for doing more than one thing at a time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/>
          </a:p>
        </p:txBody>
      </p:sp>
      <p:sp>
        <p:nvSpPr>
          <p:cNvPr id="350" name="Shape 350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Font typeface="Calibri"/>
              <a:buNone/>
            </a:pPr>
            <a:r>
              <a:rPr b="0" baseline="0" i="0" lang="en-US" sz="1200" u="none" cap="none" strike="noStrike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54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Shape 35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56" name="Shape 35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8" name="Shape 12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Shape 36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362" name="Shape 36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rPr b="0" baseline="0" i="0" lang="en-US" sz="1800" u="none" cap="none" strike="noStrike"/>
              <a:t>The correct answer is “C”   </a:t>
            </a:r>
          </a:p>
          <a:p>
            <a:pPr indent="0" lvl="0" marL="0" marR="0" rtl="0" algn="l">
              <a:spcBef>
                <a:spcPts val="0"/>
              </a:spcBef>
              <a:buFont typeface="Arial"/>
              <a:buNone/>
            </a:pPr>
            <a:r>
              <a:t/>
            </a:r>
            <a:endParaRPr b="0" baseline="0" i="0" sz="1800" u="none" cap="none" strike="noStrike"/>
          </a:p>
          <a:p>
            <a:pPr indent="0" lvl="0" marL="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rPr b="0" baseline="0" i="0" lang="en-US" sz="1800" u="none" cap="none" strike="noStrike"/>
              <a:t>Page: 127   LO: 6   Difficulty: Easy   </a:t>
            </a:r>
          </a:p>
          <a:p>
            <a:pPr indent="0" lvl="0" marL="0" marR="0" rtl="0" algn="l">
              <a:spcBef>
                <a:spcPts val="0"/>
              </a:spcBef>
              <a:buFont typeface="Arial"/>
              <a:buNone/>
            </a:pPr>
            <a:r>
              <a:t/>
            </a:r>
            <a:endParaRPr b="0" baseline="0" i="0" sz="1800" u="none" cap="none" strike="noStrike"/>
          </a:p>
          <a:p>
            <a:pPr indent="0" lvl="0" marL="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rPr b="0" baseline="0" i="0" lang="en-US" sz="1800" u="none" cap="none" strike="noStrike"/>
              <a:t>AACSB: 5, 6, 9, 10	BT: Knowledge</a:t>
            </a:r>
          </a:p>
          <a:p>
            <a:pPr indent="0" lvl="0" marL="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rPr b="0" baseline="0" i="0" lang="en-US" sz="1800" u="none" cap="none" strike="noStrike"/>
              <a:t> 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/>
          </a:p>
        </p:txBody>
      </p:sp>
      <p:sp>
        <p:nvSpPr>
          <p:cNvPr id="363" name="Shape 363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Font typeface="Times New Roman"/>
              <a:buNone/>
            </a:pPr>
            <a:r>
              <a:rPr b="0" baseline="0" i="0" lang="en-US" sz="800" u="none" cap="none" strike="noStrike">
                <a:latin typeface="Times New Roman"/>
                <a:ea typeface="Times New Roman"/>
                <a:cs typeface="Times New Roman"/>
                <a:sym typeface="Times New Roman"/>
              </a:rPr>
              <a:t>Multimedia Lecture Support Package to Accompany Basic Marketing</a:t>
            </a:r>
          </a:p>
          <a:p>
            <a:pPr indent="0" lvl="0" marL="0" marR="0" rtl="0" algn="r">
              <a:spcBef>
                <a:spcPts val="0"/>
              </a:spcBef>
              <a:buSzPct val="25000"/>
              <a:buFont typeface="Times New Roman"/>
              <a:buNone/>
            </a:pPr>
            <a:r>
              <a:rPr b="0" baseline="0" i="0" lang="en-US" sz="800" u="none" cap="none" strike="noStrike">
                <a:latin typeface="Times New Roman"/>
                <a:ea typeface="Times New Roman"/>
                <a:cs typeface="Times New Roman"/>
                <a:sym typeface="Times New Roman"/>
              </a:rPr>
              <a:t>Lecture Script 6-*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4" name="Shape 13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0" name="Shape 14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6" name="Shape 14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2" name="Shape 15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8" name="Shape 15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/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7" name="Shape 17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81" name="Shape 81"/>
          <p:cNvSpPr txBox="1"/>
          <p:nvPr>
            <p:ph idx="1" type="body"/>
          </p:nvPr>
        </p:nvSpPr>
        <p:spPr>
          <a:xfrm>
            <a:off x="457200" y="16764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3837" marL="461963" rtl="0">
              <a:spcBef>
                <a:spcPts val="0"/>
              </a:spcBef>
              <a:buClr>
                <a:srgbClr val="366092"/>
              </a:buClr>
              <a:buFont typeface="Calibri"/>
              <a:buChar char="✦"/>
              <a:defRPr/>
            </a:lvl1pPr>
            <a:lvl2pPr indent="-144145" marL="798513" rtl="0">
              <a:spcBef>
                <a:spcPts val="0"/>
              </a:spcBef>
              <a:buClr>
                <a:srgbClr val="366092"/>
              </a:buClr>
              <a:buFont typeface="Calibri"/>
              <a:buChar char="9"/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82" name="Shape 82"/>
          <p:cNvSpPr txBox="1"/>
          <p:nvPr>
            <p:ph idx="2" type="body"/>
          </p:nvPr>
        </p:nvSpPr>
        <p:spPr>
          <a:xfrm>
            <a:off x="4661885" y="16764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3837" marL="461963" rtl="0">
              <a:spcBef>
                <a:spcPts val="0"/>
              </a:spcBef>
              <a:buClr>
                <a:srgbClr val="366092"/>
              </a:buClr>
              <a:buFont typeface="Calibri"/>
              <a:buChar char="✦"/>
              <a:defRPr/>
            </a:lvl1pPr>
            <a:lvl2pPr indent="-144145" marL="798513" rtl="0">
              <a:spcBef>
                <a:spcPts val="0"/>
              </a:spcBef>
              <a:buClr>
                <a:srgbClr val="366092"/>
              </a:buClr>
              <a:buFont typeface="Calibri"/>
              <a:buChar char="9"/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AndObj">
  <p:cSld name="Title, Text, and Content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/>
          <p:nvPr>
            <p:ph type="title"/>
          </p:nvPr>
        </p:nvSpPr>
        <p:spPr>
          <a:xfrm>
            <a:off x="1347787" y="457200"/>
            <a:ext cx="7239000" cy="609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spcAft>
                <a:spcPts val="0"/>
              </a:spcAft>
              <a:defRPr/>
            </a:lvl1pPr>
            <a:lvl2pPr rtl="0" algn="ctr">
              <a:spcBef>
                <a:spcPts val="0"/>
              </a:spcBef>
              <a:spcAft>
                <a:spcPts val="0"/>
              </a:spcAft>
              <a:defRPr/>
            </a:lvl2pPr>
            <a:lvl3pPr rtl="0" algn="ctr">
              <a:spcBef>
                <a:spcPts val="0"/>
              </a:spcBef>
              <a:spcAft>
                <a:spcPts val="0"/>
              </a:spcAft>
              <a:defRPr/>
            </a:lvl3pPr>
            <a:lvl4pPr rtl="0" algn="ctr">
              <a:spcBef>
                <a:spcPts val="0"/>
              </a:spcBef>
              <a:spcAft>
                <a:spcPts val="0"/>
              </a:spcAft>
              <a:defRPr/>
            </a:lvl4pPr>
            <a:lvl5pPr rtl="0" algn="ctr">
              <a:spcBef>
                <a:spcPts val="0"/>
              </a:spcBef>
              <a:spcAft>
                <a:spcPts val="0"/>
              </a:spcAft>
              <a:defRPr/>
            </a:lvl5pPr>
            <a:lvl6pPr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x="609600" y="1524000"/>
            <a:ext cx="3962399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buClr>
                <a:srgbClr val="006600"/>
              </a:buClr>
              <a:buFont typeface="Calibri"/>
              <a:buChar char=""/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01" name="Shape 101"/>
          <p:cNvSpPr txBox="1"/>
          <p:nvPr>
            <p:ph idx="2" type="body"/>
          </p:nvPr>
        </p:nvSpPr>
        <p:spPr>
          <a:xfrm>
            <a:off x="4724400" y="1524000"/>
            <a:ext cx="3962399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buClr>
                <a:srgbClr val="006600"/>
              </a:buClr>
              <a:buFont typeface="Calibri"/>
              <a:buChar char=""/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1" type="body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rtl="0">
              <a:spcBef>
                <a:spcPts val="0"/>
              </a:spcBef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21" name="Shape 21"/>
          <p:cNvSpPr txBox="1"/>
          <p:nvPr>
            <p:ph idx="2" type="body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3" type="body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rtl="0">
              <a:spcBef>
                <a:spcPts val="0"/>
              </a:spcBef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4" type="body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8" name="Shape 28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0"/>
              </a:spcBef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/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1" name="Shape 31"/>
          <p:cNvSpPr/>
          <p:nvPr>
            <p:ph idx="2" type="pic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2" name="Shape 32"/>
          <p:cNvSpPr txBox="1"/>
          <p:nvPr>
            <p:ph idx="1" type="body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0"/>
              </a:spcBef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spcAft>
                <a:spcPts val="0"/>
              </a:spcAft>
              <a:defRPr/>
            </a:lvl1pPr>
            <a:lvl2pPr rtl="0" algn="ctr">
              <a:spcBef>
                <a:spcPts val="0"/>
              </a:spcBef>
              <a:spcAft>
                <a:spcPts val="0"/>
              </a:spcAft>
              <a:defRPr/>
            </a:lvl2pPr>
            <a:lvl3pPr rtl="0" algn="ctr">
              <a:spcBef>
                <a:spcPts val="0"/>
              </a:spcBef>
              <a:spcAft>
                <a:spcPts val="0"/>
              </a:spcAft>
              <a:defRPr/>
            </a:lvl3pPr>
            <a:lvl4pPr rtl="0" algn="ctr">
              <a:spcBef>
                <a:spcPts val="0"/>
              </a:spcBef>
              <a:spcAft>
                <a:spcPts val="0"/>
              </a:spcAft>
              <a:defRPr/>
            </a:lvl4pPr>
            <a:lvl5pPr rtl="0" algn="ctr">
              <a:spcBef>
                <a:spcPts val="0"/>
              </a:spcBef>
              <a:spcAft>
                <a:spcPts val="0"/>
              </a:spcAft>
              <a:defRPr/>
            </a:lvl5pPr>
            <a:lvl6pPr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35" name="Shape 35"/>
          <p:cNvSpPr txBox="1"/>
          <p:nvPr>
            <p:ph idx="1" type="body"/>
          </p:nvPr>
        </p:nvSpPr>
        <p:spPr>
          <a:xfrm rot="5400000">
            <a:off x="2309018" y="-251619"/>
            <a:ext cx="4525961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indent="-107950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indent="-76200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indent="-101600" marL="1600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indent="-101600" marL="2057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indent="-101600" marL="25146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indent="-101600" marL="29718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indent="-101600" marL="34290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indent="-101600" marL="38862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spcAft>
                <a:spcPts val="0"/>
              </a:spcAft>
              <a:defRPr/>
            </a:lvl1pPr>
            <a:lvl2pPr rtl="0" algn="ctr">
              <a:spcBef>
                <a:spcPts val="0"/>
              </a:spcBef>
              <a:spcAft>
                <a:spcPts val="0"/>
              </a:spcAft>
              <a:defRPr/>
            </a:lvl2pPr>
            <a:lvl3pPr rtl="0" algn="ctr">
              <a:spcBef>
                <a:spcPts val="0"/>
              </a:spcBef>
              <a:spcAft>
                <a:spcPts val="0"/>
              </a:spcAft>
              <a:defRPr/>
            </a:lvl3pPr>
            <a:lvl4pPr rtl="0" algn="ctr">
              <a:spcBef>
                <a:spcPts val="0"/>
              </a:spcBef>
              <a:spcAft>
                <a:spcPts val="0"/>
              </a:spcAft>
              <a:defRPr/>
            </a:lvl4pPr>
            <a:lvl5pPr rtl="0" algn="ctr">
              <a:spcBef>
                <a:spcPts val="0"/>
              </a:spcBef>
              <a:spcAft>
                <a:spcPts val="0"/>
              </a:spcAft>
              <a:defRPr/>
            </a:lvl5pPr>
            <a:lvl6pPr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38" name="Shape 38"/>
          <p:cNvSpPr txBox="1"/>
          <p:nvPr>
            <p:ph idx="1" type="body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indent="-107950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indent="-76200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indent="-101600" marL="1600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indent="-101600" marL="2057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indent="-101600" marL="25146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indent="-101600" marL="29718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indent="-101600" marL="34290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indent="-101600" marL="38862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/>
          <p:nvPr>
            <p:ph type="ctrTitle"/>
          </p:nvPr>
        </p:nvSpPr>
        <p:spPr>
          <a:xfrm>
            <a:off x="4800600" y="914400"/>
            <a:ext cx="3505200" cy="2743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ct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ct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ct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ctr">
              <a:spcBef>
                <a:spcPts val="0"/>
              </a:spcBef>
              <a:spcAft>
                <a:spcPts val="0"/>
              </a:spcAft>
              <a:defRPr/>
            </a:lvl5pPr>
            <a:lvl6pPr indent="0" marL="457200" marR="0" rtl="0" algn="ctr">
              <a:spcBef>
                <a:spcPts val="0"/>
              </a:spcBef>
              <a:spcAft>
                <a:spcPts val="0"/>
              </a:spcAft>
              <a:defRPr/>
            </a:lvl6pPr>
            <a:lvl7pPr indent="0" marL="914400" marR="0" rtl="0" algn="ctr">
              <a:spcBef>
                <a:spcPts val="0"/>
              </a:spcBef>
              <a:spcAft>
                <a:spcPts val="0"/>
              </a:spcAft>
              <a:defRPr/>
            </a:lvl7pPr>
            <a:lvl8pPr indent="0" marL="1371600" marR="0" rtl="0" algn="ctr">
              <a:spcBef>
                <a:spcPts val="0"/>
              </a:spcBef>
              <a:spcAft>
                <a:spcPts val="0"/>
              </a:spcAft>
              <a:defRPr/>
            </a:lvl8pPr>
            <a:lvl9pPr indent="0" marL="1828800" marR="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53" name="Shape 53"/>
          <p:cNvSpPr txBox="1"/>
          <p:nvPr>
            <p:ph idx="1" type="subTitle"/>
          </p:nvPr>
        </p:nvSpPr>
        <p:spPr>
          <a:xfrm>
            <a:off x="4876800" y="4343400"/>
            <a:ext cx="34290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ctr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1pPr>
            <a:lvl2pPr indent="0" marL="457200" marR="0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/>
            </a:lvl2pPr>
            <a:lvl3pPr indent="0" marL="914400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/>
            </a:lvl3pPr>
            <a:lvl4pPr indent="0" marL="13716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/>
            </a:lvl4pPr>
            <a:lvl5pPr indent="0" marL="18288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/>
            </a:lvl5pPr>
            <a:lvl6pPr indent="0" marL="2286000" marR="0" rtl="0" algn="ctr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6pPr>
            <a:lvl7pPr indent="0" marL="2743200" marR="0" rtl="0" algn="ctr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7pPr>
            <a:lvl8pPr indent="0" marL="3200400" marR="0" rtl="0" algn="ctr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8pPr>
            <a:lvl9pPr indent="0" marL="3657600" marR="0" rtl="0" algn="ctr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07962" marL="461963" rtl="0">
              <a:spcBef>
                <a:spcPts val="0"/>
              </a:spcBef>
              <a:buClr>
                <a:srgbClr val="244061"/>
              </a:buClr>
              <a:buFont typeface="Calibri"/>
              <a:buChar char="✦"/>
              <a:defRPr/>
            </a:lvl1pPr>
            <a:lvl2pPr indent="-207644" marL="860425" rtl="0">
              <a:spcBef>
                <a:spcPts val="0"/>
              </a:spcBef>
              <a:buClr>
                <a:srgbClr val="366092"/>
              </a:buClr>
              <a:buFont typeface="Calibri"/>
              <a:buChar char="9"/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8" Type="http://schemas.openxmlformats.org/officeDocument/2006/relationships/theme" Target="../theme/theme8.xml"/><Relationship Id="rId7" Type="http://schemas.openxmlformats.org/officeDocument/2006/relationships/slideLayout" Target="../slideLayouts/slideLayout7.xml"/></Relationships>
</file>

<file path=ppt/slideMasters/_rels/slideMaster2.xml.rels><?xml version="1.0" encoding="UTF-8" standalone="yes"?>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00.jpg"/><Relationship Id="rId3" Type="http://schemas.openxmlformats.org/officeDocument/2006/relationships/theme" Target="../theme/theme3.xml"/></Relationships>
</file>

<file path=ppt/slideMasters/_rels/slideMaster3.xml.rels><?xml version="1.0" encoding="UTF-8" standalone="yes"?>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_rels/slideMaster4.xml.rels><?xml version="1.0" encoding="UTF-8" standalone="yes"?>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0.xml"/></Relationships>
</file>

<file path=ppt/slideMasters/_rels/slideMaster5.xml.rels><?xml version="1.0" encoding="UTF-8" standalone="yes"?>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1.xml"/></Relationships>
</file>

<file path=ppt/slideMasters/_rels/slideMaster6.xml.rels><?xml version="1.0" encoding="UTF-8" standalone="yes"?>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ct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ct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ct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ctr">
              <a:spcBef>
                <a:spcPts val="0"/>
              </a:spcBef>
              <a:spcAft>
                <a:spcPts val="0"/>
              </a:spcAft>
              <a:defRPr/>
            </a:lvl5pPr>
            <a:lvl6pPr indent="0" marL="457200" marR="0" rtl="0" algn="ctr">
              <a:spcBef>
                <a:spcPts val="0"/>
              </a:spcBef>
              <a:spcAft>
                <a:spcPts val="0"/>
              </a:spcAft>
              <a:defRPr/>
            </a:lvl6pPr>
            <a:lvl7pPr indent="0" marL="914400" marR="0" rtl="0" algn="ctr">
              <a:spcBef>
                <a:spcPts val="0"/>
              </a:spcBef>
              <a:spcAft>
                <a:spcPts val="0"/>
              </a:spcAft>
              <a:defRPr/>
            </a:lvl7pPr>
            <a:lvl8pPr indent="0" marL="1371600" marR="0" rtl="0" algn="ctr">
              <a:spcBef>
                <a:spcPts val="0"/>
              </a:spcBef>
              <a:spcAft>
                <a:spcPts val="0"/>
              </a:spcAft>
              <a:defRPr/>
            </a:lvl8pPr>
            <a:lvl9pPr indent="0" marL="1828800" marR="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0" name="Shape 10"/>
          <p:cNvSpPr txBox="1"/>
          <p:nvPr>
            <p:ph idx="1" type="body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indent="-107950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indent="-76200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indent="-101600" marL="1600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indent="-101600" marL="2057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indent="-101600" marL="25146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indent="-101600" marL="29718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indent="-101600" marL="34290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indent="-101600" marL="38862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11" name="Shape 11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3" name="Shape 13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-88900" lvl="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indent="-88900" lvl="1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indent="-88900" lvl="2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indent="-88900" lvl="3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indent="-88900" lvl="4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indent="-88900" lvl="5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indent="-88900" lvl="6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indent="-88900" lvl="7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indent="-88900" lvl="8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  <p:sp>
        <p:nvSpPr>
          <p:cNvPr id="14" name="Shape 14"/>
          <p:cNvSpPr txBox="1"/>
          <p:nvPr/>
        </p:nvSpPr>
        <p:spPr>
          <a:xfrm>
            <a:off x="0" y="0"/>
            <a:ext cx="9144000" cy="1524000"/>
          </a:xfrm>
          <a:prstGeom prst="rect">
            <a:avLst/>
          </a:prstGeom>
          <a:solidFill>
            <a:srgbClr val="3366FF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/>
          <p:nvPr/>
        </p:nvSpPr>
        <p:spPr>
          <a:xfrm>
            <a:off x="0" y="0"/>
            <a:ext cx="9144000" cy="1524000"/>
          </a:xfrm>
          <a:prstGeom prst="rect">
            <a:avLst/>
          </a:prstGeom>
          <a:solidFill>
            <a:srgbClr val="3366FF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" name="Shape 41"/>
          <p:cNvSpPr txBox="1"/>
          <p:nvPr/>
        </p:nvSpPr>
        <p:spPr>
          <a:xfrm>
            <a:off x="0" y="0"/>
            <a:ext cx="9144000" cy="1371599"/>
          </a:xfrm>
          <a:prstGeom prst="rect">
            <a:avLst/>
          </a:prstGeom>
          <a:solidFill>
            <a:srgbClr val="558ED5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2" name="Shape 42"/>
          <p:cNvCxnSpPr/>
          <p:nvPr/>
        </p:nvCxnSpPr>
        <p:spPr>
          <a:xfrm>
            <a:off x="0" y="1524000"/>
            <a:ext cx="9144000" cy="0"/>
          </a:xfrm>
          <a:prstGeom prst="straightConnector1">
            <a:avLst/>
          </a:prstGeom>
          <a:noFill/>
          <a:ln cap="rnd" w="31750">
            <a:solidFill>
              <a:srgbClr val="376092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3" name="Shape 43"/>
          <p:cNvSpPr txBox="1"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574FF">
              <a:alpha val="97254"/>
            </a:srgbClr>
          </a:solidFill>
          <a:ln cap="rnd" w="25400">
            <a:solidFill>
              <a:srgbClr val="385D8A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Shape 44"/>
          <p:cNvSpPr txBox="1"/>
          <p:nvPr/>
        </p:nvSpPr>
        <p:spPr>
          <a:xfrm>
            <a:off x="0" y="3962400"/>
            <a:ext cx="9144000" cy="2895600"/>
          </a:xfrm>
          <a:prstGeom prst="rect">
            <a:avLst/>
          </a:prstGeom>
          <a:solidFill>
            <a:srgbClr val="3366FF">
              <a:alpha val="72549"/>
            </a:srgb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5" name="Shape 45"/>
          <p:cNvCxnSpPr/>
          <p:nvPr/>
        </p:nvCxnSpPr>
        <p:spPr>
          <a:xfrm>
            <a:off x="0" y="3962400"/>
            <a:ext cx="9144000" cy="0"/>
          </a:xfrm>
          <a:prstGeom prst="straightConnector1">
            <a:avLst/>
          </a:prstGeom>
          <a:noFill/>
          <a:ln cap="rnd" w="38100">
            <a:solidFill>
              <a:srgbClr val="4A7EBB"/>
            </a:solidFill>
            <a:prstDash val="solid"/>
            <a:miter/>
            <a:headEnd len="med" w="med" type="none"/>
            <a:tailEnd len="med" w="med" type="none"/>
          </a:ln>
        </p:spPr>
      </p:cxnSp>
      <p:pic>
        <p:nvPicPr>
          <p:cNvPr id="46" name="Shape 46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609600" y="620712"/>
            <a:ext cx="3748087" cy="4789486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Shape 4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ct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ct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ct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ctr">
              <a:spcBef>
                <a:spcPts val="0"/>
              </a:spcBef>
              <a:spcAft>
                <a:spcPts val="0"/>
              </a:spcAft>
              <a:defRPr/>
            </a:lvl5pPr>
            <a:lvl6pPr indent="0" marL="457200" marR="0" rtl="0" algn="ctr">
              <a:spcBef>
                <a:spcPts val="0"/>
              </a:spcBef>
              <a:spcAft>
                <a:spcPts val="0"/>
              </a:spcAft>
              <a:defRPr/>
            </a:lvl6pPr>
            <a:lvl7pPr indent="0" marL="914400" marR="0" rtl="0" algn="ctr">
              <a:spcBef>
                <a:spcPts val="0"/>
              </a:spcBef>
              <a:spcAft>
                <a:spcPts val="0"/>
              </a:spcAft>
              <a:defRPr/>
            </a:lvl7pPr>
            <a:lvl8pPr indent="0" marL="1371600" marR="0" rtl="0" algn="ctr">
              <a:spcBef>
                <a:spcPts val="0"/>
              </a:spcBef>
              <a:spcAft>
                <a:spcPts val="0"/>
              </a:spcAft>
              <a:defRPr/>
            </a:lvl8pPr>
            <a:lvl9pPr indent="0" marL="1828800" marR="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indent="-107950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indent="-76200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indent="-101600" marL="1600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indent="-101600" marL="2057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indent="-101600" marL="25146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indent="-101600" marL="29718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indent="-101600" marL="34290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indent="-101600" marL="38862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49" name="Shape 49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50" name="Shape 50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-88900" lvl="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indent="-88900" lvl="1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indent="-88900" lvl="2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indent="-88900" lvl="3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indent="-88900" lvl="4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indent="-88900" lvl="5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indent="-88900" lvl="6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indent="-88900" lvl="7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indent="-88900" lvl="8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5" r:id="rId2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/>
          <p:nvPr/>
        </p:nvSpPr>
        <p:spPr>
          <a:xfrm>
            <a:off x="0" y="0"/>
            <a:ext cx="9144000" cy="1524000"/>
          </a:xfrm>
          <a:prstGeom prst="rect">
            <a:avLst/>
          </a:prstGeom>
          <a:solidFill>
            <a:srgbClr val="3366FF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6" name="Shape 56"/>
          <p:cNvCxnSpPr/>
          <p:nvPr/>
        </p:nvCxnSpPr>
        <p:spPr>
          <a:xfrm>
            <a:off x="0" y="1066800"/>
            <a:ext cx="381000" cy="0"/>
          </a:xfrm>
          <a:prstGeom prst="straightConnector1">
            <a:avLst/>
          </a:prstGeom>
          <a:noFill/>
          <a:ln cap="rnd" w="25400">
            <a:solidFill>
              <a:srgbClr val="17375E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57" name="Shape 57"/>
          <p:cNvCxnSpPr/>
          <p:nvPr/>
        </p:nvCxnSpPr>
        <p:spPr>
          <a:xfrm rot="-5400000">
            <a:off x="-457199" y="685800"/>
            <a:ext cx="1371599" cy="0"/>
          </a:xfrm>
          <a:prstGeom prst="straightConnector1">
            <a:avLst/>
          </a:prstGeom>
          <a:noFill/>
          <a:ln cap="rnd" w="25400">
            <a:solidFill>
              <a:srgbClr val="95B3D7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58" name="Shape 58"/>
          <p:cNvCxnSpPr/>
          <p:nvPr/>
        </p:nvCxnSpPr>
        <p:spPr>
          <a:xfrm>
            <a:off x="228600" y="1371600"/>
            <a:ext cx="8915400" cy="0"/>
          </a:xfrm>
          <a:prstGeom prst="straightConnector1">
            <a:avLst/>
          </a:prstGeom>
          <a:noFill/>
          <a:ln cap="rnd" w="25400">
            <a:solidFill>
              <a:srgbClr val="95B3D7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59" name="Shape 59"/>
          <p:cNvCxnSpPr/>
          <p:nvPr/>
        </p:nvCxnSpPr>
        <p:spPr>
          <a:xfrm rot="5400000">
            <a:off x="-2514600" y="3962400"/>
            <a:ext cx="5791200" cy="0"/>
          </a:xfrm>
          <a:prstGeom prst="straightConnector1">
            <a:avLst/>
          </a:prstGeom>
          <a:noFill/>
          <a:ln cap="rnd" w="25400">
            <a:solidFill>
              <a:srgbClr val="17375E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60" name="Shape 60"/>
          <p:cNvCxnSpPr/>
          <p:nvPr/>
        </p:nvCxnSpPr>
        <p:spPr>
          <a:xfrm>
            <a:off x="0" y="1524000"/>
            <a:ext cx="9144000" cy="0"/>
          </a:xfrm>
          <a:prstGeom prst="straightConnector1">
            <a:avLst/>
          </a:prstGeom>
          <a:noFill/>
          <a:ln cap="rnd" w="57150">
            <a:solidFill>
              <a:srgbClr val="4A7EBB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1" name="Shape 6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ct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ct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ct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ctr">
              <a:spcBef>
                <a:spcPts val="0"/>
              </a:spcBef>
              <a:spcAft>
                <a:spcPts val="0"/>
              </a:spcAft>
              <a:defRPr/>
            </a:lvl5pPr>
            <a:lvl6pPr indent="0" marL="457200" marR="0" rtl="0" algn="ctr">
              <a:spcBef>
                <a:spcPts val="0"/>
              </a:spcBef>
              <a:spcAft>
                <a:spcPts val="0"/>
              </a:spcAft>
              <a:defRPr/>
            </a:lvl6pPr>
            <a:lvl7pPr indent="0" marL="914400" marR="0" rtl="0" algn="ctr">
              <a:spcBef>
                <a:spcPts val="0"/>
              </a:spcBef>
              <a:spcAft>
                <a:spcPts val="0"/>
              </a:spcAft>
              <a:defRPr/>
            </a:lvl7pPr>
            <a:lvl8pPr indent="0" marL="1371600" marR="0" rtl="0" algn="ctr">
              <a:spcBef>
                <a:spcPts val="0"/>
              </a:spcBef>
              <a:spcAft>
                <a:spcPts val="0"/>
              </a:spcAft>
              <a:defRPr/>
            </a:lvl8pPr>
            <a:lvl9pPr indent="0" marL="1828800" marR="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indent="-107950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indent="-76200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indent="-101600" marL="1600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indent="-101600" marL="2057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indent="-101600" marL="25146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indent="-101600" marL="29718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indent="-101600" marL="34290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indent="-101600" marL="38862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63" name="Shape 63"/>
          <p:cNvSpPr txBox="1"/>
          <p:nvPr>
            <p:ph idx="11" type="ftr"/>
          </p:nvPr>
        </p:nvSpPr>
        <p:spPr>
          <a:xfrm>
            <a:off x="457200" y="632460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64" name="Shape 64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-88900" lvl="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indent="-88900" lvl="1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indent="-88900" lvl="2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indent="-88900" lvl="3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indent="-88900" lvl="4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indent="-88900" lvl="5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indent="-88900" lvl="6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indent="-88900" lvl="7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indent="-88900" lvl="8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  <p:sp>
        <p:nvSpPr>
          <p:cNvPr id="65" name="Shape 65"/>
          <p:cNvSpPr txBox="1"/>
          <p:nvPr/>
        </p:nvSpPr>
        <p:spPr>
          <a:xfrm>
            <a:off x="6934200" y="6400800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baseline="0" i="0" lang="en-US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4-*</a:t>
            </a: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6" r:id="rId1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/>
          <p:nvPr/>
        </p:nvSpPr>
        <p:spPr>
          <a:xfrm>
            <a:off x="0" y="0"/>
            <a:ext cx="9144000" cy="1524000"/>
          </a:xfrm>
          <a:prstGeom prst="rect">
            <a:avLst/>
          </a:prstGeom>
          <a:solidFill>
            <a:srgbClr val="3366FF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1" name="Shape 71"/>
          <p:cNvCxnSpPr/>
          <p:nvPr/>
        </p:nvCxnSpPr>
        <p:spPr>
          <a:xfrm rot="-5400000">
            <a:off x="-457199" y="685800"/>
            <a:ext cx="1371599" cy="0"/>
          </a:xfrm>
          <a:prstGeom prst="straightConnector1">
            <a:avLst/>
          </a:prstGeom>
          <a:noFill/>
          <a:ln cap="rnd" w="25400">
            <a:solidFill>
              <a:srgbClr val="95B3D7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72" name="Shape 72"/>
          <p:cNvCxnSpPr/>
          <p:nvPr/>
        </p:nvCxnSpPr>
        <p:spPr>
          <a:xfrm>
            <a:off x="228600" y="1371600"/>
            <a:ext cx="8915400" cy="0"/>
          </a:xfrm>
          <a:prstGeom prst="straightConnector1">
            <a:avLst/>
          </a:prstGeom>
          <a:noFill/>
          <a:ln cap="rnd" w="25400">
            <a:solidFill>
              <a:srgbClr val="95B3D7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73" name="Shape 73"/>
          <p:cNvCxnSpPr/>
          <p:nvPr/>
        </p:nvCxnSpPr>
        <p:spPr>
          <a:xfrm>
            <a:off x="0" y="1524000"/>
            <a:ext cx="9144000" cy="0"/>
          </a:xfrm>
          <a:prstGeom prst="straightConnector1">
            <a:avLst/>
          </a:prstGeom>
          <a:noFill/>
          <a:ln cap="rnd" w="57150">
            <a:solidFill>
              <a:srgbClr val="4A7EBB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74" name="Shape 7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ct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ct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ct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ctr">
              <a:spcBef>
                <a:spcPts val="0"/>
              </a:spcBef>
              <a:spcAft>
                <a:spcPts val="0"/>
              </a:spcAft>
              <a:defRPr/>
            </a:lvl5pPr>
            <a:lvl6pPr indent="0" marL="457200" marR="0" rtl="0" algn="ctr">
              <a:spcBef>
                <a:spcPts val="0"/>
              </a:spcBef>
              <a:spcAft>
                <a:spcPts val="0"/>
              </a:spcAft>
              <a:defRPr/>
            </a:lvl6pPr>
            <a:lvl7pPr indent="0" marL="914400" marR="0" rtl="0" algn="ctr">
              <a:spcBef>
                <a:spcPts val="0"/>
              </a:spcBef>
              <a:spcAft>
                <a:spcPts val="0"/>
              </a:spcAft>
              <a:defRPr/>
            </a:lvl7pPr>
            <a:lvl8pPr indent="0" marL="1371600" marR="0" rtl="0" algn="ctr">
              <a:spcBef>
                <a:spcPts val="0"/>
              </a:spcBef>
              <a:spcAft>
                <a:spcPts val="0"/>
              </a:spcAft>
              <a:defRPr/>
            </a:lvl8pPr>
            <a:lvl9pPr indent="0" marL="1828800" marR="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5" name="Shape 75"/>
          <p:cNvSpPr txBox="1"/>
          <p:nvPr>
            <p:ph idx="1" type="body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indent="-107950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indent="-76200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indent="-101600" marL="1600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indent="-101600" marL="2057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indent="-101600" marL="25146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indent="-101600" marL="29718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indent="-101600" marL="34290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indent="-101600" marL="38862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76" name="Shape 76"/>
          <p:cNvSpPr txBox="1"/>
          <p:nvPr>
            <p:ph idx="11" type="ftr"/>
          </p:nvPr>
        </p:nvSpPr>
        <p:spPr>
          <a:xfrm>
            <a:off x="457200" y="632460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7" name="Shape 77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-88900" lvl="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indent="-88900" lvl="1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indent="-88900" lvl="2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indent="-88900" lvl="3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indent="-88900" lvl="4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indent="-88900" lvl="5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indent="-88900" lvl="6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indent="-88900" lvl="7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indent="-88900" lvl="8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  <p:sp>
        <p:nvSpPr>
          <p:cNvPr id="78" name="Shape 78"/>
          <p:cNvSpPr txBox="1"/>
          <p:nvPr/>
        </p:nvSpPr>
        <p:spPr>
          <a:xfrm>
            <a:off x="6934200" y="6400800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baseline="0" i="0" lang="en-US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4-*</a:t>
            </a: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7" r:id="rId1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/>
          <p:nvPr/>
        </p:nvSpPr>
        <p:spPr>
          <a:xfrm>
            <a:off x="0" y="0"/>
            <a:ext cx="9144000" cy="1524000"/>
          </a:xfrm>
          <a:prstGeom prst="rect">
            <a:avLst/>
          </a:prstGeom>
          <a:solidFill>
            <a:srgbClr val="3366FF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5" name="Shape 85"/>
          <p:cNvCxnSpPr/>
          <p:nvPr/>
        </p:nvCxnSpPr>
        <p:spPr>
          <a:xfrm>
            <a:off x="0" y="1524000"/>
            <a:ext cx="9144000" cy="0"/>
          </a:xfrm>
          <a:prstGeom prst="straightConnector1">
            <a:avLst/>
          </a:prstGeom>
          <a:noFill/>
          <a:ln cap="rnd" w="31750">
            <a:solidFill>
              <a:srgbClr val="558ED5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86" name="Shape 86"/>
          <p:cNvCxnSpPr/>
          <p:nvPr/>
        </p:nvCxnSpPr>
        <p:spPr>
          <a:xfrm>
            <a:off x="0" y="1524000"/>
            <a:ext cx="9144000" cy="0"/>
          </a:xfrm>
          <a:prstGeom prst="straightConnector1">
            <a:avLst/>
          </a:prstGeom>
          <a:noFill/>
          <a:ln cap="rnd" w="57150">
            <a:solidFill>
              <a:srgbClr val="4A7EBB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87" name="Shape 8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ct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ct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ct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ctr">
              <a:spcBef>
                <a:spcPts val="0"/>
              </a:spcBef>
              <a:spcAft>
                <a:spcPts val="0"/>
              </a:spcAft>
              <a:defRPr/>
            </a:lvl5pPr>
            <a:lvl6pPr indent="0" marL="457200" marR="0" rtl="0" algn="ctr">
              <a:spcBef>
                <a:spcPts val="0"/>
              </a:spcBef>
              <a:spcAft>
                <a:spcPts val="0"/>
              </a:spcAft>
              <a:defRPr/>
            </a:lvl6pPr>
            <a:lvl7pPr indent="0" marL="914400" marR="0" rtl="0" algn="ctr">
              <a:spcBef>
                <a:spcPts val="0"/>
              </a:spcBef>
              <a:spcAft>
                <a:spcPts val="0"/>
              </a:spcAft>
              <a:defRPr/>
            </a:lvl7pPr>
            <a:lvl8pPr indent="0" marL="1371600" marR="0" rtl="0" algn="ctr">
              <a:spcBef>
                <a:spcPts val="0"/>
              </a:spcBef>
              <a:spcAft>
                <a:spcPts val="0"/>
              </a:spcAft>
              <a:defRPr/>
            </a:lvl8pPr>
            <a:lvl9pPr indent="0" marL="1828800" marR="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8" name="Shape 88"/>
          <p:cNvSpPr txBox="1"/>
          <p:nvPr>
            <p:ph idx="1" type="body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indent="-107950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indent="-76200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indent="-101600" marL="1600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indent="-101600" marL="2057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indent="-101600" marL="25146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indent="-101600" marL="29718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indent="-101600" marL="34290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indent="-101600" marL="38862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89" name="Shape 89"/>
          <p:cNvSpPr txBox="1"/>
          <p:nvPr>
            <p:ph idx="11" type="ftr"/>
          </p:nvPr>
        </p:nvSpPr>
        <p:spPr>
          <a:xfrm>
            <a:off x="228600" y="632460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90" name="Shape 90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-88900" lvl="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indent="-88900" lvl="1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indent="-88900" lvl="2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indent="-88900" lvl="3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indent="-88900" lvl="4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indent="-88900" lvl="5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indent="-88900" lvl="6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indent="-88900" lvl="7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indent="-88900" lvl="8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  <p:sp>
        <p:nvSpPr>
          <p:cNvPr id="91" name="Shape 91"/>
          <p:cNvSpPr txBox="1"/>
          <p:nvPr/>
        </p:nvSpPr>
        <p:spPr>
          <a:xfrm>
            <a:off x="6934200" y="6400800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baseline="0" i="0" lang="en-US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4-*</a:t>
            </a: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8" r:id="rId1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/>
          <p:nvPr/>
        </p:nvSpPr>
        <p:spPr>
          <a:xfrm>
            <a:off x="0" y="0"/>
            <a:ext cx="9144000" cy="1524000"/>
          </a:xfrm>
          <a:prstGeom prst="rect">
            <a:avLst/>
          </a:prstGeom>
          <a:solidFill>
            <a:srgbClr val="3366FF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Shape 9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ct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ct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ct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ctr">
              <a:spcBef>
                <a:spcPts val="0"/>
              </a:spcBef>
              <a:spcAft>
                <a:spcPts val="0"/>
              </a:spcAft>
              <a:defRPr/>
            </a:lvl5pPr>
            <a:lvl6pPr indent="0" marL="457200" marR="0" rtl="0" algn="ctr">
              <a:spcBef>
                <a:spcPts val="0"/>
              </a:spcBef>
              <a:spcAft>
                <a:spcPts val="0"/>
              </a:spcAft>
              <a:defRPr/>
            </a:lvl6pPr>
            <a:lvl7pPr indent="0" marL="914400" marR="0" rtl="0" algn="ctr">
              <a:spcBef>
                <a:spcPts val="0"/>
              </a:spcBef>
              <a:spcAft>
                <a:spcPts val="0"/>
              </a:spcAft>
              <a:defRPr/>
            </a:lvl7pPr>
            <a:lvl8pPr indent="0" marL="1371600" marR="0" rtl="0" algn="ctr">
              <a:spcBef>
                <a:spcPts val="0"/>
              </a:spcBef>
              <a:spcAft>
                <a:spcPts val="0"/>
              </a:spcAft>
              <a:defRPr/>
            </a:lvl8pPr>
            <a:lvl9pPr indent="0" marL="1828800" marR="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indent="-107950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indent="-76200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indent="-101600" marL="1600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indent="-101600" marL="2057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indent="-101600" marL="25146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indent="-101600" marL="29718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indent="-101600" marL="34290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indent="-101600" marL="38862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Relationship Id="rId3" Type="http://schemas.openxmlformats.org/officeDocument/2006/relationships/image" Target="../media/image02.jpg"/></Relationships>
</file>

<file path=ppt/slides/_rels/slide12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9.xml"/><Relationship Id="rId3" Type="http://schemas.openxmlformats.org/officeDocument/2006/relationships/image" Target="../media/image03.jpg"/></Relationships>
</file>

<file path=ppt/slides/_rels/slide17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1.xml"/><Relationship Id="rId3" Type="http://schemas.openxmlformats.org/officeDocument/2006/relationships/image" Target="../media/image05.png"/></Relationships>
</file>

<file path=ppt/slides/_rels/slide2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0.xml"/><Relationship Id="rId3" Type="http://schemas.openxmlformats.org/officeDocument/2006/relationships/image" Target="../media/image04.jpg"/></Relationships>
</file>

<file path=ppt/slides/_rels/slide22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9.xml"/></Relationships>
</file>

<file path=ppt/slides/_rels/slide28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9.xml"/></Relationships>
</file>

<file path=ppt/slides/_rels/slide29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30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9.xml"/><Relationship Id="rId3" Type="http://schemas.openxmlformats.org/officeDocument/2006/relationships/image" Target="../media/image06.jpg"/></Relationships>
</file>

<file path=ppt/slides/_rels/slide3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9.xml"/></Relationships>
</file>

<file path=ppt/slides/_rels/slide32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9.xml"/></Relationships>
</file>

<file path=ppt/slides/_rels/slide33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0.xml"/><Relationship Id="rId3" Type="http://schemas.openxmlformats.org/officeDocument/2006/relationships/image" Target="../media/image07.jpg"/></Relationships>
</file>

<file path=ppt/slides/_rels/slide34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0.xml"/></Relationships>
</file>

<file path=ppt/slides/_rels/slide35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9.xml"/></Relationships>
</file>

<file path=ppt/slides/_rels/slide36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9.xml"/></Relationships>
</file>

<file path=ppt/slides/_rels/slide37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9.xml"/></Relationships>
</file>

<file path=ppt/slides/_rels/slide38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9.xml"/></Relationships>
</file>

<file path=ppt/slides/_rels/slide39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Relationship Id="rId3" Type="http://schemas.openxmlformats.org/officeDocument/2006/relationships/image" Target="../media/image01.jpg"/></Relationships>
</file>

<file path=ppt/slides/_rels/slide40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Relationship Id="rId3" Type="http://schemas.openxmlformats.org/officeDocument/2006/relationships/hyperlink" Target="http://www.amazon.com/" TargetMode="External"/></Relationships>
</file>

<file path=ppt/slides/_rels/slide8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/>
          <p:nvPr>
            <p:ph type="ctrTitle"/>
          </p:nvPr>
        </p:nvSpPr>
        <p:spPr>
          <a:xfrm>
            <a:off x="5334000" y="4038600"/>
            <a:ext cx="35052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libri"/>
              <a:buNone/>
            </a:pPr>
            <a:r>
              <a:rPr b="0" baseline="0" i="0" lang="en-US" sz="3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Chapter Four</a:t>
            </a:r>
          </a:p>
        </p:txBody>
      </p:sp>
      <p:sp>
        <p:nvSpPr>
          <p:cNvPr id="104" name="Shape 104"/>
          <p:cNvSpPr txBox="1"/>
          <p:nvPr>
            <p:ph idx="1" type="subTitle"/>
          </p:nvPr>
        </p:nvSpPr>
        <p:spPr>
          <a:xfrm>
            <a:off x="4876800" y="1219200"/>
            <a:ext cx="3962399" cy="30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libri"/>
              <a:buNone/>
            </a:pPr>
            <a:r>
              <a:rPr b="1" baseline="0" i="0" lang="en-US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Global Management:</a:t>
            </a:r>
            <a:br>
              <a:rPr b="0" baseline="0" i="0" lang="en-US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baseline="0" i="0" lang="en-US" sz="3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Managing Across Borders</a:t>
            </a:r>
          </a:p>
        </p:txBody>
      </p:sp>
      <p:sp>
        <p:nvSpPr>
          <p:cNvPr id="105" name="Shape 105"/>
          <p:cNvSpPr txBox="1"/>
          <p:nvPr/>
        </p:nvSpPr>
        <p:spPr>
          <a:xfrm>
            <a:off x="76200" y="6594475"/>
            <a:ext cx="1752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b="1" baseline="0" i="1" lang="en-US" sz="1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McGraw-Hill/Irwin</a:t>
            </a:r>
          </a:p>
        </p:txBody>
      </p:sp>
      <p:sp>
        <p:nvSpPr>
          <p:cNvPr id="106" name="Shape 106"/>
          <p:cNvSpPr txBox="1"/>
          <p:nvPr/>
        </p:nvSpPr>
        <p:spPr>
          <a:xfrm>
            <a:off x="4572000" y="6613525"/>
            <a:ext cx="44958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b="1" baseline="0" i="1" lang="en-US" sz="1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Copyright © 2013 by The McGraw-Hill Companies, Inc. All rights reserved</a:t>
            </a:r>
            <a:r>
              <a:rPr b="1" baseline="0" i="0" lang="en-US" sz="1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One Big World Market: The Global Economy</a:t>
            </a:r>
          </a:p>
        </p:txBody>
      </p:sp>
      <p:sp>
        <p:nvSpPr>
          <p:cNvPr id="161" name="Shape 161"/>
          <p:cNvSpPr txBox="1"/>
          <p:nvPr>
            <p:ph idx="1" type="body"/>
          </p:nvPr>
        </p:nvSpPr>
        <p:spPr>
          <a:xfrm>
            <a:off x="457200" y="17780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80"/>
              </a:buClr>
              <a:buSzPct val="25000"/>
              <a:buFont typeface="Calibri"/>
              <a:buNone/>
            </a:pPr>
            <a:r>
              <a:rPr b="0" baseline="0" i="0" lang="en-US" sz="3200" u="none" cap="none" strike="noStrike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Minifirms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operating worldwide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Small companies can get started more easily</a:t>
            </a: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Small companies can maneuver faster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Question?</a:t>
            </a:r>
          </a:p>
        </p:txBody>
      </p:sp>
      <p:sp>
        <p:nvSpPr>
          <p:cNvPr id="167" name="Shape 167"/>
          <p:cNvSpPr txBox="1"/>
          <p:nvPr>
            <p:ph idx="1" type="body"/>
          </p:nvPr>
        </p:nvSpPr>
        <p:spPr>
          <a:xfrm>
            <a:off x="457200" y="17653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Jelene sells her art through her own web site and her etsy store. She receives questions from many different countries. Jelene is engaged in _________.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E-commerce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Global trading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Counter-trading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Embargo </a:t>
            </a:r>
          </a:p>
        </p:txBody>
      </p:sp>
      <p:pic>
        <p:nvPicPr>
          <p:cNvPr id="168" name="Shape 16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410200" y="3724275"/>
            <a:ext cx="2954337" cy="23923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Why Learn About International Management?</a:t>
            </a:r>
          </a:p>
        </p:txBody>
      </p:sp>
      <p:sp>
        <p:nvSpPr>
          <p:cNvPr id="175" name="Shape 175"/>
          <p:cNvSpPr txBox="1"/>
          <p:nvPr>
            <p:ph idx="1" type="body"/>
          </p:nvPr>
        </p:nvSpPr>
        <p:spPr>
          <a:xfrm>
            <a:off x="457200" y="1816100"/>
            <a:ext cx="4038599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76092"/>
              </a:buClr>
              <a:buSzPct val="125000"/>
              <a:buFont typeface="Calibri"/>
              <a:buChar char="✦"/>
            </a:pPr>
            <a:r>
              <a:rPr b="1" baseline="0" i="0" lang="en-US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Multinational corporation </a:t>
            </a:r>
          </a:p>
          <a:p>
            <a:pPr indent="-341312" lvl="1" marL="798512" marR="0" rtl="0" algn="l">
              <a:lnSpc>
                <a:spcPct val="100000"/>
              </a:lnSpc>
              <a:spcBef>
                <a:spcPts val="540"/>
              </a:spcBef>
              <a:spcAft>
                <a:spcPts val="0"/>
              </a:spcAft>
              <a:buClr>
                <a:srgbClr val="376092"/>
              </a:buClr>
              <a:buSzPct val="115000"/>
              <a:buFont typeface="Calibri"/>
              <a:buChar char="9"/>
            </a:pPr>
            <a:r>
              <a:rPr b="0" baseline="0" i="0" lang="en-US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business firm with operations in several countries</a:t>
            </a:r>
          </a:p>
        </p:txBody>
      </p:sp>
      <p:sp>
        <p:nvSpPr>
          <p:cNvPr id="176" name="Shape 176"/>
          <p:cNvSpPr txBox="1"/>
          <p:nvPr>
            <p:ph idx="2" type="body"/>
          </p:nvPr>
        </p:nvSpPr>
        <p:spPr>
          <a:xfrm>
            <a:off x="4662487" y="1816100"/>
            <a:ext cx="4038599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76092"/>
              </a:buClr>
              <a:buSzPct val="125000"/>
              <a:buFont typeface="Calibri"/>
              <a:buChar char="✦"/>
            </a:pPr>
            <a:r>
              <a:rPr b="1" baseline="0" i="0" lang="en-US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Multinational organization </a:t>
            </a:r>
          </a:p>
          <a:p>
            <a:pPr indent="-341312" lvl="1" marL="798512" marR="0" rtl="0" algn="l">
              <a:lnSpc>
                <a:spcPct val="100000"/>
              </a:lnSpc>
              <a:spcBef>
                <a:spcPts val="540"/>
              </a:spcBef>
              <a:spcAft>
                <a:spcPts val="0"/>
              </a:spcAft>
              <a:buClr>
                <a:srgbClr val="376092"/>
              </a:buClr>
              <a:buSzPct val="115000"/>
              <a:buFont typeface="Calibri"/>
              <a:buChar char="9"/>
            </a:pPr>
            <a:r>
              <a:rPr b="0" baseline="0" i="0" lang="en-US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nonprofit organization with operations in several countries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Why Learn About International Management?</a:t>
            </a:r>
          </a:p>
        </p:txBody>
      </p:sp>
      <p:sp>
        <p:nvSpPr>
          <p:cNvPr id="182" name="Shape 182"/>
          <p:cNvSpPr txBox="1"/>
          <p:nvPr>
            <p:ph idx="1" type="body"/>
          </p:nvPr>
        </p:nvSpPr>
        <p:spPr>
          <a:xfrm>
            <a:off x="457200" y="17653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 may deal with </a:t>
            </a:r>
            <a:r>
              <a:rPr b="0" baseline="0" i="0" lang="en-US" sz="3200" u="none" cap="none" strike="noStrike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foreign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customers or partners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 may deal with foreign employees or </a:t>
            </a:r>
            <a:r>
              <a:rPr b="0" baseline="0" i="0" lang="en-US" sz="3200" u="none" cap="none" strike="noStrike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suppliers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 may work for a foreign firm in the United States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 may work for an American firm </a:t>
            </a:r>
            <a:r>
              <a:rPr b="0" baseline="0" i="0" lang="en-US" sz="3200" u="none" cap="none" strike="noStrike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outside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 United States – or for a foreign one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The Successful International Manager</a:t>
            </a:r>
          </a:p>
        </p:txBody>
      </p:sp>
      <p:sp>
        <p:nvSpPr>
          <p:cNvPr id="188" name="Shape 188"/>
          <p:cNvSpPr txBox="1"/>
          <p:nvPr>
            <p:ph idx="1" type="body"/>
          </p:nvPr>
        </p:nvSpPr>
        <p:spPr>
          <a:xfrm>
            <a:off x="457200" y="18161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Ethnocentric managers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believe that their native country, culture, language, and behavior are superior to all others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Parochialism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narrow view in which people see things solely through their own perspective 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The Successful International Manager</a:t>
            </a:r>
          </a:p>
        </p:txBody>
      </p:sp>
      <p:sp>
        <p:nvSpPr>
          <p:cNvPr id="194" name="Shape 194"/>
          <p:cNvSpPr txBox="1"/>
          <p:nvPr>
            <p:ph idx="1" type="body"/>
          </p:nvPr>
        </p:nvSpPr>
        <p:spPr>
          <a:xfrm>
            <a:off x="457200" y="17653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Polycentric managers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take the view that native managers in the foreign offices best understand native personnel and practices, and so the home office should leave them alone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hape 199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The Successful International Manager</a:t>
            </a:r>
          </a:p>
        </p:txBody>
      </p:sp>
      <p:sp>
        <p:nvSpPr>
          <p:cNvPr id="200" name="Shape 200"/>
          <p:cNvSpPr txBox="1"/>
          <p:nvPr>
            <p:ph idx="1" type="body"/>
          </p:nvPr>
        </p:nvSpPr>
        <p:spPr>
          <a:xfrm>
            <a:off x="457200" y="17780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Geocentric managers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accept that there are differences and similarities between home and foreign personnel and </a:t>
            </a:r>
            <a:b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practices and </a:t>
            </a:r>
            <a:b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 they should </a:t>
            </a:r>
            <a:b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 whatever </a:t>
            </a:r>
            <a:b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techniques are </a:t>
            </a:r>
            <a:b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most effective</a:t>
            </a:r>
          </a:p>
        </p:txBody>
      </p:sp>
      <p:pic>
        <p:nvPicPr>
          <p:cNvPr id="201" name="Shape 20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105400" y="3276600"/>
            <a:ext cx="2209799" cy="33131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Question?</a:t>
            </a:r>
          </a:p>
        </p:txBody>
      </p:sp>
      <p:sp>
        <p:nvSpPr>
          <p:cNvPr id="207" name="Shape 207"/>
          <p:cNvSpPr txBox="1"/>
          <p:nvPr>
            <p:ph idx="1" type="body"/>
          </p:nvPr>
        </p:nvSpPr>
        <p:spPr>
          <a:xfrm>
            <a:off x="457200" y="17653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Alvin accepts that differences and similarities exist between home and foreign personnel and practices, and that the company should use whatever techniques are most effective.  Alvin can be described as: 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Ethnocentric 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Polycentric 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Geocentric 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Expatriate 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Being an Effective Road Warrior</a:t>
            </a:r>
          </a:p>
        </p:txBody>
      </p:sp>
      <p:sp>
        <p:nvSpPr>
          <p:cNvPr id="214" name="Shape 214"/>
          <p:cNvSpPr txBox="1"/>
          <p:nvPr>
            <p:ph idx="1" type="body"/>
          </p:nvPr>
        </p:nvSpPr>
        <p:spPr>
          <a:xfrm>
            <a:off x="457200" y="17653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80"/>
              </a:buClr>
              <a:buSzPct val="25000"/>
              <a:buFont typeface="Calibri"/>
              <a:buNone/>
            </a:pPr>
            <a:r>
              <a:rPr b="1" baseline="0" i="0" lang="en-US" sz="3200" u="none" cap="none" strike="noStrike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Lesson 1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Frequent travel may be needed because personal encounters are essential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8080"/>
              </a:buClr>
              <a:buSzPct val="25000"/>
              <a:buFont typeface="Calibri"/>
              <a:buNone/>
            </a:pPr>
            <a:r>
              <a:rPr b="1" baseline="0" i="0" lang="en-US" sz="3200" u="none" cap="none" strike="noStrike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Lesson 2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Travel may be global, but understanding must be local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8080"/>
              </a:buClr>
              <a:buSzPct val="25000"/>
              <a:buFont typeface="Calibri"/>
              <a:buNone/>
            </a:pPr>
            <a:r>
              <a:rPr b="1" baseline="0" i="0" lang="en-US" sz="3200" u="none" cap="none" strike="noStrike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Lesson 3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Frequent travel requires frequent adjustments 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Shape 219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Why Companies Expand Internationally</a:t>
            </a:r>
          </a:p>
        </p:txBody>
      </p:sp>
      <p:sp>
        <p:nvSpPr>
          <p:cNvPr id="220" name="Shape 220"/>
          <p:cNvSpPr txBox="1"/>
          <p:nvPr>
            <p:ph idx="1" type="body"/>
          </p:nvPr>
        </p:nvSpPr>
        <p:spPr>
          <a:xfrm>
            <a:off x="457200" y="18034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514350" lvl="0" marL="5143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5050"/>
              </a:buClr>
              <a:buSzPct val="125000"/>
              <a:buFont typeface="Calibri"/>
              <a:buAutoNum type="arabicPeriod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Availability of supplies</a:t>
            </a:r>
          </a:p>
          <a:p>
            <a:pPr indent="-514350" lvl="0" marL="51435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5050"/>
              </a:buClr>
              <a:buSzPct val="125000"/>
              <a:buFont typeface="Calibri"/>
              <a:buAutoNum type="arabicPeriod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New markets</a:t>
            </a:r>
          </a:p>
          <a:p>
            <a:pPr indent="-514350" lvl="0" marL="51435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5050"/>
              </a:buClr>
              <a:buSzPct val="125000"/>
              <a:buFont typeface="Calibri"/>
              <a:buAutoNum type="arabicPeriod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Lower labor costs</a:t>
            </a:r>
          </a:p>
          <a:p>
            <a:pPr indent="-514350" lvl="0" marL="51435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5050"/>
              </a:buClr>
              <a:buSzPct val="125000"/>
              <a:buFont typeface="Calibri"/>
              <a:buAutoNum type="arabicPeriod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Access to finance capital</a:t>
            </a:r>
          </a:p>
          <a:p>
            <a:pPr indent="-514350" lvl="0" marL="51435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5050"/>
              </a:buClr>
              <a:buSzPct val="125000"/>
              <a:buFont typeface="Calibri"/>
              <a:buAutoNum type="arabicPeriod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Avoidance of tariffs &amp; import quotas</a:t>
            </a:r>
          </a:p>
          <a:p>
            <a:pPr indent="-260350" lvl="0" marL="51435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Font typeface="Calibri"/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Major Questions You Should Be Able to Answer</a:t>
            </a:r>
          </a:p>
        </p:txBody>
      </p:sp>
      <p:sp>
        <p:nvSpPr>
          <p:cNvPr id="112" name="Shape 112"/>
          <p:cNvSpPr txBox="1"/>
          <p:nvPr>
            <p:ph idx="1" type="body"/>
          </p:nvPr>
        </p:nvSpPr>
        <p:spPr>
          <a:xfrm>
            <a:off x="457200" y="17780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627062" lvl="0" marL="6270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libri"/>
              <a:buNone/>
            </a:pPr>
            <a:r>
              <a:rPr b="1" baseline="0" i="0" lang="en-US" sz="3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4.1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What three important developments of globalization will probably affect me?</a:t>
            </a:r>
          </a:p>
          <a:p>
            <a:pPr indent="-627062" lvl="0" marL="6270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libri"/>
              <a:buNone/>
            </a:pPr>
            <a:r>
              <a:rPr b="1" baseline="0" i="0" lang="en-US" sz="3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4.2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Why learn about international management, and what characterizes the successful international manager?</a:t>
            </a:r>
          </a:p>
          <a:p>
            <a:pPr indent="-627062" lvl="0" marL="6270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libri"/>
              <a:buNone/>
            </a:pPr>
            <a:r>
              <a:rPr b="1" baseline="0" i="0" lang="en-US" sz="3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4.3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Why do companies expand internationally, and how do they do it?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Shape 22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Five Ways of Expanding Internationally</a:t>
            </a:r>
          </a:p>
        </p:txBody>
      </p:sp>
      <p:sp>
        <p:nvSpPr>
          <p:cNvPr id="227" name="Shape 227"/>
          <p:cNvSpPr txBox="1"/>
          <p:nvPr/>
        </p:nvSpPr>
        <p:spPr>
          <a:xfrm>
            <a:off x="23811" y="1676400"/>
            <a:ext cx="1600199" cy="369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Figure 4.1</a:t>
            </a:r>
          </a:p>
        </p:txBody>
      </p:sp>
      <p:pic>
        <p:nvPicPr>
          <p:cNvPr id="228" name="Shape 2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09550" y="2743200"/>
            <a:ext cx="8724899" cy="1371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How Companies Expand Internationally</a:t>
            </a:r>
          </a:p>
        </p:txBody>
      </p:sp>
      <p:sp>
        <p:nvSpPr>
          <p:cNvPr id="234" name="Shape 234"/>
          <p:cNvSpPr txBox="1"/>
          <p:nvPr>
            <p:ph idx="1" type="body"/>
          </p:nvPr>
        </p:nvSpPr>
        <p:spPr>
          <a:xfrm>
            <a:off x="4662487" y="1816100"/>
            <a:ext cx="4038599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76092"/>
              </a:buClr>
              <a:buSzPct val="125000"/>
              <a:buFont typeface="Calibri"/>
              <a:buChar char="✦"/>
            </a:pPr>
            <a:r>
              <a:rPr b="1" baseline="0" i="0" lang="en-US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Global outsourcing </a:t>
            </a:r>
          </a:p>
          <a:p>
            <a:pPr indent="-341312" lvl="1" marL="798512" marR="0" rtl="0" algn="l">
              <a:lnSpc>
                <a:spcPct val="100000"/>
              </a:lnSpc>
              <a:spcBef>
                <a:spcPts val="540"/>
              </a:spcBef>
              <a:spcAft>
                <a:spcPts val="0"/>
              </a:spcAft>
              <a:buClr>
                <a:srgbClr val="376092"/>
              </a:buClr>
              <a:buSzPct val="115000"/>
              <a:buFont typeface="Calibri"/>
              <a:buChar char="9"/>
            </a:pPr>
            <a:r>
              <a:rPr b="0" baseline="0" i="0" lang="en-US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using suppliers outside the U.S. to provide labor, goods, or services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35" name="Shape 23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200" y="2595561"/>
            <a:ext cx="4038599" cy="26876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How Companies Expand Internationally</a:t>
            </a:r>
          </a:p>
        </p:txBody>
      </p:sp>
      <p:sp>
        <p:nvSpPr>
          <p:cNvPr id="241" name="Shape 241"/>
          <p:cNvSpPr txBox="1"/>
          <p:nvPr>
            <p:ph idx="1" type="body"/>
          </p:nvPr>
        </p:nvSpPr>
        <p:spPr>
          <a:xfrm>
            <a:off x="457200" y="17780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Importing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company buys goods outside the country and resells them domestically 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Exporting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company produces goods domestically and sells them outside the country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Countertrading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bartering goods for goods</a:t>
            </a:r>
          </a:p>
        </p:txBody>
      </p:sp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hape 246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How Companies Expand Internationally</a:t>
            </a:r>
          </a:p>
        </p:txBody>
      </p:sp>
      <p:sp>
        <p:nvSpPr>
          <p:cNvPr id="247" name="Shape 247"/>
          <p:cNvSpPr txBox="1"/>
          <p:nvPr>
            <p:ph idx="1" type="body"/>
          </p:nvPr>
        </p:nvSpPr>
        <p:spPr>
          <a:xfrm>
            <a:off x="457200" y="17907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Licensing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firm allows a foreign company to pay it a fee to make or distribute the firm’s product or service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Franchising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firm allows a foreign company to pay it a fee and a share of the profit in return for using the firm’s brand name and a package of materials and services</a:t>
            </a:r>
          </a:p>
        </p:txBody>
      </p:sp>
    </p:spTree>
  </p:cSld>
  <p:clrMapOvr>
    <a:masterClrMapping/>
  </p:clrMapOvr>
  <p:transition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How Companies Expand Internationally</a:t>
            </a:r>
          </a:p>
        </p:txBody>
      </p:sp>
      <p:sp>
        <p:nvSpPr>
          <p:cNvPr id="253" name="Shape 253"/>
          <p:cNvSpPr txBox="1"/>
          <p:nvPr>
            <p:ph idx="1" type="body"/>
          </p:nvPr>
        </p:nvSpPr>
        <p:spPr>
          <a:xfrm>
            <a:off x="457200" y="17780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Joint ventures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formed with a foreign company to share the risks and rewards of starting a new enterprise together in a foreign country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also known as a strategic alliance </a:t>
            </a:r>
          </a:p>
        </p:txBody>
      </p:sp>
    </p:spTree>
  </p:cSld>
  <p:clrMapOvr>
    <a:masterClrMapping/>
  </p:clrMapOvr>
  <p:transition spd="slow">
    <p:cut/>
  </p:transition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How Companies Expand Internationally</a:t>
            </a:r>
          </a:p>
        </p:txBody>
      </p:sp>
      <p:sp>
        <p:nvSpPr>
          <p:cNvPr id="259" name="Shape 259"/>
          <p:cNvSpPr txBox="1"/>
          <p:nvPr>
            <p:ph idx="1" type="body"/>
          </p:nvPr>
        </p:nvSpPr>
        <p:spPr>
          <a:xfrm>
            <a:off x="457200" y="17780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Wholly-owned subsidiary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foreign subsidiary that is totally owned and controlled by an organization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Greenfield venture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foreign subsidiary that the owning organization has built from scratch.</a:t>
            </a:r>
          </a:p>
        </p:txBody>
      </p:sp>
    </p:spTree>
  </p:cSld>
  <p:clrMapOvr>
    <a:masterClrMapping/>
  </p:clrMapOvr>
  <p:transition spd="slow">
    <p:cut/>
  </p:transition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Question?</a:t>
            </a:r>
          </a:p>
        </p:txBody>
      </p:sp>
      <p:sp>
        <p:nvSpPr>
          <p:cNvPr id="266" name="Shape 266"/>
          <p:cNvSpPr txBox="1"/>
          <p:nvPr>
            <p:ph idx="1" type="body"/>
          </p:nvPr>
        </p:nvSpPr>
        <p:spPr>
          <a:xfrm>
            <a:off x="457200" y="17526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XYZ Corporation builds a </a:t>
            </a:r>
            <a:r>
              <a:rPr b="0" baseline="0" i="0" lang="en-US" sz="3200" u="none" cap="none" strike="noStrike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manufacturing plant 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Mexico, employs Mexican citizens and receives favorable tax treatment by the Mexican government.  XYZ is: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Using a </a:t>
            </a:r>
            <a:r>
              <a:rPr b="0" baseline="0" i="1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maquiladora 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Countertrading 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Outsourcing 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Franchising </a:t>
            </a:r>
          </a:p>
        </p:txBody>
      </p:sp>
    </p:spTree>
  </p:cSld>
  <p:clrMapOvr>
    <a:masterClrMapping/>
  </p:clrMapOvr>
  <p:transition spd="slow">
    <p:cut/>
  </p:transition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Shape 272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Barriers to International Trade</a:t>
            </a:r>
          </a:p>
        </p:txBody>
      </p:sp>
      <p:sp>
        <p:nvSpPr>
          <p:cNvPr id="273" name="Shape 273"/>
          <p:cNvSpPr txBox="1"/>
          <p:nvPr>
            <p:ph idx="1" type="body"/>
          </p:nvPr>
        </p:nvSpPr>
        <p:spPr>
          <a:xfrm>
            <a:off x="457200" y="18034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Tariffs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customs duty, or tax, levied mainly on imports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Import quotas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limits on the numbers of a product that can be imported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Embargoes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complete ban on the import or export of certain products</a:t>
            </a:r>
          </a:p>
        </p:txBody>
      </p:sp>
    </p:spTree>
  </p:cSld>
  <p:clrMapOvr>
    <a:masterClrMapping/>
  </p:clrMapOvr>
  <p:transition spd="slow">
    <p:cut/>
  </p:transition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Shape 279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Organizations Promoting International Trade</a:t>
            </a:r>
          </a:p>
        </p:txBody>
      </p:sp>
      <p:sp>
        <p:nvSpPr>
          <p:cNvPr id="280" name="Shape 280"/>
          <p:cNvSpPr txBox="1"/>
          <p:nvPr>
            <p:ph idx="1" type="body"/>
          </p:nvPr>
        </p:nvSpPr>
        <p:spPr>
          <a:xfrm>
            <a:off x="457200" y="17907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World Trade Organization (WTO)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designed to monitor and enforce trade agreements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Agreements are based on the </a:t>
            </a:r>
            <a:r>
              <a:rPr b="0" baseline="0" i="1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General Agreement on Tariffs and Trade (GATT)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Consist of 153 countries</a:t>
            </a:r>
          </a:p>
        </p:txBody>
      </p:sp>
    </p:spTree>
  </p:cSld>
  <p:clrMapOvr>
    <a:masterClrMapping/>
  </p:clrMapOvr>
  <p:transition spd="slow">
    <p:cut/>
  </p:transition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Shape 285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Organizations Promoting International Trade</a:t>
            </a:r>
          </a:p>
        </p:txBody>
      </p:sp>
      <p:sp>
        <p:nvSpPr>
          <p:cNvPr id="286" name="Shape 286"/>
          <p:cNvSpPr txBox="1"/>
          <p:nvPr>
            <p:ph idx="1" type="body"/>
          </p:nvPr>
        </p:nvSpPr>
        <p:spPr>
          <a:xfrm>
            <a:off x="457200" y="17780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World Bank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purpose is to provide low-interest loans to developing nations for improving transportation, education, health, and telecommunications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International Money Fund (IMF)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designed to assist in smoothing the flow of money between nations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Major Questions You Should Be Able to Answer</a:t>
            </a:r>
          </a:p>
        </p:txBody>
      </p:sp>
      <p:sp>
        <p:nvSpPr>
          <p:cNvPr id="118" name="Shape 118"/>
          <p:cNvSpPr txBox="1"/>
          <p:nvPr>
            <p:ph idx="1" type="body"/>
          </p:nvPr>
        </p:nvSpPr>
        <p:spPr>
          <a:xfrm>
            <a:off x="457200" y="17907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627062" lvl="0" marL="6270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libri"/>
              <a:buNone/>
            </a:pPr>
            <a:r>
              <a:rPr b="1" baseline="0" i="0" lang="en-US" sz="3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4.4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What are barriers to free trade, and what major organizations and trading blocs promote trade?</a:t>
            </a:r>
          </a:p>
          <a:p>
            <a:pPr indent="-627062" lvl="0" marL="6270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libri"/>
              <a:buNone/>
            </a:pPr>
            <a:r>
              <a:rPr b="1" baseline="0" i="0" lang="en-US" sz="3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4.5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What are the principal areas of cultural differences?</a:t>
            </a:r>
          </a:p>
        </p:txBody>
      </p:sp>
    </p:spTree>
  </p:cSld>
  <p:clrMapOvr>
    <a:masterClrMapping/>
  </p:clrMapOvr>
  <p:transition spd="slow">
    <p:cut/>
  </p:transition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Shape 292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Major Trading Blocs</a:t>
            </a:r>
          </a:p>
        </p:txBody>
      </p:sp>
      <p:sp>
        <p:nvSpPr>
          <p:cNvPr id="293" name="Shape 293"/>
          <p:cNvSpPr txBox="1"/>
          <p:nvPr>
            <p:ph idx="1" type="body"/>
          </p:nvPr>
        </p:nvSpPr>
        <p:spPr>
          <a:xfrm>
            <a:off x="457200" y="17907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Trading bloc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group of nations within a geographic region that have agreed to remove trade barriers with one another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also known as an economic community </a:t>
            </a:r>
          </a:p>
        </p:txBody>
      </p:sp>
      <p:pic>
        <p:nvPicPr>
          <p:cNvPr id="294" name="Shape 29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191000" y="4391025"/>
            <a:ext cx="3727450" cy="21875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Shape 299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Major Trading Blocs</a:t>
            </a:r>
          </a:p>
        </p:txBody>
      </p:sp>
      <p:sp>
        <p:nvSpPr>
          <p:cNvPr id="300" name="Shape 300"/>
          <p:cNvSpPr txBox="1"/>
          <p:nvPr>
            <p:ph idx="1" type="body"/>
          </p:nvPr>
        </p:nvSpPr>
        <p:spPr>
          <a:xfrm>
            <a:off x="457200" y="17780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0" baseline="0" i="0" lang="en-US" sz="3200" u="none" cap="none" strike="noStrike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NAFTA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U.S., Canada, Mexico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0" baseline="0" i="0" lang="en-US" sz="3200" u="none" cap="none" strike="noStrike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European Union 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27 trading partners in Europe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0" baseline="0" i="0" lang="en-US" sz="3200" u="none" cap="none" strike="noStrike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APEC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group of 21 Pacific Rim countries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0" baseline="0" i="0" lang="en-US" sz="3200" u="none" cap="none" strike="noStrike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ASEAN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- trading bloc of 11 countries in Asia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0" baseline="0" i="0" lang="en-US" sz="3200" u="none" cap="none" strike="noStrike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Mercosur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trading bloc in Latin America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0" baseline="0" i="0" lang="en-US" sz="3200" u="none" cap="none" strike="noStrike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CAFTA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Central America</a:t>
            </a:r>
          </a:p>
        </p:txBody>
      </p:sp>
    </p:spTree>
  </p:cSld>
  <p:clrMapOvr>
    <a:masterClrMapping/>
  </p:clrMapOvr>
  <p:transition spd="slow">
    <p:cut/>
  </p:transition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Shape 305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Question?</a:t>
            </a:r>
          </a:p>
        </p:txBody>
      </p:sp>
      <p:sp>
        <p:nvSpPr>
          <p:cNvPr id="306" name="Shape 306"/>
          <p:cNvSpPr txBox="1"/>
          <p:nvPr>
            <p:ph idx="1" type="body"/>
          </p:nvPr>
        </p:nvSpPr>
        <p:spPr>
          <a:xfrm>
            <a:off x="457200" y="18034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The U.S. does not allow the import of Cuban sugar and cigars.  This is an example of a(n): 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Embargo 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Tariff 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Quota 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Maquiladora 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Shape 312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The Importance of National Culture</a:t>
            </a:r>
          </a:p>
        </p:txBody>
      </p:sp>
      <p:sp>
        <p:nvSpPr>
          <p:cNvPr id="313" name="Shape 313"/>
          <p:cNvSpPr txBox="1"/>
          <p:nvPr>
            <p:ph idx="1" type="body"/>
          </p:nvPr>
        </p:nvSpPr>
        <p:spPr>
          <a:xfrm>
            <a:off x="457200" y="1841500"/>
            <a:ext cx="4038599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76092"/>
              </a:buClr>
              <a:buSzPct val="125000"/>
              <a:buFont typeface="Calibri"/>
              <a:buChar char="✦"/>
            </a:pPr>
            <a:r>
              <a:rPr b="1" baseline="0" i="0" lang="en-US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Culture </a:t>
            </a:r>
          </a:p>
          <a:p>
            <a:pPr indent="-341312" lvl="1" marL="798512" marR="0" rtl="0" algn="l">
              <a:lnSpc>
                <a:spcPct val="100000"/>
              </a:lnSpc>
              <a:spcBef>
                <a:spcPts val="540"/>
              </a:spcBef>
              <a:spcAft>
                <a:spcPts val="0"/>
              </a:spcAft>
              <a:buClr>
                <a:srgbClr val="376092"/>
              </a:buClr>
              <a:buSzPct val="115000"/>
              <a:buFont typeface="Calibri"/>
              <a:buChar char="9"/>
            </a:pPr>
            <a:r>
              <a:rPr b="0" baseline="0" i="0" lang="en-US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shared set of beliefs, values, knowledge, and patterns of behavior common to a group of people</a:t>
            </a:r>
          </a:p>
        </p:txBody>
      </p:sp>
      <p:pic>
        <p:nvPicPr>
          <p:cNvPr id="314" name="Shape 3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800600" y="2286000"/>
            <a:ext cx="3886200" cy="3886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Cultural Dimensions</a:t>
            </a:r>
          </a:p>
        </p:txBody>
      </p:sp>
      <p:sp>
        <p:nvSpPr>
          <p:cNvPr id="320" name="Shape 320"/>
          <p:cNvSpPr txBox="1"/>
          <p:nvPr>
            <p:ph idx="1" type="body"/>
          </p:nvPr>
        </p:nvSpPr>
        <p:spPr>
          <a:xfrm>
            <a:off x="457200" y="1841500"/>
            <a:ext cx="4038599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76092"/>
              </a:buClr>
              <a:buSzPct val="125000"/>
              <a:buFont typeface="Calibri"/>
              <a:buChar char="✦"/>
            </a:pPr>
            <a:r>
              <a:rPr b="1" baseline="0" i="0" lang="en-US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Low-context culture </a:t>
            </a:r>
          </a:p>
          <a:p>
            <a:pPr indent="-341312" lvl="1" marL="798512" marR="0" rtl="0" algn="l">
              <a:lnSpc>
                <a:spcPct val="100000"/>
              </a:lnSpc>
              <a:spcBef>
                <a:spcPts val="540"/>
              </a:spcBef>
              <a:spcAft>
                <a:spcPts val="0"/>
              </a:spcAft>
              <a:buClr>
                <a:srgbClr val="376092"/>
              </a:buClr>
              <a:buSzPct val="115000"/>
              <a:buFont typeface="Calibri"/>
              <a:buChar char="9"/>
            </a:pPr>
            <a:r>
              <a:rPr b="0" baseline="0" i="0" lang="en-US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shared meanings are primarily derived from written and spoken words</a:t>
            </a:r>
          </a:p>
        </p:txBody>
      </p:sp>
      <p:sp>
        <p:nvSpPr>
          <p:cNvPr id="321" name="Shape 321"/>
          <p:cNvSpPr txBox="1"/>
          <p:nvPr>
            <p:ph idx="2" type="body"/>
          </p:nvPr>
        </p:nvSpPr>
        <p:spPr>
          <a:xfrm>
            <a:off x="4662487" y="1841500"/>
            <a:ext cx="4038599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76092"/>
              </a:buClr>
              <a:buSzPct val="125000"/>
              <a:buFont typeface="Calibri"/>
              <a:buChar char="✦"/>
            </a:pPr>
            <a:r>
              <a:rPr b="1" baseline="0" i="0" lang="en-US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High-context culture </a:t>
            </a:r>
          </a:p>
          <a:p>
            <a:pPr indent="-341312" lvl="1" marL="798512" marR="0" rtl="0" algn="l">
              <a:lnSpc>
                <a:spcPct val="100000"/>
              </a:lnSpc>
              <a:spcBef>
                <a:spcPts val="540"/>
              </a:spcBef>
              <a:spcAft>
                <a:spcPts val="0"/>
              </a:spcAft>
              <a:buClr>
                <a:srgbClr val="376092"/>
              </a:buClr>
              <a:buSzPct val="115000"/>
              <a:buFont typeface="Calibri"/>
              <a:buChar char="9"/>
            </a:pPr>
            <a:r>
              <a:rPr b="0" baseline="0" i="0" lang="en-US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people rely heavily on situational cues for meaning when communicating with others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Shape 326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The Globe Project’s Nine Cultural Dimensions</a:t>
            </a:r>
          </a:p>
        </p:txBody>
      </p:sp>
      <p:sp>
        <p:nvSpPr>
          <p:cNvPr id="327" name="Shape 327"/>
          <p:cNvSpPr txBox="1"/>
          <p:nvPr>
            <p:ph idx="1" type="body"/>
          </p:nvPr>
        </p:nvSpPr>
        <p:spPr>
          <a:xfrm>
            <a:off x="457200" y="18161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Power distance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much unequal distribution of power should there be in organizations and society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Uncertainty avoidance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much should people rely on social norms and rules to avoid uncertainty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Institutional collectivism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much should leaders encourage and reward loyalty to the social unit</a:t>
            </a:r>
          </a:p>
          <a:p>
            <a:pPr indent="-207644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Font typeface="Calibri"/>
              <a:buNone/>
            </a:pPr>
            <a:r>
              <a:t/>
            </a:r>
            <a:endParaRPr b="0" baseline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Shape 332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The Globe Project’s Nine Cultural Dimensions</a:t>
            </a:r>
          </a:p>
        </p:txBody>
      </p:sp>
      <p:sp>
        <p:nvSpPr>
          <p:cNvPr id="333" name="Shape 333"/>
          <p:cNvSpPr txBox="1"/>
          <p:nvPr>
            <p:ph idx="1" type="body"/>
          </p:nvPr>
        </p:nvSpPr>
        <p:spPr>
          <a:xfrm>
            <a:off x="457200" y="18034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In-group collectivism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much pride and loyalty should people have for their family or organization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Gender egalitarianism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much should society maximize gender role differences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Assertiveness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confrontational and dominant should individuals be in social relationships</a:t>
            </a:r>
          </a:p>
        </p:txBody>
      </p:sp>
    </p:spTree>
  </p:cSld>
  <p:clrMapOvr>
    <a:masterClrMapping/>
  </p:clrMapOvr>
  <p:transition spd="slow">
    <p:cut/>
  </p:transition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Shape 338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The Globe Project’s Nine Cultural Dimensions</a:t>
            </a:r>
          </a:p>
        </p:txBody>
      </p:sp>
      <p:sp>
        <p:nvSpPr>
          <p:cNvPr id="339" name="Shape 339"/>
          <p:cNvSpPr txBox="1"/>
          <p:nvPr>
            <p:ph idx="1" type="body"/>
          </p:nvPr>
        </p:nvSpPr>
        <p:spPr>
          <a:xfrm>
            <a:off x="457200" y="17399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Future orientation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much should people delay gratification by planning and saving for the future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Performance orientation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much should individuals be rewarded for improvement and excellence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Humane orientation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much should society encourage and reward people for being kind, fair, friendly, and generous</a:t>
            </a:r>
          </a:p>
        </p:txBody>
      </p:sp>
    </p:spTree>
  </p:cSld>
  <p:clrMapOvr>
    <a:masterClrMapping/>
  </p:clrMapOvr>
  <p:transition spd="slow">
    <p:cut/>
  </p:transition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Shape 345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Other Cultural Variations</a:t>
            </a:r>
          </a:p>
        </p:txBody>
      </p:sp>
      <p:sp>
        <p:nvSpPr>
          <p:cNvPr id="346" name="Shape 346"/>
          <p:cNvSpPr txBox="1"/>
          <p:nvPr>
            <p:ph idx="1" type="body"/>
          </p:nvPr>
        </p:nvSpPr>
        <p:spPr>
          <a:xfrm>
            <a:off x="457200" y="1854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514350" lvl="0" marL="5143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5050"/>
              </a:buClr>
              <a:buSzPct val="125000"/>
              <a:buFont typeface="Calibri"/>
              <a:buAutoNum type="arabicPeriod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Language</a:t>
            </a:r>
          </a:p>
          <a:p>
            <a:pPr indent="-514350" lvl="0" marL="51435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5050"/>
              </a:buClr>
              <a:buSzPct val="125000"/>
              <a:buFont typeface="Calibri"/>
              <a:buAutoNum type="arabicPeriod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Interpersonal space</a:t>
            </a:r>
          </a:p>
          <a:p>
            <a:pPr indent="-514350" lvl="0" marL="51435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5050"/>
              </a:buClr>
              <a:buSzPct val="125000"/>
              <a:buFont typeface="Calibri"/>
              <a:buAutoNum type="arabicPeriod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Communication</a:t>
            </a:r>
          </a:p>
          <a:p>
            <a:pPr indent="-514350" lvl="0" marL="51435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5050"/>
              </a:buClr>
              <a:buSzPct val="125000"/>
              <a:buFont typeface="Calibri"/>
              <a:buAutoNum type="arabicPeriod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Time orientation</a:t>
            </a:r>
          </a:p>
          <a:p>
            <a:pPr indent="-5207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FF5050"/>
              </a:buClr>
              <a:buSzPct val="110000"/>
              <a:buFont typeface="Calibri"/>
              <a:buChar char="•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Monochronic, Polychronic </a:t>
            </a:r>
          </a:p>
          <a:p>
            <a:pPr indent="-514350" lvl="0" marL="51435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5050"/>
              </a:buClr>
              <a:buSzPct val="125000"/>
              <a:buFont typeface="Calibri"/>
              <a:buAutoNum type="arabicPeriod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Religion</a:t>
            </a:r>
          </a:p>
        </p:txBody>
      </p:sp>
    </p:spTree>
  </p:cSld>
  <p:clrMapOvr>
    <a:masterClrMapping/>
  </p:clrMapOvr>
  <p:transition spd="slow">
    <p:cut/>
  </p:transition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35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Shape 352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U.S. Managers on Foreign Assignments: Why Do They Fail?</a:t>
            </a:r>
          </a:p>
        </p:txBody>
      </p:sp>
      <p:sp>
        <p:nvSpPr>
          <p:cNvPr id="353" name="Shape 353"/>
          <p:cNvSpPr txBox="1"/>
          <p:nvPr>
            <p:ph idx="1" type="body"/>
          </p:nvPr>
        </p:nvSpPr>
        <p:spPr>
          <a:xfrm>
            <a:off x="457200" y="18415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Expatriates 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people living or working in a foreign country</a:t>
            </a:r>
          </a:p>
          <a:p>
            <a:pPr indent="-207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Font typeface="Calibri"/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10%–20% of all U.S. managers sent abroad returned early because of job dissatisfaction or adjustment difficulties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Globalization: The Collapse of Time &amp; Distance</a:t>
            </a:r>
          </a:p>
        </p:txBody>
      </p:sp>
      <p:sp>
        <p:nvSpPr>
          <p:cNvPr id="124" name="Shape 124"/>
          <p:cNvSpPr txBox="1"/>
          <p:nvPr>
            <p:ph idx="1" type="body"/>
          </p:nvPr>
        </p:nvSpPr>
        <p:spPr>
          <a:xfrm>
            <a:off x="457200" y="1816100"/>
            <a:ext cx="4038599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76092"/>
              </a:buClr>
              <a:buSzPct val="125000"/>
              <a:buFont typeface="Calibri"/>
              <a:buChar char="✦"/>
            </a:pPr>
            <a:r>
              <a:rPr b="1" baseline="0" i="0" lang="en-US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Globalization</a:t>
            </a:r>
            <a:r>
              <a:rPr b="0" baseline="0" i="0" lang="en-US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indent="-341312" lvl="1" marL="798512" marR="0" rtl="0" algn="l">
              <a:lnSpc>
                <a:spcPct val="100000"/>
              </a:lnSpc>
              <a:spcBef>
                <a:spcPts val="540"/>
              </a:spcBef>
              <a:spcAft>
                <a:spcPts val="0"/>
              </a:spcAft>
              <a:buClr>
                <a:srgbClr val="376092"/>
              </a:buClr>
              <a:buSzPct val="115000"/>
              <a:buFont typeface="Calibri"/>
              <a:buChar char="9"/>
            </a:pPr>
            <a:r>
              <a:rPr b="0" baseline="0" i="0" lang="en-US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trend of the world economy toward becoming a more interdependent system</a:t>
            </a:r>
          </a:p>
        </p:txBody>
      </p:sp>
      <p:pic>
        <p:nvPicPr>
          <p:cNvPr id="125" name="Shape 1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181600" y="1981200"/>
            <a:ext cx="3048000" cy="42481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357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Shape 358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Question?</a:t>
            </a:r>
          </a:p>
        </p:txBody>
      </p:sp>
      <p:sp>
        <p:nvSpPr>
          <p:cNvPr id="359" name="Shape 359"/>
          <p:cNvSpPr txBox="1"/>
          <p:nvPr>
            <p:ph idx="1" type="body"/>
          </p:nvPr>
        </p:nvSpPr>
        <p:spPr>
          <a:xfrm>
            <a:off x="457200" y="17526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People of different cultures have different ideas of what is an acceptable distance between people when having a business discussion.  This nonverbal element is called: 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Monochronic time 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Polychronic time 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Interpersonal space 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Type A behavior 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Globalization: The Collapse of Time &amp; Distance</a:t>
            </a:r>
          </a:p>
        </p:txBody>
      </p:sp>
      <p:sp>
        <p:nvSpPr>
          <p:cNvPr id="131" name="Shape 131"/>
          <p:cNvSpPr txBox="1"/>
          <p:nvPr>
            <p:ph idx="1" type="body"/>
          </p:nvPr>
        </p:nvSpPr>
        <p:spPr>
          <a:xfrm>
            <a:off x="457200" y="17653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Global village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“shrinking” of time and space as air travel and the electronic media have made it much easier for the people of the globe to communicate with one another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Globalization: The Collapse of Time &amp; Distance</a:t>
            </a:r>
          </a:p>
        </p:txBody>
      </p:sp>
      <p:sp>
        <p:nvSpPr>
          <p:cNvPr id="137" name="Shape 137"/>
          <p:cNvSpPr txBox="1"/>
          <p:nvPr>
            <p:ph idx="1" type="body"/>
          </p:nvPr>
        </p:nvSpPr>
        <p:spPr>
          <a:xfrm>
            <a:off x="457200" y="17399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E-commerce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buying and selling of products and services through computer networks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U.S. retail e-commerce sales were estimated at </a:t>
            </a:r>
            <a:r>
              <a:rPr b="0" baseline="0" i="0" lang="en-US" sz="3200" u="none" cap="none" strike="noStrike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$48.2 billion 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the third quarter of 2011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Example: Worldwide E-Commerce – Amazon.com</a:t>
            </a:r>
          </a:p>
        </p:txBody>
      </p:sp>
      <p:sp>
        <p:nvSpPr>
          <p:cNvPr id="143" name="Shape 143"/>
          <p:cNvSpPr txBox="1"/>
          <p:nvPr>
            <p:ph idx="1" type="body"/>
          </p:nvPr>
        </p:nvSpPr>
        <p:spPr>
          <a:xfrm>
            <a:off x="457200" y="17653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Jeffrey Bezos left Wall Street in 1994 to launch an online bookstore called </a:t>
            </a:r>
            <a:r>
              <a:rPr b="0" baseline="0" i="0" lang="en-US" sz="32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Amazon.com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Believed there could be a great deal of interaction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 reported 2011 net sales of $48.07 billion, 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One Big World Market: The Global Economy</a:t>
            </a:r>
          </a:p>
        </p:txBody>
      </p:sp>
      <p:sp>
        <p:nvSpPr>
          <p:cNvPr id="149" name="Shape 149"/>
          <p:cNvSpPr txBox="1"/>
          <p:nvPr>
            <p:ph idx="1" type="body"/>
          </p:nvPr>
        </p:nvSpPr>
        <p:spPr>
          <a:xfrm>
            <a:off x="457200" y="17526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Global economy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increasing tendency of the economies of the world to interact with one another as one market instead of many national markets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One Big World Market: The Global Economy</a:t>
            </a:r>
          </a:p>
        </p:txBody>
      </p:sp>
      <p:sp>
        <p:nvSpPr>
          <p:cNvPr id="155" name="Shape 155"/>
          <p:cNvSpPr txBox="1"/>
          <p:nvPr>
            <p:ph idx="1" type="body"/>
          </p:nvPr>
        </p:nvSpPr>
        <p:spPr>
          <a:xfrm>
            <a:off x="457200" y="17653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Positive effects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more markets for American exports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Negative effects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vast surplus funds from global investments flowed into U.S. that were invested badly in subprime mortgages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4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1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5.xml><?xml version="1.0" encoding="utf-8"?>
<a:theme xmlns:a="http://schemas.openxmlformats.org/drawingml/2006/main" xmlns:r="http://schemas.openxmlformats.org/officeDocument/2006/relationships" name="5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3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2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