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6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7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37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1.xml" ContentType="application/vnd.openxmlformats-officedocument.presentationml.slide+xml"/>
  <Override PartName="/ppt/slides/slide40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38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60" r:id="rId4"/>
    <p:sldMasterId id="2147483661" r:id="rId5"/>
    <p:sldMasterId id="2147483662" r:id="rId6"/>
    <p:sldMasterId id="2147483663" r:id="rId7"/>
    <p:sldMasterId id="2147483664" r:id="rId8"/>
    <p:sldMasterId id="2147483665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29.xml" Type="http://schemas.openxmlformats.org/officeDocument/2006/relationships/slide" Id="rId39"/><Relationship Target="slides/slide28.xml" Type="http://schemas.openxmlformats.org/officeDocument/2006/relationships/slide" Id="rId38"/><Relationship Target="slides/slide27.xml" Type="http://schemas.openxmlformats.org/officeDocument/2006/relationships/slide" Id="rId37"/><Relationship Target="slides/slide9.xml" Type="http://schemas.openxmlformats.org/officeDocument/2006/relationships/slide" Id="rId19"/><Relationship Target="slides/slide26.xml" Type="http://schemas.openxmlformats.org/officeDocument/2006/relationships/slide" Id="rId36"/><Relationship Target="slides/slide8.xml" Type="http://schemas.openxmlformats.org/officeDocument/2006/relationships/slide" Id="rId18"/><Relationship Target="slides/slide7.xml" Type="http://schemas.openxmlformats.org/officeDocument/2006/relationships/slide" Id="rId17"/><Relationship Target="slides/slide6.xml" Type="http://schemas.openxmlformats.org/officeDocument/2006/relationships/slide" Id="rId16"/><Relationship Target="slides/slide5.xml" Type="http://schemas.openxmlformats.org/officeDocument/2006/relationships/slide" Id="rId15"/><Relationship Target="slides/slide4.xml" Type="http://schemas.openxmlformats.org/officeDocument/2006/relationships/slide" Id="rId14"/><Relationship Target="slides/slide20.xml" Type="http://schemas.openxmlformats.org/officeDocument/2006/relationships/slide" Id="rId30"/><Relationship Target="slides/slide2.xml" Type="http://schemas.openxmlformats.org/officeDocument/2006/relationships/slide" Id="rId12"/><Relationship Target="slides/slide21.xml" Type="http://schemas.openxmlformats.org/officeDocument/2006/relationships/slide" Id="rId31"/><Relationship Target="slides/slide3.xml" Type="http://schemas.openxmlformats.org/officeDocument/2006/relationships/slide" Id="rId13"/><Relationship Target="notesMasters/notesMaster1.xml" Type="http://schemas.openxmlformats.org/officeDocument/2006/relationships/notesMaster" Id="rId10"/><Relationship Target="slides/slide1.xml" Type="http://schemas.openxmlformats.org/officeDocument/2006/relationships/slide" Id="rId11"/><Relationship Target="slides/slide24.xml" Type="http://schemas.openxmlformats.org/officeDocument/2006/relationships/slide" Id="rId34"/><Relationship Target="slides/slide25.xml" Type="http://schemas.openxmlformats.org/officeDocument/2006/relationships/slide" Id="rId35"/><Relationship Target="slides/slide22.xml" Type="http://schemas.openxmlformats.org/officeDocument/2006/relationships/slide" Id="rId32"/><Relationship Target="slides/slide23.xml" Type="http://schemas.openxmlformats.org/officeDocument/2006/relationships/slide" Id="rId33"/><Relationship Target="slides/slide40.xml" Type="http://schemas.openxmlformats.org/officeDocument/2006/relationships/slide" Id="rId50"/><Relationship Target="slides/slide38.xml" Type="http://schemas.openxmlformats.org/officeDocument/2006/relationships/slide" Id="rId48"/><Relationship Target="slides/slide37.xml" Type="http://schemas.openxmlformats.org/officeDocument/2006/relationships/slide" Id="rId47"/><Relationship Target="slides/slide19.xml" Type="http://schemas.openxmlformats.org/officeDocument/2006/relationships/slide" Id="rId29"/><Relationship Target="slides/slide39.xml" Type="http://schemas.openxmlformats.org/officeDocument/2006/relationships/slide" Id="rId49"/><Relationship Target="slides/slide16.xml" Type="http://schemas.openxmlformats.org/officeDocument/2006/relationships/slide" Id="rId26"/><Relationship Target="slides/slide15.xml" Type="http://schemas.openxmlformats.org/officeDocument/2006/relationships/slide" Id="rId25"/><Relationship Target="slides/slide18.xml" Type="http://schemas.openxmlformats.org/officeDocument/2006/relationships/slide" Id="rId28"/><Relationship Target="slides/slide17.xml" Type="http://schemas.openxmlformats.org/officeDocument/2006/relationships/slide" Id="rId27"/><Relationship Target="presProps.xml" Type="http://schemas.openxmlformats.org/officeDocument/2006/relationships/presProps" Id="rId2"/><Relationship Target="slides/slide11.xml" Type="http://schemas.openxmlformats.org/officeDocument/2006/relationships/slide" Id="rId21"/><Relationship Target="slides/slide30.xml" Type="http://schemas.openxmlformats.org/officeDocument/2006/relationships/slide" Id="rId40"/><Relationship Target="theme/theme8.xml" Type="http://schemas.openxmlformats.org/officeDocument/2006/relationships/theme" Id="rId1"/><Relationship Target="slides/slide12.xml" Type="http://schemas.openxmlformats.org/officeDocument/2006/relationships/slide" Id="rId22"/><Relationship Target="slides/slide31.xml" Type="http://schemas.openxmlformats.org/officeDocument/2006/relationships/slide" Id="rId41"/><Relationship Target="slideMasters/slideMaster1.xml" Type="http://schemas.openxmlformats.org/officeDocument/2006/relationships/slideMaster" Id="rId4"/><Relationship Target="slides/slide13.xml" Type="http://schemas.openxmlformats.org/officeDocument/2006/relationships/slide" Id="rId23"/><Relationship Target="slides/slide32.xml" Type="http://schemas.openxmlformats.org/officeDocument/2006/relationships/slide" Id="rId42"/><Relationship Target="tableStyles.xml" Type="http://schemas.openxmlformats.org/officeDocument/2006/relationships/tableStyles" Id="rId3"/><Relationship Target="slides/slide14.xml" Type="http://schemas.openxmlformats.org/officeDocument/2006/relationships/slide" Id="rId24"/><Relationship Target="slides/slide33.xml" Type="http://schemas.openxmlformats.org/officeDocument/2006/relationships/slide" Id="rId43"/><Relationship Target="slides/slide34.xml" Type="http://schemas.openxmlformats.org/officeDocument/2006/relationships/slide" Id="rId44"/><Relationship Target="slides/slide35.xml" Type="http://schemas.openxmlformats.org/officeDocument/2006/relationships/slide" Id="rId45"/><Relationship Target="slides/slide36.xml" Type="http://schemas.openxmlformats.org/officeDocument/2006/relationships/slide" Id="rId46"/><Relationship Target="slides/slide10.xml" Type="http://schemas.openxmlformats.org/officeDocument/2006/relationships/slide" Id="rId20"/><Relationship Target="slideMasters/slideMaster6.xml" Type="http://schemas.openxmlformats.org/officeDocument/2006/relationships/slideMaster" Id="rId9"/><Relationship Target="slideMasters/slideMaster3.xml" Type="http://schemas.openxmlformats.org/officeDocument/2006/relationships/slideMaster" Id="rId6"/><Relationship Target="slideMasters/slideMaster2.xml" Type="http://schemas.openxmlformats.org/officeDocument/2006/relationships/slideMaster" Id="rId5"/><Relationship Target="slideMasters/slideMaster5.xml" Type="http://schemas.openxmlformats.org/officeDocument/2006/relationships/slideMaster" Id="rId8"/><Relationship Target="slideMasters/slideMaster4.xml" Type="http://schemas.openxmlformats.org/officeDocument/2006/relationships/slideMaster" Id="rId7"/></Relationships>
</file>

<file path=ppt/notesMasters/_rels/notesMaster1.xml.rels><?xml version="1.0" encoding="UTF-8" standalone="yes"?><Relationships xmlns="http://schemas.openxmlformats.org/package/2006/relationships"><Relationship Target="../theme/theme7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8685211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1. Evaluate a task by scientifically studying each part of the task (not use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old rule-of-thumb methods).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2. Carefully select workers with the right abilities for the task.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3. Give workers the training and incentives to do the task with the proper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work methods.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4. Use scientific principles to plan the work methods and ease the way for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workers to do their jobs.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Calibri"/>
              <a:buNone/>
            </a:pPr>
            <a:r>
              <a:rPr strike="noStrike" u="none" b="0" cap="none" baseline="0" sz="1200" lang="en-US" i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0" name="Shape 1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7" name="Shape 1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A better-performing organization should have five positive bureaucratic features: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1. A well-defined hierarchy of authority.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2. Formal rules and procedures.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3. A clear division of labor, with parts of a complex job being handled by specialists.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4. Impersonality, without reference or connection to a particular person.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5. Careers based on merit.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Calibri"/>
              <a:buNone/>
            </a:pPr>
            <a:r>
              <a:rPr strike="noStrike" u="none" b="0" cap="none" baseline="0" sz="1200" lang="en-US" i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4" name="Shape 1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0" name="Shape 2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7" name="Shape 2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The correct answer is “C” – behavioral viewpoint. See next slide.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Calibri"/>
              <a:buNone/>
            </a:pPr>
            <a:r>
              <a:rPr strike="noStrike" u="none" b="0" cap="none" baseline="0" sz="1200" lang="en-US" i="0">
                <a:latin typeface="Calibri"/>
                <a:ea typeface="Calibri"/>
                <a:cs typeface="Calibri"/>
                <a:sym typeface="Calibri"/>
              </a:rPr>
              <a:t>Multimedia Lecture Support Package to Accompany Basic Marketing</a:t>
            </a:r>
          </a:p>
          <a:p>
            <a:pPr algn="r" rtl="0" lvl="0" marR="0" indent="0" marL="0">
              <a:spcBef>
                <a:spcPts val="0"/>
              </a:spcBef>
              <a:buSzPct val="25000"/>
              <a:buFont typeface="Calibri"/>
              <a:buNone/>
            </a:pPr>
            <a:r>
              <a:rPr strike="noStrike" u="none" b="0" cap="none" baseline="0" sz="1200" lang="en-US" i="0">
                <a:latin typeface="Calibri"/>
                <a:ea typeface="Calibri"/>
                <a:cs typeface="Calibri"/>
                <a:sym typeface="Calibri"/>
              </a:rPr>
              <a:t>Lecture Script 6-*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4" name="Shape 2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5" name="Shape 2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0" name="Shape 2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1" name="Shape 2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6" name="Shape 2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7" name="Shape 2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2" name="Shape 2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The following ideas were among her most important: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1. Organizations should be operated as “communities,” with managers and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subordinates working together in harmony.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2. Conflicts should be resolved by having managers and workers talk over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differences and find solutions that would satisfy both parties—a process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she called </a:t>
            </a:r>
            <a:r>
              <a:rPr strike="noStrike" u="none" b="0" cap="none" baseline="0" sz="1800" lang="en-US" i="1"/>
              <a:t>integration .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3. The work process should be under the control of workers with the relevant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knowledge, rather than of managers, who should act as facilitators.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Calibri"/>
              <a:buNone/>
            </a:pPr>
            <a:r>
              <a:rPr strike="noStrike" u="none" b="0" cap="none" baseline="0" sz="1200" lang="en-US" i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9" name="Shape 2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0" name="Shape 2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6" name="Shape 2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7" name="Shape 2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2" name="Shape 2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3" name="Shape 2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4" name="Shape 25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8" name="Shape 2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9" name="Shape 2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4" name="Shape 2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5" name="Shape 2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0" name="Shape 2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1" name="Shape 2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7" name="Shape 2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8" name="Shape 2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3" name="Shape 2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4" name="Shape 28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The correct answer is “D” – management science. See next slide.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Calibri"/>
              <a:buNone/>
            </a:pPr>
            <a:r>
              <a:rPr strike="noStrike" u="none" b="0" cap="none" baseline="0" sz="1200" lang="en-US" i="0">
                <a:latin typeface="Calibri"/>
                <a:ea typeface="Calibri"/>
                <a:cs typeface="Calibri"/>
                <a:sym typeface="Calibri"/>
              </a:rPr>
              <a:t>Multimedia Lecture Support Package to Accompany Basic Marketing</a:t>
            </a:r>
          </a:p>
          <a:p>
            <a:pPr algn="r" rtl="0" lvl="0" marR="0" indent="0" marL="0">
              <a:spcBef>
                <a:spcPts val="0"/>
              </a:spcBef>
              <a:buSzPct val="25000"/>
              <a:buFont typeface="Calibri"/>
              <a:buNone/>
            </a:pPr>
            <a:r>
              <a:rPr strike="noStrike" u="none" b="0" cap="none" baseline="0" sz="1200" lang="en-US" i="0">
                <a:latin typeface="Calibri"/>
                <a:ea typeface="Calibri"/>
                <a:cs typeface="Calibri"/>
                <a:sym typeface="Calibri"/>
              </a:rPr>
              <a:t>Lecture Script 6-*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0" name="Shape 2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1" name="Shape 2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6" name="Shape 2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7" name="Shape 2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8" name="Shape 29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3" name="Shape 3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4" name="Shape 3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5" name="Shape 30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9" name="Shape 3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0" name="Shape 3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1" name="Shape 31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6" name="Shape 3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7" name="Shape 3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8" name="Shape 31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4" name="Shape 3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5" name="Shape 3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6" name="Shape 32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0" name="Shape 3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1" name="Shape 3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2" name="Shape 33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6" name="Shape 3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7" name="Shape 3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2" name="Shape 3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3" name="Shape 3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4" name="Shape 34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8" name="Shape 3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9" name="Shape 3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0" name="Shape 35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4" name="Shape 3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5" name="Shape 3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6" name="Shape 35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0" name="Shape 3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1" name="Shape 3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2" name="Shape 36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1. </a:t>
            </a:r>
            <a:r>
              <a:rPr strike="noStrike" u="none" b="1" cap="none" baseline="0" sz="1800" lang="en-US" i="0"/>
              <a:t>Understanding of the present. “Sound theories help us interpret the present,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to understand what is happening and why,” say Christensen and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Raynor. 9 Understanding history will help you understand why some practices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are still favored, whether for right or wrong reasons.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2. </a:t>
            </a:r>
            <a:r>
              <a:rPr strike="noStrike" u="none" b="1" cap="none" baseline="0" sz="1800" lang="en-US" i="0"/>
              <a:t>Guide to action. Good theories help us make predictions and enable you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to develop a set of principles that will guide your actions.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3. </a:t>
            </a:r>
            <a:r>
              <a:rPr strike="noStrike" u="none" b="1" cap="none" baseline="0" sz="1800" lang="en-US" i="0"/>
              <a:t>Source of new ideas. It can also provide new ideas that may be useful to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you when you come up against new situations.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4. </a:t>
            </a:r>
            <a:r>
              <a:rPr strike="noStrike" u="none" b="1" cap="none" baseline="0" sz="1800" lang="en-US" i="0"/>
              <a:t>Clues to meaning of your managers’ decisions. It can help you understand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your firm’s focus, where the top managers are “coming from.”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5. </a:t>
            </a:r>
            <a:r>
              <a:rPr strike="noStrike" u="none" b="1" cap="none" baseline="0" sz="1800" lang="en-US" i="0"/>
              <a:t>Clues to meaning of outside events. Finally, it may allow you to understand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events outside the organization that could affect it or you.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Calibri"/>
              <a:buNone/>
            </a:pPr>
            <a:r>
              <a:rPr strike="noStrike" u="none" b="0" cap="none" baseline="0" sz="1200" lang="en-US" i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The correct answer is “A” – scientific management. See next slide.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Calibri"/>
              <a:buNone/>
            </a:pPr>
            <a:r>
              <a:rPr strike="noStrike" u="none" b="0" cap="none" baseline="0" sz="1200" lang="en-US" i="0">
                <a:latin typeface="Calibri"/>
                <a:ea typeface="Calibri"/>
                <a:cs typeface="Calibri"/>
                <a:sym typeface="Calibri"/>
              </a:rPr>
              <a:t>Multimedia Lecture Support Package to Accompany Basic Marketing</a:t>
            </a:r>
          </a:p>
          <a:p>
            <a:pPr algn="r" rtl="0" lvl="0" marR="0" indent="0" marL="0">
              <a:spcBef>
                <a:spcPts val="0"/>
              </a:spcBef>
              <a:buSzPct val="25000"/>
              <a:buFont typeface="Calibri"/>
              <a:buNone/>
            </a:pPr>
            <a:r>
              <a:rPr strike="noStrike" u="none" b="0" cap="none" baseline="0" sz="1200" lang="en-US" i="0">
                <a:latin typeface="Calibri"/>
                <a:ea typeface="Calibri"/>
                <a:cs typeface="Calibri"/>
                <a:sym typeface="Calibri"/>
              </a:rPr>
              <a:t>Lecture Script 6-*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4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5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6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5" name="Shape 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 rot="5400000">
            <a:off y="2171700" x="4732337"/>
            <a:ext cy="2057400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 rot="5400000">
            <a:off y="190500" x="541337"/>
            <a:ext cy="6019799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algn="l" rtl="0" indent="-1079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algn="l" rtl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algn="l" rtl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algn="l" rtl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1600200" x="457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-225425" marL="463550">
              <a:spcBef>
                <a:spcPts val="0"/>
              </a:spcBef>
              <a:buClr>
                <a:srgbClr val="366092"/>
              </a:buClr>
              <a:buFont typeface="Calibri"/>
              <a:buChar char="✦"/>
              <a:defRPr/>
            </a:lvl1pPr>
            <a:lvl2pPr rtl="0" indent="-151447" marL="798513">
              <a:spcBef>
                <a:spcPts val="0"/>
              </a:spcBef>
              <a:buClr>
                <a:srgbClr val="366092"/>
              </a:buClr>
              <a:buFont typeface="Calibri"/>
              <a:buChar char="9"/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2" type="body"/>
          </p:nvPr>
        </p:nvSpPr>
        <p:spPr>
          <a:xfrm>
            <a:off y="1600200" x="4648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-225425" marL="463550">
              <a:spcBef>
                <a:spcPts val="0"/>
              </a:spcBef>
              <a:buClr>
                <a:srgbClr val="366092"/>
              </a:buClr>
              <a:buFont typeface="Calibri"/>
              <a:buChar char="✦"/>
              <a:defRPr/>
            </a:lvl1pPr>
            <a:lvl2pPr rtl="0" indent="-151447" marL="798513">
              <a:spcBef>
                <a:spcPts val="0"/>
              </a:spcBef>
              <a:buClr>
                <a:srgbClr val="366092"/>
              </a:buClr>
              <a:buFont typeface="Calibri"/>
              <a:buChar char="9"/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AndObj">
  <p:cSld name="Title, Text, and Content"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y="457200" x="1347787"/>
            <a:ext cy="609599" cx="723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1524000" x="609600"/>
            <a:ext cy="4525963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buClr>
                <a:srgbClr val="006600"/>
              </a:buClr>
              <a:buFont typeface="Calibri"/>
              <a:buChar char=""/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1" name="Shape 101"/>
          <p:cNvSpPr txBox="1"/>
          <p:nvPr>
            <p:ph idx="2" type="body"/>
          </p:nvPr>
        </p:nvSpPr>
        <p:spPr>
          <a:xfrm>
            <a:off y="1524000" x="4724400"/>
            <a:ext cy="4525963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buClr>
                <a:srgbClr val="006600"/>
              </a:buClr>
              <a:buFont typeface="Calibri"/>
              <a:buChar char=""/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8" name="Shape 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 rot="5400000">
            <a:off y="-251619" x="2309018"/>
            <a:ext cy="8229600" cx="45259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algn="l" rtl="0" indent="-1079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algn="l" rtl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algn="l" rtl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algn="l" rtl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y="4800600" x="1792288"/>
            <a:ext cy="566737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5367337" x="1792288"/>
            <a:ext cy="804861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y="273050" x="457200"/>
            <a:ext cy="1162049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273050" x="3575050"/>
            <a:ext cy="5853112" cx="51117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y="1435100" x="457200"/>
            <a:ext cy="4691063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y="1535112" x="457200"/>
            <a:ext cy="639762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y="2174875" x="457200"/>
            <a:ext cy="3951287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3" type="body"/>
          </p:nvPr>
        </p:nvSpPr>
        <p:spPr>
          <a:xfrm>
            <a:off y="1535112" x="4645025"/>
            <a:ext cy="639762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4" type="body"/>
          </p:nvPr>
        </p:nvSpPr>
        <p:spPr>
          <a:xfrm>
            <a:off y="2174875" x="4645025"/>
            <a:ext cy="3951287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y="44069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2906713" x="722312"/>
            <a:ext cy="15001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 txBox="1"/>
          <p:nvPr>
            <p:ph type="ctrTitle"/>
          </p:nvPr>
        </p:nvSpPr>
        <p:spPr>
          <a:xfrm>
            <a:off y="914400" x="4800600"/>
            <a:ext cy="2743199" cx="3505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" type="subTitle"/>
          </p:nvPr>
        </p:nvSpPr>
        <p:spPr>
          <a:xfrm>
            <a:off y="4343400" x="4876800"/>
            <a:ext cy="1752600" cx="342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/>
            </a:lvl1pPr>
            <a:lvl2pPr algn="ctr" rtl="0" marR="0" indent="0" marL="45720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2pPr>
            <a:lvl3pPr algn="ctr" rtl="0" marR="0" indent="0" marL="91440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3pPr>
            <a:lvl4pPr algn="ctr" rtl="0" marR="0" indent="0" marL="137160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4pPr>
            <a:lvl5pPr algn="ctr" rtl="0" marR="0" indent="0" marL="182880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5pPr>
            <a:lvl6pPr algn="ctr" rtl="0" marR="0" indent="0" marL="22860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algn="ctr" rtl="0" marR="0" indent="0" marL="27432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algn="ctr" rtl="0" marR="0" indent="0" marL="32004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algn="ctr" rtl="0" marR="0" indent="0" marL="36576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-207962" marL="461963">
              <a:spcBef>
                <a:spcPts val="0"/>
              </a:spcBef>
              <a:buClr>
                <a:srgbClr val="244061"/>
              </a:buClr>
              <a:buFont typeface="Calibri"/>
              <a:buChar char="✦"/>
              <a:defRPr/>
            </a:lvl1pPr>
            <a:lvl2pPr rtl="0" indent="-207644" marL="860425">
              <a:spcBef>
                <a:spcPts val="0"/>
              </a:spcBef>
              <a:buClr>
                <a:srgbClr val="366092"/>
              </a:buClr>
              <a:buFont typeface="Calibri"/>
              <a:buChar char="9"/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8"/><Relationship Target="../slideLayouts/slideLayout7.xml" Type="http://schemas.openxmlformats.org/officeDocument/2006/relationships/slideLayout" Id="rId7"/></Relationships>
</file>

<file path=ppt/slideMasters/_rels/slideMaster2.xml.rels><?xml version="1.0" encoding="UTF-8" standalone="yes"?><Relationships xmlns="http://schemas.openxmlformats.org/package/2006/relationships"><Relationship Target="../slideLayouts/slideLayout8.xml" Type="http://schemas.openxmlformats.org/officeDocument/2006/relationships/slideLayout" Id="rId2"/><Relationship Target="../media/image01.jpg" Type="http://schemas.openxmlformats.org/officeDocument/2006/relationships/image" Id="rId1"/><Relationship Target="../theme/theme6.xml" Type="http://schemas.openxmlformats.org/officeDocument/2006/relationships/theme" Id="rId3"/></Relationships>
</file>

<file path=ppt/slideMasters/_rels/slideMaster3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2"/><Relationship Target="../slideLayouts/slideLayout9.xml" Type="http://schemas.openxmlformats.org/officeDocument/2006/relationships/slideLayout" Id="rId1"/></Relationships>
</file>

<file path=ppt/slideMasters/_rels/slideMaster4.xml.rels><?xml version="1.0" encoding="UTF-8" standalone="yes"?><Relationships xmlns="http://schemas.openxmlformats.org/package/2006/relationships"><Relationship Target="../theme/theme4.xml" Type="http://schemas.openxmlformats.org/officeDocument/2006/relationships/theme" Id="rId2"/><Relationship Target="../slideLayouts/slideLayout10.xml" Type="http://schemas.openxmlformats.org/officeDocument/2006/relationships/slideLayout" Id="rId1"/></Relationships>
</file>

<file path=ppt/slideMasters/_rels/slideMaster5.xml.rels><?xml version="1.0" encoding="UTF-8" standalone="yes"?><Relationships xmlns="http://schemas.openxmlformats.org/package/2006/relationships"><Relationship Target="../theme/theme5.xml" Type="http://schemas.openxmlformats.org/officeDocument/2006/relationships/theme" Id="rId2"/><Relationship Target="../slideLayouts/slideLayout11.xml" Type="http://schemas.openxmlformats.org/officeDocument/2006/relationships/slideLayout" Id="rId1"/></Relationships>
</file>

<file path=ppt/slideMasters/_rels/slideMaster6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2"/><Relationship Target="../slideLayouts/slideLayout12.xml" Type="http://schemas.openxmlformats.org/officeDocument/2006/relationships/slideLayout" Id="rId1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397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algn="l" rtl="0" marR="0" indent="-1079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algn="l" rtl="0" marR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algn="l" rtl="0" marR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algn="l" rtl="0" marR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algn="l" rtl="0" marR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marR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marR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marR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14" name="Shape 14"/>
          <p:cNvSpPr txBox="1"/>
          <p:nvPr/>
        </p:nvSpPr>
        <p:spPr>
          <a:xfrm>
            <a:off y="0" x="0"/>
            <a:ext cy="1524000" cx="91440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 txBox="1"/>
          <p:nvPr/>
        </p:nvSpPr>
        <p:spPr>
          <a:xfrm>
            <a:off y="0" x="0"/>
            <a:ext cy="1524000" cx="91440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y="0" x="0"/>
            <a:ext cy="1371599" cx="9144000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Shape 42"/>
          <p:cNvCxnSpPr/>
          <p:nvPr/>
        </p:nvCxnSpPr>
        <p:spPr>
          <a:xfrm>
            <a:off y="1524000" x="0"/>
            <a:ext cy="0" cx="9144000"/>
          </a:xfrm>
          <a:prstGeom prst="straightConnector1">
            <a:avLst/>
          </a:prstGeom>
          <a:noFill/>
          <a:ln w="31750" cap="rnd">
            <a:solidFill>
              <a:srgbClr val="376092"/>
            </a:solidFill>
            <a:prstDash val="solid"/>
            <a:miter/>
            <a:headEnd w="med" len="med" type="none"/>
            <a:tailEnd w="med" len="med" type="none"/>
          </a:ln>
        </p:spPr>
      </p:cxnSp>
      <p:sp>
        <p:nvSpPr>
          <p:cNvPr id="43" name="Shape 43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1574FF">
              <a:alpha val="97254"/>
            </a:srgbClr>
          </a:solidFill>
          <a:ln w="25400" cap="rnd">
            <a:solidFill>
              <a:srgbClr val="385D8A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y="3962400" x="0"/>
            <a:ext cy="2895600" cx="9144000"/>
          </a:xfrm>
          <a:prstGeom prst="rect">
            <a:avLst/>
          </a:prstGeom>
          <a:solidFill>
            <a:srgbClr val="3366FF">
              <a:alpha val="72549"/>
            </a:srgb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" name="Shape 45"/>
          <p:cNvCxnSpPr/>
          <p:nvPr/>
        </p:nvCxnSpPr>
        <p:spPr>
          <a:xfrm>
            <a:off y="3962400" x="0"/>
            <a:ext cy="0" cx="9144000"/>
          </a:xfrm>
          <a:prstGeom prst="straightConnector1">
            <a:avLst/>
          </a:prstGeom>
          <a:noFill/>
          <a:ln w="38100" cap="rnd">
            <a:solidFill>
              <a:srgbClr val="4A7EBB"/>
            </a:solidFill>
            <a:prstDash val="solid"/>
            <a:miter/>
            <a:headEnd w="med" len="med" type="none"/>
            <a:tailEnd w="med" len="med" type="none"/>
          </a:ln>
        </p:spPr>
      </p:cxnSp>
      <p:pic>
        <p:nvPicPr>
          <p:cNvPr id="46" name="Shape 46"/>
          <p:cNvPicPr preferRelativeResize="0"/>
          <p:nvPr/>
        </p:nvPicPr>
        <p:blipFill rotWithShape="1">
          <a:blip r:embed="rId1">
            <a:alphaModFix/>
          </a:blip>
          <a:srcRect t="0" b="0" r="0" l="0"/>
          <a:stretch/>
        </p:blipFill>
        <p:spPr>
          <a:xfrm>
            <a:off y="620712" x="609600"/>
            <a:ext cy="4789486" cx="3748087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397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algn="l" rtl="0" marR="0" indent="-1079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algn="l" rtl="0" marR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algn="l" rtl="0" marR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algn="l" rtl="0" marR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algn="l" rtl="0" marR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marR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marR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marR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5" r:id="rId2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 txBox="1"/>
          <p:nvPr/>
        </p:nvSpPr>
        <p:spPr>
          <a:xfrm>
            <a:off y="0" x="0"/>
            <a:ext cy="1524000" cx="91440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" name="Shape 56"/>
          <p:cNvCxnSpPr/>
          <p:nvPr/>
        </p:nvCxnSpPr>
        <p:spPr>
          <a:xfrm>
            <a:off y="1066800" x="0"/>
            <a:ext cy="0" cx="381000"/>
          </a:xfrm>
          <a:prstGeom prst="straightConnector1">
            <a:avLst/>
          </a:prstGeom>
          <a:noFill/>
          <a:ln w="25400" cap="rnd">
            <a:solidFill>
              <a:srgbClr val="17375E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57" name="Shape 57"/>
          <p:cNvCxnSpPr/>
          <p:nvPr/>
        </p:nvCxnSpPr>
        <p:spPr>
          <a:xfrm rot="-5400000">
            <a:off y="685800" x="-457199"/>
            <a:ext cy="0" cx="1371599"/>
          </a:xfrm>
          <a:prstGeom prst="straightConnector1">
            <a:avLst/>
          </a:prstGeom>
          <a:noFill/>
          <a:ln w="25400" cap="rnd">
            <a:solidFill>
              <a:srgbClr val="95B3D7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58" name="Shape 58"/>
          <p:cNvCxnSpPr/>
          <p:nvPr/>
        </p:nvCxnSpPr>
        <p:spPr>
          <a:xfrm>
            <a:off y="1371600" x="228600"/>
            <a:ext cy="0" cx="8915400"/>
          </a:xfrm>
          <a:prstGeom prst="straightConnector1">
            <a:avLst/>
          </a:prstGeom>
          <a:noFill/>
          <a:ln w="25400" cap="rnd">
            <a:solidFill>
              <a:srgbClr val="95B3D7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59" name="Shape 59"/>
          <p:cNvCxnSpPr/>
          <p:nvPr/>
        </p:nvCxnSpPr>
        <p:spPr>
          <a:xfrm rot="5400000">
            <a:off y="3962400" x="-2514600"/>
            <a:ext cy="0" cx="5791200"/>
          </a:xfrm>
          <a:prstGeom prst="straightConnector1">
            <a:avLst/>
          </a:prstGeom>
          <a:noFill/>
          <a:ln w="25400" cap="rnd">
            <a:solidFill>
              <a:srgbClr val="17375E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60" name="Shape 60"/>
          <p:cNvCxnSpPr/>
          <p:nvPr/>
        </p:nvCxnSpPr>
        <p:spPr>
          <a:xfrm>
            <a:off y="1524000" x="0"/>
            <a:ext cy="0" cx="9144000"/>
          </a:xfrm>
          <a:prstGeom prst="straightConnector1">
            <a:avLst/>
          </a:prstGeom>
          <a:noFill/>
          <a:ln w="57150" cap="rnd">
            <a:solidFill>
              <a:srgbClr val="4A7EBB"/>
            </a:solidFill>
            <a:prstDash val="solid"/>
            <a:miter/>
            <a:headEnd w="med" len="med" type="none"/>
            <a:tailEnd w="med" len="med" type="none"/>
          </a:ln>
        </p:spPr>
      </p:cxnSp>
      <p:sp>
        <p:nvSpPr>
          <p:cNvPr id="61" name="Shape 6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397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algn="l" rtl="0" marR="0" indent="-1079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algn="l" rtl="0" marR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algn="l" rtl="0" marR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algn="l" rtl="0" marR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algn="l" rtl="0" marR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marR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marR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marR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y="6324600" x="457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65" name="Shape 65"/>
          <p:cNvSpPr txBox="1"/>
          <p:nvPr/>
        </p:nvSpPr>
        <p:spPr>
          <a:xfrm>
            <a:off y="6400800" x="6934200"/>
            <a:ext cy="457200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0" cap="none" baseline="0" sz="1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2-*</a:t>
            </a:r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6" r:id="rId1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/>
        </p:nvSpPr>
        <p:spPr>
          <a:xfrm>
            <a:off y="0" x="0"/>
            <a:ext cy="1524000" cx="91440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" name="Shape 71"/>
          <p:cNvCxnSpPr/>
          <p:nvPr/>
        </p:nvCxnSpPr>
        <p:spPr>
          <a:xfrm rot="-5400000">
            <a:off y="685800" x="-457199"/>
            <a:ext cy="0" cx="1371599"/>
          </a:xfrm>
          <a:prstGeom prst="straightConnector1">
            <a:avLst/>
          </a:prstGeom>
          <a:noFill/>
          <a:ln w="25400" cap="rnd">
            <a:solidFill>
              <a:srgbClr val="95B3D7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72" name="Shape 72"/>
          <p:cNvCxnSpPr/>
          <p:nvPr/>
        </p:nvCxnSpPr>
        <p:spPr>
          <a:xfrm>
            <a:off y="1371600" x="228600"/>
            <a:ext cy="0" cx="8915400"/>
          </a:xfrm>
          <a:prstGeom prst="straightConnector1">
            <a:avLst/>
          </a:prstGeom>
          <a:noFill/>
          <a:ln w="25400" cap="rnd">
            <a:solidFill>
              <a:srgbClr val="95B3D7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73" name="Shape 73"/>
          <p:cNvCxnSpPr/>
          <p:nvPr/>
        </p:nvCxnSpPr>
        <p:spPr>
          <a:xfrm>
            <a:off y="1524000" x="0"/>
            <a:ext cy="0" cx="9144000"/>
          </a:xfrm>
          <a:prstGeom prst="straightConnector1">
            <a:avLst/>
          </a:prstGeom>
          <a:noFill/>
          <a:ln w="57150" cap="rnd">
            <a:solidFill>
              <a:srgbClr val="4A7EBB"/>
            </a:solidFill>
            <a:prstDash val="solid"/>
            <a:miter/>
            <a:headEnd w="med" len="med" type="none"/>
            <a:tailEnd w="med" len="med" type="none"/>
          </a:ln>
        </p:spPr>
      </p:cxnSp>
      <p:sp>
        <p:nvSpPr>
          <p:cNvPr id="74" name="Shape 7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397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algn="l" rtl="0" marR="0" indent="-1079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algn="l" rtl="0" marR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algn="l" rtl="0" marR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algn="l" rtl="0" marR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algn="l" rtl="0" marR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marR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marR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marR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y="6324600" x="457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78" name="Shape 78"/>
          <p:cNvSpPr txBox="1"/>
          <p:nvPr/>
        </p:nvSpPr>
        <p:spPr>
          <a:xfrm>
            <a:off y="6400800" x="6934200"/>
            <a:ext cy="457200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0" cap="none" baseline="0" sz="1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2-*</a:t>
            </a:r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7" r:id="rId1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 txBox="1"/>
          <p:nvPr/>
        </p:nvSpPr>
        <p:spPr>
          <a:xfrm>
            <a:off y="0" x="0"/>
            <a:ext cy="1524000" cx="91440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" name="Shape 85"/>
          <p:cNvCxnSpPr/>
          <p:nvPr/>
        </p:nvCxnSpPr>
        <p:spPr>
          <a:xfrm>
            <a:off y="1524000" x="0"/>
            <a:ext cy="0" cx="9144000"/>
          </a:xfrm>
          <a:prstGeom prst="straightConnector1">
            <a:avLst/>
          </a:prstGeom>
          <a:noFill/>
          <a:ln w="31750" cap="rnd">
            <a:solidFill>
              <a:srgbClr val="558ED5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86" name="Shape 86"/>
          <p:cNvCxnSpPr/>
          <p:nvPr/>
        </p:nvCxnSpPr>
        <p:spPr>
          <a:xfrm>
            <a:off y="1524000" x="0"/>
            <a:ext cy="0" cx="9144000"/>
          </a:xfrm>
          <a:prstGeom prst="straightConnector1">
            <a:avLst/>
          </a:prstGeom>
          <a:noFill/>
          <a:ln w="57150" cap="rnd">
            <a:solidFill>
              <a:srgbClr val="4A7EBB"/>
            </a:solidFill>
            <a:prstDash val="solid"/>
            <a:miter/>
            <a:headEnd w="med" len="med" type="none"/>
            <a:tailEnd w="med" len="med" type="none"/>
          </a:ln>
        </p:spPr>
      </p:cxnSp>
      <p:sp>
        <p:nvSpPr>
          <p:cNvPr id="87" name="Shape 8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397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algn="l" rtl="0" marR="0" indent="-1079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algn="l" rtl="0" marR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algn="l" rtl="0" marR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algn="l" rtl="0" marR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algn="l" rtl="0" marR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marR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marR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marR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y="6324600" x="2286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  <p:sp>
        <p:nvSpPr>
          <p:cNvPr id="91" name="Shape 91"/>
          <p:cNvSpPr txBox="1"/>
          <p:nvPr/>
        </p:nvSpPr>
        <p:spPr>
          <a:xfrm>
            <a:off y="6400800" x="6934200"/>
            <a:ext cy="457200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0" cap="none" baseline="0" sz="10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2-*</a:t>
            </a:r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8" r:id="rId1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/>
        </p:nvSpPr>
        <p:spPr>
          <a:xfrm>
            <a:off y="0" x="0"/>
            <a:ext cy="1524000" cx="91440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397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algn="l" rtl="0" marR="0" indent="-1079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algn="l" rtl="0" marR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algn="l" rtl="0" marR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algn="l" rtl="0" marR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algn="l" rtl="0" marR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marR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marR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marR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9" r:id="rId1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8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9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 txBox="1"/>
          <p:nvPr>
            <p:ph type="ctrTitle"/>
          </p:nvPr>
        </p:nvSpPr>
        <p:spPr>
          <a:xfrm>
            <a:off y="4267200" x="5181600"/>
            <a:ext cy="1143000" cx="3505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0" cap="none" baseline="0" sz="36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Chapter Two</a:t>
            </a:r>
          </a:p>
        </p:txBody>
      </p:sp>
      <p:sp>
        <p:nvSpPr>
          <p:cNvPr id="104" name="Shape 104"/>
          <p:cNvSpPr txBox="1"/>
          <p:nvPr>
            <p:ph idx="1" type="subTitle"/>
          </p:nvPr>
        </p:nvSpPr>
        <p:spPr>
          <a:xfrm>
            <a:off y="990600" x="4876800"/>
            <a:ext cy="3048000" cx="3962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strike="noStrike" u="none" b="1" cap="none" baseline="0" sz="40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Management Theory:</a:t>
            </a:r>
            <a:br>
              <a:rPr strike="noStrike" u="none" b="1" cap="none" baseline="0" sz="40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0" cap="none" baseline="0" sz="3600" lang="en-US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Essential Background for the Successful Manager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y="6594475" x="76200"/>
            <a:ext cy="244474" cx="1752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strike="noStrike" u="none" b="1" cap="none" baseline="0" sz="1000" lang="en-US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McGraw-Hill/Irwin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y="6613525" x="4572000"/>
            <a:ext cy="244474" cx="4495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strike="noStrike" u="none" b="1" cap="none" baseline="0" sz="1000" lang="en-US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2013 by The McGraw-Hill Companies, Inc. All rights reserved</a:t>
            </a:r>
            <a:r>
              <a:rPr strike="noStrike" u="none" b="1" cap="none" baseline="0" sz="10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Scientific Management: Pioneered by Taylor &amp; the Gilbreths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y="17526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Principles of Scientific Management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Scientifically study each part of the task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Carefully select workers with the right abilities 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workers the training and incentives to do the task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scientific principles to plan the work methods 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Administrative Management: Pioneered by Fayol &amp; Weber</a:t>
            </a: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y="17780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Administrative management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concerned with managing the total organization</a:t>
            </a:r>
          </a:p>
          <a:p>
            <a:pPr algn="l" rtl="0" lvl="0" marR="0" indent="-207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Font typeface="Calibri"/>
              <a:buNone/>
            </a:pPr>
            <a:r>
              <a:t/>
            </a:r>
            <a:endParaRPr strike="noStrike" u="none" b="0" cap="none" baseline="0" sz="3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Henri Fayol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French engineer and industrialist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to identify the major functions of management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Administrative Management: Pioneered by Fayol &amp; Weber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y="17907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 Weber believed that a </a:t>
            </a:r>
            <a:r>
              <a:rPr strike="noStrike" u="none" b="0" cap="none" baseline="0" sz="32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bureaucracy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was a rational, efficient, ideal organization based on the </a:t>
            </a:r>
            <a:r>
              <a:rPr strike="noStrike" u="none" b="0" cap="none" baseline="0" sz="32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principles of logic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83" name="Shape 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Five Positive Bureaucratic Features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y="17907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514350" marL="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well-defined hierarchy of authority</a:t>
            </a:r>
          </a:p>
          <a:p>
            <a:pPr algn="l" rtl="0" lvl="0" marR="0" indent="-514350" marL="51435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Formal rules and procedures</a:t>
            </a:r>
          </a:p>
          <a:p>
            <a:pPr algn="l" rtl="0" lvl="0" marR="0" indent="-514350" marL="51435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clear division of labor</a:t>
            </a:r>
          </a:p>
          <a:p>
            <a:pPr algn="l" rtl="0" lvl="0" marR="0" indent="-514350" marL="51435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Impersonality</a:t>
            </a:r>
          </a:p>
          <a:p>
            <a:pPr algn="l" rtl="0" lvl="0" marR="0" indent="-514350" marL="51435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Careers based on </a:t>
            </a:r>
            <a:b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merit</a:t>
            </a:r>
          </a:p>
        </p:txBody>
      </p:sp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581400" x="4648200"/>
            <a:ext cy="2614611" cx="358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91" name="Shape 1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The Problem with the Classical Viewpoint</a:t>
            </a: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y="17780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Mechanistic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Tends to view humans as cogs within a machine, not taking into account the importance of human needs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Why the Classical Viewpoint is Important?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y="18288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0" cap="none" baseline="0" sz="32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Work activity 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 amenable to a rational approach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Through the application of </a:t>
            </a:r>
            <a:r>
              <a:rPr strike="noStrike" u="none" b="0" cap="none" baseline="0" sz="32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scientific methods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trike="noStrike" u="none" b="0" cap="none" baseline="0" sz="32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strike="noStrike" u="none" b="0" cap="none" baseline="0" sz="32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motion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studies, and job specialization it was possible to boost </a:t>
            </a:r>
            <a:r>
              <a:rPr strike="noStrike" u="none" b="0" cap="none" baseline="0" sz="32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productivity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03" name="Shape 2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Question?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y="1951036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1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Which viewpoint emphasized the importance of understanding human behavior and of motivating employees toward achievement?</a:t>
            </a:r>
          </a:p>
          <a:p>
            <a:pPr algn="l" rtl="0" lvl="1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04A7B"/>
              </a:buClr>
              <a:buSzPct val="110000"/>
              <a:buFont typeface="Calibri"/>
              <a:buAutoNum type="alphaUcPeriod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Scientific management</a:t>
            </a:r>
          </a:p>
          <a:p>
            <a:pPr algn="l" rtl="0" lvl="1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04A7B"/>
              </a:buClr>
              <a:buSzPct val="110000"/>
              <a:buFont typeface="Calibri"/>
              <a:buAutoNum type="alphaUcPeriod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Administrative </a:t>
            </a:r>
            <a:b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</a:p>
          <a:p>
            <a:pPr algn="l" rtl="0" lvl="1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04A7B"/>
              </a:buClr>
              <a:buSzPct val="110000"/>
              <a:buFont typeface="Calibri"/>
              <a:buAutoNum type="alphaUcPeriod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Behavioral </a:t>
            </a:r>
          </a:p>
          <a:p>
            <a:pPr algn="l" rtl="0" lvl="1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04A7B"/>
              </a:buClr>
              <a:buSzPct val="110000"/>
              <a:buFont typeface="Calibri"/>
              <a:buAutoNum type="alphaUcPeriod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TQM</a:t>
            </a:r>
          </a:p>
          <a:p>
            <a:pPr algn="l" rtl="0" lvl="1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strike="noStrike" u="none" b="0" cap="none" baseline="0" sz="3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rtl="0" lvl="1" marR="0" indent="-342900" marL="3429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strike="noStrike" u="none" b="0" cap="none" baseline="0" sz="2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4108450" x="4483100"/>
            <a:ext cy="2435224" cx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11" name="Shape 2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32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Behavioral Viewpoint: Behaviorism, Human Relations, &amp; Behavioral Science</a:t>
            </a:r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y="17780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Behavioral viewpoint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emphasized the importance of understanding human behavior and of motivating employees toward achievement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17" name="Shape 2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36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Behavioral Viewpoint: Behaviorism, Human Relations, &amp; Behavioral Science</a:t>
            </a:r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y="17653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The </a:t>
            </a:r>
            <a:r>
              <a:rPr strike="noStrike" u="none" b="1" cap="none" baseline="0" sz="32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behavioral viewpoint 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developed over three phases: 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Early behaviorism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human relations movement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Behavioral science.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23" name="Shape 2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Early Behaviorism: Pioneered by Munsterberg, Follett, &amp; Mayo</a:t>
            </a:r>
          </a:p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y="18034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Hugo Munsterberg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father of industrial psychology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strike="noStrike" u="none" b="0" cap="none" baseline="0" sz="3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 jobs and determine which people are best suited to specific jobs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strike="noStrike" u="none" b="0" cap="none" baseline="0" sz="3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psychological conditions under which employees do their best work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strike="noStrike" u="none" b="0" cap="none" baseline="0" sz="3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Devise management strategies to influence employees to follow management’s interests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Major Questions You Should Be Able to Answer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18034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566737" marL="56673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strike="noStrike" u="none" b="1" cap="none" baseline="0" sz="27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2.1</a:t>
            </a:r>
            <a:r>
              <a:rPr strike="noStrike" u="none" b="0" cap="none" baseline="0" sz="27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What’s the payoff in studying different management perspectives, both yesterday’s and today’s?</a:t>
            </a:r>
          </a:p>
          <a:p>
            <a:pPr algn="l" rtl="0" lvl="0" marR="0" indent="-566737" marL="566737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strike="noStrike" u="none" b="1" cap="none" baseline="0" sz="27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2.2</a:t>
            </a:r>
            <a:r>
              <a:rPr strike="noStrike" u="none" b="0" cap="none" baseline="0" sz="27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If the name of the game is to manage work more efficiently, what can the classical viewpoint teach me?</a:t>
            </a:r>
          </a:p>
          <a:p>
            <a:pPr algn="l" rtl="0" lvl="0" marR="0" indent="-566737" marL="566737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strike="noStrike" u="none" b="1" cap="none" baseline="0" sz="27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2.3</a:t>
            </a:r>
            <a:r>
              <a:rPr strike="noStrike" u="none" b="0" cap="none" baseline="0" sz="27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understand how people are motivated to achieve, what can I learn from the behavioral viewpoint?</a:t>
            </a:r>
          </a:p>
          <a:p>
            <a:pPr algn="l" rtl="0" lvl="0" marR="0" indent="-566737" marL="566737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strike="noStrike" u="none" b="1" cap="none" baseline="0" sz="27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2.4</a:t>
            </a:r>
            <a:r>
              <a:rPr strike="noStrike" u="none" b="0" cap="none" baseline="0" sz="27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If the manager’s job is to solve problems, how might the two quantitative approaches help?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29" name="Shape 2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Early Behaviorism: Pioneered by Munsterberg, Follett, &amp; Mayo</a:t>
            </a:r>
          </a:p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y="17399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Mary Parker Follett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worker and social philosopher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Organizations should be operated as “communities”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Conflicts should be resolved by having managers and workers talk over differences and find solutions that would satisfy both parties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work process should be under control of workers with relevant knowledge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36" name="Shape 2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Early Behaviorism: Pioneered by Munsterberg, Follett, &amp; Mayo</a:t>
            </a:r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y="17526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Hawthorne effect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employees worked harder if they received added attention, thought that managers cared about their welfare and that supervisors paid special attention to them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Elton Mayo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42" name="Shape 2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The Human Relations Movement: Pioneered by Maslow &amp; McGregor</a:t>
            </a:r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y="17526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 relations movement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proposed that better human relations could increase worker productivity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Abraham Maslow and Douglas McGregor</a:t>
            </a: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4191000" x="4495800"/>
            <a:ext cy="2362200" cx="320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Maslow’s Hierarchy of Needs</a:t>
            </a:r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798636" x="457200"/>
            <a:ext cy="4632325" cx="82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55" name="Shape 2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Douglas McGregor – </a:t>
            </a:r>
            <a:b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Theory X versus Theory Y</a:t>
            </a:r>
          </a:p>
        </p:txBody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y="17653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Theory X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represents a pessimistic, negative view of workers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workers are irresponsible, resistant to change, lack ambition, hate work, and want to be led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Theory Y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represents an optimistic, positive view of workers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Workers are considered capable of accepting responsibility, self-direction, self control and being creative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61" name="Shape 2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Why Theory X/Theory Y Is Important</a:t>
            </a:r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y="17780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Helps managers understand how their </a:t>
            </a:r>
            <a:r>
              <a:rPr strike="noStrike" u="none" b="0" cap="none" baseline="0" sz="32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beliefs 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affect their behavior.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Managers can be more effective by considering how their behavior is shaped by their </a:t>
            </a:r>
            <a:r>
              <a:rPr strike="noStrike" u="none" b="0" cap="none" baseline="0" sz="32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expectations</a:t>
            </a:r>
            <a:r>
              <a:rPr strike="noStrike" u="none" b="0" cap="none" baseline="0" sz="3200" lang="en-US" i="0">
                <a:solidFill>
                  <a:srgbClr val="3399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human nature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67" name="Shape 2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8" name="Shape 268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The Behavioral Science Approach</a:t>
            </a:r>
          </a:p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y="17780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Behavioral science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relies on scientific research for developing theories about human behavior that can be used to provide practical tools for managers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73" name="Shape 2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Quantitative Viewpoints: Management Science &amp; Operations Research</a:t>
            </a:r>
          </a:p>
        </p:txBody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y="17653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Quantitative management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 to management of quantitative techniques, such as statistics and computer simulations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Management science, </a:t>
            </a:r>
            <a:b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operations management  </a:t>
            </a:r>
          </a:p>
        </p:txBody>
      </p:sp>
      <p:pic>
        <p:nvPicPr>
          <p:cNvPr id="276" name="Shape 27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429000" x="5334000"/>
            <a:ext cy="2530475" cx="320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80" name="Shape 2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Question?</a:t>
            </a:r>
          </a:p>
        </p:txBody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y="17780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1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Which viewpoint stresses the use of rational, science-based techniques and mathematical models to improve decision making and strategic planning?</a:t>
            </a:r>
          </a:p>
          <a:p>
            <a:pPr algn="l" rtl="0" lvl="1" marR="0" indent="-342900" marL="3429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034B2"/>
              </a:buClr>
              <a:buSzPct val="110000"/>
              <a:buFont typeface="Calibri"/>
              <a:buAutoNum type="alphaU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Scientific management</a:t>
            </a:r>
          </a:p>
          <a:p>
            <a:pPr algn="l" rtl="0" lvl="1" marR="0" indent="-342900" marL="3429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034B2"/>
              </a:buClr>
              <a:buSzPct val="110000"/>
              <a:buFont typeface="Calibri"/>
              <a:buAutoNum type="alphaU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Operations management</a:t>
            </a:r>
          </a:p>
          <a:p>
            <a:pPr algn="l" rtl="0" lvl="1" marR="0" indent="-342900" marL="3429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034B2"/>
              </a:buClr>
              <a:buSzPct val="110000"/>
              <a:buFont typeface="Calibri"/>
              <a:buAutoNum type="alphaU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 management</a:t>
            </a:r>
          </a:p>
          <a:p>
            <a:pPr algn="l" rtl="0" lvl="1" marR="0" indent="-342900" marL="3429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034B2"/>
              </a:buClr>
              <a:buSzPct val="110000"/>
              <a:buFont typeface="Calibri"/>
              <a:buAutoNum type="alphaUcPeriod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Management science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87" name="Shape 2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36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Management Science: Using Mathematics to Solve Management Problems</a:t>
            </a:r>
          </a:p>
        </p:txBody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y="18034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Management science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stresses the use of rational, science-based techniques and mathematical models to improve decision making and strategic planning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Major Questions You Should Be Able to Answer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17907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571500" marL="571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strike="noStrike" u="none" b="1" cap="none" baseline="0" sz="30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2.5</a:t>
            </a:r>
            <a:r>
              <a:rPr strike="noStrike" u="none" b="0" cap="none" baseline="0" sz="3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How can the exceptional manager be helped by the systems viewpoint?</a:t>
            </a:r>
          </a:p>
          <a:p>
            <a:pPr algn="l" rtl="0" lvl="0" marR="0" indent="-571500" marL="571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strike="noStrike" u="none" b="1" cap="none" baseline="0" sz="30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2.6</a:t>
            </a:r>
            <a:r>
              <a:rPr strike="noStrike" u="none" b="0" cap="none" baseline="0" sz="3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end, is there one best way to manage in all situations?</a:t>
            </a:r>
          </a:p>
          <a:p>
            <a:pPr algn="l" rtl="0" lvl="0" marR="0" indent="-571500" marL="571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strike="noStrike" u="none" b="1" cap="none" baseline="0" sz="30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2.7</a:t>
            </a:r>
            <a:r>
              <a:rPr strike="noStrike" u="none" b="0" cap="none" baseline="0" sz="3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 the quality-management viewpoint offer guidelines for true managerial success?</a:t>
            </a:r>
          </a:p>
          <a:p>
            <a:pPr algn="l" rtl="0" lvl="0" marR="0" indent="-571500" marL="571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strike="noStrike" u="none" b="1" cap="none" baseline="0" sz="3000" lang="en-US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2.8</a:t>
            </a:r>
            <a:r>
              <a:rPr strike="noStrike" u="none" b="0" cap="none" baseline="0" sz="3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How do I build a learning organization?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93" name="Shape 2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32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Operations Management: Helping Organizations Deliver Products or Services More Effectively</a:t>
            </a:r>
          </a:p>
        </p:txBody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y="17526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Operations management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focuses on managing the production and delivery of an organization’s products or services more effectively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scheduling, production planning, facilities location and design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99" name="Shape 2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0" name="Shape 30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The Contemporary Perspective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y="1611312" x="0"/>
            <a:ext cy="338136" cx="1828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2.2</a:t>
            </a:r>
          </a:p>
        </p:txBody>
      </p:sp>
      <p:pic>
        <p:nvPicPr>
          <p:cNvPr id="302" name="Shape 30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286000" x="523875"/>
            <a:ext cy="3809999" cx="809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06" name="Shape 3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7" name="Shape 307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Systems Viewpoint</a:t>
            </a:r>
          </a:p>
        </p:txBody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y="17780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Systems viewpoint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regards the organization as a system of interrelated parts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collection of subsystems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of the larger environment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3" name="Shape 31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The Four Parts of a System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y="1676400" x="0"/>
            <a:ext cy="338136" cx="1295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2.3</a:t>
            </a:r>
          </a:p>
        </p:txBody>
      </p:sp>
      <p:pic>
        <p:nvPicPr>
          <p:cNvPr id="315" name="Shape 31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133600" x="596900"/>
            <a:ext cy="4076699" cx="796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19" name="Shape 3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0" name="Shape 320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Systems Viewpoint</a:t>
            </a:r>
          </a:p>
        </p:txBody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y="1778000" x="457200"/>
            <a:ext cy="4525961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3550" marL="4635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25000"/>
              <a:buFont typeface="Calibri"/>
              <a:buChar char="✦"/>
            </a:pPr>
            <a:r>
              <a:rPr strike="noStrike" u="none" b="1" cap="none" baseline="0" sz="3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system </a:t>
            </a:r>
          </a:p>
          <a:p>
            <a:pPr algn="l" rtl="0" lvl="1" marR="0" indent="-341312" marL="798512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76092"/>
              </a:buClr>
              <a:buSzPct val="115000"/>
              <a:buFont typeface="Calibri"/>
              <a:buChar char="9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continually interacts with its environment</a:t>
            </a:r>
          </a:p>
        </p:txBody>
      </p:sp>
      <p:sp>
        <p:nvSpPr>
          <p:cNvPr id="322" name="Shape 322"/>
          <p:cNvSpPr txBox="1"/>
          <p:nvPr>
            <p:ph idx="2" type="body"/>
          </p:nvPr>
        </p:nvSpPr>
        <p:spPr>
          <a:xfrm>
            <a:off y="1778000" x="4648200"/>
            <a:ext cy="4525961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3550" marL="4635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25000"/>
              <a:buFont typeface="Calibri"/>
              <a:buChar char="✦"/>
            </a:pPr>
            <a:r>
              <a:rPr strike="noStrike" u="none" b="1" cap="none" baseline="0" sz="3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Closed system </a:t>
            </a:r>
          </a:p>
          <a:p>
            <a:pPr algn="l" rtl="0" lvl="1" marR="0" indent="-341312" marL="798512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76092"/>
              </a:buClr>
              <a:buSzPct val="115000"/>
              <a:buFont typeface="Calibri"/>
              <a:buChar char="9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 little interaction with its environment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6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3" name="Shape 32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276600" x="2743200"/>
            <a:ext cy="3230561" cx="403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27" name="Shape 3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8" name="Shape 328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Contingency Viewpoint</a:t>
            </a:r>
          </a:p>
        </p:txBody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y="17653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Contingency viewpoint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emphasizes that a manager’s approach should vary according to the individual and the environmental situation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practical because it addresses problems on a case-by-case basis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33" name="Shape 3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4" name="Shape 334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Quality Control &amp; Quality Assurance</a:t>
            </a:r>
          </a:p>
        </p:txBody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y="17653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r>
              <a:rPr strike="noStrike" u="none" b="0" cap="none" baseline="0" sz="3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ability of a product or service to meet customer needs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control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strategy for minimizing errors by managing each stage of production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assurance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focuses on the performance of workers, urging employees to strive for “zero defects”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39" name="Shape 3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0" name="Shape 340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Quality-Management Viewpoint</a:t>
            </a:r>
          </a:p>
        </p:txBody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y="18288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quality management (TQM)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comprehensive approach-led by top management and supported throughout the organization-dedicated to continuous quality improvement, training, and customer satisfaction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Deming, Juran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45" name="Shape 3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6" name="Shape 346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Total Quality Management</a:t>
            </a:r>
          </a:p>
        </p:txBody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y="17653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514350" marL="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</a:t>
            </a:r>
            <a:r>
              <a:rPr strike="noStrike" u="none" b="0" cap="none" baseline="0" sz="32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continuous improvement 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priority</a:t>
            </a:r>
          </a:p>
          <a:p>
            <a:pPr algn="l" rtl="0" lvl="0" marR="0" indent="-514350" marL="51435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every employee involved</a:t>
            </a:r>
          </a:p>
          <a:p>
            <a:pPr algn="l" rtl="0" lvl="0" marR="0" indent="-514350" marL="51435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strike="noStrike" u="none" b="0" cap="none" baseline="0" sz="32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Listen to 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learn from customers and employees</a:t>
            </a:r>
          </a:p>
          <a:p>
            <a:pPr algn="l" rtl="0" lvl="0" marR="0" indent="-514350" marL="51435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accurate standards to </a:t>
            </a:r>
            <a:r>
              <a:rPr strike="noStrike" u="none" b="0" cap="none" baseline="0" sz="3200" lang="en-US" i="0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identify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eliminate problems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51" name="Shape 3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2" name="Shape 352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The Learning Organization: Handling Knowledge &amp; Modifying Behavior</a:t>
            </a:r>
          </a:p>
        </p:txBody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y="17907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organization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organization that actively creates, acquires, and transfers knowledge within itself and is able to modify its behavior to reflect new knowledge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How We Got to Today’s Management Outlook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17907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Evidence based management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translating principles based on best evidence into organizational practice, bringing rationality to the decision making process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Pfeffer and Sutton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57" name="Shape 3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8" name="Shape 358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How to Build a Learning Organization:</a:t>
            </a:r>
            <a:br>
              <a:rPr strike="noStrike" u="none" b="0" cap="none" baseline="0" sz="40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0" cap="none" baseline="0" sz="40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Three Roles Managers Play</a:t>
            </a:r>
          </a:p>
        </p:txBody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y="18161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build a learning organization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a commitment to learning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to generate ideas with impact</a:t>
            </a:r>
          </a:p>
          <a:p>
            <a:pPr algn="l" rtl="0" lvl="0" marR="0" indent="-461962" marL="461962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5050"/>
              </a:buClr>
              <a:buSzPct val="125000"/>
              <a:buFont typeface="Calibri"/>
              <a:buAutoNum type="arabicPeriod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to generalize ideas with impact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Two Overarching Perspectives about Management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y="1778000" x="457200"/>
            <a:ext cy="4525961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3550" marL="4635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25000"/>
              <a:buFont typeface="Calibri"/>
              <a:buChar char="✦"/>
            </a:pPr>
            <a:r>
              <a:rPr strike="noStrike" u="none" b="1" cap="none" baseline="0" sz="3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Historical perspective </a:t>
            </a:r>
          </a:p>
          <a:p>
            <a:pPr algn="l" rtl="0" lvl="1" marR="0" indent="-341312" marL="798512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76092"/>
              </a:buClr>
              <a:buSzPct val="115000"/>
              <a:buFont typeface="Calibri"/>
              <a:buChar char="9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classical, behavioral, and quantitative</a:t>
            </a:r>
          </a:p>
          <a:p>
            <a:pPr algn="l" rtl="0" lvl="0" marR="0" indent="-225425" marL="4635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76092"/>
              </a:buClr>
              <a:buFont typeface="Calibri"/>
              <a:buNone/>
            </a:pPr>
            <a:r>
              <a:t/>
            </a:r>
            <a:endParaRPr strike="noStrike" u="none" b="0" cap="none" baseline="0" sz="30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30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/>
          <p:nvPr>
            <p:ph idx="2" type="body"/>
          </p:nvPr>
        </p:nvSpPr>
        <p:spPr>
          <a:xfrm>
            <a:off y="1778000" x="4648200"/>
            <a:ext cy="4525961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3550" marL="4635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25000"/>
              <a:buFont typeface="Calibri"/>
              <a:buChar char="✦"/>
            </a:pPr>
            <a:r>
              <a:rPr strike="noStrike" u="none" b="1" cap="none" baseline="0" sz="30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Contemporary perspective </a:t>
            </a:r>
          </a:p>
          <a:p>
            <a:pPr algn="l" rtl="0" lvl="1" marR="0" indent="-341312" marL="798512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76092"/>
              </a:buClr>
              <a:buSzPct val="115000"/>
              <a:buFont typeface="Calibri"/>
              <a:buChar char="9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systems, contingency, and quality-management</a:t>
            </a: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797300" x="1066800"/>
            <a:ext cy="2689224" cx="403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Five Practical Reasons for Studying This Chapter</a:t>
            </a: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212975" x="628650"/>
            <a:ext cy="4048125" cx="7808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Classical Viewpoint: Scientific &amp; Administrative Management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y="1752600" x="26986"/>
            <a:ext cy="338136" cx="128428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6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2.1</a:t>
            </a: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752600" x="1524000"/>
            <a:ext cy="4921249" cx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Question?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y="17653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1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Which viewpoint emphasized the scientific study of work methods to improve the productivity of individual workers?</a:t>
            </a:r>
          </a:p>
          <a:p>
            <a:pPr algn="l" rtl="0" lvl="1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04A7B"/>
              </a:buClr>
              <a:buSzPct val="110000"/>
              <a:buFont typeface="Calibri"/>
              <a:buAutoNum type="alphaUcPeriod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Scientific management</a:t>
            </a:r>
          </a:p>
          <a:p>
            <a:pPr algn="l" rtl="0" lvl="1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04A7B"/>
              </a:buClr>
              <a:buSzPct val="110000"/>
              <a:buFont typeface="Calibri"/>
              <a:buAutoNum type="alphaUcPeriod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Administrative </a:t>
            </a:r>
            <a:b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</a:p>
          <a:p>
            <a:pPr algn="l" rtl="0" lvl="1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04A7B"/>
              </a:buClr>
              <a:buSzPct val="110000"/>
              <a:buFont typeface="Calibri"/>
              <a:buAutoNum type="alphaUcPeriod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Behavioral science</a:t>
            </a:r>
          </a:p>
          <a:p>
            <a:pPr algn="l" rtl="0" lvl="1" marR="0" indent="-3429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04A7B"/>
              </a:buClr>
              <a:buSzPct val="110000"/>
              <a:buFont typeface="Calibri"/>
              <a:buAutoNum type="alphaUcPeriod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TQM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3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810000" x="5334000"/>
            <a:ext cy="2371725" cx="335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y="152400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2"/>
              </a:buClr>
              <a:buSzPct val="25000"/>
              <a:buFont typeface="Calibri"/>
              <a:buNone/>
            </a:pPr>
            <a:r>
              <a:rPr strike="noStrike" u="none" b="0" cap="none" baseline="0" sz="4400" lang="en-US" i="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rPr>
              <a:t>Scientific Management: Pioneered by Taylor &amp; the Gilbreths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y="17907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61962" marL="4619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125000"/>
              <a:buFont typeface="Calibri"/>
              <a:buChar char="✦"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Scientific management 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emphasized the scientific study of work methods to improve the productivity of individual workers</a:t>
            </a:r>
          </a:p>
          <a:p>
            <a:pPr algn="l" rtl="0" lvl="1" marR="0" indent="-403225" marL="860425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ct val="110000"/>
              <a:buFont typeface="Calibri"/>
              <a:buChar char="9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Frederick W. Taylor, Frank and Lillian Gilbreth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5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