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6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7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1.xml" ContentType="application/vnd.openxmlformats-officedocument.presentationml.slide+xml"/>
  <Override PartName="/ppt/slides/slide40.xml" ContentType="application/vnd.openxmlformats-officedocument.presentationml.slide+xml"/>
  <Override PartName="/ppt/slides/slide32.xml" ContentType="application/vnd.openxmlformats-officedocument.presentationml.slide+xml"/>
  <Override PartName="/ppt/slides/slide1.xml" ContentType="application/vnd.openxmlformats-officedocument.presentationml.slide+xml"/>
  <Override PartName="/ppt/slides/slide38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3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0" r:id="rId4"/>
    <p:sldMasterId id="2147483661" r:id="rId5"/>
    <p:sldMasterId id="2147483662" r:id="rId6"/>
    <p:sldMasterId id="2147483663" r:id="rId7"/>
    <p:sldMasterId id="2147483664" r:id="rId8"/>
    <p:sldMasterId id="2147483665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29.xml" Type="http://schemas.openxmlformats.org/officeDocument/2006/relationships/slide" Id="rId39"/><Relationship Target="slides/slide28.xml" Type="http://schemas.openxmlformats.org/officeDocument/2006/relationships/slide" Id="rId38"/><Relationship Target="slides/slide27.xml" Type="http://schemas.openxmlformats.org/officeDocument/2006/relationships/slide" Id="rId37"/><Relationship Target="slides/slide9.xml" Type="http://schemas.openxmlformats.org/officeDocument/2006/relationships/slide" Id="rId19"/><Relationship Target="slides/slide26.xml" Type="http://schemas.openxmlformats.org/officeDocument/2006/relationships/slide" Id="rId36"/><Relationship Target="slides/slide8.xml" Type="http://schemas.openxmlformats.org/officeDocument/2006/relationships/slide" Id="rId18"/><Relationship Target="slides/slide7.xml" Type="http://schemas.openxmlformats.org/officeDocument/2006/relationships/slide" Id="rId17"/><Relationship Target="slides/slide6.xml" Type="http://schemas.openxmlformats.org/officeDocument/2006/relationships/slide" Id="rId16"/><Relationship Target="slides/slide5.xml" Type="http://schemas.openxmlformats.org/officeDocument/2006/relationships/slide" Id="rId15"/><Relationship Target="slides/slide4.xml" Type="http://schemas.openxmlformats.org/officeDocument/2006/relationships/slide" Id="rId14"/><Relationship Target="slides/slide20.xml" Type="http://schemas.openxmlformats.org/officeDocument/2006/relationships/slide" Id="rId30"/><Relationship Target="slides/slide2.xml" Type="http://schemas.openxmlformats.org/officeDocument/2006/relationships/slide" Id="rId12"/><Relationship Target="slides/slide21.xml" Type="http://schemas.openxmlformats.org/officeDocument/2006/relationships/slide" Id="rId31"/><Relationship Target="slides/slide3.xml" Type="http://schemas.openxmlformats.org/officeDocument/2006/relationships/slide" Id="rId13"/><Relationship Target="notesMasters/notesMaster1.xml" Type="http://schemas.openxmlformats.org/officeDocument/2006/relationships/notesMaster" Id="rId10"/><Relationship Target="slides/slide1.xml" Type="http://schemas.openxmlformats.org/officeDocument/2006/relationships/slide" Id="rId11"/><Relationship Target="slides/slide24.xml" Type="http://schemas.openxmlformats.org/officeDocument/2006/relationships/slide" Id="rId34"/><Relationship Target="slides/slide25.xml" Type="http://schemas.openxmlformats.org/officeDocument/2006/relationships/slide" Id="rId35"/><Relationship Target="slides/slide22.xml" Type="http://schemas.openxmlformats.org/officeDocument/2006/relationships/slide" Id="rId32"/><Relationship Target="slides/slide23.xml" Type="http://schemas.openxmlformats.org/officeDocument/2006/relationships/slide" Id="rId33"/><Relationship Target="slides/slide40.xml" Type="http://schemas.openxmlformats.org/officeDocument/2006/relationships/slide" Id="rId50"/><Relationship Target="slides/slide38.xml" Type="http://schemas.openxmlformats.org/officeDocument/2006/relationships/slide" Id="rId48"/><Relationship Target="slides/slide37.xml" Type="http://schemas.openxmlformats.org/officeDocument/2006/relationships/slide" Id="rId47"/><Relationship Target="slides/slide19.xml" Type="http://schemas.openxmlformats.org/officeDocument/2006/relationships/slide" Id="rId29"/><Relationship Target="slides/slide39.xml" Type="http://schemas.openxmlformats.org/officeDocument/2006/relationships/slide" Id="rId49"/><Relationship Target="slides/slide16.xml" Type="http://schemas.openxmlformats.org/officeDocument/2006/relationships/slide" Id="rId26"/><Relationship Target="slides/slide15.xml" Type="http://schemas.openxmlformats.org/officeDocument/2006/relationships/slide" Id="rId25"/><Relationship Target="slides/slide18.xml" Type="http://schemas.openxmlformats.org/officeDocument/2006/relationships/slide" Id="rId28"/><Relationship Target="slides/slide17.xml" Type="http://schemas.openxmlformats.org/officeDocument/2006/relationships/slide" Id="rId27"/><Relationship Target="presProps.xml" Type="http://schemas.openxmlformats.org/officeDocument/2006/relationships/presProps" Id="rId2"/><Relationship Target="slides/slide11.xml" Type="http://schemas.openxmlformats.org/officeDocument/2006/relationships/slide" Id="rId21"/><Relationship Target="slides/slide30.xml" Type="http://schemas.openxmlformats.org/officeDocument/2006/relationships/slide" Id="rId40"/><Relationship Target="theme/theme8.xml" Type="http://schemas.openxmlformats.org/officeDocument/2006/relationships/theme" Id="rId1"/><Relationship Target="slides/slide12.xml" Type="http://schemas.openxmlformats.org/officeDocument/2006/relationships/slide" Id="rId22"/><Relationship Target="slides/slide31.xml" Type="http://schemas.openxmlformats.org/officeDocument/2006/relationships/slide" Id="rId41"/><Relationship Target="slideMasters/slideMaster1.xml" Type="http://schemas.openxmlformats.org/officeDocument/2006/relationships/slideMaster" Id="rId4"/><Relationship Target="slides/slide13.xml" Type="http://schemas.openxmlformats.org/officeDocument/2006/relationships/slide" Id="rId23"/><Relationship Target="slides/slide32.xml" Type="http://schemas.openxmlformats.org/officeDocument/2006/relationships/slide" Id="rId42"/><Relationship Target="tableStyles.xml" Type="http://schemas.openxmlformats.org/officeDocument/2006/relationships/tableStyles" Id="rId3"/><Relationship Target="slides/slide14.xml" Type="http://schemas.openxmlformats.org/officeDocument/2006/relationships/slide" Id="rId24"/><Relationship Target="slides/slide33.xml" Type="http://schemas.openxmlformats.org/officeDocument/2006/relationships/slide" Id="rId43"/><Relationship Target="slides/slide34.xml" Type="http://schemas.openxmlformats.org/officeDocument/2006/relationships/slide" Id="rId44"/><Relationship Target="slides/slide35.xml" Type="http://schemas.openxmlformats.org/officeDocument/2006/relationships/slide" Id="rId45"/><Relationship Target="slides/slide36.xml" Type="http://schemas.openxmlformats.org/officeDocument/2006/relationships/slide" Id="rId46"/><Relationship Target="slides/slide10.xml" Type="http://schemas.openxmlformats.org/officeDocument/2006/relationships/slide" Id="rId20"/><Relationship Target="slideMasters/slideMaster6.xml" Type="http://schemas.openxmlformats.org/officeDocument/2006/relationships/slideMaster" Id="rId9"/><Relationship Target="slideMasters/slideMaster3.xml" Type="http://schemas.openxmlformats.org/officeDocument/2006/relationships/slideMaster" Id="rId6"/><Relationship Target="slideMasters/slideMaster2.xml" Type="http://schemas.openxmlformats.org/officeDocument/2006/relationships/slideMaster" Id="rId5"/><Relationship Target="slideMasters/slideMaster5.xml" Type="http://schemas.openxmlformats.org/officeDocument/2006/relationships/slideMaster" Id="rId8"/><Relationship Target="slideMasters/slideMaster4.xml" Type="http://schemas.openxmlformats.org/officeDocument/2006/relationships/slideMaster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1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3" name="Shape 19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8" name="Shape 1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6" name="Shape 20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“B” – Information technology. See page 10.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4" name="Shape 2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5" name="Shape 24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“C” – controlling. Se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9" name="Shape 2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5" name="Shape 2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6" name="Shape 26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1" cap="none" baseline="0" sz="1800" lang="en-US" i="0"/>
              <a:t>Functional manager </a:t>
            </a:r>
          </a:p>
          <a:p>
            <a:pPr algn="l" rtl="0" lvl="1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 responsible for just one organizational activity</a:t>
            </a:r>
          </a:p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1" cap="none" baseline="0" sz="1800" lang="en-US" i="0"/>
              <a:t>General manager </a:t>
            </a:r>
          </a:p>
          <a:p>
            <a:pPr algn="l" rtl="0" lvl="1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 responsible for several organizational activities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68" name="Shape 268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2" name="Shape 2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9" name="Shape 2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0" name="Shape 28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“C” – first-line manager. 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6" name="Shape 2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2" name="Shape 2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8" name="Shape 2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9" name="Shape 2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4" name="Shape 3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5" name="Shape 30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“D” – Decisional. 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2" name="Shape 3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4" name="Shape 31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8" name="Shape 3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9" name="Shape 319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1" name="Shape 321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6" name="Shape 3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7" name="Shape 32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9" name="Shape 329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4" name="Shape 3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5" name="Shape 33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Both entrepreneurs and managers 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-have a high need for achievement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-believe in personal control of destiny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-have high energy levels and an action orientation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-have a high tolerance for ambiguity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Entrepreneurs more than managers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-have high self confidence and tolerance for risk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   </a:t>
            </a:r>
          </a:p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800" i="0"/>
          </a:p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37" name="Shape 337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2" name="Shape 3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3" name="Shape 3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4" name="Shape 34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8" name="Shape 3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9" name="Shape 349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“C” – entrepreneur. 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5" name="Shape 3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6" name="Shape 3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7" name="Shape 35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2" name="Shape 3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3" name="Shape 3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4" name="Shape 36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8" name="Shape 3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9" name="Shape 3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0" name="Shape 37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Font typeface="Arial"/>
              <a:buNone/>
            </a:pPr>
            <a:r>
              <a:rPr strike="noStrike" u="none" b="0" cap="none" baseline="0" sz="1800" lang="en-US" i="0"/>
              <a:t>The correct answer is “A” – effectiveness. 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Multimedia Lecture Support Package to Accompany Basic Marketing</a:t>
            </a:r>
          </a:p>
          <a:p>
            <a:pPr algn="r" rtl="0" lvl="0" marR="0" indent="0" marL="0">
              <a:spcBef>
                <a:spcPts val="0"/>
              </a:spcBef>
              <a:buSzPct val="25000"/>
              <a:buFont typeface="Calibri"/>
              <a:buNone/>
            </a:pPr>
            <a:r>
              <a:rPr strike="noStrike" u="none" b="0" cap="none" baseline="0" sz="1200" lang="en-US" i="0">
                <a:latin typeface="Calibri"/>
                <a:ea typeface="Calibri"/>
                <a:cs typeface="Calibri"/>
                <a:sym typeface="Calibri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4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5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6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y="2171700" x="4732337"/>
            <a:ext cy="2057400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y="190500" x="541337"/>
            <a:ext cy="6019799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600200" x="457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-120650" marL="34290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rtl="0" indent="-166053" marL="798513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2" type="body"/>
          </p:nvPr>
        </p:nvSpPr>
        <p:spPr>
          <a:xfrm>
            <a:off y="1600200" x="4648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-120650" marL="34290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rtl="0" indent="-166053" marL="798513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AndObj">
  <p:cSld name="Title, Text, and Content"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457200" x="1347787"/>
            <a:ext cy="609599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1524000" x="609600"/>
            <a:ext cy="4525963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y="1524000" x="4724400"/>
            <a:ext cy="4525963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y="-251619" x="2309018"/>
            <a:ext cy="8229600" cx="45259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y="4800600" x="1792288"/>
            <a:ext cy="56673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y="612775" x="1792288"/>
            <a:ext cy="4114800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5367337" x="1792288"/>
            <a:ext cy="804861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273050" x="457200"/>
            <a:ext cy="1162049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73050" x="3575050"/>
            <a:ext cy="5853112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y="1435100" x="457200"/>
            <a:ext cy="4691063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1535112" x="457200"/>
            <a:ext cy="639762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y="2174875" x="457200"/>
            <a:ext cy="3951287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3" type="body"/>
          </p:nvPr>
        </p:nvSpPr>
        <p:spPr>
          <a:xfrm>
            <a:off y="1535112" x="4645025"/>
            <a:ext cy="639762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4" type="body"/>
          </p:nvPr>
        </p:nvSpPr>
        <p:spPr>
          <a:xfrm>
            <a:off y="2174875" x="4645025"/>
            <a:ext cy="3951287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4406900" x="722312"/>
            <a:ext cy="136207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2906713" x="722312"/>
            <a:ext cy="1500187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y="914400" x="4800600"/>
            <a:ext cy="2743199" cx="3505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y="4343400" x="4876800"/>
            <a:ext cy="1752600" cx="342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-207962" marL="461963">
              <a:spcBef>
                <a:spcPts val="0"/>
              </a:spcBef>
              <a:buClr>
                <a:srgbClr val="244061"/>
              </a:buClr>
              <a:buFont typeface="Calibri"/>
              <a:buChar char="✦"/>
              <a:defRPr/>
            </a:lvl1pPr>
            <a:lvl2pPr rtl="0" indent="-207644" marL="860425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5.xml" Type="http://schemas.openxmlformats.org/officeDocument/2006/relationships/theme" Id="rId8"/><Relationship Target="../slideLayouts/slideLayout7.xml" Type="http://schemas.openxmlformats.org/officeDocument/2006/relationships/slideLayout" Id="rId7"/></Relationships>
</file>

<file path=ppt/slideMasters/_rels/slideMaster2.xml.rels><?xml version="1.0" encoding="UTF-8" standalone="yes"?><Relationships xmlns="http://schemas.openxmlformats.org/package/2006/relationships"><Relationship Target="../slideLayouts/slideLayout8.xml" Type="http://schemas.openxmlformats.org/officeDocument/2006/relationships/slideLayout" Id="rId2"/><Relationship Target="../media/image00.jpg" Type="http://schemas.openxmlformats.org/officeDocument/2006/relationships/image" Id="rId1"/><Relationship Target="../theme/theme4.xml" Type="http://schemas.openxmlformats.org/officeDocument/2006/relationships/theme" Id="rId3"/></Relationships>
</file>

<file path=ppt/slideMasters/_rels/slideMaster3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2"/><Relationship Target="../slideLayouts/slideLayout9.xml" Type="http://schemas.openxmlformats.org/officeDocument/2006/relationships/slideLayout" Id="rId1"/></Relationships>
</file>

<file path=ppt/slideMasters/_rels/slideMaster4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2"/><Relationship Target="../slideLayouts/slideLayout10.xml" Type="http://schemas.openxmlformats.org/officeDocument/2006/relationships/slideLayout" Id="rId1"/></Relationships>
</file>

<file path=ppt/slideMasters/_rels/slideMaster5.xml.rels><?xml version="1.0" encoding="UTF-8" standalone="yes"?><Relationships xmlns="http://schemas.openxmlformats.org/package/2006/relationships"><Relationship Target="../theme/theme7.xml" Type="http://schemas.openxmlformats.org/officeDocument/2006/relationships/theme" Id="rId2"/><Relationship Target="../slideLayouts/slideLayout11.xml" Type="http://schemas.openxmlformats.org/officeDocument/2006/relationships/slideLayout" Id="rId1"/></Relationships>
</file>

<file path=ppt/slideMasters/_rels/slideMaster6.xml.rels><?xml version="1.0" encoding="UTF-8" standalone="yes"?><Relationships xmlns="http://schemas.openxmlformats.org/package/2006/relationships"><Relationship Target="../theme/theme6.xml" Type="http://schemas.openxmlformats.org/officeDocument/2006/relationships/theme" Id="rId2"/><Relationship Target="../slideLayouts/slideLayout12.xml" Type="http://schemas.openxmlformats.org/officeDocument/2006/relationships/slideLayout" Id="rId1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y="6356350" x="457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y="6356350" x="31242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14" name="Shape 14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Shape 41"/>
          <p:cNvSpPr txBox="1"/>
          <p:nvPr/>
        </p:nvSpPr>
        <p:spPr>
          <a:xfrm>
            <a:off y="0" x="0"/>
            <a:ext cy="1371599" cx="9144000"/>
          </a:xfrm>
          <a:prstGeom prst="rect">
            <a:avLst/>
          </a:prstGeom>
          <a:solidFill>
            <a:srgbClr val="558ED5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" name="Shape 42"/>
          <p:cNvCxnSpPr/>
          <p:nvPr/>
        </p:nvCxnSpPr>
        <p:spPr>
          <a:xfrm>
            <a:off y="1524000" x="0"/>
            <a:ext cy="0" cx="9144000"/>
          </a:xfrm>
          <a:prstGeom prst="straightConnector1">
            <a:avLst/>
          </a:prstGeom>
          <a:noFill/>
          <a:ln w="31750" cap="rnd">
            <a:solidFill>
              <a:srgbClr val="376092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3" name="Shape 43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1574FF">
              <a:alpha val="97254"/>
            </a:srgbClr>
          </a:solidFill>
          <a:ln w="25400" cap="rnd">
            <a:solidFill>
              <a:srgbClr val="385D8A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y="3962400" x="0"/>
            <a:ext cy="2895600" cx="9144000"/>
          </a:xfrm>
          <a:prstGeom prst="rect">
            <a:avLst/>
          </a:prstGeom>
          <a:solidFill>
            <a:srgbClr val="3366FF">
              <a:alpha val="72549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Shape 45"/>
          <p:cNvCxnSpPr/>
          <p:nvPr/>
        </p:nvCxnSpPr>
        <p:spPr>
          <a:xfrm>
            <a:off y="3962400" x="0"/>
            <a:ext cy="0" cx="9144000"/>
          </a:xfrm>
          <a:prstGeom prst="straightConnector1">
            <a:avLst/>
          </a:prstGeom>
          <a:noFill/>
          <a:ln w="38100" cap="rnd">
            <a:solidFill>
              <a:srgbClr val="4A7EBB"/>
            </a:solidFill>
            <a:prstDash val="solid"/>
            <a:miter/>
            <a:headEnd w="med" len="med" type="none"/>
            <a:tailEnd w="med" len="med" type="none"/>
          </a:ln>
        </p:spPr>
      </p:cxnSp>
      <p:pic>
        <p:nvPicPr>
          <p:cNvPr id="46" name="Shape 46"/>
          <p:cNvPicPr preferRelativeResize="0"/>
          <p:nvPr/>
        </p:nvPicPr>
        <p:blipFill rotWithShape="1">
          <a:blip r:embed="rId1">
            <a:alphaModFix/>
          </a:blip>
          <a:srcRect t="0" b="0" r="0" l="0"/>
          <a:stretch/>
        </p:blipFill>
        <p:spPr>
          <a:xfrm>
            <a:off y="620712" x="609600"/>
            <a:ext cy="4789486" cx="3748087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Shape 4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y="6356350" x="457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5" r:id="rId2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" name="Shape 56"/>
          <p:cNvCxnSpPr/>
          <p:nvPr/>
        </p:nvCxnSpPr>
        <p:spPr>
          <a:xfrm>
            <a:off y="1066800" x="0"/>
            <a:ext cy="0" cx="381000"/>
          </a:xfrm>
          <a:prstGeom prst="straightConnector1">
            <a:avLst/>
          </a:prstGeom>
          <a:noFill/>
          <a:ln w="25400" cap="rnd">
            <a:solidFill>
              <a:srgbClr val="17375E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7" name="Shape 57"/>
          <p:cNvCxnSpPr/>
          <p:nvPr/>
        </p:nvCxnSpPr>
        <p:spPr>
          <a:xfrm rot="-5400000">
            <a:off y="685800" x="-457199"/>
            <a:ext cy="0" cx="1371599"/>
          </a:xfrm>
          <a:prstGeom prst="straightConnector1">
            <a:avLst/>
          </a:prstGeom>
          <a:noFill/>
          <a:ln w="25400" cap="rnd">
            <a:solidFill>
              <a:srgbClr val="95B3D7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8" name="Shape 58"/>
          <p:cNvCxnSpPr/>
          <p:nvPr/>
        </p:nvCxnSpPr>
        <p:spPr>
          <a:xfrm>
            <a:off y="1371600" x="228600"/>
            <a:ext cy="0" cx="8915400"/>
          </a:xfrm>
          <a:prstGeom prst="straightConnector1">
            <a:avLst/>
          </a:prstGeom>
          <a:noFill/>
          <a:ln w="25400" cap="rnd">
            <a:solidFill>
              <a:srgbClr val="95B3D7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9" name="Shape 59"/>
          <p:cNvCxnSpPr/>
          <p:nvPr/>
        </p:nvCxnSpPr>
        <p:spPr>
          <a:xfrm>
            <a:off y="1524000" x="0"/>
            <a:ext cy="0" cx="9144000"/>
          </a:xfrm>
          <a:prstGeom prst="straightConnector1">
            <a:avLst/>
          </a:prstGeom>
          <a:noFill/>
          <a:ln w="57150" cap="rnd">
            <a:solidFill>
              <a:srgbClr val="4A7EB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60" name="Shape 60"/>
          <p:cNvCxnSpPr/>
          <p:nvPr/>
        </p:nvCxnSpPr>
        <p:spPr>
          <a:xfrm rot="5400000">
            <a:off y="3962400" x="-2514600"/>
            <a:ext cy="0" cx="5791200"/>
          </a:xfrm>
          <a:prstGeom prst="straightConnector1">
            <a:avLst/>
          </a:prstGeom>
          <a:noFill/>
          <a:ln w="25400" cap="rnd">
            <a:solidFill>
              <a:srgbClr val="17375E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1" name="Shape 6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y="6324600" x="4572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65" name="Shape 65"/>
          <p:cNvSpPr txBox="1"/>
          <p:nvPr/>
        </p:nvSpPr>
        <p:spPr>
          <a:xfrm>
            <a:off y="6400800" x="6934200"/>
            <a:ext cy="457200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1-*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6" r:id="rId1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" name="Shape 71"/>
          <p:cNvCxnSpPr/>
          <p:nvPr/>
        </p:nvCxnSpPr>
        <p:spPr>
          <a:xfrm rot="-5400000">
            <a:off y="685800" x="-457199"/>
            <a:ext cy="0" cx="1371599"/>
          </a:xfrm>
          <a:prstGeom prst="straightConnector1">
            <a:avLst/>
          </a:prstGeom>
          <a:noFill/>
          <a:ln w="25400" cap="rnd">
            <a:solidFill>
              <a:srgbClr val="95B3D7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2" name="Shape 72"/>
          <p:cNvCxnSpPr/>
          <p:nvPr/>
        </p:nvCxnSpPr>
        <p:spPr>
          <a:xfrm>
            <a:off y="1371600" x="228600"/>
            <a:ext cy="0" cx="8915400"/>
          </a:xfrm>
          <a:prstGeom prst="straightConnector1">
            <a:avLst/>
          </a:prstGeom>
          <a:noFill/>
          <a:ln w="25400" cap="rnd">
            <a:solidFill>
              <a:srgbClr val="95B3D7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y="1524000" x="0"/>
            <a:ext cy="0" cx="9144000"/>
          </a:xfrm>
          <a:prstGeom prst="straightConnector1">
            <a:avLst/>
          </a:prstGeom>
          <a:noFill/>
          <a:ln w="57150" cap="rnd">
            <a:solidFill>
              <a:srgbClr val="4A7EBB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74" name="Shape 7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6324600" x="4572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y="6400800" x="6934200"/>
            <a:ext cy="457200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1-*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7" r:id="rId1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" name="Shape 85"/>
          <p:cNvCxnSpPr/>
          <p:nvPr/>
        </p:nvCxnSpPr>
        <p:spPr>
          <a:xfrm>
            <a:off y="1524000" x="0"/>
            <a:ext cy="0" cx="9144000"/>
          </a:xfrm>
          <a:prstGeom prst="straightConnector1">
            <a:avLst/>
          </a:prstGeom>
          <a:noFill/>
          <a:ln w="31750" cap="rnd">
            <a:solidFill>
              <a:srgbClr val="558ED5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86" name="Shape 86"/>
          <p:cNvCxnSpPr/>
          <p:nvPr/>
        </p:nvCxnSpPr>
        <p:spPr>
          <a:xfrm>
            <a:off y="1524000" x="0"/>
            <a:ext cy="0" cx="9144000"/>
          </a:xfrm>
          <a:prstGeom prst="straightConnector1">
            <a:avLst/>
          </a:prstGeom>
          <a:noFill/>
          <a:ln w="57150" cap="rnd">
            <a:solidFill>
              <a:srgbClr val="4A7EBB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87" name="Shape 8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y="6324600" x="2286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y="6400800" x="6934200"/>
            <a:ext cy="457200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1-*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8" r:id="rId1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/>
        </p:nvSpPr>
        <p:spPr>
          <a:xfrm>
            <a:off y="0" x="0"/>
            <a:ext cy="1524000" cx="914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9" r:id="rId1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10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10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15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10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13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10.jp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8.jp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12.jpg" Type="http://schemas.openxmlformats.org/officeDocument/2006/relationships/image" Id="rId3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10.xml" Type="http://schemas.openxmlformats.org/officeDocument/2006/relationships/slideLayout" Id="rId1"/><Relationship Target="../media/image11.jpg" Type="http://schemas.openxmlformats.org/officeDocument/2006/relationships/image" Id="rId3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10.xml" Type="http://schemas.openxmlformats.org/officeDocument/2006/relationships/slideLayout" Id="rId1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10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39.xml.rels><?xml version="1.0" encoding="UTF-8" standalone="yes"?><Relationships xmlns="http://schemas.openxmlformats.org/package/2006/relationships"><Relationship Target="../notesSlides/notesSlide39.xml" Type="http://schemas.openxmlformats.org/officeDocument/2006/relationships/notesSlide" Id="rId2"/><Relationship Target="../slideLayouts/slideLayout10.xml" Type="http://schemas.openxmlformats.org/officeDocument/2006/relationships/slideLayout" Id="rId1"/><Relationship Target="../media/image14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40.xml.rels><?xml version="1.0" encoding="UTF-8" standalone="yes"?><Relationships xmlns="http://schemas.openxmlformats.org/package/2006/relationships"><Relationship Target="../notesSlides/notesSlide40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0.xml" Type="http://schemas.openxmlformats.org/officeDocument/2006/relationships/slideLayout" Id="rId1"/><Relationship Target="../media/image04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9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9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ctrTitle"/>
          </p:nvPr>
        </p:nvSpPr>
        <p:spPr>
          <a:xfrm>
            <a:off y="4038600" x="5334000"/>
            <a:ext cy="1143000" cx="3505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strike="noStrike" u="none" b="0" cap="none" baseline="0" sz="3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Chapter One</a:t>
            </a:r>
          </a:p>
        </p:txBody>
      </p:sp>
      <p:sp>
        <p:nvSpPr>
          <p:cNvPr id="104" name="Shape 104"/>
          <p:cNvSpPr txBox="1"/>
          <p:nvPr>
            <p:ph idx="1" type="subTitle"/>
          </p:nvPr>
        </p:nvSpPr>
        <p:spPr>
          <a:xfrm>
            <a:off y="1219200" x="4876800"/>
            <a:ext cy="3048000" cx="3962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strike="noStrike" u="none" b="1" cap="none" baseline="0" sz="40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Exceptional Manager: </a:t>
            </a:r>
            <a:br>
              <a:rPr strike="noStrike" u="none" b="0" cap="none" baseline="0" sz="40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3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You Do, How You Do It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y="6594475" x="76200"/>
            <a:ext cy="244474" cx="1752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strike="noStrike" u="none" b="1" cap="none" baseline="0" sz="1000" lang="en-US" i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McGraw-Hill/Irwin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y="6613525" x="4572000"/>
            <a:ext cy="244474" cx="4495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strike="noStrike" u="none" b="1" cap="none" baseline="0" sz="1000" lang="en-US" i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2013 by The McGraw-Hill Companies, Inc. All rights reserved</a:t>
            </a:r>
            <a:r>
              <a:rPr strike="noStrike" u="none" b="1" cap="none" baseline="0" sz="1000" lang="en-US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Rewards of Studying Management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y="180022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how to deal with </a:t>
            </a:r>
            <a:r>
              <a:rPr strike="noStrike" u="none" b="0" cap="none" baseline="0" sz="30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organizations</a:t>
            </a: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the outside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how to relate to your supervisors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how to </a:t>
            </a:r>
            <a:r>
              <a:rPr strike="noStrike" u="none" b="0" cap="none" baseline="0" sz="30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interact</a:t>
            </a: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co-workers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how to manage </a:t>
            </a:r>
            <a:r>
              <a:rPr strike="noStrike" u="none" b="0" cap="none" baseline="0" sz="30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yourself</a:t>
            </a: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workplace</a:t>
            </a:r>
          </a:p>
          <a:p>
            <a:pPr algn="l" rtl="0" lvl="0" marR="0" indent="-239712" marL="461962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54061"/>
              </a:buClr>
              <a:buFont typeface="Calibri"/>
              <a:buNone/>
            </a:pPr>
            <a:r>
              <a:t/>
            </a:r>
            <a:endParaRPr strike="noStrike" u="none" b="0" cap="none" baseline="0" sz="2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Rewards of Practicing Management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y="180022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and your employees can experience a sense of accomplishment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stretch your abilities and magnify your range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build a catalog of successful products or services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Seven Challenges to Being an Exceptional Manager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y="17780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937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competitive advantage – staying ahead of rivals</a:t>
            </a:r>
          </a:p>
          <a:p>
            <a:pPr algn="l" rtl="0" lvl="0" marR="0" indent="-3937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diversity – the future won’t resemble the past</a:t>
            </a:r>
          </a:p>
          <a:p>
            <a:pPr algn="l" rtl="0" lvl="0" marR="0" indent="-3937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globalization – the expanding management universe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Seven Challenges to Being an Exceptional Manager (cont.)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937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startAt="4"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information technology</a:t>
            </a:r>
          </a:p>
          <a:p>
            <a:pPr algn="l" rtl="0" lvl="0" marR="0" indent="-3937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startAt="4"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ethical standards</a:t>
            </a:r>
          </a:p>
          <a:p>
            <a:pPr algn="l" rtl="0" lvl="0" marR="0" indent="-3937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startAt="4"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Sustainability— The Business of Green</a:t>
            </a:r>
          </a:p>
          <a:p>
            <a:pPr algn="l" rtl="0" lvl="0" marR="0" indent="-3937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startAt="4"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Managing for your own happiness &amp; life goals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36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Example – Losing Competitive Advantage: How Did Newspapers Lose Their Way?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y="1789111" x="457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0" cap="none" baseline="0" sz="28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First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Giving Away the Product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newspaper proprietors, decided to promote their product by giving it away for free to various Web sites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/>
          <p:nvPr>
            <p:ph idx="2" type="body"/>
          </p:nvPr>
        </p:nvSpPr>
        <p:spPr>
          <a:xfrm>
            <a:off y="1789111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0" cap="none" baseline="0" sz="28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Second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Relying Too Much on Advertising for Revenue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decades publishers relied for revenues more on advertising than on readers willing to pay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Managing for Competitive Advantage</a:t>
            </a: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y="1800225" x="457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Competitive advantage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ability of an organization to produce  goods or services more effectively than competitors do, thereby outperforming them</a:t>
            </a: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38400" x="5334000"/>
            <a:ext cy="3914774" cx="2609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1" name="Shape 2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Managing for Competitive Advantage</a:t>
            </a: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92286" x="328612"/>
            <a:ext cy="4645024" cx="8497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John wants his salespeople to use iPhones to improve their sales? Which challenge is he trying to manage?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Diversity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technology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Competitive advantage 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Globalization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" name="Shape 21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276600" x="5638800"/>
            <a:ext cy="1966911" cx="295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y="1789111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2015, consumers are projected to spend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$1.4 trillion 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online, a rise of 13.5 % annually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technology has facilitated </a:t>
            </a:r>
            <a:b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e-business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using the Internet to facilitate every aspect of running a business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y="10795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Managing for Information Technology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y="10795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Managing for Information Technology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Implications of e-business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Far-ranging e-management and e-communication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Accelerated decision making, conflict, and stress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in organizational structure, jobs, goal setting, and knowledge management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Questions You Should Be Able to Answer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17780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520700" marL="5207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1.1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are the rewards of being an exceptional manager?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strike="noStrike" u="none" b="0" cap="none" baseline="0" sz="2800" lang="en-US" i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seven challenges I can look forward to as a manager?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1.3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would I actually </a:t>
            </a:r>
            <a:r>
              <a:rPr strike="noStrike" u="none" b="0" cap="none" baseline="0" sz="2800" lang="en-US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do—that is, what would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be my four principal functions—as a manager?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1.4</a:t>
            </a:r>
            <a:r>
              <a:rPr strike="noStrike" u="none" b="0" cap="none" baseline="0" sz="2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levels and areas of management I need to know to move up, down, and sideways? 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Managing for Sustainability</a:t>
            </a:r>
          </a:p>
        </p:txBody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y="1778000" x="457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Sustainability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economic development that meets the needs of the present without compromising the ability of future generations to meet their own needs.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95600" x="4724400"/>
            <a:ext cy="2690811" cx="4038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34" name="Shape 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What Managers Do: The Four Principal Functions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y="1598612" x="0"/>
            <a:ext cy="307974" cx="13604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1.1</a:t>
            </a: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52600" x="1562100"/>
            <a:ext cy="4914899" cx="6019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1" name="Shape 2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2" name="Shape 242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511175" marL="511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Laura runs a sales and expense report at the end of each work day? Which management function is she performing?</a:t>
            </a:r>
          </a:p>
          <a:p>
            <a:pPr algn="l" rtl="0" lvl="0" marR="0" indent="-511175" marL="511175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Leading</a:t>
            </a:r>
          </a:p>
          <a:p>
            <a:pPr algn="l" rtl="0" lvl="0" marR="0" indent="-511175" marL="511175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Organizing</a:t>
            </a:r>
          </a:p>
          <a:p>
            <a:pPr algn="l" rtl="0" lvl="0" marR="0" indent="-511175" marL="511175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Controlling</a:t>
            </a:r>
          </a:p>
          <a:p>
            <a:pPr algn="l" rtl="0" lvl="0" marR="0" indent="-511175" marL="511175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  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8" name="Shape 2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9" name="Shape 24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Pyramid Power: Levels &amp; Areas of Management</a:t>
            </a:r>
          </a:p>
        </p:txBody>
      </p:sp>
      <p:pic>
        <p:nvPicPr>
          <p:cNvPr id="250" name="Shape 25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28800" x="1676400"/>
            <a:ext cy="4859336" cx="57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Shape 251"/>
          <p:cNvSpPr txBox="1"/>
          <p:nvPr/>
        </p:nvSpPr>
        <p:spPr>
          <a:xfrm>
            <a:off y="1674811" x="17461"/>
            <a:ext cy="307974" cx="1447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1.2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5" name="Shape 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6" name="Shape 25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Pyramid Power: Levels &amp; Areas of Management</a:t>
            </a:r>
          </a:p>
        </p:txBody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y="175577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 managers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make long-term decisions about the overall direction of the organization and establish the objectives, policies, and strategies for it</a:t>
            </a:r>
          </a:p>
        </p:txBody>
      </p:sp>
      <p:pic>
        <p:nvPicPr>
          <p:cNvPr id="258" name="Shape 25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962400" x="4724400"/>
            <a:ext cy="2286000" cx="343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62" name="Shape 2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3" name="Shape 263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Pyramid Power: Levels &amp; Areas of Management</a:t>
            </a:r>
          </a:p>
        </p:txBody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y="180022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Middle managers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implement the policies and plans of the top managers above them and supervise and coordinate the activities of the first-line managers below them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First-line managers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make short-term operating decisions, directing the daily tasks of nonmanagerial personnel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69" name="Shape 2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0" name="Shape 270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Pyramid Power: Levels &amp; Areas of Management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y="1789111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Functional manager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responsible for just one organizational activity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manager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responsible for several organizational activities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75" name="Shape 2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6" name="Shape 27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77" name="Shape 277"/>
          <p:cNvSpPr txBox="1"/>
          <p:nvPr>
            <p:ph idx="1" type="body"/>
          </p:nvPr>
        </p:nvSpPr>
        <p:spPr>
          <a:xfrm>
            <a:off y="171132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Donielle supervises the food assembly line workers. What type of manager is she?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 manager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Middle manager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First-line manager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manager</a:t>
            </a:r>
          </a:p>
        </p:txBody>
      </p:sp>
      <p:pic>
        <p:nvPicPr>
          <p:cNvPr id="278" name="Shape 27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86075" x="5181600"/>
            <a:ext cy="3562350" cx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3" name="Shape 2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4" name="Shape 284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Roles Managers Must Play Successfully</a:t>
            </a:r>
          </a:p>
        </p:txBody>
      </p:sp>
      <p:sp>
        <p:nvSpPr>
          <p:cNvPr id="285" name="Shape 285"/>
          <p:cNvSpPr txBox="1"/>
          <p:nvPr>
            <p:ph idx="1" type="body"/>
          </p:nvPr>
        </p:nvSpPr>
        <p:spPr>
          <a:xfrm>
            <a:off y="175577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manager’s roles: Mintzberg’s useful findings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manager relies more on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verbal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on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communication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manager works long hours at an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intense</a:t>
            </a:r>
            <a:r>
              <a:rPr strike="noStrike" u="none" b="0" cap="none" baseline="0" sz="3200" lang="en-US" i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pace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manager’s work is characterized by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fragmentation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brevity, &amp; variety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9" name="Shape 2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Three Types of Managerial Roles</a:t>
            </a:r>
          </a:p>
        </p:txBody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Interpersonal roles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managers interact with people inside and outside their work units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figurehead, leader, liaison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Informational roles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managers receive and communicate information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monitor, disseminator, spokesperson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Questions You Should Be Able to Answer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17780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520700" marL="5207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1.5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be an exceptional manager, what roles must I play successfully?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1.6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 I have what it takes to be an entrepreneur?</a:t>
            </a:r>
          </a:p>
          <a:p>
            <a:pPr algn="l" rtl="0" lvl="0" marR="0" indent="-520700" marL="5207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1919"/>
              </a:buClr>
              <a:buSzPct val="25000"/>
              <a:buFont typeface="Calibri"/>
              <a:buNone/>
            </a:pPr>
            <a:r>
              <a:rPr strike="noStrike" u="none" b="1" cap="none" baseline="0" sz="2800" lang="en-US" i="0">
                <a:solidFill>
                  <a:srgbClr val="FF1919"/>
                </a:solidFill>
                <a:latin typeface="Calibri"/>
                <a:ea typeface="Calibri"/>
                <a:cs typeface="Calibri"/>
                <a:sym typeface="Calibri"/>
              </a:rPr>
              <a:t>1.7</a:t>
            </a:r>
            <a:r>
              <a:rPr strike="noStrike" u="none" b="0" cap="none" baseline="0" sz="2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a terrific manager, what skills should I cultivate?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95" name="Shape 2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6" name="Shape 29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Three Types of Managerial Roles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Decisional roles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managers use information to make decisions to solve problems or take advantage of opportunities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entrepreneur, disturbance handler, resource allocator, negotiator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1" name="Shape 3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2" name="Shape 302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CEO, Gary Kelly sets the direction and strategy for Southwest Airlines. What type of managerial role is he performing?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Interpersonal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Informational 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Decisional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Conclusive 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8" name="Shape 3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9" name="Shape 309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Entrepreneurial Spirit</a:t>
            </a:r>
          </a:p>
        </p:txBody>
      </p:sp>
      <p:sp>
        <p:nvSpPr>
          <p:cNvPr id="310" name="Shape 310"/>
          <p:cNvSpPr txBox="1"/>
          <p:nvPr>
            <p:ph idx="1" type="body"/>
          </p:nvPr>
        </p:nvSpPr>
        <p:spPr>
          <a:xfrm>
            <a:off y="180022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Entrepreneurship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process of taking risks to try to create a new empire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Entrepreneur, </a:t>
            </a:r>
            <a:b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intrapreneur </a:t>
            </a:r>
          </a:p>
        </p:txBody>
      </p:sp>
      <p:pic>
        <p:nvPicPr>
          <p:cNvPr id="311" name="Shape 31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24200" x="3970337"/>
            <a:ext cy="2819400" cx="423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5" name="Shape 3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6" name="Shape 31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Entrepreneurial Spirit</a:t>
            </a:r>
          </a:p>
        </p:txBody>
      </p:sp>
      <p:sp>
        <p:nvSpPr>
          <p:cNvPr id="317" name="Shape 317"/>
          <p:cNvSpPr txBox="1"/>
          <p:nvPr>
            <p:ph idx="1" type="body"/>
          </p:nvPr>
        </p:nvSpPr>
        <p:spPr>
          <a:xfrm>
            <a:off y="1789111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Entrepreneur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 who sees a new opportunity for a product or service and launches a business to try to realize it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22" name="Shape 3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3" name="Shape 323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Entrepreneurial Spirit</a:t>
            </a:r>
          </a:p>
        </p:txBody>
      </p:sp>
      <p:pic>
        <p:nvPicPr>
          <p:cNvPr id="324" name="Shape 32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057400" x="762000"/>
            <a:ext cy="4373562" cx="3543300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Shape 325"/>
          <p:cNvSpPr txBox="1"/>
          <p:nvPr>
            <p:ph idx="1" type="body"/>
          </p:nvPr>
        </p:nvSpPr>
        <p:spPr>
          <a:xfrm>
            <a:off y="1833561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Intrapreneur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 who works inside an existing organization who sees an opportunity for a product or service and mobilizes the organization’s resources to try to realize it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0" name="Shape 3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1" name="Shape 331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Do Entrepreneurs &amp; Managers Differ</a:t>
            </a:r>
          </a:p>
        </p:txBody>
      </p:sp>
      <p:sp>
        <p:nvSpPr>
          <p:cNvPr id="332" name="Shape 332"/>
          <p:cNvSpPr txBox="1"/>
          <p:nvPr>
            <p:ph idx="1" type="body"/>
          </p:nvPr>
        </p:nvSpPr>
        <p:spPr>
          <a:xfrm>
            <a:off y="1833561" x="457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 an </a:t>
            </a:r>
            <a:r>
              <a:rPr strike="noStrike" u="none" b="1" cap="none" baseline="0" sz="3200" lang="en-US" i="1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entrepreneur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what it takes to start a business</a:t>
            </a:r>
          </a:p>
        </p:txBody>
      </p:sp>
      <p:sp>
        <p:nvSpPr>
          <p:cNvPr id="333" name="Shape 333"/>
          <p:cNvSpPr txBox="1"/>
          <p:nvPr>
            <p:ph idx="2" type="body"/>
          </p:nvPr>
        </p:nvSpPr>
        <p:spPr>
          <a:xfrm>
            <a:off y="1833561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 a </a:t>
            </a:r>
            <a:r>
              <a:rPr strike="noStrike" u="none" b="1" cap="none" baseline="0" sz="3200" lang="en-US" i="1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manager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what it takes to grow or maintain a business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8" name="Shape 3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9" name="Shape 339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Entrepreneurial Spirit</a:t>
            </a:r>
          </a:p>
        </p:txBody>
      </p:sp>
      <p:sp>
        <p:nvSpPr>
          <p:cNvPr id="340" name="Shape 340"/>
          <p:cNvSpPr txBox="1"/>
          <p:nvPr>
            <p:ph idx="1" type="body"/>
          </p:nvPr>
        </p:nvSpPr>
        <p:spPr>
          <a:xfrm>
            <a:off y="1789111" x="457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Necessity entrepreneurs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people who suddenly must earn a living and are simply trying to replace lost income and are hoping a job comes along</a:t>
            </a:r>
          </a:p>
        </p:txBody>
      </p:sp>
      <p:sp>
        <p:nvSpPr>
          <p:cNvPr id="341" name="Shape 341"/>
          <p:cNvSpPr txBox="1"/>
          <p:nvPr>
            <p:ph idx="2" type="body"/>
          </p:nvPr>
        </p:nvSpPr>
        <p:spPr>
          <a:xfrm>
            <a:off y="1789111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Opportunity entrepreneurs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those who start their business out of a burning desire rather than because they lost a job 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45" name="Shape 3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6" name="Shape 34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y="181133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George thought there was an opportunity and opened a new deli in Irmo. He is a(n) __________.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Intrapreneur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Entrepreneur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Omni-preneur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2" name="Shape 3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3" name="Shape 353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Skills Exceptional Managers Need</a:t>
            </a:r>
          </a:p>
        </p:txBody>
      </p:sp>
      <p:sp>
        <p:nvSpPr>
          <p:cNvPr id="354" name="Shape 354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 skills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job-specific knowledge needed to perform well in a specialized field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Conceptual skills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ability to think analytically, to visualize an organization as a whole and understand how the parts work together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8" name="Shape 3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9" name="Shape 359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Skills Exceptional Managers Need</a:t>
            </a:r>
          </a:p>
        </p:txBody>
      </p:sp>
      <p:sp>
        <p:nvSpPr>
          <p:cNvPr id="360" name="Shape 360"/>
          <p:cNvSpPr txBox="1"/>
          <p:nvPr>
            <p:ph idx="1" type="body"/>
          </p:nvPr>
        </p:nvSpPr>
        <p:spPr>
          <a:xfrm>
            <a:off y="1766886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Human skills </a:t>
            </a:r>
          </a:p>
          <a:p>
            <a:pPr algn="l" rtl="0" lvl="1" marR="0" indent="-341312" marL="79851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ability to work well in cooperation with other people to get things done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1" name="Shape 36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95600" x="762000"/>
            <a:ext cy="2819400" cx="422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Management: What It Is, What Its Benefits Are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17668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Managers operate within an organization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1" marR="0" indent="-403225" marL="860425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group of people who work together to achieve some specific purpose</a:t>
            </a: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962400" x="4381500"/>
            <a:ext cy="2474911" cx="371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65" name="Shape 3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6" name="Shape 36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Most Valued Traits in Managers</a:t>
            </a:r>
          </a:p>
        </p:txBody>
      </p:sp>
      <p:sp>
        <p:nvSpPr>
          <p:cNvPr id="367" name="Shape 367"/>
          <p:cNvSpPr txBox="1"/>
          <p:nvPr>
            <p:ph idx="1" type="body"/>
          </p:nvPr>
        </p:nvSpPr>
        <p:spPr>
          <a:xfrm>
            <a:off y="1789111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ability to motivate and engage others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ability to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communicate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Work experience 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outside the United States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energy levels to meet the demands of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global</a:t>
            </a:r>
            <a:r>
              <a:rPr strike="noStrike" u="none" b="0" cap="none" baseline="0" sz="3200" lang="en-US" i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 and a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24/7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world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Management: What It Is, What Its Benefits Are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1789111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5762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Management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defined as</a:t>
            </a:r>
          </a:p>
          <a:p>
            <a:pPr algn="l" rtl="0" lvl="0" marR="0" indent="-461962" marL="5762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pursuit of organizational goals efficiently and effectively by</a:t>
            </a:r>
          </a:p>
          <a:p>
            <a:pPr algn="l" rtl="0" lvl="0" marR="0" indent="-461962" marL="5762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Integrating the work of people through</a:t>
            </a:r>
          </a:p>
          <a:p>
            <a:pPr algn="l" rtl="0" lvl="0" marR="0" indent="-461962" marL="5762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66"/>
              </a:buClr>
              <a:buSzPct val="100000"/>
              <a:buFont typeface="Calibri"/>
              <a:buAutoNum type="arabi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Planning, organizing, leading, and controlling the organization’s resources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Management: What It Is, What Its Benefits Are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1822450" x="4648200"/>
            <a:ext cy="4525961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</a:t>
            </a:r>
            <a:r>
              <a:rPr strike="noStrike" u="none" b="1" cap="none" baseline="0" sz="2800" lang="en-US" i="1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means to use resources -people, money, raw materials, and the like -wisely and cost-effectively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2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Shape 13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971800" x="533400"/>
            <a:ext cy="2690811" cx="4035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Management: What It Is, What Its Benefits Are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17780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</a:t>
            </a:r>
            <a:r>
              <a:rPr strike="noStrike" u="none" b="1" cap="none" baseline="0" sz="3200" lang="en-US" i="1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means to achieve results, to make the right decisions and to successfully carry them out so that they achieve </a:t>
            </a:r>
            <a:r>
              <a:rPr strike="noStrike" u="none" b="0" cap="none" baseline="0" sz="3200" lang="en-US" i="0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organizational goals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y="1755775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Burger King decided to add breakfast to its hours of operation in order to increase its customers.  This was an attempt to improve the organization's: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Effectiveness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 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Leading strategy 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Efficiency 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500437" x="5334000"/>
            <a:ext cy="3065461" cx="22685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152400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strike="noStrike" u="none" b="0" cap="none" baseline="0" sz="4400" lang="en-US" i="0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Example – Efficiency versus Effectiveness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1855786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61962" marL="46196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companies now use a recorded “telephone menu” of options to answer customer calls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efficient for the companies, but not effective</a:t>
            </a:r>
          </a:p>
          <a:p>
            <a:pPr algn="l" rtl="0" lvl="0" marR="0" indent="-461962" marL="461962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consumers prefer a live agent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257800" x="5105400"/>
            <a:ext cy="1057275" cx="3419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5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