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73"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embeddedFontLst>
    <p:embeddedFont>
      <p:font typeface="Helvetica Neue" charset="0"/>
      <p:regular r:id="rId22"/>
      <p:bold r:id="rId23"/>
      <p:italic r:id="rId24"/>
      <p:boldItalic r:id="rId25"/>
    </p:embeddedFont>
    <p:embeddedFont>
      <p:font typeface="Tahoma" pitchFamily="34" charset="0"/>
      <p:regular r:id="rId26"/>
      <p:bold r:id="rId27"/>
    </p:embeddedFont>
    <p:embeddedFont>
      <p:font typeface="Arial Black" pitchFamily="34" charset="0"/>
      <p:bold r:id="rId28"/>
    </p:embeddedFont>
    <p:embeddedFont>
      <p:font typeface="Quattrocento" charset="0"/>
      <p:regular r:id="rId29"/>
      <p:bold r:id="rId30"/>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2"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notesMaster" Target="notesMasters/notesMaster1.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4.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14400" y="4343400"/>
            <a:ext cx="50291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2372106079"/>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18" name="Shape 2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26" name="Shape 2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34" name="Shape 2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42" name="Shape 2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50" name="Shape 2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68" name="Shape 2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Shape 27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78" name="Shape 2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77" name="Shape 1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86" name="Shape 1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94" name="Shape 1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50"/>
        <p:cNvGrpSpPr/>
        <p:nvPr/>
      </p:nvGrpSpPr>
      <p:grpSpPr>
        <a:xfrm>
          <a:off x="0" y="0"/>
          <a:ext cx="0" cy="0"/>
          <a:chOff x="0" y="0"/>
          <a:chExt cx="0" cy="0"/>
        </a:xfrm>
      </p:grpSpPr>
      <p:sp>
        <p:nvSpPr>
          <p:cNvPr id="351" name="Shape 351"/>
          <p:cNvSpPr txBox="1">
            <a:spLocks noGrp="1"/>
          </p:cNvSpPr>
          <p:nvPr>
            <p:ph type="ctrTitle"/>
          </p:nvPr>
        </p:nvSpPr>
        <p:spPr>
          <a:xfrm>
            <a:off x="779462" y="1447800"/>
            <a:ext cx="7678736" cy="1081088"/>
          </a:xfrm>
          <a:prstGeom prst="rect">
            <a:avLst/>
          </a:prstGeom>
          <a:noFill/>
          <a:ln>
            <a:noFill/>
          </a:ln>
        </p:spPr>
        <p:txBody>
          <a:bodyPr lIns="91425" tIns="91425" rIns="91425" bIns="91425" anchor="b" anchorCtr="0"/>
          <a:lstStyle>
            <a:lvl1pPr marL="0" marR="0" indent="0" algn="r"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52" name="Shape 352"/>
          <p:cNvSpPr txBox="1">
            <a:spLocks noGrp="1"/>
          </p:cNvSpPr>
          <p:nvPr>
            <p:ph type="subTitle" idx="1"/>
          </p:nvPr>
        </p:nvSpPr>
        <p:spPr>
          <a:xfrm>
            <a:off x="4021137" y="2860675"/>
            <a:ext cx="4437062" cy="3114675"/>
          </a:xfrm>
          <a:prstGeom prst="rect">
            <a:avLst/>
          </a:prstGeom>
          <a:noFill/>
          <a:ln>
            <a:noFill/>
          </a:ln>
        </p:spPr>
        <p:txBody>
          <a:bodyPr lIns="91425" tIns="91425" rIns="91425" bIns="91425" anchor="t" anchorCtr="0"/>
          <a:lstStyle>
            <a:lvl1pPr marL="0" marR="0" indent="0" algn="l" rtl="0">
              <a:spcBef>
                <a:spcPts val="480"/>
              </a:spcBef>
              <a:spcAft>
                <a:spcPts val="0"/>
              </a:spcAft>
              <a:buClr>
                <a:schemeClr val="folHlink"/>
              </a:buClr>
              <a:buFont typeface="Noto Symbol"/>
              <a:buNone/>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53" name="Shape 353"/>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4" name="Shape 354"/>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5" name="Shape 355"/>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E20CC4C-328D-48BD-83D2-ADC84C1C650F}" type="datetimeFigureOut">
              <a:rPr lang="ar-SA" smtClean="0"/>
              <a:t>21/12/36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ar-SA" smtClean="0"/>
              <a:t>انقر لتحرير نمط العنوان الرئيسي</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4E20CC4C-328D-48BD-83D2-ADC84C1C650F}" type="datetimeFigureOut">
              <a:rPr lang="ar-SA" smtClean="0"/>
              <a:t>21/12/36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4E20CC4C-328D-48BD-83D2-ADC84C1C650F}" type="datetimeFigureOut">
              <a:rPr lang="ar-SA" smtClean="0"/>
              <a:t>21/12/36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E20CC4C-328D-48BD-83D2-ADC84C1C650F}" type="datetimeFigureOut">
              <a:rPr lang="ar-SA" smtClean="0"/>
              <a:t>21/12/36</a:t>
            </a:fld>
            <a:endParaRPr lang="ar-SA"/>
          </a:p>
        </p:txBody>
      </p:sp>
      <p:sp>
        <p:nvSpPr>
          <p:cNvPr id="5" name="Footer Placeholder 4"/>
          <p:cNvSpPr>
            <a:spLocks noGrp="1"/>
          </p:cNvSpPr>
          <p:nvPr>
            <p:ph type="ftr" sz="quarter" idx="11"/>
          </p:nvPr>
        </p:nvSpPr>
        <p:spPr/>
        <p:txBody>
          <a:bodyPr/>
          <a:lstStyle/>
          <a:p>
            <a:endParaRPr lang="ar-SA"/>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E20CC4C-328D-48BD-83D2-ADC84C1C650F}" type="datetimeFigureOut">
              <a:rPr lang="ar-SA" smtClean="0"/>
              <a:t>21/12/36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4E20CC4C-328D-48BD-83D2-ADC84C1C650F}" type="datetimeFigureOut">
              <a:rPr lang="ar-SA" smtClean="0"/>
              <a:t>21/12/36</a:t>
            </a:fld>
            <a:endParaRPr lang="ar-SA"/>
          </a:p>
        </p:txBody>
      </p:sp>
      <p:sp>
        <p:nvSpPr>
          <p:cNvPr id="8" name="Slide Number Placeholder 7"/>
          <p:cNvSpPr>
            <a:spLocks noGrp="1"/>
          </p:cNvSpPr>
          <p:nvPr>
            <p:ph type="sldNum" sz="quarter" idx="11"/>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9" name="Footer Placeholder 8"/>
          <p:cNvSpPr>
            <a:spLocks noGrp="1"/>
          </p:cNvSpPr>
          <p:nvPr>
            <p:ph type="ftr" sz="quarter" idx="12"/>
          </p:nvPr>
        </p:nvSpPr>
        <p:spPr/>
        <p:txBody>
          <a:bodyPr/>
          <a:lstStyle/>
          <a:p>
            <a:endParaRPr lang="ar-SA"/>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E20CC4C-328D-48BD-83D2-ADC84C1C650F}" type="datetimeFigureOut">
              <a:rPr lang="ar-SA" smtClean="0"/>
              <a:t>21/12/36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E20CC4C-328D-48BD-83D2-ADC84C1C650F}" type="datetimeFigureOut">
              <a:rPr lang="ar-SA" smtClean="0"/>
              <a:t>21/12/36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4E20CC4C-328D-48BD-83D2-ADC84C1C650F}" type="datetimeFigureOut">
              <a:rPr lang="ar-SA" smtClean="0"/>
              <a:t>21/12/36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20CC4C-328D-48BD-83D2-ADC84C1C650F}" type="datetimeFigureOut">
              <a:rPr lang="ar-SA" smtClean="0"/>
              <a:t>21/12/36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E20CC4C-328D-48BD-83D2-ADC84C1C650F}" type="datetimeFigureOut">
              <a:rPr lang="ar-SA" smtClean="0"/>
              <a:t>21/12/36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9"/>
        <p:cNvGrpSpPr/>
        <p:nvPr/>
      </p:nvGrpSpPr>
      <p:grpSpPr>
        <a:xfrm>
          <a:off x="0" y="0"/>
          <a:ext cx="0" cy="0"/>
          <a:chOff x="0" y="0"/>
          <a:chExt cx="0" cy="0"/>
        </a:xfrm>
      </p:grpSpPr>
      <p:grpSp>
        <p:nvGrpSpPr>
          <p:cNvPr id="280" name="Shape 280"/>
          <p:cNvGrpSpPr/>
          <p:nvPr/>
        </p:nvGrpSpPr>
        <p:grpSpPr>
          <a:xfrm>
            <a:off x="-3175" y="0"/>
            <a:ext cx="9147175" cy="6867525"/>
            <a:chOff x="-3175" y="0"/>
            <a:chExt cx="9147175" cy="6867525"/>
          </a:xfrm>
        </p:grpSpPr>
        <p:grpSp>
          <p:nvGrpSpPr>
            <p:cNvPr id="281" name="Shape 281"/>
            <p:cNvGrpSpPr/>
            <p:nvPr/>
          </p:nvGrpSpPr>
          <p:grpSpPr>
            <a:xfrm>
              <a:off x="-3175" y="0"/>
              <a:ext cx="9067799" cy="6867525"/>
              <a:chOff x="-3175" y="0"/>
              <a:chExt cx="9067799" cy="6867525"/>
            </a:xfrm>
          </p:grpSpPr>
          <p:sp>
            <p:nvSpPr>
              <p:cNvPr id="282" name="Shape 282"/>
              <p:cNvSpPr txBox="1"/>
              <p:nvPr/>
            </p:nvSpPr>
            <p:spPr>
              <a:xfrm>
                <a:off x="-3175" y="0"/>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3" name="Shape 283"/>
              <p:cNvSpPr txBox="1"/>
              <p:nvPr/>
            </p:nvSpPr>
            <p:spPr>
              <a:xfrm>
                <a:off x="14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4" name="Shape 284"/>
              <p:cNvSpPr txBox="1"/>
              <p:nvPr/>
            </p:nvSpPr>
            <p:spPr>
              <a:xfrm>
                <a:off x="30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5" name="Shape 285"/>
              <p:cNvSpPr txBox="1"/>
              <p:nvPr/>
            </p:nvSpPr>
            <p:spPr>
              <a:xfrm>
                <a:off x="45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6" name="Shape 286"/>
              <p:cNvSpPr txBox="1"/>
              <p:nvPr/>
            </p:nvSpPr>
            <p:spPr>
              <a:xfrm>
                <a:off x="60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7" name="Shape 287"/>
              <p:cNvSpPr txBox="1"/>
              <p:nvPr/>
            </p:nvSpPr>
            <p:spPr>
              <a:xfrm>
                <a:off x="75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8" name="Shape 288"/>
              <p:cNvSpPr txBox="1"/>
              <p:nvPr/>
            </p:nvSpPr>
            <p:spPr>
              <a:xfrm>
                <a:off x="91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9" name="Shape 289"/>
              <p:cNvSpPr txBox="1"/>
              <p:nvPr/>
            </p:nvSpPr>
            <p:spPr>
              <a:xfrm>
                <a:off x="106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0" name="Shape 290"/>
              <p:cNvSpPr txBox="1"/>
              <p:nvPr/>
            </p:nvSpPr>
            <p:spPr>
              <a:xfrm>
                <a:off x="121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1" name="Shape 291"/>
              <p:cNvSpPr txBox="1"/>
              <p:nvPr/>
            </p:nvSpPr>
            <p:spPr>
              <a:xfrm>
                <a:off x="136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2" name="Shape 292"/>
              <p:cNvSpPr txBox="1"/>
              <p:nvPr/>
            </p:nvSpPr>
            <p:spPr>
              <a:xfrm>
                <a:off x="152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3" name="Shape 293"/>
              <p:cNvSpPr txBox="1"/>
              <p:nvPr/>
            </p:nvSpPr>
            <p:spPr>
              <a:xfrm>
                <a:off x="167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4" name="Shape 294"/>
              <p:cNvSpPr txBox="1"/>
              <p:nvPr/>
            </p:nvSpPr>
            <p:spPr>
              <a:xfrm>
                <a:off x="182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5" name="Shape 295"/>
              <p:cNvSpPr txBox="1"/>
              <p:nvPr/>
            </p:nvSpPr>
            <p:spPr>
              <a:xfrm>
                <a:off x="197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6" name="Shape 296"/>
              <p:cNvSpPr txBox="1"/>
              <p:nvPr/>
            </p:nvSpPr>
            <p:spPr>
              <a:xfrm>
                <a:off x="213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7" name="Shape 297"/>
              <p:cNvSpPr txBox="1"/>
              <p:nvPr/>
            </p:nvSpPr>
            <p:spPr>
              <a:xfrm>
                <a:off x="228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8" name="Shape 298"/>
              <p:cNvSpPr txBox="1"/>
              <p:nvPr/>
            </p:nvSpPr>
            <p:spPr>
              <a:xfrm>
                <a:off x="243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9" name="Shape 299"/>
              <p:cNvSpPr txBox="1"/>
              <p:nvPr/>
            </p:nvSpPr>
            <p:spPr>
              <a:xfrm>
                <a:off x="258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0" name="Shape 300"/>
              <p:cNvSpPr txBox="1"/>
              <p:nvPr/>
            </p:nvSpPr>
            <p:spPr>
              <a:xfrm>
                <a:off x="274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1" name="Shape 301"/>
              <p:cNvSpPr txBox="1"/>
              <p:nvPr/>
            </p:nvSpPr>
            <p:spPr>
              <a:xfrm>
                <a:off x="289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2" name="Shape 302"/>
              <p:cNvSpPr txBox="1"/>
              <p:nvPr/>
            </p:nvSpPr>
            <p:spPr>
              <a:xfrm>
                <a:off x="304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3" name="Shape 303"/>
              <p:cNvSpPr txBox="1"/>
              <p:nvPr/>
            </p:nvSpPr>
            <p:spPr>
              <a:xfrm>
                <a:off x="319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4" name="Shape 304"/>
              <p:cNvSpPr txBox="1"/>
              <p:nvPr/>
            </p:nvSpPr>
            <p:spPr>
              <a:xfrm>
                <a:off x="334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5" name="Shape 305"/>
              <p:cNvSpPr txBox="1"/>
              <p:nvPr/>
            </p:nvSpPr>
            <p:spPr>
              <a:xfrm>
                <a:off x="350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6" name="Shape 306"/>
              <p:cNvSpPr txBox="1"/>
              <p:nvPr/>
            </p:nvSpPr>
            <p:spPr>
              <a:xfrm>
                <a:off x="365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7" name="Shape 307"/>
              <p:cNvSpPr txBox="1"/>
              <p:nvPr/>
            </p:nvSpPr>
            <p:spPr>
              <a:xfrm>
                <a:off x="380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8" name="Shape 308"/>
              <p:cNvSpPr txBox="1"/>
              <p:nvPr/>
            </p:nvSpPr>
            <p:spPr>
              <a:xfrm>
                <a:off x="395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9" name="Shape 309"/>
              <p:cNvSpPr txBox="1"/>
              <p:nvPr/>
            </p:nvSpPr>
            <p:spPr>
              <a:xfrm>
                <a:off x="411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0" name="Shape 310"/>
              <p:cNvSpPr txBox="1"/>
              <p:nvPr/>
            </p:nvSpPr>
            <p:spPr>
              <a:xfrm>
                <a:off x="426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1" name="Shape 311"/>
              <p:cNvSpPr txBox="1"/>
              <p:nvPr/>
            </p:nvSpPr>
            <p:spPr>
              <a:xfrm>
                <a:off x="441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2" name="Shape 312"/>
              <p:cNvSpPr txBox="1"/>
              <p:nvPr/>
            </p:nvSpPr>
            <p:spPr>
              <a:xfrm>
                <a:off x="456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3" name="Shape 313"/>
              <p:cNvSpPr txBox="1"/>
              <p:nvPr/>
            </p:nvSpPr>
            <p:spPr>
              <a:xfrm>
                <a:off x="472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4" name="Shape 314"/>
              <p:cNvSpPr txBox="1"/>
              <p:nvPr/>
            </p:nvSpPr>
            <p:spPr>
              <a:xfrm>
                <a:off x="487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5" name="Shape 315"/>
              <p:cNvSpPr txBox="1"/>
              <p:nvPr/>
            </p:nvSpPr>
            <p:spPr>
              <a:xfrm>
                <a:off x="502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6" name="Shape 316"/>
              <p:cNvSpPr txBox="1"/>
              <p:nvPr/>
            </p:nvSpPr>
            <p:spPr>
              <a:xfrm>
                <a:off x="517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7" name="Shape 317"/>
              <p:cNvSpPr txBox="1"/>
              <p:nvPr/>
            </p:nvSpPr>
            <p:spPr>
              <a:xfrm>
                <a:off x="533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8" name="Shape 318"/>
              <p:cNvSpPr txBox="1"/>
              <p:nvPr/>
            </p:nvSpPr>
            <p:spPr>
              <a:xfrm>
                <a:off x="548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9" name="Shape 319"/>
              <p:cNvSpPr txBox="1"/>
              <p:nvPr/>
            </p:nvSpPr>
            <p:spPr>
              <a:xfrm>
                <a:off x="563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0" name="Shape 320"/>
              <p:cNvSpPr txBox="1"/>
              <p:nvPr/>
            </p:nvSpPr>
            <p:spPr>
              <a:xfrm>
                <a:off x="578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1" name="Shape 321"/>
              <p:cNvSpPr txBox="1"/>
              <p:nvPr/>
            </p:nvSpPr>
            <p:spPr>
              <a:xfrm>
                <a:off x="594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2" name="Shape 322"/>
              <p:cNvSpPr txBox="1"/>
              <p:nvPr/>
            </p:nvSpPr>
            <p:spPr>
              <a:xfrm>
                <a:off x="609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3" name="Shape 323"/>
              <p:cNvSpPr txBox="1"/>
              <p:nvPr/>
            </p:nvSpPr>
            <p:spPr>
              <a:xfrm>
                <a:off x="624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4" name="Shape 324"/>
              <p:cNvSpPr txBox="1"/>
              <p:nvPr/>
            </p:nvSpPr>
            <p:spPr>
              <a:xfrm>
                <a:off x="639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5" name="Shape 325"/>
              <p:cNvSpPr txBox="1"/>
              <p:nvPr/>
            </p:nvSpPr>
            <p:spPr>
              <a:xfrm>
                <a:off x="655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6" name="Shape 326"/>
              <p:cNvSpPr txBox="1"/>
              <p:nvPr/>
            </p:nvSpPr>
            <p:spPr>
              <a:xfrm>
                <a:off x="670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7" name="Shape 327"/>
              <p:cNvSpPr txBox="1"/>
              <p:nvPr/>
            </p:nvSpPr>
            <p:spPr>
              <a:xfrm>
                <a:off x="685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8" name="Shape 328"/>
              <p:cNvSpPr txBox="1"/>
              <p:nvPr/>
            </p:nvSpPr>
            <p:spPr>
              <a:xfrm>
                <a:off x="700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9" name="Shape 329"/>
              <p:cNvSpPr txBox="1"/>
              <p:nvPr/>
            </p:nvSpPr>
            <p:spPr>
              <a:xfrm>
                <a:off x="715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0" name="Shape 330"/>
              <p:cNvSpPr txBox="1"/>
              <p:nvPr/>
            </p:nvSpPr>
            <p:spPr>
              <a:xfrm>
                <a:off x="731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1" name="Shape 331"/>
              <p:cNvSpPr txBox="1"/>
              <p:nvPr/>
            </p:nvSpPr>
            <p:spPr>
              <a:xfrm>
                <a:off x="746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2" name="Shape 332"/>
              <p:cNvSpPr txBox="1"/>
              <p:nvPr/>
            </p:nvSpPr>
            <p:spPr>
              <a:xfrm>
                <a:off x="761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3" name="Shape 333"/>
              <p:cNvSpPr txBox="1"/>
              <p:nvPr/>
            </p:nvSpPr>
            <p:spPr>
              <a:xfrm>
                <a:off x="776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4" name="Shape 334"/>
              <p:cNvSpPr txBox="1"/>
              <p:nvPr/>
            </p:nvSpPr>
            <p:spPr>
              <a:xfrm>
                <a:off x="792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5" name="Shape 335"/>
              <p:cNvSpPr txBox="1"/>
              <p:nvPr/>
            </p:nvSpPr>
            <p:spPr>
              <a:xfrm>
                <a:off x="807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6" name="Shape 336"/>
              <p:cNvSpPr txBox="1"/>
              <p:nvPr/>
            </p:nvSpPr>
            <p:spPr>
              <a:xfrm>
                <a:off x="822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7" name="Shape 337"/>
              <p:cNvSpPr txBox="1"/>
              <p:nvPr/>
            </p:nvSpPr>
            <p:spPr>
              <a:xfrm>
                <a:off x="837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8" name="Shape 338"/>
              <p:cNvSpPr txBox="1"/>
              <p:nvPr/>
            </p:nvSpPr>
            <p:spPr>
              <a:xfrm>
                <a:off x="853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9" name="Shape 339"/>
              <p:cNvSpPr txBox="1"/>
              <p:nvPr/>
            </p:nvSpPr>
            <p:spPr>
              <a:xfrm>
                <a:off x="868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0" name="Shape 340"/>
              <p:cNvSpPr txBox="1"/>
              <p:nvPr/>
            </p:nvSpPr>
            <p:spPr>
              <a:xfrm>
                <a:off x="883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1" name="Shape 341"/>
              <p:cNvSpPr txBox="1"/>
              <p:nvPr/>
            </p:nvSpPr>
            <p:spPr>
              <a:xfrm>
                <a:off x="898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42" name="Shape 342"/>
            <p:cNvSpPr txBox="1"/>
            <p:nvPr/>
          </p:nvSpPr>
          <p:spPr>
            <a:xfrm>
              <a:off x="681037" y="0"/>
              <a:ext cx="8462961" cy="6858000"/>
            </a:xfrm>
            <a:prstGeom prst="rect">
              <a:avLst/>
            </a:prstGeom>
            <a:solidFill>
              <a:schemeClr val="accent1">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3" name="Shape 343"/>
            <p:cNvSpPr txBox="1"/>
            <p:nvPr/>
          </p:nvSpPr>
          <p:spPr>
            <a:xfrm>
              <a:off x="0" y="0"/>
              <a:ext cx="9144000" cy="509586"/>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44" name="Shape 344"/>
          <p:cNvSpPr txBox="1"/>
          <p:nvPr/>
        </p:nvSpPr>
        <p:spPr>
          <a:xfrm>
            <a:off x="3505200" y="2590800"/>
            <a:ext cx="4892675" cy="76199"/>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5" name="Shape 345"/>
          <p:cNvSpPr txBox="1">
            <a:spLocks noGrp="1"/>
          </p:cNvSpPr>
          <p:nvPr>
            <p:ph type="title"/>
          </p:nvPr>
        </p:nvSpPr>
        <p:spPr>
          <a:xfrm>
            <a:off x="1219200" y="990600"/>
            <a:ext cx="6705599" cy="633412"/>
          </a:xfrm>
          <a:prstGeom prst="rect">
            <a:avLst/>
          </a:prstGeom>
          <a:noFill/>
          <a:ln>
            <a:noFill/>
          </a:ln>
        </p:spPr>
        <p:txBody>
          <a:bodyPr lIns="91425" tIns="91425" rIns="91425" bIns="91425" anchor="b"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46" name="Shape 346"/>
          <p:cNvSpPr txBox="1">
            <a:spLocks noGrp="1"/>
          </p:cNvSpPr>
          <p:nvPr>
            <p:ph type="body" idx="1"/>
          </p:nvPr>
        </p:nvSpPr>
        <p:spPr>
          <a:xfrm>
            <a:off x="1828800" y="1905000"/>
            <a:ext cx="6934199" cy="4190999"/>
          </a:xfrm>
          <a:prstGeom prst="rect">
            <a:avLst/>
          </a:prstGeom>
          <a:noFill/>
          <a:ln>
            <a:noFill/>
          </a:ln>
        </p:spPr>
        <p:txBody>
          <a:bodyPr lIns="91425" tIns="91425" rIns="91425" bIns="91425" anchor="t" anchorCtr="0"/>
          <a:lstStyle>
            <a:lvl1pPr marL="342900" marR="0" indent="-228600" algn="l" rtl="0">
              <a:spcBef>
                <a:spcPts val="480"/>
              </a:spcBef>
              <a:spcAft>
                <a:spcPts val="0"/>
              </a:spcAft>
              <a:buClr>
                <a:schemeClr val="folHlink"/>
              </a:buClr>
              <a:buFont typeface="Noto Symbol"/>
              <a:buChar char="■"/>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47" name="Shape 347"/>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8" name="Shape 348"/>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9" name="Shape 349"/>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endParaRPr lang="ar-SA"/>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ar-SA"/>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1"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r" defTabSz="914400" rtl="1"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r" defTabSz="914400" rtl="1"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r" defTabSz="914400" rtl="1"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31" name="Shape 13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2" name="Shape 132"/>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Chapter 9</a:t>
            </a:r>
          </a:p>
        </p:txBody>
      </p:sp>
      <p:sp>
        <p:nvSpPr>
          <p:cNvPr id="133" name="Shape 133"/>
          <p:cNvSpPr txBox="1">
            <a:spLocks noGrp="1"/>
          </p:cNvSpPr>
          <p:nvPr>
            <p:ph idx="1"/>
          </p:nvPr>
        </p:nvSpPr>
        <p:spPr>
          <a:xfrm>
            <a:off x="1828800" y="1905000"/>
            <a:ext cx="6476999" cy="41909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1" i="0" u="none" strike="noStrike" cap="none" baseline="0">
                <a:solidFill>
                  <a:schemeClr val="folHlink"/>
                </a:solidFill>
                <a:latin typeface="Arial"/>
                <a:ea typeface="Arial"/>
                <a:cs typeface="Arial"/>
                <a:sym typeface="Arial"/>
              </a:rPr>
              <a:t>Requirements Modeling: Scenario-Based Methods </a:t>
            </a:r>
          </a:p>
        </p:txBody>
      </p:sp>
      <p:sp>
        <p:nvSpPr>
          <p:cNvPr id="134" name="Shape 134"/>
          <p:cNvSpPr txBox="1"/>
          <p:nvPr/>
        </p:nvSpPr>
        <p:spPr>
          <a:xfrm>
            <a:off x="2133600" y="2743200"/>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i="1" u="none" strike="noStrike" cap="none" baseline="0" dirty="0">
                <a:solidFill>
                  <a:schemeClr val="dk2"/>
                </a:solidFill>
                <a:latin typeface="Helvetica Neue"/>
                <a:ea typeface="Helvetica Neue"/>
                <a:cs typeface="Helvetica Neue"/>
                <a:sym typeface="Helvetica Neue"/>
              </a:rPr>
              <a:t>Slide Set to accompany</a:t>
            </a:r>
            <a:r>
              <a:rPr lang="en-US" sz="3200" b="0" i="1" u="none" strike="noStrike" cap="none" baseline="0" dirty="0">
                <a:solidFill>
                  <a:schemeClr val="dk2"/>
                </a:solidFill>
                <a:latin typeface="Helvetica Neue"/>
                <a:ea typeface="Helvetica Neue"/>
                <a:cs typeface="Helvetica Neue"/>
                <a:sym typeface="Helvetica Neue"/>
              </a:rPr>
              <a:t/>
            </a:r>
            <a:br>
              <a:rPr lang="en-US" sz="3200" b="0" i="1" u="none" strike="noStrike" cap="none" baseline="0" dirty="0">
                <a:solidFill>
                  <a:schemeClr val="dk2"/>
                </a:solidFill>
                <a:latin typeface="Helvetica Neue"/>
                <a:ea typeface="Helvetica Neue"/>
                <a:cs typeface="Helvetica Neue"/>
                <a:sym typeface="Helvetica Neue"/>
              </a:rPr>
            </a:br>
            <a:r>
              <a:rPr lang="en-US" sz="2000" b="0" i="1" u="none" strike="noStrike" cap="none" baseline="0" dirty="0">
                <a:solidFill>
                  <a:schemeClr val="dk2"/>
                </a:solidFill>
                <a:latin typeface="Helvetica Neue"/>
                <a:ea typeface="Helvetica Neue"/>
                <a:cs typeface="Helvetica Neue"/>
                <a:sym typeface="Helvetica Neue"/>
              </a:rPr>
              <a:t>Software Engineering: A Practitioner’s Approach, 8/e</a:t>
            </a:r>
            <a:r>
              <a:rPr lang="en-US" sz="2400" b="0" i="1" u="none" strike="noStrike" cap="none" baseline="0" dirty="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dirty="0">
                <a:solidFill>
                  <a:schemeClr val="dk1"/>
                </a:solidFill>
                <a:latin typeface="Arial"/>
                <a:ea typeface="Arial"/>
                <a:cs typeface="Aria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i="0" u="none" strike="noStrike" cap="none" baseline="0" dirty="0">
                <a:solidFill>
                  <a:schemeClr val="dk1"/>
                </a:solidFill>
                <a:latin typeface="Arial"/>
                <a:ea typeface="Arial"/>
                <a:cs typeface="Arial"/>
                <a:sym typeface="Arial"/>
              </a:rPr>
              <a:t>Slides copyright © 1996, 2001, 2005, 2009, 2014</a:t>
            </a:r>
            <a:r>
              <a:rPr lang="en-US" sz="1800" b="0" i="0" u="none" strike="noStrike" cap="none" baseline="0" dirty="0">
                <a:solidFill>
                  <a:schemeClr val="dk1"/>
                </a:solidFill>
                <a:latin typeface="Arial"/>
                <a:ea typeface="Arial"/>
                <a:cs typeface="Arial"/>
                <a:sym typeface="Arial"/>
              </a:rPr>
              <a:t> </a:t>
            </a:r>
            <a:r>
              <a:rPr lang="en-US" sz="1200" b="1" i="0" u="none" strike="noStrike" cap="none" baseline="0" dirty="0">
                <a:solidFill>
                  <a:schemeClr val="dk1"/>
                </a:solidFill>
                <a:latin typeface="Arial"/>
                <a:ea typeface="Arial"/>
                <a:cs typeface="Arial"/>
                <a:sym typeface="Arial"/>
              </a:rPr>
              <a:t>by Roger S. Pressman</a:t>
            </a:r>
          </a:p>
          <a:p>
            <a:pPr marL="0" marR="0" lvl="0" indent="0" algn="l" rtl="0">
              <a:lnSpc>
                <a:spcPct val="100000"/>
              </a:lnSpc>
              <a:spcBef>
                <a:spcPts val="0"/>
              </a:spcBef>
              <a:spcAft>
                <a:spcPts val="0"/>
              </a:spcAft>
              <a:buClr>
                <a:schemeClr val="dk1"/>
              </a:buClr>
              <a:buFont typeface="Arial"/>
              <a:buNone/>
            </a:pPr>
            <a:endParaRPr sz="1800" b="1" i="1" u="none" strike="noStrike" cap="none" baseline="0" dirty="0">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i="1" u="none" strike="noStrike" cap="none" baseline="0" dirty="0">
                <a:solidFill>
                  <a:schemeClr val="dk2"/>
                </a:solidFill>
                <a:latin typeface="Arial"/>
                <a:ea typeface="Arial"/>
                <a:cs typeface="Aria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dirty="0">
                <a:solidFill>
                  <a:schemeClr val="dk1"/>
                </a:solidFill>
                <a:latin typeface="Arial"/>
                <a:ea typeface="Arial"/>
                <a:cs typeface="Arial"/>
                <a:sym typeface="Arial"/>
              </a:rPr>
              <a:t>May be reproduced ONLY for student use at the university level when used in conjunction with </a:t>
            </a:r>
            <a:r>
              <a:rPr lang="en-US" sz="1200" b="0" i="1" u="none" strike="noStrike" cap="none" baseline="0" dirty="0">
                <a:solidFill>
                  <a:schemeClr val="dk1"/>
                </a:solidFill>
                <a:latin typeface="Arial"/>
                <a:ea typeface="Arial"/>
                <a:cs typeface="Arial"/>
                <a:sym typeface="Arial"/>
              </a:rPr>
              <a:t>Software Engineering: A Practitioner's Approach, 8/e. </a:t>
            </a:r>
            <a:r>
              <a:rPr lang="en-US" sz="1200" b="0" i="0" u="none" strike="noStrike" cap="none" baseline="0" dirty="0">
                <a:solidFill>
                  <a:schemeClr val="dk1"/>
                </a:solidFill>
                <a:latin typeface="Arial"/>
                <a:ea typeface="Arial"/>
                <a:cs typeface="Arial"/>
                <a:sym typeface="Arial"/>
              </a:rPr>
              <a:t>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dirty="0">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05" name="Shape 20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6" name="Shape 206"/>
          <p:cNvSpPr txBox="1">
            <a:spLocks noGrp="1"/>
          </p:cNvSpPr>
          <p:nvPr>
            <p:ph type="title"/>
          </p:nvPr>
        </p:nvSpPr>
        <p:spPr>
          <a:xfrm>
            <a:off x="395536" y="404664"/>
            <a:ext cx="67055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What to Write About?</a:t>
            </a:r>
          </a:p>
        </p:txBody>
      </p:sp>
      <p:sp>
        <p:nvSpPr>
          <p:cNvPr id="207" name="Shape 207"/>
          <p:cNvSpPr txBox="1">
            <a:spLocks noGrp="1"/>
          </p:cNvSpPr>
          <p:nvPr>
            <p:ph idx="1"/>
          </p:nvPr>
        </p:nvSpPr>
        <p:spPr>
          <a:xfrm>
            <a:off x="17024" y="1052736"/>
            <a:ext cx="6688575" cy="43735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folHlink"/>
                </a:solidFill>
                <a:latin typeface="Arial"/>
                <a:ea typeface="Arial"/>
                <a:cs typeface="Arial"/>
                <a:sym typeface="Arial"/>
              </a:rPr>
              <a:t>Inception and elicitation</a:t>
            </a:r>
            <a:r>
              <a:rPr lang="en-US" sz="2000" b="0" i="0" u="none" strike="noStrike" cap="none" baseline="0" dirty="0">
                <a:solidFill>
                  <a:schemeClr val="dk1"/>
                </a:solidFill>
                <a:latin typeface="Arial"/>
                <a:ea typeface="Arial"/>
                <a:cs typeface="Arial"/>
                <a:sym typeface="Arial"/>
              </a:rPr>
              <a:t>—provide you with the information you’ll need to begin writing use cases. </a:t>
            </a:r>
          </a:p>
          <a:p>
            <a:pPr marL="342900" marR="0" lvl="0" indent="-342900" algn="l" rtl="0">
              <a:lnSpc>
                <a:spcPct val="90000"/>
              </a:lnSpc>
              <a:spcBef>
                <a:spcPts val="600"/>
              </a:spcBef>
              <a:spcAft>
                <a:spcPts val="0"/>
              </a:spcAft>
              <a:buClr>
                <a:schemeClr val="folHlink"/>
              </a:buClr>
              <a:buSzPct val="75000"/>
              <a:buFont typeface="Noto Symbol"/>
              <a:buChar char="■"/>
            </a:pPr>
            <a:r>
              <a:rPr lang="en-US" sz="2000" b="0" i="0" u="none" strike="noStrike" cap="none" baseline="0" dirty="0">
                <a:solidFill>
                  <a:schemeClr val="folHlink"/>
                </a:solidFill>
                <a:latin typeface="Arial"/>
                <a:ea typeface="Arial"/>
                <a:cs typeface="Arial"/>
                <a:sym typeface="Arial"/>
              </a:rPr>
              <a:t>Requirements gathering meetings, QFD, and other requirements engineering mechanisms</a:t>
            </a:r>
            <a:r>
              <a:rPr lang="en-US" sz="2000" b="0" i="0" u="none" strike="noStrike" cap="none" baseline="0" dirty="0">
                <a:solidFill>
                  <a:schemeClr val="dk1"/>
                </a:solidFill>
                <a:latin typeface="Arial"/>
                <a:ea typeface="Arial"/>
                <a:cs typeface="Arial"/>
                <a:sym typeface="Arial"/>
              </a:rPr>
              <a:t> are used to </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identify stakeholders</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define the scope of the problem</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specify overall operational goals</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establish priorities</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outline all known functional requirements, and </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0" u="none" strike="noStrike" cap="none" baseline="0" dirty="0">
                <a:solidFill>
                  <a:schemeClr val="dk1"/>
                </a:solidFill>
                <a:latin typeface="Arial"/>
                <a:ea typeface="Arial"/>
                <a:cs typeface="Arial"/>
                <a:sym typeface="Arial"/>
              </a:rPr>
              <a:t>describe the things (objects) that will be manipulated by the system. </a:t>
            </a:r>
          </a:p>
          <a:p>
            <a:pPr marL="342900" marR="0" lvl="0" indent="-342900" algn="l" rtl="0">
              <a:lnSpc>
                <a:spcPct val="90000"/>
              </a:lnSpc>
              <a:spcBef>
                <a:spcPts val="600"/>
              </a:spcBef>
              <a:spcAft>
                <a:spcPts val="0"/>
              </a:spcAft>
              <a:buClr>
                <a:schemeClr val="folHlink"/>
              </a:buClr>
              <a:buSzPct val="75000"/>
              <a:buFont typeface="Noto Symbol"/>
              <a:buChar char="■"/>
            </a:pPr>
            <a:r>
              <a:rPr lang="en-US" sz="2000" b="0" i="0" u="none" strike="noStrike" cap="none" baseline="0" dirty="0">
                <a:solidFill>
                  <a:schemeClr val="dk1"/>
                </a:solidFill>
                <a:latin typeface="Arial"/>
                <a:ea typeface="Arial"/>
                <a:cs typeface="Arial"/>
                <a:sym typeface="Arial"/>
              </a:rPr>
              <a:t>To begin developing a set of use cases, </a:t>
            </a:r>
            <a:r>
              <a:rPr lang="en-US" sz="2000" b="0" i="0" u="none" strike="noStrike" cap="none" baseline="0" dirty="0">
                <a:solidFill>
                  <a:schemeClr val="folHlink"/>
                </a:solidFill>
                <a:latin typeface="Arial"/>
                <a:ea typeface="Arial"/>
                <a:cs typeface="Arial"/>
                <a:sym typeface="Arial"/>
              </a:rPr>
              <a:t>list the functions or activities performed by a specific actor</a:t>
            </a:r>
            <a:r>
              <a:rPr lang="en-US" sz="2000" b="0" i="0" u="none" strike="noStrike" cap="none" baseline="0" dirty="0">
                <a:solidFill>
                  <a:schemeClr val="dk1"/>
                </a:solidFill>
                <a:latin typeface="Arial"/>
                <a:ea typeface="Arial"/>
                <a:cs typeface="Arial"/>
                <a:sym typeface="Arial"/>
              </a:rPr>
              <a:t>.</a:t>
            </a:r>
          </a:p>
        </p:txBody>
      </p:sp>
      <p:sp>
        <p:nvSpPr>
          <p:cNvPr id="2" name="مستطيل 1"/>
          <p:cNvSpPr/>
          <p:nvPr/>
        </p:nvSpPr>
        <p:spPr>
          <a:xfrm>
            <a:off x="7030678" y="548680"/>
            <a:ext cx="1026243" cy="307777"/>
          </a:xfrm>
          <a:prstGeom prst="rect">
            <a:avLst/>
          </a:prstGeom>
        </p:spPr>
        <p:txBody>
          <a:bodyPr wrap="none">
            <a:spAutoFit/>
          </a:bodyPr>
          <a:lstStyle/>
          <a:p>
            <a:r>
              <a:rPr lang="ar-SA" dirty="0"/>
              <a:t>ماذا أكتب عن؟</a:t>
            </a:r>
          </a:p>
        </p:txBody>
      </p:sp>
      <p:sp>
        <p:nvSpPr>
          <p:cNvPr id="3" name="مستطيل 2"/>
          <p:cNvSpPr/>
          <p:nvPr/>
        </p:nvSpPr>
        <p:spPr>
          <a:xfrm>
            <a:off x="6425952" y="1124744"/>
            <a:ext cx="2286000" cy="3970318"/>
          </a:xfrm>
          <a:prstGeom prst="rect">
            <a:avLst/>
          </a:prstGeom>
        </p:spPr>
        <p:txBody>
          <a:bodyPr wrap="square">
            <a:spAutoFit/>
          </a:bodyPr>
          <a:lstStyle/>
          <a:p>
            <a:pPr marL="285750" indent="-285750" algn="r" rtl="1">
              <a:buFont typeface="Arial" pitchFamily="34" charset="0"/>
              <a:buChar char="•"/>
            </a:pPr>
            <a:r>
              <a:rPr lang="ar-SA" dirty="0"/>
              <a:t>التأسيس والاستنباط أن توفر لك المعلومات التي ستحتاج إليها لبدء كتابة حالات الاستخدام.</a:t>
            </a:r>
          </a:p>
          <a:p>
            <a:pPr marL="285750" indent="-285750" algn="r" rtl="1">
              <a:buFont typeface="Arial" pitchFamily="34" charset="0"/>
              <a:buChar char="•"/>
            </a:pPr>
            <a:r>
              <a:rPr lang="ar-SA" dirty="0"/>
              <a:t>وتستخدم متطلبات جمع الاجتماعات، </a:t>
            </a:r>
            <a:r>
              <a:rPr lang="en-US" dirty="0"/>
              <a:t>QFD، </a:t>
            </a:r>
            <a:r>
              <a:rPr lang="ar-SA" dirty="0"/>
              <a:t>وآليات المتطلبات الهندسية الأخرى ل</a:t>
            </a:r>
          </a:p>
          <a:p>
            <a:pPr marL="285750" indent="-285750" algn="r" rtl="1">
              <a:buFont typeface="Arial" pitchFamily="34" charset="0"/>
              <a:buChar char="•"/>
            </a:pPr>
            <a:r>
              <a:rPr lang="ar-SA" dirty="0"/>
              <a:t>تحديد أصحاب المصلحة</a:t>
            </a:r>
          </a:p>
          <a:p>
            <a:pPr marL="285750" indent="-285750" algn="r" rtl="1">
              <a:buFont typeface="Arial" pitchFamily="34" charset="0"/>
              <a:buChar char="•"/>
            </a:pPr>
            <a:r>
              <a:rPr lang="ar-SA" dirty="0"/>
              <a:t>تحديد نطاق المشكلة</a:t>
            </a:r>
          </a:p>
          <a:p>
            <a:pPr marL="285750" indent="-285750" algn="r" rtl="1">
              <a:buFont typeface="Arial" pitchFamily="34" charset="0"/>
              <a:buChar char="•"/>
            </a:pPr>
            <a:r>
              <a:rPr lang="ar-SA" dirty="0"/>
              <a:t>تحديد الأهداف التشغيلية الشاملة</a:t>
            </a:r>
          </a:p>
          <a:p>
            <a:pPr marL="285750" indent="-285750" algn="r" rtl="1">
              <a:buFont typeface="Arial" pitchFamily="34" charset="0"/>
              <a:buChar char="•"/>
            </a:pPr>
            <a:r>
              <a:rPr lang="ar-SA" dirty="0"/>
              <a:t>تحديد الأولويات</a:t>
            </a:r>
          </a:p>
          <a:p>
            <a:pPr marL="285750" indent="-285750" algn="r" rtl="1">
              <a:buFont typeface="Arial" pitchFamily="34" charset="0"/>
              <a:buChar char="•"/>
            </a:pPr>
            <a:r>
              <a:rPr lang="ar-SA" dirty="0"/>
              <a:t>تحديد كافة المتطلبات الفنية المعروفة، و</a:t>
            </a:r>
          </a:p>
          <a:p>
            <a:pPr marL="285750" indent="-285750" algn="r" rtl="1">
              <a:buFont typeface="Arial" pitchFamily="34" charset="0"/>
              <a:buChar char="•"/>
            </a:pPr>
            <a:r>
              <a:rPr lang="ar-SA" dirty="0"/>
              <a:t>وصف الأشياء (الأشياء) التي سيتم التلاعب بها من قبل النظام.</a:t>
            </a:r>
          </a:p>
          <a:p>
            <a:pPr marL="285750" indent="-285750" algn="r" rtl="1">
              <a:buFont typeface="Arial" pitchFamily="34" charset="0"/>
              <a:buChar char="•"/>
            </a:pPr>
            <a:r>
              <a:rPr lang="ar-SA" dirty="0"/>
              <a:t>للبدء في تطوير مجموعة من حالات الاستخدام، وقائمة المهام أو الأنشطة التي يقوم بها الممثل معين.</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13" name="Shape 21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14" name="Shape 214"/>
          <p:cNvSpPr txBox="1">
            <a:spLocks noGrp="1"/>
          </p:cNvSpPr>
          <p:nvPr>
            <p:ph type="title"/>
          </p:nvPr>
        </p:nvSpPr>
        <p:spPr>
          <a:xfrm>
            <a:off x="179512" y="404664"/>
            <a:ext cx="67055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How Much to Write About?</a:t>
            </a:r>
          </a:p>
        </p:txBody>
      </p:sp>
      <p:sp>
        <p:nvSpPr>
          <p:cNvPr id="215" name="Shape 215"/>
          <p:cNvSpPr txBox="1">
            <a:spLocks noGrp="1"/>
          </p:cNvSpPr>
          <p:nvPr>
            <p:ph idx="1"/>
          </p:nvPr>
        </p:nvSpPr>
        <p:spPr>
          <a:xfrm>
            <a:off x="152398" y="1052736"/>
            <a:ext cx="8686801" cy="43735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Arial"/>
                <a:ea typeface="Arial"/>
                <a:cs typeface="Arial"/>
                <a:sym typeface="Arial"/>
              </a:rPr>
              <a:t>As further conversations with the stakeholders progress, the requirements gathering team develops use cases for each of the functions noted. </a:t>
            </a:r>
          </a:p>
          <a:p>
            <a:pPr marL="342900" marR="0" lvl="0" indent="-342900" algn="l" rtl="0">
              <a:lnSpc>
                <a:spcPct val="100000"/>
              </a:lnSpc>
              <a:spcBef>
                <a:spcPts val="1200"/>
              </a:spcBef>
              <a:spcAft>
                <a:spcPts val="0"/>
              </a:spcAft>
              <a:buClr>
                <a:schemeClr val="folHlink"/>
              </a:buClr>
              <a:buSzPct val="75000"/>
              <a:buFont typeface="Noto Symbol"/>
              <a:buChar char="■"/>
            </a:pPr>
            <a:r>
              <a:rPr lang="en-US" sz="2400" b="0" i="0" u="none" strike="noStrike" cap="none" baseline="0" dirty="0">
                <a:solidFill>
                  <a:schemeClr val="dk1"/>
                </a:solidFill>
                <a:latin typeface="Arial"/>
                <a:ea typeface="Arial"/>
                <a:cs typeface="Arial"/>
                <a:sym typeface="Arial"/>
              </a:rPr>
              <a:t>In general, use cases are written first in an informal narrative fashion. </a:t>
            </a:r>
          </a:p>
          <a:p>
            <a:pPr marL="342900" marR="0" lvl="0" indent="-342900" algn="l" rtl="0">
              <a:lnSpc>
                <a:spcPct val="100000"/>
              </a:lnSpc>
              <a:spcBef>
                <a:spcPts val="1200"/>
              </a:spcBef>
              <a:spcAft>
                <a:spcPts val="600"/>
              </a:spcAft>
              <a:buClr>
                <a:schemeClr val="folHlink"/>
              </a:buClr>
              <a:buSzPct val="75000"/>
              <a:buFont typeface="Noto Symbol"/>
              <a:buChar char="■"/>
            </a:pPr>
            <a:r>
              <a:rPr lang="en-US" sz="2400" b="0" i="0" u="none" strike="noStrike" cap="none" baseline="0" dirty="0">
                <a:solidFill>
                  <a:schemeClr val="dk1"/>
                </a:solidFill>
                <a:latin typeface="Arial"/>
                <a:ea typeface="Arial"/>
                <a:cs typeface="Arial"/>
                <a:sym typeface="Arial"/>
              </a:rPr>
              <a:t>If more formality is required, the same use case is rewritten using a structured format similar to the one proposed.</a:t>
            </a:r>
          </a:p>
        </p:txBody>
      </p:sp>
      <p:sp>
        <p:nvSpPr>
          <p:cNvPr id="2" name="مستطيل 1"/>
          <p:cNvSpPr/>
          <p:nvPr/>
        </p:nvSpPr>
        <p:spPr>
          <a:xfrm>
            <a:off x="6949331" y="548680"/>
            <a:ext cx="1277914" cy="307777"/>
          </a:xfrm>
          <a:prstGeom prst="rect">
            <a:avLst/>
          </a:prstGeom>
        </p:spPr>
        <p:txBody>
          <a:bodyPr wrap="none">
            <a:spAutoFit/>
          </a:bodyPr>
          <a:lstStyle/>
          <a:p>
            <a:r>
              <a:rPr lang="ar-SA" dirty="0"/>
              <a:t>كم لكتابة معلومات؟</a:t>
            </a:r>
          </a:p>
        </p:txBody>
      </p:sp>
      <p:sp>
        <p:nvSpPr>
          <p:cNvPr id="3" name="مستطيل 2"/>
          <p:cNvSpPr/>
          <p:nvPr/>
        </p:nvSpPr>
        <p:spPr>
          <a:xfrm>
            <a:off x="395536" y="4293096"/>
            <a:ext cx="8138863" cy="1077218"/>
          </a:xfrm>
          <a:prstGeom prst="rect">
            <a:avLst/>
          </a:prstGeom>
        </p:spPr>
        <p:txBody>
          <a:bodyPr wrap="square">
            <a:spAutoFit/>
          </a:bodyPr>
          <a:lstStyle/>
          <a:p>
            <a:pPr marL="285750" indent="-285750" algn="r" rtl="1">
              <a:buFont typeface="Arial" pitchFamily="34" charset="0"/>
              <a:buChar char="•"/>
            </a:pPr>
            <a:r>
              <a:rPr lang="ar-SA" sz="1600" dirty="0"/>
              <a:t>كما مزيد من المحادثات مع أصحاب المصلحة التقدم، وفريق جمع متطلبات تطور حالات الاستخدام لكل من وظائف لاحظت.</a:t>
            </a:r>
          </a:p>
          <a:p>
            <a:pPr marL="285750" indent="-285750" algn="r" rtl="1">
              <a:buFont typeface="Arial" pitchFamily="34" charset="0"/>
              <a:buChar char="•"/>
            </a:pPr>
            <a:r>
              <a:rPr lang="ar-SA" sz="1600" dirty="0"/>
              <a:t>بشكل عام، مكتوبة حالات الاستخدام لأول مرة بطريقة السرد الرسمي.</a:t>
            </a:r>
          </a:p>
          <a:p>
            <a:pPr marL="285750" indent="-285750" algn="r" rtl="1">
              <a:buFont typeface="Arial" pitchFamily="34" charset="0"/>
              <a:buChar char="•"/>
            </a:pPr>
            <a:r>
              <a:rPr lang="ar-SA" sz="1600" dirty="0"/>
              <a:t>إذا كنت بحاجة المزيد من شكلي، يتم إعادة كتابة نفس حالة استخدام باستخدام شكل منظم مماثلة لتلك المقترحة.</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22" name="Shape 222"/>
          <p:cNvSpPr txBox="1">
            <a:spLocks noGrp="1"/>
          </p:cNvSpPr>
          <p:nvPr>
            <p:ph type="title"/>
          </p:nvPr>
        </p:nvSpPr>
        <p:spPr>
          <a:xfrm>
            <a:off x="323528" y="332656"/>
            <a:ext cx="2640011"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Use-Cases</a:t>
            </a:r>
          </a:p>
        </p:txBody>
      </p:sp>
      <p:sp>
        <p:nvSpPr>
          <p:cNvPr id="223" name="Shape 223"/>
          <p:cNvSpPr txBox="1">
            <a:spLocks noGrp="1"/>
          </p:cNvSpPr>
          <p:nvPr>
            <p:ph idx="1"/>
          </p:nvPr>
        </p:nvSpPr>
        <p:spPr>
          <a:xfrm>
            <a:off x="179512" y="1268760"/>
            <a:ext cx="7162799" cy="2657474"/>
          </a:xfrm>
          <a:prstGeom prst="rect">
            <a:avLst/>
          </a:prstGeom>
          <a:noFill/>
          <a:ln>
            <a:noFill/>
          </a:ln>
        </p:spPr>
        <p:txBody>
          <a:bodyPr lIns="90475" tIns="44450" rIns="90475" bIns="4445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a scenario that describes a “thread of usage” for a system</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1" u="none" strike="noStrike" cap="none" baseline="0" dirty="0">
                <a:solidFill>
                  <a:schemeClr val="folHlink"/>
                </a:solidFill>
                <a:latin typeface="Helvetica Neue"/>
                <a:ea typeface="Helvetica Neue"/>
                <a:cs typeface="Helvetica Neue"/>
                <a:sym typeface="Helvetica Neue"/>
              </a:rPr>
              <a:t>actors</a:t>
            </a:r>
            <a:r>
              <a:rPr lang="en-US" sz="2400" b="0" i="0" u="none" strike="noStrike" cap="none" baseline="0" dirty="0">
                <a:solidFill>
                  <a:schemeClr val="folHlink"/>
                </a:solidFill>
                <a:latin typeface="Helvetica Neue"/>
                <a:ea typeface="Helvetica Neue"/>
                <a:cs typeface="Helvetica Neue"/>
                <a:sym typeface="Helvetica Neue"/>
              </a:rPr>
              <a:t> </a:t>
            </a:r>
            <a:r>
              <a:rPr lang="en-US" sz="2400" b="0" i="0" u="none" strike="noStrike" cap="none" baseline="0" dirty="0">
                <a:solidFill>
                  <a:schemeClr val="dk1"/>
                </a:solidFill>
                <a:latin typeface="Helvetica Neue"/>
                <a:ea typeface="Helvetica Neue"/>
                <a:cs typeface="Helvetica Neue"/>
                <a:sym typeface="Helvetica Neue"/>
              </a:rPr>
              <a:t>represent roles people or devices play as the system functions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1" u="none" strike="noStrike" cap="none" baseline="0" dirty="0">
                <a:solidFill>
                  <a:schemeClr val="folHlink"/>
                </a:solidFill>
                <a:latin typeface="Helvetica Neue"/>
                <a:ea typeface="Helvetica Neue"/>
                <a:cs typeface="Helvetica Neue"/>
                <a:sym typeface="Helvetica Neue"/>
              </a:rPr>
              <a:t>users</a:t>
            </a:r>
            <a:r>
              <a:rPr lang="en-US" sz="2400" b="0" i="0" u="none" strike="noStrike" cap="none" baseline="0" dirty="0">
                <a:solidFill>
                  <a:schemeClr val="dk1"/>
                </a:solidFill>
                <a:latin typeface="Helvetica Neue"/>
                <a:ea typeface="Helvetica Neue"/>
                <a:cs typeface="Helvetica Neue"/>
                <a:sym typeface="Helvetica Neue"/>
              </a:rPr>
              <a:t> can play a number of different roles for a given scenario</a:t>
            </a:r>
          </a:p>
        </p:txBody>
      </p:sp>
      <p:sp>
        <p:nvSpPr>
          <p:cNvPr id="2" name="مستطيل 1"/>
          <p:cNvSpPr/>
          <p:nvPr/>
        </p:nvSpPr>
        <p:spPr>
          <a:xfrm>
            <a:off x="7203729" y="764704"/>
            <a:ext cx="987771" cy="307777"/>
          </a:xfrm>
          <a:prstGeom prst="rect">
            <a:avLst/>
          </a:prstGeom>
        </p:spPr>
        <p:txBody>
          <a:bodyPr wrap="none">
            <a:spAutoFit/>
          </a:bodyPr>
          <a:lstStyle/>
          <a:p>
            <a:r>
              <a:rPr lang="ar-SA" dirty="0"/>
              <a:t>استخدم حالات</a:t>
            </a:r>
          </a:p>
        </p:txBody>
      </p:sp>
      <p:sp>
        <p:nvSpPr>
          <p:cNvPr id="3" name="مستطيل 2"/>
          <p:cNvSpPr/>
          <p:nvPr/>
        </p:nvSpPr>
        <p:spPr>
          <a:xfrm>
            <a:off x="755576" y="4005064"/>
            <a:ext cx="7668344" cy="830997"/>
          </a:xfrm>
          <a:prstGeom prst="rect">
            <a:avLst/>
          </a:prstGeom>
        </p:spPr>
        <p:txBody>
          <a:bodyPr wrap="square">
            <a:spAutoFit/>
          </a:bodyPr>
          <a:lstStyle/>
          <a:p>
            <a:pPr marL="285750" indent="-285750" algn="r" rtl="1">
              <a:buFont typeface="Arial" pitchFamily="34" charset="0"/>
              <a:buChar char="•"/>
            </a:pPr>
            <a:r>
              <a:rPr lang="ar-SA" sz="1600" dirty="0"/>
              <a:t>وهو السيناريو الذي يصف "موضوع من استخدام" للنظام</a:t>
            </a:r>
          </a:p>
          <a:p>
            <a:pPr marL="285750" indent="-285750" algn="r" rtl="1">
              <a:buFont typeface="Arial" pitchFamily="34" charset="0"/>
              <a:buChar char="•"/>
            </a:pPr>
            <a:r>
              <a:rPr lang="ar-SA" sz="1600" dirty="0"/>
              <a:t>الجهات الفاعلة تمثل أدوار الأشخاص أو الأجهزة كما تلعب </a:t>
            </a:r>
            <a:r>
              <a:rPr lang="ar-SA" sz="1600" dirty="0" smtClean="0"/>
              <a:t>وظائف </a:t>
            </a:r>
            <a:r>
              <a:rPr lang="ar-SA" sz="1600" dirty="0"/>
              <a:t>النظام</a:t>
            </a:r>
          </a:p>
          <a:p>
            <a:pPr marL="285750" indent="-285750" algn="r" rtl="1">
              <a:buFont typeface="Arial" pitchFamily="34" charset="0"/>
              <a:buChar char="•"/>
            </a:pPr>
            <a:r>
              <a:rPr lang="ar-SA" sz="1600" dirty="0"/>
              <a:t>يمكن للمستخدمين تشغيل عدد من الأدوار المختلفة لسيناريو معين</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0" name="Shape 230"/>
          <p:cNvSpPr txBox="1">
            <a:spLocks noGrp="1"/>
          </p:cNvSpPr>
          <p:nvPr>
            <p:ph type="title"/>
          </p:nvPr>
        </p:nvSpPr>
        <p:spPr>
          <a:xfrm>
            <a:off x="1143000" y="1143000"/>
            <a:ext cx="5492749"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Developing a Use-Case</a:t>
            </a:r>
          </a:p>
        </p:txBody>
      </p:sp>
      <p:sp>
        <p:nvSpPr>
          <p:cNvPr id="231" name="Shape 231"/>
          <p:cNvSpPr txBox="1">
            <a:spLocks noGrp="1"/>
          </p:cNvSpPr>
          <p:nvPr>
            <p:ph idx="1"/>
          </p:nvPr>
        </p:nvSpPr>
        <p:spPr>
          <a:xfrm>
            <a:off x="1676400" y="1905000"/>
            <a:ext cx="7162799" cy="2828924"/>
          </a:xfrm>
          <a:prstGeom prst="rect">
            <a:avLst/>
          </a:prstGeom>
          <a:noFill/>
          <a:ln>
            <a:noFill/>
          </a:ln>
        </p:spPr>
        <p:txBody>
          <a:bodyPr lIns="90475" tIns="44450" rIns="90475" bIns="4445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a:solidFill>
                  <a:schemeClr val="dk1"/>
                </a:solidFill>
                <a:latin typeface="Helvetica Neue"/>
                <a:ea typeface="Helvetica Neue"/>
                <a:cs typeface="Helvetica Neue"/>
                <a:sym typeface="Helvetica Neue"/>
              </a:rPr>
              <a:t>What are the main tasks or functions that are performed by the actor?</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Helvetica Neue"/>
                <a:ea typeface="Helvetica Neue"/>
                <a:cs typeface="Helvetica Neue"/>
                <a:sym typeface="Helvetica Neue"/>
              </a:rPr>
              <a:t>What system information will the the actor acquire, produce or change?</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Helvetica Neue"/>
                <a:ea typeface="Helvetica Neue"/>
                <a:cs typeface="Helvetica Neue"/>
                <a:sym typeface="Helvetica Neue"/>
              </a:rPr>
              <a:t>Will the actor have to inform the system about changes in the external environment?</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Helvetica Neue"/>
                <a:ea typeface="Helvetica Neue"/>
                <a:cs typeface="Helvetica Neue"/>
                <a:sym typeface="Helvetica Neue"/>
              </a:rPr>
              <a:t>What information does the actor desire from the system?</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Helvetica Neue"/>
                <a:ea typeface="Helvetica Neue"/>
                <a:cs typeface="Helvetica Neue"/>
                <a:sym typeface="Helvetica Neue"/>
              </a:rPr>
              <a:t>Does the actor wish to be informed about unexpected changes?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8" name="Shape 238"/>
          <p:cNvSpPr txBox="1">
            <a:spLocks noGrp="1"/>
          </p:cNvSpPr>
          <p:nvPr>
            <p:ph type="title"/>
          </p:nvPr>
        </p:nvSpPr>
        <p:spPr>
          <a:xfrm>
            <a:off x="107504" y="617511"/>
            <a:ext cx="5346700" cy="666749"/>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Reviewing a Use-Case</a:t>
            </a:r>
          </a:p>
        </p:txBody>
      </p:sp>
      <p:sp>
        <p:nvSpPr>
          <p:cNvPr id="239" name="Shape 239"/>
          <p:cNvSpPr txBox="1">
            <a:spLocks noGrp="1"/>
          </p:cNvSpPr>
          <p:nvPr>
            <p:ph idx="1"/>
          </p:nvPr>
        </p:nvSpPr>
        <p:spPr>
          <a:xfrm>
            <a:off x="26778" y="1438666"/>
            <a:ext cx="8164722" cy="3962399"/>
          </a:xfrm>
          <a:prstGeom prst="rect">
            <a:avLst/>
          </a:prstGeom>
          <a:noFill/>
          <a:ln>
            <a:noFill/>
          </a:ln>
        </p:spPr>
        <p:txBody>
          <a:bodyPr lIns="90475" tIns="44450" rIns="90475" bIns="4445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Use-cases are written first in narrative form and mapped to a template if formality is needed</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Each primary scenario should be reviewed and refined to see if alternative interactions are possible</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Can the actor take some other action at this point?</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it possible that the actor will encounter an error condition at some point? If so, what?</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it possible that the actor will encounter some other behavior at some point? If so, what?</a:t>
            </a:r>
          </a:p>
        </p:txBody>
      </p:sp>
      <p:sp>
        <p:nvSpPr>
          <p:cNvPr id="2" name="مستطيل 1"/>
          <p:cNvSpPr/>
          <p:nvPr/>
        </p:nvSpPr>
        <p:spPr>
          <a:xfrm>
            <a:off x="6876256" y="1124744"/>
            <a:ext cx="1584088" cy="307777"/>
          </a:xfrm>
          <a:prstGeom prst="rect">
            <a:avLst/>
          </a:prstGeom>
        </p:spPr>
        <p:txBody>
          <a:bodyPr wrap="none">
            <a:spAutoFit/>
          </a:bodyPr>
          <a:lstStyle/>
          <a:p>
            <a:r>
              <a:rPr lang="ar-SA" dirty="0"/>
              <a:t>مراجعة لاستخدام القضية</a:t>
            </a:r>
          </a:p>
        </p:txBody>
      </p:sp>
      <p:sp>
        <p:nvSpPr>
          <p:cNvPr id="3" name="مستطيل 2"/>
          <p:cNvSpPr/>
          <p:nvPr/>
        </p:nvSpPr>
        <p:spPr>
          <a:xfrm>
            <a:off x="251520" y="4725144"/>
            <a:ext cx="8357127" cy="1323439"/>
          </a:xfrm>
          <a:prstGeom prst="rect">
            <a:avLst/>
          </a:prstGeom>
        </p:spPr>
        <p:txBody>
          <a:bodyPr wrap="square">
            <a:spAutoFit/>
          </a:bodyPr>
          <a:lstStyle/>
          <a:p>
            <a:pPr marL="285750" indent="-285750" algn="r" rtl="1">
              <a:buFont typeface="Arial" pitchFamily="34" charset="0"/>
              <a:buChar char="•"/>
            </a:pPr>
            <a:r>
              <a:rPr lang="ar-SA" sz="1600" dirty="0"/>
              <a:t>مكتوبة استخدام الحالات لأول مرة في شكل سردي وتعيينها إلى القالب إذا كانت هناك حاجة شكلية</a:t>
            </a:r>
          </a:p>
          <a:p>
            <a:pPr marL="285750" indent="-285750" algn="r" rtl="1">
              <a:buFont typeface="Arial" pitchFamily="34" charset="0"/>
              <a:buChar char="•"/>
            </a:pPr>
            <a:r>
              <a:rPr lang="ar-SA" sz="1600" dirty="0"/>
              <a:t>يجب مراجعة وتنقيح كل سيناريو الأساسي لمعرفة ما اذا التفاعلات بديلة ممكنة</a:t>
            </a:r>
          </a:p>
          <a:p>
            <a:pPr marL="285750" indent="-285750" algn="r" rtl="1">
              <a:buFont typeface="Arial" pitchFamily="34" charset="0"/>
              <a:buChar char="•"/>
            </a:pPr>
            <a:r>
              <a:rPr lang="ar-SA" sz="1600" dirty="0"/>
              <a:t>يمكن للممثل أن تتخذ بعض الإجراءات الأخرى في هذه المرحلة؟</a:t>
            </a:r>
          </a:p>
          <a:p>
            <a:pPr marL="285750" indent="-285750" algn="r" rtl="1">
              <a:buFont typeface="Arial" pitchFamily="34" charset="0"/>
              <a:buChar char="•"/>
            </a:pPr>
            <a:r>
              <a:rPr lang="ar-SA" sz="1600" dirty="0"/>
              <a:t>هل من الممكن أن الفاعل سوف تواجه حالة خطأ في مرحلة ما؟ إذا كان الأمر كذلك، ما هي؟</a:t>
            </a:r>
          </a:p>
          <a:p>
            <a:pPr marL="285750" indent="-285750" algn="r" rtl="1">
              <a:buFont typeface="Arial" pitchFamily="34" charset="0"/>
              <a:buChar char="•"/>
            </a:pPr>
            <a:r>
              <a:rPr lang="ar-SA" sz="1600" dirty="0"/>
              <a:t>هل من الممكن أن الفاعل سوف تواجه بعض سلوكيات أخرى في مرحلة ما؟ إذا كان الأمر كذلك، ما هي؟</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46" name="Shape 246"/>
          <p:cNvSpPr txBox="1">
            <a:spLocks noGrp="1"/>
          </p:cNvSpPr>
          <p:nvPr>
            <p:ph type="title"/>
          </p:nvPr>
        </p:nvSpPr>
        <p:spPr>
          <a:xfrm>
            <a:off x="1143000" y="1143000"/>
            <a:ext cx="5700711" cy="6095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Use-Case Diagram</a:t>
            </a:r>
          </a:p>
        </p:txBody>
      </p:sp>
      <p:pic>
        <p:nvPicPr>
          <p:cNvPr id="247" name="Shape 247"/>
          <p:cNvPicPr preferRelativeResize="0"/>
          <p:nvPr/>
        </p:nvPicPr>
        <p:blipFill rotWithShape="1">
          <a:blip r:embed="rId3">
            <a:alphaModFix/>
          </a:blip>
          <a:srcRect/>
          <a:stretch/>
        </p:blipFill>
        <p:spPr>
          <a:xfrm>
            <a:off x="2743200" y="1981200"/>
            <a:ext cx="4113211" cy="4116386"/>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53" name="Shape 25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54" name="Shape 254"/>
          <p:cNvSpPr txBox="1">
            <a:spLocks noGrp="1"/>
          </p:cNvSpPr>
          <p:nvPr>
            <p:ph type="title"/>
          </p:nvPr>
        </p:nvSpPr>
        <p:spPr>
          <a:xfrm>
            <a:off x="251520" y="116632"/>
            <a:ext cx="2636836" cy="666749"/>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Exceptions</a:t>
            </a:r>
          </a:p>
        </p:txBody>
      </p:sp>
      <p:sp>
        <p:nvSpPr>
          <p:cNvPr id="255" name="Shape 255"/>
          <p:cNvSpPr txBox="1">
            <a:spLocks noGrp="1"/>
          </p:cNvSpPr>
          <p:nvPr>
            <p:ph idx="1"/>
          </p:nvPr>
        </p:nvSpPr>
        <p:spPr>
          <a:xfrm>
            <a:off x="179512" y="1052736"/>
            <a:ext cx="7162799" cy="3962399"/>
          </a:xfrm>
          <a:prstGeom prst="rect">
            <a:avLst/>
          </a:prstGeom>
          <a:noFill/>
          <a:ln>
            <a:noFill/>
          </a:ln>
        </p:spPr>
        <p:txBody>
          <a:bodyPr lIns="90475" tIns="44450" rIns="90475" bIns="4445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Describe situations (failures or user choices) that cause the system to exhibit unusual behavior</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Brainstorming should be used to derive a reasonably complete set of exceptions for each use case</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Are there cases where a validation function occurs for the use case?</a:t>
            </a:r>
          </a:p>
          <a:p>
            <a:pPr marL="742950" marR="0" lvl="1" indent="-285750" algn="l" rtl="0">
              <a:lnSpc>
                <a:spcPct val="10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Are there cases where a supporting function (actor) fails to respond appropriately?</a:t>
            </a:r>
          </a:p>
          <a:p>
            <a:pPr marL="742950" marR="0" lvl="1" indent="-285750" algn="l" rtl="0">
              <a:lnSpc>
                <a:spcPct val="10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Can poor system performance result in unexpected or improper use actions?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Handling exceptions may require the creation of additional use cases</a:t>
            </a:r>
          </a:p>
        </p:txBody>
      </p:sp>
      <p:sp>
        <p:nvSpPr>
          <p:cNvPr id="2" name="مستطيل 1"/>
          <p:cNvSpPr/>
          <p:nvPr/>
        </p:nvSpPr>
        <p:spPr>
          <a:xfrm>
            <a:off x="4355976" y="260648"/>
            <a:ext cx="726481" cy="307777"/>
          </a:xfrm>
          <a:prstGeom prst="rect">
            <a:avLst/>
          </a:prstGeom>
        </p:spPr>
        <p:txBody>
          <a:bodyPr wrap="none">
            <a:spAutoFit/>
          </a:bodyPr>
          <a:lstStyle/>
          <a:p>
            <a:r>
              <a:rPr lang="ar-SA" dirty="0"/>
              <a:t>استثناءات</a:t>
            </a:r>
          </a:p>
        </p:txBody>
      </p:sp>
      <p:sp>
        <p:nvSpPr>
          <p:cNvPr id="3" name="مستطيل 2"/>
          <p:cNvSpPr/>
          <p:nvPr/>
        </p:nvSpPr>
        <p:spPr>
          <a:xfrm>
            <a:off x="793800" y="4870230"/>
            <a:ext cx="7850831" cy="1384995"/>
          </a:xfrm>
          <a:prstGeom prst="rect">
            <a:avLst/>
          </a:prstGeom>
        </p:spPr>
        <p:txBody>
          <a:bodyPr wrap="square">
            <a:spAutoFit/>
          </a:bodyPr>
          <a:lstStyle/>
          <a:p>
            <a:pPr marL="285750" indent="-285750" algn="r" rtl="1">
              <a:buFont typeface="Arial" pitchFamily="34" charset="0"/>
              <a:buChar char="•"/>
            </a:pPr>
            <a:r>
              <a:rPr lang="ar-SA" dirty="0"/>
              <a:t>وصف الحالات (الفشل أو خيارات المستخدم) التي تسبب النظام إلى يظهرون سلوكا غير عادي</a:t>
            </a:r>
          </a:p>
          <a:p>
            <a:pPr marL="285750" indent="-285750" algn="r" rtl="1">
              <a:buFont typeface="Arial" pitchFamily="34" charset="0"/>
              <a:buChar char="•"/>
            </a:pPr>
            <a:r>
              <a:rPr lang="ar-SA" dirty="0"/>
              <a:t>وينبغي استخدام العصف الذهني لاستخلاص مجموعة كاملة معقول من استثناءات لكل حالة استخدام</a:t>
            </a:r>
          </a:p>
          <a:p>
            <a:pPr marL="285750" indent="-285750" algn="r" rtl="1">
              <a:buFont typeface="Arial" pitchFamily="34" charset="0"/>
              <a:buChar char="•"/>
            </a:pPr>
            <a:r>
              <a:rPr lang="ar-SA" dirty="0"/>
              <a:t>هل هناك حالات حيث تحدث وظيفة التحقق من صحة حالة استخدام؟</a:t>
            </a:r>
          </a:p>
          <a:p>
            <a:pPr marL="285750" indent="-285750" algn="r" rtl="1">
              <a:buFont typeface="Arial" pitchFamily="34" charset="0"/>
              <a:buChar char="•"/>
            </a:pPr>
            <a:r>
              <a:rPr lang="ar-SA" dirty="0"/>
              <a:t>هل هناك حالات حيث فشل دعم وظيفة (ممثل) للرد بشكل مناسب؟</a:t>
            </a:r>
          </a:p>
          <a:p>
            <a:pPr marL="285750" indent="-285750" algn="r" rtl="1">
              <a:buFont typeface="Arial" pitchFamily="34" charset="0"/>
              <a:buChar char="•"/>
            </a:pPr>
            <a:r>
              <a:rPr lang="ar-SA" dirty="0"/>
              <a:t>يمكن أن يؤدي ضعف أداء النظام في إجراءات استخدام غير متوقعة أو غير لائقة؟</a:t>
            </a:r>
          </a:p>
          <a:p>
            <a:pPr marL="285750" indent="-285750" algn="r" rtl="1">
              <a:buFont typeface="Arial" pitchFamily="34" charset="0"/>
              <a:buChar char="•"/>
            </a:pPr>
            <a:r>
              <a:rPr lang="ar-SA" dirty="0"/>
              <a:t>معالجة الاستثناءات قد تتطلب إنشاء حالات الاستخدام إضافية</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1" name="Shape 26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63" name="Shape 263"/>
          <p:cNvSpPr txBox="1">
            <a:spLocks noGrp="1"/>
          </p:cNvSpPr>
          <p:nvPr>
            <p:ph type="title"/>
          </p:nvPr>
        </p:nvSpPr>
        <p:spPr>
          <a:xfrm>
            <a:off x="312739" y="294929"/>
            <a:ext cx="5021261" cy="6857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Activity Diagram</a:t>
            </a:r>
          </a:p>
        </p:txBody>
      </p:sp>
      <p:pic>
        <p:nvPicPr>
          <p:cNvPr id="264" name="Shape 264"/>
          <p:cNvPicPr preferRelativeResize="0"/>
          <p:nvPr/>
        </p:nvPicPr>
        <p:blipFill rotWithShape="1">
          <a:blip r:embed="rId3">
            <a:alphaModFix/>
          </a:blip>
          <a:srcRect/>
          <a:stretch/>
        </p:blipFill>
        <p:spPr>
          <a:xfrm>
            <a:off x="4901617" y="826839"/>
            <a:ext cx="3988115" cy="5724872"/>
          </a:xfrm>
          <a:prstGeom prst="rect">
            <a:avLst/>
          </a:prstGeom>
          <a:noFill/>
          <a:ln>
            <a:noFill/>
          </a:ln>
        </p:spPr>
      </p:pic>
      <p:sp>
        <p:nvSpPr>
          <p:cNvPr id="265" name="Shape 265"/>
          <p:cNvSpPr txBox="1"/>
          <p:nvPr/>
        </p:nvSpPr>
        <p:spPr>
          <a:xfrm>
            <a:off x="251520" y="1203325"/>
            <a:ext cx="2438399" cy="22256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Quattrocento"/>
              <a:buNone/>
            </a:pPr>
            <a:r>
              <a:rPr lang="en-US" sz="2000" b="0" i="1" u="none" strike="noStrike" cap="none" baseline="0" dirty="0">
                <a:solidFill>
                  <a:schemeClr val="dk1"/>
                </a:solidFill>
                <a:latin typeface="Quattrocento"/>
                <a:ea typeface="Quattrocento"/>
                <a:cs typeface="Quattrocento"/>
                <a:sym typeface="Quattrocento"/>
              </a:rPr>
              <a:t>Supplements the use case by providing a graphical representation of the flow of interaction within a specific scenario</a:t>
            </a:r>
          </a:p>
        </p:txBody>
      </p:sp>
      <p:sp>
        <p:nvSpPr>
          <p:cNvPr id="2" name="مستطيل 1"/>
          <p:cNvSpPr/>
          <p:nvPr/>
        </p:nvSpPr>
        <p:spPr>
          <a:xfrm>
            <a:off x="5485699" y="672951"/>
            <a:ext cx="1024639" cy="307777"/>
          </a:xfrm>
          <a:prstGeom prst="rect">
            <a:avLst/>
          </a:prstGeom>
        </p:spPr>
        <p:txBody>
          <a:bodyPr wrap="none">
            <a:spAutoFit/>
          </a:bodyPr>
          <a:lstStyle/>
          <a:p>
            <a:r>
              <a:rPr lang="ar-SA" dirty="0"/>
              <a:t>آخر رسم بياني</a:t>
            </a:r>
          </a:p>
        </p:txBody>
      </p:sp>
      <p:sp>
        <p:nvSpPr>
          <p:cNvPr id="3" name="مستطيل 2"/>
          <p:cNvSpPr/>
          <p:nvPr/>
        </p:nvSpPr>
        <p:spPr>
          <a:xfrm>
            <a:off x="237567" y="4094956"/>
            <a:ext cx="4572000" cy="523220"/>
          </a:xfrm>
          <a:prstGeom prst="rect">
            <a:avLst/>
          </a:prstGeom>
        </p:spPr>
        <p:txBody>
          <a:bodyPr>
            <a:spAutoFit/>
          </a:bodyPr>
          <a:lstStyle/>
          <a:p>
            <a:r>
              <a:rPr lang="ar-SA" dirty="0"/>
              <a:t>يكمل حالة استخدام من خلال توفير تمثيل رسومي للتدفق التفاعل ضمن سيناريو محدد</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271" name="Shape 27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2" name="Shape 272"/>
          <p:cNvSpPr txBox="1"/>
          <p:nvPr/>
        </p:nvSpPr>
        <p:spPr>
          <a:xfrm>
            <a:off x="4419600" y="1905000"/>
            <a:ext cx="4328864" cy="4419599"/>
          </a:xfrm>
          <a:prstGeom prst="rect">
            <a:avLst/>
          </a:prstGeom>
          <a:solidFill>
            <a:srgbClr val="96E3FE"/>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3" name="Shape 273"/>
          <p:cNvSpPr txBox="1">
            <a:spLocks noGrp="1"/>
          </p:cNvSpPr>
          <p:nvPr>
            <p:ph type="title"/>
          </p:nvPr>
        </p:nvSpPr>
        <p:spPr>
          <a:xfrm>
            <a:off x="1219200" y="1066800"/>
            <a:ext cx="5943599" cy="6857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err="1">
                <a:solidFill>
                  <a:schemeClr val="dk2"/>
                </a:solidFill>
                <a:latin typeface="Helvetica Neue"/>
                <a:ea typeface="Helvetica Neue"/>
                <a:cs typeface="Helvetica Neue"/>
                <a:sym typeface="Helvetica Neue"/>
              </a:rPr>
              <a:t>Swimlane</a:t>
            </a:r>
            <a:r>
              <a:rPr lang="en-US" sz="4000" b="0" i="0" u="none" strike="noStrike" cap="none" baseline="0" dirty="0">
                <a:solidFill>
                  <a:schemeClr val="dk2"/>
                </a:solidFill>
                <a:latin typeface="Helvetica Neue"/>
                <a:ea typeface="Helvetica Neue"/>
                <a:cs typeface="Helvetica Neue"/>
                <a:sym typeface="Helvetica Neue"/>
              </a:rPr>
              <a:t> Diagrams</a:t>
            </a:r>
          </a:p>
        </p:txBody>
      </p:sp>
      <p:sp>
        <p:nvSpPr>
          <p:cNvPr id="274" name="Shape 274"/>
          <p:cNvSpPr txBox="1"/>
          <p:nvPr/>
        </p:nvSpPr>
        <p:spPr>
          <a:xfrm>
            <a:off x="152401" y="1849428"/>
            <a:ext cx="3809998" cy="220503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dk1"/>
              </a:buClr>
              <a:buSzPct val="25000"/>
              <a:buFont typeface="Quattrocento"/>
              <a:buNone/>
            </a:pPr>
            <a:r>
              <a:rPr lang="en-US" sz="1400" b="0" i="1" u="none" strike="noStrike" cap="none" baseline="0" dirty="0">
                <a:solidFill>
                  <a:schemeClr val="dk1"/>
                </a:solidFill>
                <a:latin typeface="Quattrocento"/>
                <a:ea typeface="Quattrocento"/>
                <a:cs typeface="Quattrocento"/>
                <a:sym typeface="Quattrocento"/>
              </a:rPr>
              <a:t>Allows the modeler to represent the flow of activities described by the use-case and at the same time indicate which actor (if there are multiple actors involved in a specific use-case) or analysis class has responsibility for the action described by an activity rectangle</a:t>
            </a:r>
          </a:p>
        </p:txBody>
      </p:sp>
      <p:pic>
        <p:nvPicPr>
          <p:cNvPr id="275" name="Shape 275"/>
          <p:cNvPicPr preferRelativeResize="0"/>
          <p:nvPr/>
        </p:nvPicPr>
        <p:blipFill rotWithShape="1">
          <a:blip r:embed="rId3">
            <a:alphaModFix/>
          </a:blip>
          <a:srcRect/>
          <a:stretch/>
        </p:blipFill>
        <p:spPr>
          <a:xfrm>
            <a:off x="4419600" y="1905000"/>
            <a:ext cx="4328864" cy="4416424"/>
          </a:xfrm>
          <a:prstGeom prst="rect">
            <a:avLst/>
          </a:prstGeom>
          <a:noFill/>
          <a:ln>
            <a:noFill/>
          </a:ln>
        </p:spPr>
      </p:pic>
      <p:sp>
        <p:nvSpPr>
          <p:cNvPr id="2" name="مستطيل 1"/>
          <p:cNvSpPr/>
          <p:nvPr/>
        </p:nvSpPr>
        <p:spPr>
          <a:xfrm>
            <a:off x="6126277" y="836712"/>
            <a:ext cx="1800493" cy="307777"/>
          </a:xfrm>
          <a:prstGeom prst="rect">
            <a:avLst/>
          </a:prstGeom>
        </p:spPr>
        <p:txBody>
          <a:bodyPr wrap="none">
            <a:spAutoFit/>
          </a:bodyPr>
          <a:lstStyle/>
          <a:p>
            <a:r>
              <a:rPr lang="en-US" dirty="0" err="1"/>
              <a:t>Swimlane</a:t>
            </a:r>
            <a:r>
              <a:rPr lang="en-US" dirty="0"/>
              <a:t> </a:t>
            </a:r>
            <a:r>
              <a:rPr lang="ar-SA" dirty="0"/>
              <a:t>رسم تخطيطي</a:t>
            </a:r>
          </a:p>
        </p:txBody>
      </p:sp>
      <p:sp>
        <p:nvSpPr>
          <p:cNvPr id="3" name="مستطيل 2"/>
          <p:cNvSpPr/>
          <p:nvPr/>
        </p:nvSpPr>
        <p:spPr>
          <a:xfrm>
            <a:off x="0" y="4129125"/>
            <a:ext cx="4163793" cy="954107"/>
          </a:xfrm>
          <a:prstGeom prst="rect">
            <a:avLst/>
          </a:prstGeom>
        </p:spPr>
        <p:txBody>
          <a:bodyPr wrap="square">
            <a:spAutoFit/>
          </a:bodyPr>
          <a:lstStyle/>
          <a:p>
            <a:pPr marL="285750" indent="-285750" algn="r" rtl="1">
              <a:buFont typeface="Arial" pitchFamily="34" charset="0"/>
              <a:buChar char="•"/>
            </a:pPr>
            <a:r>
              <a:rPr lang="ar-SA" dirty="0"/>
              <a:t>يسمح للمصمم نماذج لتمثيل تدفق الأنشطة التي وصفها استخدام القضية، وفي الوقت نفسه تشير إلى الفاعل (إذا كان هناك جهات متعددة تشارك في استخدام قضية معينة) أو فئة تحليل ديه المسؤولية عن ذلك الفعل التي وصفها مستطيل النشاط</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40" name="Shape 14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1" name="Shape 141"/>
          <p:cNvSpPr txBox="1">
            <a:spLocks noGrp="1"/>
          </p:cNvSpPr>
          <p:nvPr>
            <p:ph type="title"/>
          </p:nvPr>
        </p:nvSpPr>
        <p:spPr>
          <a:xfrm>
            <a:off x="1143000" y="1143000"/>
            <a:ext cx="5437187"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Requirements Analysis</a:t>
            </a:r>
          </a:p>
        </p:txBody>
      </p:sp>
      <p:sp>
        <p:nvSpPr>
          <p:cNvPr id="142" name="Shape 142"/>
          <p:cNvSpPr txBox="1">
            <a:spLocks noGrp="1"/>
          </p:cNvSpPr>
          <p:nvPr>
            <p:ph idx="1"/>
          </p:nvPr>
        </p:nvSpPr>
        <p:spPr>
          <a:xfrm>
            <a:off x="457200" y="1752601"/>
            <a:ext cx="8382000" cy="34766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smtClean="0">
                <a:solidFill>
                  <a:schemeClr val="dk1"/>
                </a:solidFill>
                <a:latin typeface="Helvetica Neue"/>
                <a:ea typeface="Helvetica Neue"/>
                <a:cs typeface="Helvetica Neue"/>
                <a:sym typeface="Helvetica Neue"/>
              </a:rPr>
              <a:t>Requirements analysis </a:t>
            </a:r>
          </a:p>
          <a:p>
            <a:pPr marL="742950" marR="0" lvl="1" indent="-285750" algn="l" rtl="0">
              <a:lnSpc>
                <a:spcPct val="10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specifies software’s operational characteristics</a:t>
            </a:r>
          </a:p>
          <a:p>
            <a:pPr marL="742950" marR="0" lvl="1" indent="-285750" algn="l" rtl="0">
              <a:lnSpc>
                <a:spcPct val="10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indicates software's interface with other system elements </a:t>
            </a:r>
          </a:p>
          <a:p>
            <a:pPr marL="742950" marR="0" lvl="1" indent="-285750" algn="l" rtl="0">
              <a:lnSpc>
                <a:spcPct val="10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establishes constraints that software must meet</a:t>
            </a:r>
          </a:p>
          <a:p>
            <a:pPr marL="342900" marR="0" lvl="0" indent="-342900" algn="l" rtl="0">
              <a:lnSpc>
                <a:spcPct val="100000"/>
              </a:lnSpc>
              <a:spcBef>
                <a:spcPts val="300"/>
              </a:spcBef>
              <a:spcAft>
                <a:spcPts val="0"/>
              </a:spcAft>
              <a:buClr>
                <a:schemeClr val="folHlink"/>
              </a:buClr>
              <a:buSzPct val="75000"/>
              <a:buFont typeface="Noto Symbol"/>
              <a:buChar char="■"/>
            </a:pPr>
            <a:r>
              <a:rPr lang="en-US" sz="2000" b="0" i="0" u="none" strike="noStrike" cap="none" baseline="0" dirty="0" smtClean="0">
                <a:solidFill>
                  <a:schemeClr val="dk1"/>
                </a:solidFill>
                <a:latin typeface="Helvetica Neue"/>
                <a:ea typeface="Helvetica Neue"/>
                <a:cs typeface="Helvetica Neue"/>
                <a:sym typeface="Helvetica Neue"/>
              </a:rPr>
              <a:t>Requirements analysis allows the software engineer (called an </a:t>
            </a:r>
            <a:r>
              <a:rPr lang="en-US" sz="2000" b="0" i="1" u="none" strike="noStrike" cap="none" baseline="0" dirty="0" smtClean="0">
                <a:solidFill>
                  <a:schemeClr val="dk1"/>
                </a:solidFill>
                <a:latin typeface="Helvetica Neue"/>
                <a:ea typeface="Helvetica Neue"/>
                <a:cs typeface="Helvetica Neue"/>
                <a:sym typeface="Helvetica Neue"/>
              </a:rPr>
              <a:t>analyst</a:t>
            </a:r>
            <a:r>
              <a:rPr lang="en-US" sz="2000" b="0" i="0" u="none" strike="noStrike" cap="none" baseline="0" dirty="0" smtClean="0">
                <a:solidFill>
                  <a:schemeClr val="dk1"/>
                </a:solidFill>
                <a:latin typeface="Helvetica Neue"/>
                <a:ea typeface="Helvetica Neue"/>
                <a:cs typeface="Helvetica Neue"/>
                <a:sym typeface="Helvetica Neue"/>
              </a:rPr>
              <a:t> or </a:t>
            </a:r>
            <a:r>
              <a:rPr lang="en-US" sz="2000" b="0" i="1" u="none" strike="noStrike" cap="none" baseline="0" dirty="0" smtClean="0">
                <a:solidFill>
                  <a:schemeClr val="dk1"/>
                </a:solidFill>
                <a:latin typeface="Helvetica Neue"/>
                <a:ea typeface="Helvetica Neue"/>
                <a:cs typeface="Helvetica Neue"/>
                <a:sym typeface="Helvetica Neue"/>
              </a:rPr>
              <a:t>modeler</a:t>
            </a:r>
            <a:r>
              <a:rPr lang="en-US" sz="2000" b="0" i="0" u="none" strike="noStrike" cap="none" baseline="0" dirty="0" smtClean="0">
                <a:solidFill>
                  <a:schemeClr val="dk1"/>
                </a:solidFill>
                <a:latin typeface="Helvetica Neue"/>
                <a:ea typeface="Helvetica Neue"/>
                <a:cs typeface="Helvetica Neue"/>
                <a:sym typeface="Helvetica Neue"/>
              </a:rPr>
              <a:t> in this role) to:</a:t>
            </a:r>
          </a:p>
          <a:p>
            <a:pPr marL="742950" marR="0" lvl="1" indent="-285750" algn="l" rtl="0">
              <a:lnSpc>
                <a:spcPct val="10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elaborate on basic requirements established during earlier requirement engineering tasks</a:t>
            </a:r>
          </a:p>
          <a:p>
            <a:pPr marL="742950" marR="0" lvl="1" indent="-285750" algn="l" rtl="0">
              <a:lnSpc>
                <a:spcPct val="10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build models that depict user scenarios, functional activities, problem classes and their relationships, system and class behavior, and the flow of data as it is transformed. </a:t>
            </a:r>
            <a:endParaRPr lang="en-US" sz="1800" b="0" i="0" u="none" strike="noStrike" cap="none" baseline="0" dirty="0">
              <a:solidFill>
                <a:schemeClr val="dk1"/>
              </a:solidFill>
              <a:latin typeface="Helvetica Neue"/>
              <a:ea typeface="Helvetica Neue"/>
              <a:cs typeface="Helvetica Neue"/>
              <a:sym typeface="Helvetica Neue"/>
            </a:endParaRPr>
          </a:p>
        </p:txBody>
      </p:sp>
      <p:sp>
        <p:nvSpPr>
          <p:cNvPr id="2" name="مستطيل 1"/>
          <p:cNvSpPr/>
          <p:nvPr/>
        </p:nvSpPr>
        <p:spPr>
          <a:xfrm>
            <a:off x="7033334" y="1124744"/>
            <a:ext cx="1165704" cy="307777"/>
          </a:xfrm>
          <a:prstGeom prst="rect">
            <a:avLst/>
          </a:prstGeom>
        </p:spPr>
        <p:txBody>
          <a:bodyPr wrap="none">
            <a:spAutoFit/>
          </a:bodyPr>
          <a:lstStyle/>
          <a:p>
            <a:r>
              <a:rPr lang="ar-SA" dirty="0"/>
              <a:t>تحليل الاحتياجات</a:t>
            </a:r>
          </a:p>
        </p:txBody>
      </p:sp>
      <p:sp>
        <p:nvSpPr>
          <p:cNvPr id="3" name="مستطيل 2"/>
          <p:cNvSpPr/>
          <p:nvPr/>
        </p:nvSpPr>
        <p:spPr>
          <a:xfrm>
            <a:off x="-108520" y="4996914"/>
            <a:ext cx="8947720" cy="1600438"/>
          </a:xfrm>
          <a:prstGeom prst="rect">
            <a:avLst/>
          </a:prstGeom>
        </p:spPr>
        <p:txBody>
          <a:bodyPr wrap="square">
            <a:spAutoFit/>
          </a:bodyPr>
          <a:lstStyle/>
          <a:p>
            <a:pPr marL="285750" indent="-285750" algn="r" rtl="1">
              <a:buFont typeface="Arial" pitchFamily="34" charset="0"/>
              <a:buChar char="•"/>
            </a:pPr>
            <a:r>
              <a:rPr lang="ar-SA" dirty="0"/>
              <a:t>تحليل الاحتياجات</a:t>
            </a:r>
          </a:p>
          <a:p>
            <a:pPr marL="285750" indent="-285750" algn="r" rtl="1">
              <a:buFont typeface="Arial" pitchFamily="34" charset="0"/>
              <a:buChar char="•"/>
            </a:pPr>
            <a:r>
              <a:rPr lang="ar-SA" dirty="0"/>
              <a:t>يحدد الخصائص التشغيلية البرمجيات</a:t>
            </a:r>
          </a:p>
          <a:p>
            <a:pPr marL="285750" indent="-285750" algn="r" rtl="1">
              <a:buFont typeface="Arial" pitchFamily="34" charset="0"/>
              <a:buChar char="•"/>
            </a:pPr>
            <a:r>
              <a:rPr lang="ar-SA" dirty="0"/>
              <a:t>يشير </a:t>
            </a:r>
            <a:r>
              <a:rPr lang="ar-SA" dirty="0" err="1"/>
              <a:t>اجهة</a:t>
            </a:r>
            <a:r>
              <a:rPr lang="ar-SA" dirty="0"/>
              <a:t> البرنامج مع عناصر النظام الأخرى</a:t>
            </a:r>
          </a:p>
          <a:p>
            <a:pPr marL="285750" indent="-285750" algn="r" rtl="1">
              <a:buFont typeface="Arial" pitchFamily="34" charset="0"/>
              <a:buChar char="•"/>
            </a:pPr>
            <a:r>
              <a:rPr lang="ar-SA" dirty="0"/>
              <a:t>يضع القيود التي يجب أن تفي البرمجيات</a:t>
            </a:r>
          </a:p>
          <a:p>
            <a:pPr marL="285750" indent="-285750" algn="r" rtl="1">
              <a:buFont typeface="Arial" pitchFamily="34" charset="0"/>
              <a:buChar char="•"/>
            </a:pPr>
            <a:r>
              <a:rPr lang="ar-SA" dirty="0"/>
              <a:t>تحليل الاحتياجات يسمح للمهندس البرمجيات (دعا المحلل أو صانع التماثيل في هذا الدور) إلى:</a:t>
            </a:r>
          </a:p>
          <a:p>
            <a:pPr marL="285750" indent="-285750" algn="r" rtl="1">
              <a:buFont typeface="Arial" pitchFamily="34" charset="0"/>
              <a:buChar char="•"/>
            </a:pPr>
            <a:r>
              <a:rPr lang="ar-SA" dirty="0"/>
              <a:t>توضيح المتطلبات الأساسية التي أنشئت خلال وقت سابق المهام الهندسية شرط</a:t>
            </a:r>
          </a:p>
          <a:p>
            <a:pPr marL="285750" indent="-285750" algn="r" rtl="1">
              <a:buFont typeface="Arial" pitchFamily="34" charset="0"/>
              <a:buChar char="•"/>
            </a:pPr>
            <a:r>
              <a:rPr lang="ar-SA" dirty="0"/>
              <a:t>بناء النماذج التي تصور سيناريوهات المستخدم، والأنشطة الفنية، والطبقات المشكلة وعلاقاتهم، والنظام والسلوك الصف، وتدفق البيانات كما يتم تحويله.</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48" name="Shape 14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9" name="Shape 149"/>
          <p:cNvSpPr txBox="1">
            <a:spLocks noGrp="1"/>
          </p:cNvSpPr>
          <p:nvPr>
            <p:ph type="title"/>
          </p:nvPr>
        </p:nvSpPr>
        <p:spPr>
          <a:xfrm>
            <a:off x="1219200" y="990600"/>
            <a:ext cx="73913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3200" b="0" i="0" u="none" strike="noStrike" cap="none" baseline="0" dirty="0">
                <a:solidFill>
                  <a:schemeClr val="dk2"/>
                </a:solidFill>
                <a:latin typeface="Helvetica Neue"/>
                <a:ea typeface="Helvetica Neue"/>
                <a:cs typeface="Helvetica Neue"/>
                <a:sym typeface="Helvetica Neue"/>
              </a:rPr>
              <a:t>Elements of Requirements Analysis</a:t>
            </a:r>
          </a:p>
        </p:txBody>
      </p:sp>
      <p:pic>
        <p:nvPicPr>
          <p:cNvPr id="150" name="Shape 150"/>
          <p:cNvPicPr preferRelativeResize="0"/>
          <p:nvPr/>
        </p:nvPicPr>
        <p:blipFill rotWithShape="1">
          <a:blip r:embed="rId3">
            <a:alphaModFix/>
          </a:blip>
          <a:srcRect/>
          <a:stretch/>
        </p:blipFill>
        <p:spPr>
          <a:xfrm>
            <a:off x="2590800" y="1905000"/>
            <a:ext cx="4495800" cy="4064000"/>
          </a:xfrm>
          <a:prstGeom prst="rect">
            <a:avLst/>
          </a:prstGeom>
          <a:noFill/>
          <a:ln>
            <a:noFill/>
          </a:ln>
        </p:spPr>
      </p:pic>
      <p:sp>
        <p:nvSpPr>
          <p:cNvPr id="2" name="مستطيل 1"/>
          <p:cNvSpPr/>
          <p:nvPr/>
        </p:nvSpPr>
        <p:spPr>
          <a:xfrm>
            <a:off x="6948264" y="620688"/>
            <a:ext cx="1481496" cy="307777"/>
          </a:xfrm>
          <a:prstGeom prst="rect">
            <a:avLst/>
          </a:prstGeom>
        </p:spPr>
        <p:txBody>
          <a:bodyPr wrap="none">
            <a:spAutoFit/>
          </a:bodyPr>
          <a:lstStyle/>
          <a:p>
            <a:r>
              <a:rPr lang="ar-SA" dirty="0"/>
              <a:t>عناصر تحليل متطلبات</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56" name="Shape 156"/>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57" name="Shape 157"/>
          <p:cNvSpPr txBox="1">
            <a:spLocks noGrp="1"/>
          </p:cNvSpPr>
          <p:nvPr>
            <p:ph type="title"/>
          </p:nvPr>
        </p:nvSpPr>
        <p:spPr>
          <a:xfrm>
            <a:off x="1219200" y="1143000"/>
            <a:ext cx="58674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Requirements Modeling</a:t>
            </a:r>
          </a:p>
        </p:txBody>
      </p:sp>
      <p:sp>
        <p:nvSpPr>
          <p:cNvPr id="158" name="Shape 158"/>
          <p:cNvSpPr txBox="1">
            <a:spLocks noGrp="1"/>
          </p:cNvSpPr>
          <p:nvPr>
            <p:ph idx="1"/>
          </p:nvPr>
        </p:nvSpPr>
        <p:spPr>
          <a:xfrm>
            <a:off x="457200" y="1752600"/>
            <a:ext cx="6347048" cy="43735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Scenario-based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system from the user’s point of view</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Data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shows how data are transformed inside the system</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Class-oriented</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defines objects, attributes, and relationships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Flow-oriented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shows how data are transformed inside the system</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Behavioral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show the impact of events on the system states</a:t>
            </a:r>
          </a:p>
        </p:txBody>
      </p:sp>
      <p:sp>
        <p:nvSpPr>
          <p:cNvPr id="2" name="مستطيل 1"/>
          <p:cNvSpPr/>
          <p:nvPr/>
        </p:nvSpPr>
        <p:spPr>
          <a:xfrm>
            <a:off x="7236296" y="1196752"/>
            <a:ext cx="1112805" cy="307777"/>
          </a:xfrm>
          <a:prstGeom prst="rect">
            <a:avLst/>
          </a:prstGeom>
        </p:spPr>
        <p:txBody>
          <a:bodyPr wrap="none">
            <a:spAutoFit/>
          </a:bodyPr>
          <a:lstStyle/>
          <a:p>
            <a:r>
              <a:rPr lang="ar-SA" dirty="0"/>
              <a:t>متطلبات </a:t>
            </a:r>
            <a:r>
              <a:rPr lang="ar-SA" dirty="0" err="1"/>
              <a:t>النمذجة</a:t>
            </a:r>
            <a:endParaRPr lang="ar-SA" dirty="0"/>
          </a:p>
        </p:txBody>
      </p:sp>
      <p:sp>
        <p:nvSpPr>
          <p:cNvPr id="3" name="مستطيل 2"/>
          <p:cNvSpPr/>
          <p:nvPr/>
        </p:nvSpPr>
        <p:spPr>
          <a:xfrm>
            <a:off x="6372200" y="1772816"/>
            <a:ext cx="2467000" cy="4247317"/>
          </a:xfrm>
          <a:prstGeom prst="rect">
            <a:avLst/>
          </a:prstGeom>
        </p:spPr>
        <p:txBody>
          <a:bodyPr wrap="square">
            <a:spAutoFit/>
          </a:bodyPr>
          <a:lstStyle/>
          <a:p>
            <a:pPr marL="285750" indent="-285750" algn="r" rtl="1">
              <a:buFont typeface="Arial" pitchFamily="34" charset="0"/>
              <a:buChar char="•"/>
            </a:pPr>
            <a:r>
              <a:rPr lang="ar-SA" sz="1800" dirty="0"/>
              <a:t>على أساس سيناريو</a:t>
            </a:r>
          </a:p>
          <a:p>
            <a:pPr marL="285750" indent="-285750" algn="r" rtl="1">
              <a:buFont typeface="Arial" pitchFamily="34" charset="0"/>
              <a:buChar char="•"/>
            </a:pPr>
            <a:r>
              <a:rPr lang="ar-SA" sz="1800" dirty="0"/>
              <a:t>نظام من وجهة نظر المستخدم من عرض</a:t>
            </a:r>
          </a:p>
          <a:p>
            <a:pPr marL="285750" indent="-285750" algn="r" rtl="1">
              <a:buFont typeface="Arial" pitchFamily="34" charset="0"/>
              <a:buChar char="•"/>
            </a:pPr>
            <a:r>
              <a:rPr lang="ar-SA" sz="1800" dirty="0"/>
              <a:t>البيانات</a:t>
            </a:r>
          </a:p>
          <a:p>
            <a:pPr marL="285750" indent="-285750" algn="r" rtl="1">
              <a:buFont typeface="Arial" pitchFamily="34" charset="0"/>
              <a:buChar char="•"/>
            </a:pPr>
            <a:r>
              <a:rPr lang="ar-SA" sz="1800" dirty="0"/>
              <a:t>يوضح كيفية البيانات يتم تحويلها داخل النظام</a:t>
            </a:r>
          </a:p>
          <a:p>
            <a:pPr marL="285750" indent="-285750" algn="r" rtl="1">
              <a:buFont typeface="Arial" pitchFamily="34" charset="0"/>
              <a:buChar char="•"/>
            </a:pPr>
            <a:r>
              <a:rPr lang="ar-SA" sz="1800" dirty="0"/>
              <a:t>الطبقة الموجهة</a:t>
            </a:r>
          </a:p>
          <a:p>
            <a:pPr marL="285750" indent="-285750" algn="r" rtl="1">
              <a:buFont typeface="Arial" pitchFamily="34" charset="0"/>
              <a:buChar char="•"/>
            </a:pPr>
            <a:r>
              <a:rPr lang="ar-SA" sz="1800" dirty="0"/>
              <a:t>تعرف الأشياء، والصفات، والعلاقات</a:t>
            </a:r>
          </a:p>
          <a:p>
            <a:pPr marL="285750" indent="-285750" algn="r" rtl="1">
              <a:buFont typeface="Arial" pitchFamily="34" charset="0"/>
              <a:buChar char="•"/>
            </a:pPr>
            <a:r>
              <a:rPr lang="ar-SA" sz="1800" dirty="0"/>
              <a:t>المنحى تدفق</a:t>
            </a:r>
          </a:p>
          <a:p>
            <a:pPr marL="285750" indent="-285750" algn="r" rtl="1">
              <a:buFont typeface="Arial" pitchFamily="34" charset="0"/>
              <a:buChar char="•"/>
            </a:pPr>
            <a:r>
              <a:rPr lang="ar-SA" sz="1800" dirty="0"/>
              <a:t>يوضح كيفية البيانات يتم تحويلها داخل النظام</a:t>
            </a:r>
          </a:p>
          <a:p>
            <a:pPr marL="285750" indent="-285750" algn="r" rtl="1">
              <a:buFont typeface="Arial" pitchFamily="34" charset="0"/>
              <a:buChar char="•"/>
            </a:pPr>
            <a:r>
              <a:rPr lang="ar-SA" sz="1800" dirty="0"/>
              <a:t>السلوكية</a:t>
            </a:r>
          </a:p>
          <a:p>
            <a:pPr marL="285750" indent="-285750" algn="r" rtl="1">
              <a:buFont typeface="Arial" pitchFamily="34" charset="0"/>
              <a:buChar char="•"/>
            </a:pPr>
            <a:r>
              <a:rPr lang="ar-SA" sz="1800" dirty="0"/>
              <a:t>إظهار أثر الأحداث على دول النظام</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64" name="Shape 164"/>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5" name="Shape 165"/>
          <p:cNvSpPr txBox="1">
            <a:spLocks noGrp="1"/>
          </p:cNvSpPr>
          <p:nvPr>
            <p:ph type="title"/>
          </p:nvPr>
        </p:nvSpPr>
        <p:spPr>
          <a:xfrm>
            <a:off x="1295400" y="1143000"/>
            <a:ext cx="2886074"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A Bridge</a:t>
            </a:r>
          </a:p>
        </p:txBody>
      </p:sp>
      <p:pic>
        <p:nvPicPr>
          <p:cNvPr id="166" name="Shape 166"/>
          <p:cNvPicPr preferRelativeResize="0"/>
          <p:nvPr/>
        </p:nvPicPr>
        <p:blipFill rotWithShape="1">
          <a:blip r:embed="rId3">
            <a:alphaModFix/>
          </a:blip>
          <a:srcRect/>
          <a:stretch/>
        </p:blipFill>
        <p:spPr>
          <a:xfrm>
            <a:off x="2362200" y="2133600"/>
            <a:ext cx="4787900" cy="3886200"/>
          </a:xfrm>
          <a:prstGeom prst="rect">
            <a:avLst/>
          </a:prstGeom>
          <a:noFill/>
          <a:ln>
            <a:noFill/>
          </a:ln>
        </p:spPr>
      </p:pic>
      <p:sp>
        <p:nvSpPr>
          <p:cNvPr id="2" name="مستطيل 1"/>
          <p:cNvSpPr/>
          <p:nvPr/>
        </p:nvSpPr>
        <p:spPr>
          <a:xfrm>
            <a:off x="7543800" y="980728"/>
            <a:ext cx="461986" cy="307777"/>
          </a:xfrm>
          <a:prstGeom prst="rect">
            <a:avLst/>
          </a:prstGeom>
        </p:spPr>
        <p:txBody>
          <a:bodyPr wrap="none">
            <a:spAutoFit/>
          </a:bodyPr>
          <a:lstStyle/>
          <a:p>
            <a:r>
              <a:rPr lang="ar-SA" dirty="0"/>
              <a:t>جسر</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72" name="Shape 172"/>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73" name="Shape 173"/>
          <p:cNvSpPr txBox="1">
            <a:spLocks noGrp="1"/>
          </p:cNvSpPr>
          <p:nvPr>
            <p:ph type="title"/>
          </p:nvPr>
        </p:nvSpPr>
        <p:spPr>
          <a:xfrm>
            <a:off x="395536" y="332656"/>
            <a:ext cx="5313362"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Rules of Thumb</a:t>
            </a:r>
          </a:p>
        </p:txBody>
      </p:sp>
      <p:sp>
        <p:nvSpPr>
          <p:cNvPr id="174" name="Shape 174"/>
          <p:cNvSpPr txBox="1">
            <a:spLocks noGrp="1"/>
          </p:cNvSpPr>
          <p:nvPr>
            <p:ph idx="1"/>
          </p:nvPr>
        </p:nvSpPr>
        <p:spPr>
          <a:xfrm>
            <a:off x="179512" y="980728"/>
            <a:ext cx="8659688" cy="36576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model should focus on requirements that are visible within the problem or business domain. The level of abstraction should be relatively high. </a:t>
            </a:r>
          </a:p>
          <a:p>
            <a:pPr marL="342900" marR="0" lvl="0" indent="-342900" algn="l" rtl="0">
              <a:lnSpc>
                <a:spcPct val="90000"/>
              </a:lnSpc>
              <a:spcBef>
                <a:spcPts val="3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Each element of the analysis model should add to an overall understanding of software requirements and provide insight into the information domain, function and behavior of the system.</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Delay consideration of infrastructure and other non-functional models until design.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Minimize coupling throughout the system.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Be certain that the analysis model provides value to all stakeholders.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Keep the model as simple as it can be. </a:t>
            </a:r>
          </a:p>
        </p:txBody>
      </p:sp>
      <p:sp>
        <p:nvSpPr>
          <p:cNvPr id="2" name="مستطيل 1"/>
          <p:cNvSpPr/>
          <p:nvPr/>
        </p:nvSpPr>
        <p:spPr>
          <a:xfrm>
            <a:off x="5220072" y="404664"/>
            <a:ext cx="902811" cy="307777"/>
          </a:xfrm>
          <a:prstGeom prst="rect">
            <a:avLst/>
          </a:prstGeom>
        </p:spPr>
        <p:txBody>
          <a:bodyPr wrap="none">
            <a:spAutoFit/>
          </a:bodyPr>
          <a:lstStyle/>
          <a:p>
            <a:r>
              <a:rPr lang="ar-SA" dirty="0"/>
              <a:t>قواعد الإبهام</a:t>
            </a:r>
          </a:p>
        </p:txBody>
      </p:sp>
      <p:sp>
        <p:nvSpPr>
          <p:cNvPr id="3" name="مستطيل 2"/>
          <p:cNvSpPr/>
          <p:nvPr/>
        </p:nvSpPr>
        <p:spPr>
          <a:xfrm>
            <a:off x="179512" y="4077072"/>
            <a:ext cx="8532440" cy="1815882"/>
          </a:xfrm>
          <a:prstGeom prst="rect">
            <a:avLst/>
          </a:prstGeom>
        </p:spPr>
        <p:txBody>
          <a:bodyPr wrap="square">
            <a:spAutoFit/>
          </a:bodyPr>
          <a:lstStyle/>
          <a:p>
            <a:pPr marL="285750" indent="-285750" algn="r" rtl="1">
              <a:buFont typeface="Arial" pitchFamily="34" charset="0"/>
              <a:buChar char="•"/>
            </a:pPr>
            <a:r>
              <a:rPr lang="ar-SA" dirty="0"/>
              <a:t>وينبغي أن يركز هذا النموذج على المتطلبات التي هي واضحة في مشكلة أو الأعمال التجارية المجال. يجب أن تكون على مستوى من التجريد عال نسبيا.</a:t>
            </a:r>
          </a:p>
          <a:p>
            <a:pPr marL="285750" indent="-285750" algn="r" rtl="1">
              <a:buFont typeface="Arial" pitchFamily="34" charset="0"/>
              <a:buChar char="•"/>
            </a:pPr>
            <a:r>
              <a:rPr lang="ar-SA" dirty="0"/>
              <a:t>كل عنصر من عناصر نموذج التحليل وينبغي أن تضيف إلى الفهم الشامل لمتطلبات البرامج وتوفير نظرة ثاقبة في مجال المعلومات والوظيفة والسلوك للنظام.</a:t>
            </a:r>
          </a:p>
          <a:p>
            <a:pPr marL="285750" indent="-285750" algn="r" rtl="1">
              <a:buFont typeface="Arial" pitchFamily="34" charset="0"/>
              <a:buChar char="•"/>
            </a:pPr>
            <a:r>
              <a:rPr lang="ar-SA" dirty="0"/>
              <a:t>تأجيل النظر في البنية التحتية ونماذج أخرى غير وظيفية حتى التصميم.</a:t>
            </a:r>
          </a:p>
          <a:p>
            <a:pPr marL="285750" indent="-285750" algn="r" rtl="1">
              <a:buFont typeface="Arial" pitchFamily="34" charset="0"/>
              <a:buChar char="•"/>
            </a:pPr>
            <a:r>
              <a:rPr lang="ar-SA" dirty="0"/>
              <a:t>تقليل اقتران في جميع أنحاء النظام.</a:t>
            </a:r>
          </a:p>
          <a:p>
            <a:pPr marL="285750" indent="-285750" algn="r" rtl="1">
              <a:buFont typeface="Arial" pitchFamily="34" charset="0"/>
              <a:buChar char="•"/>
            </a:pPr>
            <a:r>
              <a:rPr lang="ar-SA" dirty="0"/>
              <a:t>تكون على يقين من أن نموذج التحليل يقدم قيمة لجميع أصحاب المصلحة.</a:t>
            </a:r>
          </a:p>
          <a:p>
            <a:pPr marL="285750" indent="-285750" algn="r" rtl="1">
              <a:buFont typeface="Arial" pitchFamily="34" charset="0"/>
              <a:buChar char="•"/>
            </a:pPr>
            <a:r>
              <a:rPr lang="ar-SA" dirty="0"/>
              <a:t>الحفاظ على نموذج بسيط بقدر ما يمكن أن يكون.</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80" name="Shape 18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1" name="Shape 181"/>
          <p:cNvSpPr txBox="1">
            <a:spLocks noGrp="1"/>
          </p:cNvSpPr>
          <p:nvPr>
            <p:ph type="title"/>
          </p:nvPr>
        </p:nvSpPr>
        <p:spPr>
          <a:xfrm>
            <a:off x="187084" y="476672"/>
            <a:ext cx="40513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Domain Analysis</a:t>
            </a:r>
          </a:p>
        </p:txBody>
      </p:sp>
      <p:sp>
        <p:nvSpPr>
          <p:cNvPr id="182" name="Shape 182"/>
          <p:cNvSpPr txBox="1"/>
          <p:nvPr/>
        </p:nvSpPr>
        <p:spPr>
          <a:xfrm>
            <a:off x="400940" y="1124744"/>
            <a:ext cx="6502399" cy="28352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Software domain analysis is the identification, analysis, and specification of common requirements from a specific application domain, typically for reuse on multiple projects within that application domain . . . [Object-oriented domain analysis is] the identification, analysis, and specification of common, reusable capabilities within a specific application domain, in terms of common objects, classes, subassemblies, and frameworks . . .</a:t>
            </a:r>
          </a:p>
        </p:txBody>
      </p:sp>
      <p:sp>
        <p:nvSpPr>
          <p:cNvPr id="183" name="Shape 183"/>
          <p:cNvSpPr txBox="1"/>
          <p:nvPr/>
        </p:nvSpPr>
        <p:spPr>
          <a:xfrm>
            <a:off x="2601912" y="3642898"/>
            <a:ext cx="2720974" cy="339724"/>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folHlink"/>
              </a:buClr>
              <a:buSzPct val="25000"/>
              <a:buFont typeface="Helvetica Neue"/>
              <a:buNone/>
            </a:pPr>
            <a:r>
              <a:rPr lang="en-US" sz="1800" b="1" i="1" u="none" strike="noStrike" cap="none" baseline="0" dirty="0">
                <a:solidFill>
                  <a:schemeClr val="folHlink"/>
                </a:solidFill>
                <a:latin typeface="Helvetica Neue"/>
                <a:ea typeface="Helvetica Neue"/>
                <a:cs typeface="Helvetica Neue"/>
                <a:sym typeface="Helvetica Neue"/>
              </a:rPr>
              <a:t>Donald </a:t>
            </a:r>
            <a:r>
              <a:rPr lang="en-US" sz="1800" b="1" i="1" u="none" strike="noStrike" cap="none" baseline="0" dirty="0" err="1">
                <a:solidFill>
                  <a:schemeClr val="folHlink"/>
                </a:solidFill>
                <a:latin typeface="Helvetica Neue"/>
                <a:ea typeface="Helvetica Neue"/>
                <a:cs typeface="Helvetica Neue"/>
                <a:sym typeface="Helvetica Neue"/>
              </a:rPr>
              <a:t>Firesmith</a:t>
            </a:r>
            <a:endParaRPr lang="en-US" sz="1800" b="1" i="1" u="none" strike="noStrike" cap="none" baseline="0" dirty="0">
              <a:solidFill>
                <a:schemeClr val="folHlink"/>
              </a:solidFill>
              <a:latin typeface="Helvetica Neue"/>
              <a:ea typeface="Helvetica Neue"/>
              <a:cs typeface="Helvetica Neue"/>
              <a:sym typeface="Helvetica Neue"/>
            </a:endParaRPr>
          </a:p>
        </p:txBody>
      </p:sp>
      <p:sp>
        <p:nvSpPr>
          <p:cNvPr id="2" name="مستطيل 1"/>
          <p:cNvSpPr/>
          <p:nvPr/>
        </p:nvSpPr>
        <p:spPr>
          <a:xfrm>
            <a:off x="6929723" y="692696"/>
            <a:ext cx="915635" cy="307777"/>
          </a:xfrm>
          <a:prstGeom prst="rect">
            <a:avLst/>
          </a:prstGeom>
        </p:spPr>
        <p:txBody>
          <a:bodyPr wrap="none">
            <a:spAutoFit/>
          </a:bodyPr>
          <a:lstStyle/>
          <a:p>
            <a:r>
              <a:rPr lang="ar-SA" dirty="0"/>
              <a:t>تحليل المجال</a:t>
            </a:r>
          </a:p>
        </p:txBody>
      </p:sp>
      <p:sp>
        <p:nvSpPr>
          <p:cNvPr id="3" name="مستطيل 2"/>
          <p:cNvSpPr/>
          <p:nvPr/>
        </p:nvSpPr>
        <p:spPr>
          <a:xfrm>
            <a:off x="400940" y="4293096"/>
            <a:ext cx="8311012" cy="738664"/>
          </a:xfrm>
          <a:prstGeom prst="rect">
            <a:avLst/>
          </a:prstGeom>
        </p:spPr>
        <p:txBody>
          <a:bodyPr wrap="square">
            <a:spAutoFit/>
          </a:bodyPr>
          <a:lstStyle/>
          <a:p>
            <a:pPr marL="285750" indent="-285750" algn="r" rtl="1">
              <a:buFont typeface="Arial" pitchFamily="34" charset="0"/>
              <a:buChar char="•"/>
            </a:pPr>
            <a:r>
              <a:rPr lang="ar-SA" dirty="0"/>
              <a:t>تحليل نطاق البرنامج هو تحديد وتحليل وتحديد الاحتياجات المشتركة من مجال تطبيق معين، وعادة لإعادة استخدامها في مشاريع متعددة في هذا المجال التطبيق. . . [تحليل نطاق وجوه المنحى هو] تحديد وتحليل، وتحديد القدرات المشتركة، التي يمكن إعادة استخدامها ضمن مجال تطبيق معين، من حيث الأشياء المشتركة، والطبقات، والتجميع الثانوي، والأطر. .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89" name="Shape 18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0" name="Shape 190"/>
          <p:cNvSpPr txBox="1">
            <a:spLocks noGrp="1"/>
          </p:cNvSpPr>
          <p:nvPr>
            <p:ph type="title"/>
          </p:nvPr>
        </p:nvSpPr>
        <p:spPr>
          <a:xfrm>
            <a:off x="1219200" y="1143000"/>
            <a:ext cx="40513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Domain Analysis</a:t>
            </a:r>
          </a:p>
        </p:txBody>
      </p:sp>
      <p:sp>
        <p:nvSpPr>
          <p:cNvPr id="191" name="Shape 191"/>
          <p:cNvSpPr txBox="1">
            <a:spLocks noGrp="1"/>
          </p:cNvSpPr>
          <p:nvPr>
            <p:ph idx="1"/>
          </p:nvPr>
        </p:nvSpPr>
        <p:spPr>
          <a:xfrm>
            <a:off x="1676400" y="1905000"/>
            <a:ext cx="6858000" cy="2428875"/>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smtClean="0">
                <a:solidFill>
                  <a:schemeClr val="dk1"/>
                </a:solidFill>
                <a:latin typeface="Helvetica Neue"/>
                <a:ea typeface="Helvetica Neue"/>
                <a:cs typeface="Helvetica Neue"/>
                <a:sym typeface="Helvetica Neue"/>
              </a:rPr>
              <a:t>Define the domain to be investigated.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smtClean="0">
                <a:solidFill>
                  <a:schemeClr val="dk1"/>
                </a:solidFill>
                <a:latin typeface="Helvetica Neue"/>
                <a:ea typeface="Helvetica Neue"/>
                <a:cs typeface="Helvetica Neue"/>
                <a:sym typeface="Helvetica Neue"/>
              </a:rPr>
              <a:t>Collect a representative sample of applications in the domain.</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smtClean="0">
                <a:solidFill>
                  <a:schemeClr val="dk1"/>
                </a:solidFill>
                <a:latin typeface="Helvetica Neue"/>
                <a:ea typeface="Helvetica Neue"/>
                <a:cs typeface="Helvetica Neue"/>
                <a:sym typeface="Helvetica Neue"/>
              </a:rPr>
              <a:t>Analyze each application in the sample.</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smtClean="0">
                <a:solidFill>
                  <a:schemeClr val="dk1"/>
                </a:solidFill>
                <a:latin typeface="Helvetica Neue"/>
                <a:ea typeface="Helvetica Neue"/>
                <a:cs typeface="Helvetica Neue"/>
                <a:sym typeface="Helvetica Neue"/>
              </a:rPr>
              <a:t>Develop an analysis model for the objects. </a:t>
            </a:r>
            <a:endParaRPr lang="en-US" sz="2400" b="0" i="0" u="none" strike="noStrike" cap="none" baseline="0" dirty="0">
              <a:solidFill>
                <a:schemeClr val="dk1"/>
              </a:solidFill>
              <a:latin typeface="Helvetica Neue"/>
              <a:ea typeface="Helvetica Neue"/>
              <a:cs typeface="Helvetica Neue"/>
              <a:sym typeface="Helvetica Neue"/>
            </a:endParaRPr>
          </a:p>
        </p:txBody>
      </p:sp>
      <p:sp>
        <p:nvSpPr>
          <p:cNvPr id="2" name="مستطيل 1"/>
          <p:cNvSpPr/>
          <p:nvPr/>
        </p:nvSpPr>
        <p:spPr>
          <a:xfrm>
            <a:off x="6372200" y="1268760"/>
            <a:ext cx="915635" cy="307777"/>
          </a:xfrm>
          <a:prstGeom prst="rect">
            <a:avLst/>
          </a:prstGeom>
        </p:spPr>
        <p:txBody>
          <a:bodyPr wrap="none">
            <a:spAutoFit/>
          </a:bodyPr>
          <a:lstStyle/>
          <a:p>
            <a:r>
              <a:rPr lang="ar-SA" dirty="0"/>
              <a:t>تحليل المجال</a:t>
            </a:r>
          </a:p>
        </p:txBody>
      </p:sp>
      <p:sp>
        <p:nvSpPr>
          <p:cNvPr id="3" name="مستطيل 2"/>
          <p:cNvSpPr/>
          <p:nvPr/>
        </p:nvSpPr>
        <p:spPr>
          <a:xfrm>
            <a:off x="827584" y="4509120"/>
            <a:ext cx="7524328" cy="954107"/>
          </a:xfrm>
          <a:prstGeom prst="rect">
            <a:avLst/>
          </a:prstGeom>
        </p:spPr>
        <p:txBody>
          <a:bodyPr wrap="square">
            <a:spAutoFit/>
          </a:bodyPr>
          <a:lstStyle/>
          <a:p>
            <a:pPr marL="285750" indent="-285750" algn="r" rtl="1">
              <a:buFont typeface="Arial" pitchFamily="34" charset="0"/>
              <a:buChar char="•"/>
            </a:pPr>
            <a:r>
              <a:rPr lang="ar-SA" dirty="0"/>
              <a:t>تحديد المجال ليتم التحقيق فيها.</a:t>
            </a:r>
          </a:p>
          <a:p>
            <a:pPr marL="285750" indent="-285750" algn="r" rtl="1">
              <a:buFont typeface="Arial" pitchFamily="34" charset="0"/>
              <a:buChar char="•"/>
            </a:pPr>
            <a:r>
              <a:rPr lang="ar-SA" dirty="0"/>
              <a:t>جمع عينة تمثيلية من التطبيقات في المجال.</a:t>
            </a:r>
          </a:p>
          <a:p>
            <a:pPr marL="285750" indent="-285750" algn="r" rtl="1">
              <a:buFont typeface="Arial" pitchFamily="34" charset="0"/>
              <a:buChar char="•"/>
            </a:pPr>
            <a:r>
              <a:rPr lang="ar-SA" dirty="0"/>
              <a:t>تحليل كل تطبيق في العينة.</a:t>
            </a:r>
          </a:p>
          <a:p>
            <a:pPr marL="285750" indent="-285750" algn="r" rtl="1">
              <a:buFont typeface="Arial" pitchFamily="34" charset="0"/>
              <a:buChar char="•"/>
            </a:pPr>
            <a:r>
              <a:rPr lang="ar-SA" dirty="0"/>
              <a:t>تطوير نموذج تحليل للكائنات.</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a:t>
            </a:r>
          </a:p>
        </p:txBody>
      </p:sp>
      <p:sp>
        <p:nvSpPr>
          <p:cNvPr id="197" name="Shape 19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8" name="Shape 198"/>
          <p:cNvSpPr txBox="1">
            <a:spLocks noGrp="1"/>
          </p:cNvSpPr>
          <p:nvPr>
            <p:ph type="title"/>
          </p:nvPr>
        </p:nvSpPr>
        <p:spPr>
          <a:xfrm>
            <a:off x="1143000" y="1143000"/>
            <a:ext cx="6227761"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Scenario-Based Modeling</a:t>
            </a:r>
          </a:p>
        </p:txBody>
      </p:sp>
      <p:sp>
        <p:nvSpPr>
          <p:cNvPr id="199" name="Shape 199"/>
          <p:cNvSpPr txBox="1"/>
          <p:nvPr/>
        </p:nvSpPr>
        <p:spPr>
          <a:xfrm>
            <a:off x="395536" y="1772816"/>
            <a:ext cx="6545262" cy="262572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baseline="0" dirty="0">
                <a:solidFill>
                  <a:schemeClr val="dk1"/>
                </a:solidFill>
                <a:latin typeface="Arial"/>
                <a:ea typeface="Arial"/>
                <a:cs typeface="Arial"/>
                <a:sym typeface="Arial"/>
              </a:rPr>
              <a:t>“[Use-cases] are simply an aid to defining what exists outside the system (actors) and what should be performed by the system (use-cases).” </a:t>
            </a:r>
            <a:r>
              <a:rPr lang="en-US" sz="2000" b="0" i="0" u="none" strike="noStrike" cap="none" baseline="0" dirty="0" err="1">
                <a:solidFill>
                  <a:schemeClr val="dk1"/>
                </a:solidFill>
                <a:latin typeface="Arial"/>
                <a:ea typeface="Arial"/>
                <a:cs typeface="Arial"/>
                <a:sym typeface="Arial"/>
              </a:rPr>
              <a:t>Ivar</a:t>
            </a:r>
            <a:r>
              <a:rPr lang="en-US" sz="2000" b="0" i="0" u="none" strike="noStrike" cap="none" baseline="0" dirty="0">
                <a:solidFill>
                  <a:schemeClr val="dk1"/>
                </a:solidFill>
                <a:latin typeface="Arial"/>
                <a:ea typeface="Arial"/>
                <a:cs typeface="Arial"/>
                <a:sym typeface="Arial"/>
              </a:rPr>
              <a:t> Jacobson</a:t>
            </a:r>
          </a:p>
          <a:p>
            <a:pPr marL="457200" marR="0" lvl="1" indent="0" algn="l" rtl="0">
              <a:lnSpc>
                <a:spcPct val="90000"/>
              </a:lnSpc>
              <a:spcBef>
                <a:spcPts val="1500"/>
              </a:spcBef>
              <a:spcAft>
                <a:spcPts val="0"/>
              </a:spcAft>
              <a:buClr>
                <a:schemeClr val="folHlink"/>
              </a:buClr>
              <a:buSzPct val="25000"/>
              <a:buFont typeface="Arial"/>
              <a:buNone/>
            </a:pPr>
            <a:r>
              <a:rPr lang="en-US" sz="1800" b="1" i="0" u="none" strike="noStrike" cap="none" baseline="0" dirty="0">
                <a:solidFill>
                  <a:schemeClr val="folHlink"/>
                </a:solidFill>
                <a:latin typeface="Arial"/>
                <a:ea typeface="Arial"/>
                <a:cs typeface="Arial"/>
                <a:sym typeface="Arial"/>
              </a:rPr>
              <a:t>(1) What should we write about?</a:t>
            </a:r>
          </a:p>
          <a:p>
            <a:pPr marL="457200" marR="0" lvl="1" indent="0" algn="l" rtl="0">
              <a:lnSpc>
                <a:spcPct val="90000"/>
              </a:lnSpc>
              <a:spcBef>
                <a:spcPts val="900"/>
              </a:spcBef>
              <a:spcAft>
                <a:spcPts val="0"/>
              </a:spcAft>
              <a:buClr>
                <a:schemeClr val="folHlink"/>
              </a:buClr>
              <a:buSzPct val="25000"/>
              <a:buFont typeface="Arial"/>
              <a:buNone/>
            </a:pPr>
            <a:r>
              <a:rPr lang="en-US" sz="1800" b="1" i="0" u="none" strike="noStrike" cap="none" baseline="0" dirty="0">
                <a:solidFill>
                  <a:schemeClr val="folHlink"/>
                </a:solidFill>
                <a:latin typeface="Arial"/>
                <a:ea typeface="Arial"/>
                <a:cs typeface="Arial"/>
                <a:sym typeface="Arial"/>
              </a:rPr>
              <a:t>(2) How much should we write about it?</a:t>
            </a:r>
          </a:p>
          <a:p>
            <a:pPr marL="457200" marR="0" lvl="1" indent="0" algn="l" rtl="0">
              <a:lnSpc>
                <a:spcPct val="90000"/>
              </a:lnSpc>
              <a:spcBef>
                <a:spcPts val="900"/>
              </a:spcBef>
              <a:spcAft>
                <a:spcPts val="0"/>
              </a:spcAft>
              <a:buClr>
                <a:schemeClr val="folHlink"/>
              </a:buClr>
              <a:buSzPct val="25000"/>
              <a:buFont typeface="Arial"/>
              <a:buNone/>
            </a:pPr>
            <a:r>
              <a:rPr lang="en-US" sz="1800" b="1" i="0" u="none" strike="noStrike" cap="none" baseline="0" dirty="0">
                <a:solidFill>
                  <a:schemeClr val="folHlink"/>
                </a:solidFill>
                <a:latin typeface="Arial"/>
                <a:ea typeface="Arial"/>
                <a:cs typeface="Arial"/>
                <a:sym typeface="Arial"/>
              </a:rPr>
              <a:t>(3) How detailed should we make our description? </a:t>
            </a:r>
          </a:p>
          <a:p>
            <a:pPr marL="457200" marR="0" lvl="1" indent="0" algn="l" rtl="0">
              <a:lnSpc>
                <a:spcPct val="90000"/>
              </a:lnSpc>
              <a:spcBef>
                <a:spcPts val="900"/>
              </a:spcBef>
              <a:spcAft>
                <a:spcPts val="0"/>
              </a:spcAft>
              <a:buClr>
                <a:schemeClr val="folHlink"/>
              </a:buClr>
              <a:buSzPct val="25000"/>
              <a:buFont typeface="Arial"/>
              <a:buNone/>
            </a:pPr>
            <a:r>
              <a:rPr lang="en-US" sz="1800" b="1" i="0" u="none" strike="noStrike" cap="none" baseline="0" dirty="0">
                <a:solidFill>
                  <a:schemeClr val="folHlink"/>
                </a:solidFill>
                <a:latin typeface="Arial"/>
                <a:ea typeface="Arial"/>
                <a:cs typeface="Arial"/>
                <a:sym typeface="Arial"/>
              </a:rPr>
              <a:t>(4) How should we organize the description? </a:t>
            </a:r>
          </a:p>
        </p:txBody>
      </p:sp>
      <p:sp>
        <p:nvSpPr>
          <p:cNvPr id="2" name="مستطيل 1"/>
          <p:cNvSpPr/>
          <p:nvPr/>
        </p:nvSpPr>
        <p:spPr>
          <a:xfrm>
            <a:off x="6640895" y="764704"/>
            <a:ext cx="1733167" cy="307777"/>
          </a:xfrm>
          <a:prstGeom prst="rect">
            <a:avLst/>
          </a:prstGeom>
        </p:spPr>
        <p:txBody>
          <a:bodyPr wrap="none">
            <a:spAutoFit/>
          </a:bodyPr>
          <a:lstStyle/>
          <a:p>
            <a:r>
              <a:rPr lang="ar-SA" dirty="0" err="1"/>
              <a:t>النمذجة</a:t>
            </a:r>
            <a:r>
              <a:rPr lang="ar-SA" dirty="0"/>
              <a:t> على أساس سيناريو</a:t>
            </a:r>
          </a:p>
        </p:txBody>
      </p:sp>
      <p:sp>
        <p:nvSpPr>
          <p:cNvPr id="3" name="مستطيل 2"/>
          <p:cNvSpPr/>
          <p:nvPr/>
        </p:nvSpPr>
        <p:spPr>
          <a:xfrm>
            <a:off x="1115616" y="4398540"/>
            <a:ext cx="7250908" cy="1384995"/>
          </a:xfrm>
          <a:prstGeom prst="rect">
            <a:avLst/>
          </a:prstGeom>
        </p:spPr>
        <p:txBody>
          <a:bodyPr wrap="square">
            <a:spAutoFit/>
          </a:bodyPr>
          <a:lstStyle/>
          <a:p>
            <a:pPr marL="285750" indent="-285750" algn="r" rtl="1">
              <a:buFont typeface="Arial" pitchFamily="34" charset="0"/>
              <a:buChar char="•"/>
            </a:pPr>
            <a:r>
              <a:rPr lang="ar-SA" dirty="0"/>
              <a:t>"[استخدام الحالات] ببساطة مساعدة لتحديد ما هو موجود خارج النظام (الفاعلين) وماذا يجب أن يقوم بها نظام (استخدام الحالات)." </a:t>
            </a:r>
            <a:r>
              <a:rPr lang="ar-SA" dirty="0" err="1"/>
              <a:t>ايفار</a:t>
            </a:r>
            <a:r>
              <a:rPr lang="ar-SA" dirty="0"/>
              <a:t> </a:t>
            </a:r>
            <a:r>
              <a:rPr lang="ar-SA" dirty="0" err="1"/>
              <a:t>جاكوبسون</a:t>
            </a:r>
            <a:endParaRPr lang="ar-SA" dirty="0"/>
          </a:p>
          <a:p>
            <a:pPr marL="285750" indent="-285750" algn="r" rtl="1">
              <a:buFont typeface="Arial" pitchFamily="34" charset="0"/>
              <a:buChar char="•"/>
            </a:pPr>
            <a:r>
              <a:rPr lang="ar-SA" dirty="0"/>
              <a:t>(1) ما يجب أن نكتب عنه؟</a:t>
            </a:r>
          </a:p>
          <a:p>
            <a:pPr marL="285750" indent="-285750" algn="r" rtl="1">
              <a:buFont typeface="Arial" pitchFamily="34" charset="0"/>
              <a:buChar char="•"/>
            </a:pPr>
            <a:r>
              <a:rPr lang="ar-SA" dirty="0"/>
              <a:t>(2) كم يجب أن نكتب عن ذلك؟</a:t>
            </a:r>
          </a:p>
          <a:p>
            <a:pPr marL="285750" indent="-285750" algn="r" rtl="1">
              <a:buFont typeface="Arial" pitchFamily="34" charset="0"/>
              <a:buChar char="•"/>
            </a:pPr>
            <a:r>
              <a:rPr lang="ar-SA" dirty="0"/>
              <a:t>(3) كيف تفصيلا علينا أن نبذل الوصف لدينا؟</a:t>
            </a:r>
          </a:p>
          <a:p>
            <a:pPr marL="285750" indent="-285750" algn="r" rtl="1">
              <a:buFont typeface="Arial" pitchFamily="34" charset="0"/>
              <a:buChar char="•"/>
            </a:pPr>
            <a:r>
              <a:rPr lang="ar-SA" dirty="0"/>
              <a:t>(4) كيف ننظم الوصف؟</a:t>
            </a:r>
          </a:p>
        </p:txBody>
      </p:sp>
    </p:spTree>
  </p:cSld>
  <p:clrMapOvr>
    <a:masterClrMapping/>
  </p:clrMapOvr>
  <p:transition spd="slow">
    <p:cut/>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أساسية">
  <a:themeElements>
    <a:clrScheme name="أساسية">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أساسي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2121</Words>
  <Application>Microsoft Office PowerPoint</Application>
  <PresentationFormat>عرض على الشاشة (3:4)‏</PresentationFormat>
  <Paragraphs>206</Paragraphs>
  <Slides>18</Slides>
  <Notes>18</Notes>
  <HiddenSlides>0</HiddenSlides>
  <MMClips>0</MMClips>
  <ScaleCrop>false</ScaleCrop>
  <HeadingPairs>
    <vt:vector size="6" baseType="variant">
      <vt:variant>
        <vt:lpstr>الخطوط المستخدمة</vt:lpstr>
      </vt:variant>
      <vt:variant>
        <vt:i4>6</vt:i4>
      </vt:variant>
      <vt:variant>
        <vt:lpstr>نسق</vt:lpstr>
      </vt:variant>
      <vt:variant>
        <vt:i4>2</vt:i4>
      </vt:variant>
      <vt:variant>
        <vt:lpstr>عناوين الشرائح</vt:lpstr>
      </vt:variant>
      <vt:variant>
        <vt:i4>18</vt:i4>
      </vt:variant>
    </vt:vector>
  </HeadingPairs>
  <TitlesOfParts>
    <vt:vector size="26" baseType="lpstr">
      <vt:lpstr>Arial</vt:lpstr>
      <vt:lpstr>Noto Symbol</vt:lpstr>
      <vt:lpstr>Helvetica Neue</vt:lpstr>
      <vt:lpstr>Tahoma</vt:lpstr>
      <vt:lpstr>Arial Black</vt:lpstr>
      <vt:lpstr>Quattrocento</vt:lpstr>
      <vt:lpstr>1_Bold Stripes</vt:lpstr>
      <vt:lpstr>أساسية</vt:lpstr>
      <vt:lpstr>Chapter 9</vt:lpstr>
      <vt:lpstr>Requirements Analysis</vt:lpstr>
      <vt:lpstr>Elements of Requirements Analysis</vt:lpstr>
      <vt:lpstr>Requirements Modeling</vt:lpstr>
      <vt:lpstr>A Bridge</vt:lpstr>
      <vt:lpstr>Rules of Thumb</vt:lpstr>
      <vt:lpstr>Domain Analysis</vt:lpstr>
      <vt:lpstr>Domain Analysis</vt:lpstr>
      <vt:lpstr>Scenario-Based Modeling</vt:lpstr>
      <vt:lpstr>What to Write About?</vt:lpstr>
      <vt:lpstr>How Much to Write About?</vt:lpstr>
      <vt:lpstr>Use-Cases</vt:lpstr>
      <vt:lpstr>Developing a Use-Case</vt:lpstr>
      <vt:lpstr>Reviewing a Use-Case</vt:lpstr>
      <vt:lpstr>Use-Case Diagram</vt:lpstr>
      <vt:lpstr>Exceptions</vt:lpstr>
      <vt:lpstr>Activity Diagram</vt:lpstr>
      <vt:lpstr>Swimlane Diagrams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dc:title>
  <dc:creator>M</dc:creator>
  <cp:lastModifiedBy>Windows User</cp:lastModifiedBy>
  <cp:revision>8</cp:revision>
  <dcterms:modified xsi:type="dcterms:W3CDTF">2015-10-04T21:04:10Z</dcterms:modified>
</cp:coreProperties>
</file>