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  <p:sldMasterId id="2147483661" r:id="rId2"/>
  </p:sldMasterIdLst>
  <p:notesMasterIdLst>
    <p:notesMasterId r:id="rId2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6858000" type="screen4x3"/>
  <p:notesSz cx="7077075" cy="8955088"/>
  <p:embeddedFontLst>
    <p:embeddedFont>
      <p:font typeface="Helvetica Neue" charset="0"/>
      <p:regular r:id="rId23"/>
      <p:bold r:id="rId24"/>
      <p:italic r:id="rId25"/>
      <p:boldItalic r:id="rId26"/>
    </p:embeddedFont>
    <p:embeddedFont>
      <p:font typeface="Arial Black" pitchFamily="34" charset="0"/>
      <p:bold r:id="rId27"/>
    </p:embeddedFont>
    <p:embeddedFont>
      <p:font typeface="Tahoma" pitchFamily="34" charset="0"/>
      <p:regular r:id="rId28"/>
      <p:bold r:id="rId29"/>
    </p:embeddedFont>
  </p:embeddedFontLst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182" autoAdjust="0"/>
  </p:normalViewPr>
  <p:slideViewPr>
    <p:cSldViewPr>
      <p:cViewPr>
        <p:scale>
          <a:sx n="72" d="100"/>
          <a:sy n="72" d="100"/>
        </p:scale>
        <p:origin x="-18" y="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font" Target="fonts/font4.fntdata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font" Target="fonts/font3.fntdata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font" Target="fonts/font2.fntdata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font" Target="fonts/font1.fntdata"/><Relationship Id="rId28" Type="http://schemas.openxmlformats.org/officeDocument/2006/relationships/font" Target="fonts/font6.fntdata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5.fntdata"/><Relationship Id="rId30" Type="http://schemas.openxmlformats.org/officeDocument/2006/relationships/presProps" Target="presProps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67049" cy="4476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marL="4572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marL="6400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3" name="Shape 3"/>
          <p:cNvSpPr txBox="1">
            <a:spLocks noGrp="1"/>
          </p:cNvSpPr>
          <p:nvPr>
            <p:ph type="dt" idx="10"/>
          </p:nvPr>
        </p:nvSpPr>
        <p:spPr>
          <a:xfrm>
            <a:off x="4010025" y="0"/>
            <a:ext cx="3067049" cy="4476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marL="4572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marL="6400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4" name="Shape 4"/>
          <p:cNvSpPr>
            <a:spLocks noGrp="1" noRot="1" noChangeAspect="1"/>
          </p:cNvSpPr>
          <p:nvPr>
            <p:ph type="sldImg" idx="3"/>
          </p:nvPr>
        </p:nvSpPr>
        <p:spPr>
          <a:xfrm>
            <a:off x="1300162" y="671512"/>
            <a:ext cx="4476749" cy="33575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5" name="Shape 5"/>
          <p:cNvSpPr txBox="1">
            <a:spLocks noGrp="1"/>
          </p:cNvSpPr>
          <p:nvPr>
            <p:ph type="body" idx="1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ftr" idx="11"/>
          </p:nvPr>
        </p:nvSpPr>
        <p:spPr>
          <a:xfrm>
            <a:off x="0" y="8507411"/>
            <a:ext cx="3067049" cy="4476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marL="4572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marL="6400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4010025" y="8507411"/>
            <a:ext cx="3067049" cy="4476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200" b="0" i="0" u="none" strike="noStrike" cap="none" baseline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42617670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>
            <a:spLocks noGrp="1"/>
          </p:cNvSpPr>
          <p:nvPr>
            <p:ph type="body" idx="1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37" name="Shape 137"/>
          <p:cNvSpPr>
            <a:spLocks noGrp="1" noRot="1" noChangeAspect="1"/>
          </p:cNvSpPr>
          <p:nvPr>
            <p:ph type="sldImg" idx="2"/>
          </p:nvPr>
        </p:nvSpPr>
        <p:spPr>
          <a:xfrm>
            <a:off x="1300163" y="671513"/>
            <a:ext cx="4476750" cy="33575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Shape 208"/>
          <p:cNvSpPr txBox="1">
            <a:spLocks noGrp="1"/>
          </p:cNvSpPr>
          <p:nvPr>
            <p:ph type="body" idx="1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09" name="Shape 209"/>
          <p:cNvSpPr>
            <a:spLocks noGrp="1" noRot="1" noChangeAspect="1"/>
          </p:cNvSpPr>
          <p:nvPr>
            <p:ph type="sldImg" idx="2"/>
          </p:nvPr>
        </p:nvSpPr>
        <p:spPr>
          <a:xfrm>
            <a:off x="1300163" y="671513"/>
            <a:ext cx="4476750" cy="33575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/>
          <p:cNvSpPr txBox="1">
            <a:spLocks noGrp="1"/>
          </p:cNvSpPr>
          <p:nvPr>
            <p:ph type="body" idx="1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17" name="Shape 217"/>
          <p:cNvSpPr>
            <a:spLocks noGrp="1" noRot="1" noChangeAspect="1"/>
          </p:cNvSpPr>
          <p:nvPr>
            <p:ph type="sldImg" idx="2"/>
          </p:nvPr>
        </p:nvSpPr>
        <p:spPr>
          <a:xfrm>
            <a:off x="1300163" y="671513"/>
            <a:ext cx="4476750" cy="33575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 txBox="1">
            <a:spLocks noGrp="1"/>
          </p:cNvSpPr>
          <p:nvPr>
            <p:ph type="body" idx="1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25" name="Shape 225"/>
          <p:cNvSpPr>
            <a:spLocks noGrp="1" noRot="1" noChangeAspect="1"/>
          </p:cNvSpPr>
          <p:nvPr>
            <p:ph type="sldImg" idx="2"/>
          </p:nvPr>
        </p:nvSpPr>
        <p:spPr>
          <a:xfrm>
            <a:off x="1300163" y="671513"/>
            <a:ext cx="4476750" cy="33575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 txBox="1">
            <a:spLocks noGrp="1"/>
          </p:cNvSpPr>
          <p:nvPr>
            <p:ph type="body" idx="1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34" name="Shape 234"/>
          <p:cNvSpPr>
            <a:spLocks noGrp="1" noRot="1" noChangeAspect="1"/>
          </p:cNvSpPr>
          <p:nvPr>
            <p:ph type="sldImg" idx="2"/>
          </p:nvPr>
        </p:nvSpPr>
        <p:spPr>
          <a:xfrm>
            <a:off x="1300163" y="671513"/>
            <a:ext cx="4476750" cy="33575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Shape 252"/>
          <p:cNvSpPr txBox="1">
            <a:spLocks noGrp="1"/>
          </p:cNvSpPr>
          <p:nvPr>
            <p:ph type="body" idx="1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53" name="Shape 253"/>
          <p:cNvSpPr>
            <a:spLocks noGrp="1" noRot="1" noChangeAspect="1"/>
          </p:cNvSpPr>
          <p:nvPr>
            <p:ph type="sldImg" idx="2"/>
          </p:nvPr>
        </p:nvSpPr>
        <p:spPr>
          <a:xfrm>
            <a:off x="1300163" y="671513"/>
            <a:ext cx="4476750" cy="33575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Shape 261"/>
          <p:cNvSpPr txBox="1">
            <a:spLocks noGrp="1"/>
          </p:cNvSpPr>
          <p:nvPr>
            <p:ph type="body" idx="1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62" name="Shape 262"/>
          <p:cNvSpPr>
            <a:spLocks noGrp="1" noRot="1" noChangeAspect="1"/>
          </p:cNvSpPr>
          <p:nvPr>
            <p:ph type="sldImg" idx="2"/>
          </p:nvPr>
        </p:nvSpPr>
        <p:spPr>
          <a:xfrm>
            <a:off x="1300163" y="671513"/>
            <a:ext cx="4476750" cy="33575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Shape 269"/>
          <p:cNvSpPr txBox="1">
            <a:spLocks noGrp="1"/>
          </p:cNvSpPr>
          <p:nvPr>
            <p:ph type="body" idx="1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70" name="Shape 270"/>
          <p:cNvSpPr>
            <a:spLocks noGrp="1" noRot="1" noChangeAspect="1"/>
          </p:cNvSpPr>
          <p:nvPr>
            <p:ph type="sldImg" idx="2"/>
          </p:nvPr>
        </p:nvSpPr>
        <p:spPr>
          <a:xfrm>
            <a:off x="1300163" y="671513"/>
            <a:ext cx="4476750" cy="33575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Shape 277"/>
          <p:cNvSpPr txBox="1">
            <a:spLocks noGrp="1"/>
          </p:cNvSpPr>
          <p:nvPr>
            <p:ph type="body" idx="1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78" name="Shape 278"/>
          <p:cNvSpPr>
            <a:spLocks noGrp="1" noRot="1" noChangeAspect="1"/>
          </p:cNvSpPr>
          <p:nvPr>
            <p:ph type="sldImg" idx="2"/>
          </p:nvPr>
        </p:nvSpPr>
        <p:spPr>
          <a:xfrm>
            <a:off x="1300163" y="671513"/>
            <a:ext cx="4476750" cy="33575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Shape 285"/>
          <p:cNvSpPr txBox="1">
            <a:spLocks noGrp="1"/>
          </p:cNvSpPr>
          <p:nvPr>
            <p:ph type="body" idx="1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86" name="Shape 286"/>
          <p:cNvSpPr>
            <a:spLocks noGrp="1" noRot="1" noChangeAspect="1"/>
          </p:cNvSpPr>
          <p:nvPr>
            <p:ph type="sldImg" idx="2"/>
          </p:nvPr>
        </p:nvSpPr>
        <p:spPr>
          <a:xfrm>
            <a:off x="1300163" y="671513"/>
            <a:ext cx="4476750" cy="33575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Shape 293"/>
          <p:cNvSpPr txBox="1">
            <a:spLocks noGrp="1"/>
          </p:cNvSpPr>
          <p:nvPr>
            <p:ph type="body" idx="1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94" name="Shape 294"/>
          <p:cNvSpPr>
            <a:spLocks noGrp="1" noRot="1" noChangeAspect="1"/>
          </p:cNvSpPr>
          <p:nvPr>
            <p:ph type="sldImg" idx="2"/>
          </p:nvPr>
        </p:nvSpPr>
        <p:spPr>
          <a:xfrm>
            <a:off x="1300163" y="671513"/>
            <a:ext cx="4476750" cy="33575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>
            <a:spLocks noGrp="1"/>
          </p:cNvSpPr>
          <p:nvPr>
            <p:ph type="body" idx="1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5" name="Shape 145"/>
          <p:cNvSpPr>
            <a:spLocks noGrp="1" noRot="1" noChangeAspect="1"/>
          </p:cNvSpPr>
          <p:nvPr>
            <p:ph type="sldImg" idx="2"/>
          </p:nvPr>
        </p:nvSpPr>
        <p:spPr>
          <a:xfrm>
            <a:off x="1300163" y="671513"/>
            <a:ext cx="4476750" cy="33575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>
            <a:spLocks noGrp="1"/>
          </p:cNvSpPr>
          <p:nvPr>
            <p:ph type="body" idx="1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3" name="Shape 153"/>
          <p:cNvSpPr>
            <a:spLocks noGrp="1" noRot="1" noChangeAspect="1"/>
          </p:cNvSpPr>
          <p:nvPr>
            <p:ph type="sldImg" idx="2"/>
          </p:nvPr>
        </p:nvSpPr>
        <p:spPr>
          <a:xfrm>
            <a:off x="1300163" y="671513"/>
            <a:ext cx="4476750" cy="33575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 txBox="1">
            <a:spLocks noGrp="1"/>
          </p:cNvSpPr>
          <p:nvPr>
            <p:ph type="body" idx="1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61" name="Shape 161"/>
          <p:cNvSpPr>
            <a:spLocks noGrp="1" noRot="1" noChangeAspect="1"/>
          </p:cNvSpPr>
          <p:nvPr>
            <p:ph type="sldImg" idx="2"/>
          </p:nvPr>
        </p:nvSpPr>
        <p:spPr>
          <a:xfrm>
            <a:off x="1300163" y="671513"/>
            <a:ext cx="4476750" cy="33575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 txBox="1">
            <a:spLocks noGrp="1"/>
          </p:cNvSpPr>
          <p:nvPr>
            <p:ph type="body" idx="1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69" name="Shape 169"/>
          <p:cNvSpPr>
            <a:spLocks noGrp="1" noRot="1" noChangeAspect="1"/>
          </p:cNvSpPr>
          <p:nvPr>
            <p:ph type="sldImg" idx="2"/>
          </p:nvPr>
        </p:nvSpPr>
        <p:spPr>
          <a:xfrm>
            <a:off x="1300163" y="671513"/>
            <a:ext cx="4476750" cy="33575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 txBox="1">
            <a:spLocks noGrp="1"/>
          </p:cNvSpPr>
          <p:nvPr>
            <p:ph type="body" idx="1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77" name="Shape 177"/>
          <p:cNvSpPr>
            <a:spLocks noGrp="1" noRot="1" noChangeAspect="1"/>
          </p:cNvSpPr>
          <p:nvPr>
            <p:ph type="sldImg" idx="2"/>
          </p:nvPr>
        </p:nvSpPr>
        <p:spPr>
          <a:xfrm>
            <a:off x="1300163" y="671513"/>
            <a:ext cx="4476750" cy="33575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85" name="Shape 185"/>
          <p:cNvSpPr>
            <a:spLocks noGrp="1" noRot="1" noChangeAspect="1"/>
          </p:cNvSpPr>
          <p:nvPr>
            <p:ph type="sldImg" idx="2"/>
          </p:nvPr>
        </p:nvSpPr>
        <p:spPr>
          <a:xfrm>
            <a:off x="1300163" y="671513"/>
            <a:ext cx="4476750" cy="33575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 txBox="1">
            <a:spLocks noGrp="1"/>
          </p:cNvSpPr>
          <p:nvPr>
            <p:ph type="body" idx="1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93" name="Shape 193"/>
          <p:cNvSpPr>
            <a:spLocks noGrp="1" noRot="1" noChangeAspect="1"/>
          </p:cNvSpPr>
          <p:nvPr>
            <p:ph type="sldImg" idx="2"/>
          </p:nvPr>
        </p:nvSpPr>
        <p:spPr>
          <a:xfrm>
            <a:off x="1300163" y="671513"/>
            <a:ext cx="4476750" cy="33575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01" name="Shape 201"/>
          <p:cNvSpPr>
            <a:spLocks noGrp="1" noRot="1" noChangeAspect="1"/>
          </p:cNvSpPr>
          <p:nvPr>
            <p:ph type="sldImg" idx="2"/>
          </p:nvPr>
        </p:nvSpPr>
        <p:spPr>
          <a:xfrm>
            <a:off x="1300163" y="671513"/>
            <a:ext cx="4476750" cy="33575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Shape 367"/>
          <p:cNvSpPr txBox="1">
            <a:spLocks noGrp="1"/>
          </p:cNvSpPr>
          <p:nvPr>
            <p:ph type="ctrTitle"/>
          </p:nvPr>
        </p:nvSpPr>
        <p:spPr>
          <a:xfrm>
            <a:off x="779462" y="1447800"/>
            <a:ext cx="7678736" cy="10810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spcAft>
                <a:spcPts val="0"/>
              </a:spcAft>
              <a:defRPr/>
            </a:lvl1pPr>
            <a:lvl2pPr marL="0" marR="0" indent="0" algn="l" rtl="0">
              <a:spcBef>
                <a:spcPts val="0"/>
              </a:spcBef>
              <a:spcAft>
                <a:spcPts val="0"/>
              </a:spcAft>
              <a:defRPr/>
            </a:lvl2pPr>
            <a:lvl3pPr marL="0" marR="0" indent="0" algn="l" rtl="0">
              <a:spcBef>
                <a:spcPts val="0"/>
              </a:spcBef>
              <a:spcAft>
                <a:spcPts val="0"/>
              </a:spcAft>
              <a:defRPr/>
            </a:lvl3pPr>
            <a:lvl4pPr marL="0" marR="0" indent="0" algn="l" rtl="0">
              <a:spcBef>
                <a:spcPts val="0"/>
              </a:spcBef>
              <a:spcAft>
                <a:spcPts val="0"/>
              </a:spcAft>
              <a:defRPr/>
            </a:lvl4pPr>
            <a:lvl5pPr marL="0" marR="0" indent="0" algn="l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indent="0" algn="l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indent="0" algn="l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indent="0" algn="l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indent="0" algn="l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368" name="Shape 368"/>
          <p:cNvSpPr txBox="1">
            <a:spLocks noGrp="1"/>
          </p:cNvSpPr>
          <p:nvPr>
            <p:ph type="subTitle" idx="1"/>
          </p:nvPr>
        </p:nvSpPr>
        <p:spPr>
          <a:xfrm>
            <a:off x="4021137" y="2860675"/>
            <a:ext cx="4437062" cy="31146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None/>
              <a:defRPr/>
            </a:lvl1pPr>
            <a:lvl2pPr marL="742950" marR="0" indent="-19685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marL="1143000" marR="0" indent="-114300" algn="l" rtl="0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marL="1600200" marR="0" indent="-127000" algn="l" rtl="0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marL="2057400" marR="0" indent="-142239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marL="2514600" marR="0" indent="-142239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marL="2971800" marR="0" indent="-142239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marL="3429000" marR="0" indent="-14224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marL="3886200" marR="0" indent="-14224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>
            <a:endParaRPr/>
          </a:p>
        </p:txBody>
      </p:sp>
      <p:sp>
        <p:nvSpPr>
          <p:cNvPr id="369" name="Shape 36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70" name="Shape 37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71" name="Shape 37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4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A923-9BEE-48CE-9F28-5B525F399BAD}" type="datetime4">
              <a:rPr lang="en-US" smtClean="0"/>
              <a:pPr/>
              <a:t>October 4, 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 smtClean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31F9E-604E-4343-9F29-EF72E8231CAD}" type="datetime4">
              <a:rPr lang="en-US" smtClean="0"/>
              <a:pPr/>
              <a:t>October 4,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 smtClean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8E1CE-37F8-4102-8DF9-852A0A51F293}" type="datetime4">
              <a:rPr lang="en-US" smtClean="0"/>
              <a:pPr/>
              <a:t>October 4,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 smtClean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DEABC-D766-4322-8E78-B830FAE35C72}" type="datetime4">
              <a:rPr lang="en-US" smtClean="0"/>
              <a:pPr/>
              <a:t>October 4, 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 smtClean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33F43-3E86-47E4-BFBB-2476D384E1C6}" type="datetime4">
              <a:rPr lang="en-US" smtClean="0"/>
              <a:pPr/>
              <a:t>October 4,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 smtClean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63BA-01FC-4367-B6F3-ABB2645D55F1}" type="datetime4">
              <a:rPr lang="en-US" smtClean="0"/>
              <a:pPr/>
              <a:t>October 4, 2015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 smtClean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9C71-EC74-44AF-B27E-FC7DC3C3A61D}" type="datetime4">
              <a:rPr lang="en-US" smtClean="0"/>
              <a:pPr/>
              <a:t>October 4, 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 smtClean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CDA29-3CBE-48EA-92AE-A996835462BA}" type="datetime4">
              <a:rPr lang="en-US" smtClean="0"/>
              <a:pPr/>
              <a:t>October 4, 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 smtClean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EC054-3869-4501-B163-1BBFDE8DCE04}" type="datetime4">
              <a:rPr lang="en-US" smtClean="0"/>
              <a:pPr/>
              <a:t>October 4, 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 smtClean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3D831-56C1-49CF-8EF7-8B9A98402BCD}" type="datetime4">
              <a:rPr lang="en-US" smtClean="0"/>
              <a:pPr/>
              <a:t>October 4, 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 smtClean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D5615-7F4F-4584-84D5-CC95918C321F}" type="datetime4">
              <a:rPr lang="en-US" smtClean="0"/>
              <a:pPr/>
              <a:t>October 4, 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 smtClean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" name="Shape 296"/>
          <p:cNvGrpSpPr/>
          <p:nvPr/>
        </p:nvGrpSpPr>
        <p:grpSpPr>
          <a:xfrm>
            <a:off x="-3175" y="0"/>
            <a:ext cx="9147175" cy="6867525"/>
            <a:chOff x="-3175" y="0"/>
            <a:chExt cx="9147175" cy="6867525"/>
          </a:xfrm>
        </p:grpSpPr>
        <p:grpSp>
          <p:nvGrpSpPr>
            <p:cNvPr id="297" name="Shape 297"/>
            <p:cNvGrpSpPr/>
            <p:nvPr/>
          </p:nvGrpSpPr>
          <p:grpSpPr>
            <a:xfrm>
              <a:off x="-3175" y="0"/>
              <a:ext cx="9067799" cy="6867525"/>
              <a:chOff x="-3175" y="0"/>
              <a:chExt cx="9067799" cy="6867525"/>
            </a:xfrm>
          </p:grpSpPr>
          <p:sp>
            <p:nvSpPr>
              <p:cNvPr id="298" name="Shape 298"/>
              <p:cNvSpPr txBox="1"/>
              <p:nvPr/>
            </p:nvSpPr>
            <p:spPr>
              <a:xfrm>
                <a:off x="-3175" y="0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9" name="Shape 299"/>
              <p:cNvSpPr txBox="1"/>
              <p:nvPr/>
            </p:nvSpPr>
            <p:spPr>
              <a:xfrm>
                <a:off x="149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0" name="Shape 300"/>
              <p:cNvSpPr txBox="1"/>
              <p:nvPr/>
            </p:nvSpPr>
            <p:spPr>
              <a:xfrm>
                <a:off x="301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1" name="Shape 301"/>
              <p:cNvSpPr txBox="1"/>
              <p:nvPr/>
            </p:nvSpPr>
            <p:spPr>
              <a:xfrm>
                <a:off x="454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2" name="Shape 302"/>
              <p:cNvSpPr txBox="1"/>
              <p:nvPr/>
            </p:nvSpPr>
            <p:spPr>
              <a:xfrm>
                <a:off x="606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3" name="Shape 303"/>
              <p:cNvSpPr txBox="1"/>
              <p:nvPr/>
            </p:nvSpPr>
            <p:spPr>
              <a:xfrm>
                <a:off x="758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4" name="Shape 304"/>
              <p:cNvSpPr txBox="1"/>
              <p:nvPr/>
            </p:nvSpPr>
            <p:spPr>
              <a:xfrm>
                <a:off x="911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5" name="Shape 305"/>
              <p:cNvSpPr txBox="1"/>
              <p:nvPr/>
            </p:nvSpPr>
            <p:spPr>
              <a:xfrm>
                <a:off x="1063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6" name="Shape 306"/>
              <p:cNvSpPr txBox="1"/>
              <p:nvPr/>
            </p:nvSpPr>
            <p:spPr>
              <a:xfrm>
                <a:off x="1216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7" name="Shape 307"/>
              <p:cNvSpPr txBox="1"/>
              <p:nvPr/>
            </p:nvSpPr>
            <p:spPr>
              <a:xfrm>
                <a:off x="1368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8" name="Shape 308"/>
              <p:cNvSpPr txBox="1"/>
              <p:nvPr/>
            </p:nvSpPr>
            <p:spPr>
              <a:xfrm>
                <a:off x="1520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9" name="Shape 309"/>
              <p:cNvSpPr txBox="1"/>
              <p:nvPr/>
            </p:nvSpPr>
            <p:spPr>
              <a:xfrm>
                <a:off x="1673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0" name="Shape 310"/>
              <p:cNvSpPr txBox="1"/>
              <p:nvPr/>
            </p:nvSpPr>
            <p:spPr>
              <a:xfrm>
                <a:off x="1825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1" name="Shape 311"/>
              <p:cNvSpPr txBox="1"/>
              <p:nvPr/>
            </p:nvSpPr>
            <p:spPr>
              <a:xfrm>
                <a:off x="1978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2" name="Shape 312"/>
              <p:cNvSpPr txBox="1"/>
              <p:nvPr/>
            </p:nvSpPr>
            <p:spPr>
              <a:xfrm>
                <a:off x="2130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3" name="Shape 313"/>
              <p:cNvSpPr txBox="1"/>
              <p:nvPr/>
            </p:nvSpPr>
            <p:spPr>
              <a:xfrm>
                <a:off x="2282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4" name="Shape 314"/>
              <p:cNvSpPr txBox="1"/>
              <p:nvPr/>
            </p:nvSpPr>
            <p:spPr>
              <a:xfrm>
                <a:off x="2435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5" name="Shape 315"/>
              <p:cNvSpPr txBox="1"/>
              <p:nvPr/>
            </p:nvSpPr>
            <p:spPr>
              <a:xfrm>
                <a:off x="2587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6" name="Shape 316"/>
              <p:cNvSpPr txBox="1"/>
              <p:nvPr/>
            </p:nvSpPr>
            <p:spPr>
              <a:xfrm>
                <a:off x="2740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7" name="Shape 317"/>
              <p:cNvSpPr txBox="1"/>
              <p:nvPr/>
            </p:nvSpPr>
            <p:spPr>
              <a:xfrm>
                <a:off x="2892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8" name="Shape 318"/>
              <p:cNvSpPr txBox="1"/>
              <p:nvPr/>
            </p:nvSpPr>
            <p:spPr>
              <a:xfrm>
                <a:off x="3044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9" name="Shape 319"/>
              <p:cNvSpPr txBox="1"/>
              <p:nvPr/>
            </p:nvSpPr>
            <p:spPr>
              <a:xfrm>
                <a:off x="3197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0" name="Shape 320"/>
              <p:cNvSpPr txBox="1"/>
              <p:nvPr/>
            </p:nvSpPr>
            <p:spPr>
              <a:xfrm>
                <a:off x="3349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1" name="Shape 321"/>
              <p:cNvSpPr txBox="1"/>
              <p:nvPr/>
            </p:nvSpPr>
            <p:spPr>
              <a:xfrm>
                <a:off x="3502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2" name="Shape 322"/>
              <p:cNvSpPr txBox="1"/>
              <p:nvPr/>
            </p:nvSpPr>
            <p:spPr>
              <a:xfrm>
                <a:off x="3654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3" name="Shape 323"/>
              <p:cNvSpPr txBox="1"/>
              <p:nvPr/>
            </p:nvSpPr>
            <p:spPr>
              <a:xfrm>
                <a:off x="3806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4" name="Shape 324"/>
              <p:cNvSpPr txBox="1"/>
              <p:nvPr/>
            </p:nvSpPr>
            <p:spPr>
              <a:xfrm>
                <a:off x="3959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5" name="Shape 325"/>
              <p:cNvSpPr txBox="1"/>
              <p:nvPr/>
            </p:nvSpPr>
            <p:spPr>
              <a:xfrm>
                <a:off x="4111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6" name="Shape 326"/>
              <p:cNvSpPr txBox="1"/>
              <p:nvPr/>
            </p:nvSpPr>
            <p:spPr>
              <a:xfrm>
                <a:off x="4264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7" name="Shape 327"/>
              <p:cNvSpPr txBox="1"/>
              <p:nvPr/>
            </p:nvSpPr>
            <p:spPr>
              <a:xfrm>
                <a:off x="4416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8" name="Shape 328"/>
              <p:cNvSpPr txBox="1"/>
              <p:nvPr/>
            </p:nvSpPr>
            <p:spPr>
              <a:xfrm>
                <a:off x="4568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9" name="Shape 329"/>
              <p:cNvSpPr txBox="1"/>
              <p:nvPr/>
            </p:nvSpPr>
            <p:spPr>
              <a:xfrm>
                <a:off x="4721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0" name="Shape 330"/>
              <p:cNvSpPr txBox="1"/>
              <p:nvPr/>
            </p:nvSpPr>
            <p:spPr>
              <a:xfrm>
                <a:off x="4873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1" name="Shape 331"/>
              <p:cNvSpPr txBox="1"/>
              <p:nvPr/>
            </p:nvSpPr>
            <p:spPr>
              <a:xfrm>
                <a:off x="5026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2" name="Shape 332"/>
              <p:cNvSpPr txBox="1"/>
              <p:nvPr/>
            </p:nvSpPr>
            <p:spPr>
              <a:xfrm>
                <a:off x="5178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3" name="Shape 333"/>
              <p:cNvSpPr txBox="1"/>
              <p:nvPr/>
            </p:nvSpPr>
            <p:spPr>
              <a:xfrm>
                <a:off x="5330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4" name="Shape 334"/>
              <p:cNvSpPr txBox="1"/>
              <p:nvPr/>
            </p:nvSpPr>
            <p:spPr>
              <a:xfrm>
                <a:off x="5483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5" name="Shape 335"/>
              <p:cNvSpPr txBox="1"/>
              <p:nvPr/>
            </p:nvSpPr>
            <p:spPr>
              <a:xfrm>
                <a:off x="5635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6" name="Shape 336"/>
              <p:cNvSpPr txBox="1"/>
              <p:nvPr/>
            </p:nvSpPr>
            <p:spPr>
              <a:xfrm>
                <a:off x="5788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7" name="Shape 337"/>
              <p:cNvSpPr txBox="1"/>
              <p:nvPr/>
            </p:nvSpPr>
            <p:spPr>
              <a:xfrm>
                <a:off x="5940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8" name="Shape 338"/>
              <p:cNvSpPr txBox="1"/>
              <p:nvPr/>
            </p:nvSpPr>
            <p:spPr>
              <a:xfrm>
                <a:off x="6092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9" name="Shape 339"/>
              <p:cNvSpPr txBox="1"/>
              <p:nvPr/>
            </p:nvSpPr>
            <p:spPr>
              <a:xfrm>
                <a:off x="6245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0" name="Shape 340"/>
              <p:cNvSpPr txBox="1"/>
              <p:nvPr/>
            </p:nvSpPr>
            <p:spPr>
              <a:xfrm>
                <a:off x="6397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1" name="Shape 341"/>
              <p:cNvSpPr txBox="1"/>
              <p:nvPr/>
            </p:nvSpPr>
            <p:spPr>
              <a:xfrm>
                <a:off x="6550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2" name="Shape 342"/>
              <p:cNvSpPr txBox="1"/>
              <p:nvPr/>
            </p:nvSpPr>
            <p:spPr>
              <a:xfrm>
                <a:off x="6702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3" name="Shape 343"/>
              <p:cNvSpPr txBox="1"/>
              <p:nvPr/>
            </p:nvSpPr>
            <p:spPr>
              <a:xfrm>
                <a:off x="6854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4" name="Shape 344"/>
              <p:cNvSpPr txBox="1"/>
              <p:nvPr/>
            </p:nvSpPr>
            <p:spPr>
              <a:xfrm>
                <a:off x="7007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5" name="Shape 345"/>
              <p:cNvSpPr txBox="1"/>
              <p:nvPr/>
            </p:nvSpPr>
            <p:spPr>
              <a:xfrm>
                <a:off x="7159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6" name="Shape 346"/>
              <p:cNvSpPr txBox="1"/>
              <p:nvPr/>
            </p:nvSpPr>
            <p:spPr>
              <a:xfrm>
                <a:off x="7312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7" name="Shape 347"/>
              <p:cNvSpPr txBox="1"/>
              <p:nvPr/>
            </p:nvSpPr>
            <p:spPr>
              <a:xfrm>
                <a:off x="7464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8" name="Shape 348"/>
              <p:cNvSpPr txBox="1"/>
              <p:nvPr/>
            </p:nvSpPr>
            <p:spPr>
              <a:xfrm>
                <a:off x="7616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9" name="Shape 349"/>
              <p:cNvSpPr txBox="1"/>
              <p:nvPr/>
            </p:nvSpPr>
            <p:spPr>
              <a:xfrm>
                <a:off x="7769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0" name="Shape 350"/>
              <p:cNvSpPr txBox="1"/>
              <p:nvPr/>
            </p:nvSpPr>
            <p:spPr>
              <a:xfrm>
                <a:off x="7921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1" name="Shape 351"/>
              <p:cNvSpPr txBox="1"/>
              <p:nvPr/>
            </p:nvSpPr>
            <p:spPr>
              <a:xfrm>
                <a:off x="8074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2" name="Shape 352"/>
              <p:cNvSpPr txBox="1"/>
              <p:nvPr/>
            </p:nvSpPr>
            <p:spPr>
              <a:xfrm>
                <a:off x="8226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3" name="Shape 353"/>
              <p:cNvSpPr txBox="1"/>
              <p:nvPr/>
            </p:nvSpPr>
            <p:spPr>
              <a:xfrm>
                <a:off x="8378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4" name="Shape 354"/>
              <p:cNvSpPr txBox="1"/>
              <p:nvPr/>
            </p:nvSpPr>
            <p:spPr>
              <a:xfrm>
                <a:off x="8531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5" name="Shape 355"/>
              <p:cNvSpPr txBox="1"/>
              <p:nvPr/>
            </p:nvSpPr>
            <p:spPr>
              <a:xfrm>
                <a:off x="8683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6" name="Shape 356"/>
              <p:cNvSpPr txBox="1"/>
              <p:nvPr/>
            </p:nvSpPr>
            <p:spPr>
              <a:xfrm>
                <a:off x="8836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7" name="Shape 357"/>
              <p:cNvSpPr txBox="1"/>
              <p:nvPr/>
            </p:nvSpPr>
            <p:spPr>
              <a:xfrm>
                <a:off x="8988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58" name="Shape 358"/>
            <p:cNvSpPr txBox="1"/>
            <p:nvPr/>
          </p:nvSpPr>
          <p:spPr>
            <a:xfrm>
              <a:off x="681037" y="0"/>
              <a:ext cx="8462961" cy="6858000"/>
            </a:xfrm>
            <a:prstGeom prst="rect">
              <a:avLst/>
            </a:prstGeom>
            <a:solidFill>
              <a:schemeClr val="accent1">
                <a:alpha val="49803"/>
              </a:schemeClr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9" name="Shape 359"/>
            <p:cNvSpPr txBox="1"/>
            <p:nvPr/>
          </p:nvSpPr>
          <p:spPr>
            <a:xfrm>
              <a:off x="0" y="0"/>
              <a:ext cx="9144000" cy="509586"/>
            </a:xfrm>
            <a:prstGeom prst="rect">
              <a:avLst/>
            </a:prstGeom>
            <a:solidFill>
              <a:schemeClr val="hlink">
                <a:alpha val="49803"/>
              </a:schemeClr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60" name="Shape 360"/>
          <p:cNvSpPr txBox="1"/>
          <p:nvPr/>
        </p:nvSpPr>
        <p:spPr>
          <a:xfrm>
            <a:off x="3505200" y="2590800"/>
            <a:ext cx="4892675" cy="76199"/>
          </a:xfrm>
          <a:prstGeom prst="rect">
            <a:avLst/>
          </a:prstGeom>
          <a:solidFill>
            <a:schemeClr val="hlink">
              <a:alpha val="49803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1" name="Shape 361"/>
          <p:cNvSpPr txBox="1">
            <a:spLocks noGrp="1"/>
          </p:cNvSpPr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spcAft>
                <a:spcPts val="0"/>
              </a:spcAft>
              <a:defRPr/>
            </a:lvl1pPr>
            <a:lvl2pPr marL="0" marR="0" indent="0" algn="l" rtl="0">
              <a:spcBef>
                <a:spcPts val="0"/>
              </a:spcBef>
              <a:spcAft>
                <a:spcPts val="0"/>
              </a:spcAft>
              <a:defRPr/>
            </a:lvl2pPr>
            <a:lvl3pPr marL="0" marR="0" indent="0" algn="l" rtl="0">
              <a:spcBef>
                <a:spcPts val="0"/>
              </a:spcBef>
              <a:spcAft>
                <a:spcPts val="0"/>
              </a:spcAft>
              <a:defRPr/>
            </a:lvl3pPr>
            <a:lvl4pPr marL="0" marR="0" indent="0" algn="l" rtl="0">
              <a:spcBef>
                <a:spcPts val="0"/>
              </a:spcBef>
              <a:spcAft>
                <a:spcPts val="0"/>
              </a:spcAft>
              <a:defRPr/>
            </a:lvl4pPr>
            <a:lvl5pPr marL="0" marR="0" indent="0" algn="l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indent="0" algn="l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indent="0" algn="l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indent="0" algn="l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indent="0" algn="l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362" name="Shape 362"/>
          <p:cNvSpPr txBox="1">
            <a:spLocks noGrp="1"/>
          </p:cNvSpPr>
          <p:nvPr>
            <p:ph type="body" idx="1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indent="-228600" algn="l" rtl="0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1pPr>
            <a:lvl2pPr marL="742950" marR="0" indent="-19685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marL="1143000" marR="0" indent="-114300" algn="l" rtl="0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marL="1600200" marR="0" indent="-127000" algn="l" rtl="0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marL="2057400" marR="0" indent="-142239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marL="2514600" marR="0" indent="-142239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marL="2971800" marR="0" indent="-142239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marL="3429000" marR="0" indent="-14224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marL="3886200" marR="0" indent="-14224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>
            <a:endParaRPr/>
          </a:p>
        </p:txBody>
      </p:sp>
      <p:sp>
        <p:nvSpPr>
          <p:cNvPr id="363" name="Shape 36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64" name="Shape 36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65" name="Shape 36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4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8" r:id="rId1"/>
  </p:sldLayoutIdLst>
  <p:hf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17D0EFEE-2756-4A20-BF2A-63F0A94F99AC}" type="datetime4">
              <a:rPr lang="en-US" smtClean="0"/>
              <a:pPr/>
              <a:t>October 4, 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 smtClean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l" defTabSz="914400" rtl="1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r" defTabSz="914400" rtl="1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131" name="Shape 131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32" name="Shape 13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Chapter 8</a:t>
            </a:r>
          </a:p>
        </p:txBody>
      </p:sp>
      <p:sp>
        <p:nvSpPr>
          <p:cNvPr id="133" name="Shape 133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1" i="0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Understanding Requirements</a:t>
            </a:r>
          </a:p>
        </p:txBody>
      </p:sp>
      <p:sp>
        <p:nvSpPr>
          <p:cNvPr id="134" name="Shape 134"/>
          <p:cNvSpPr txBox="1"/>
          <p:nvPr/>
        </p:nvSpPr>
        <p:spPr>
          <a:xfrm>
            <a:off x="2133600" y="2438400"/>
            <a:ext cx="6476999" cy="33242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1800" b="0" i="1" u="none" strike="noStrike" cap="none" baseline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Slide Set to accompany</a:t>
            </a:r>
            <a:r>
              <a:rPr lang="en-US" sz="3200" b="0" i="1" u="none" strike="noStrike" cap="none" baseline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/>
            </a:r>
            <a:br>
              <a:rPr lang="en-US" sz="3200" b="0" i="1" u="none" strike="noStrike" cap="none" baseline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2000" b="0" i="1" u="none" strike="noStrike" cap="none" baseline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</a:t>
            </a:r>
            <a:r>
              <a:rPr lang="en-US" sz="2400" b="0" i="1" u="none" strike="noStrike" cap="none" baseline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by Roger S. Pressman and Bruce R. Maxim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200" b="1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Slides copyright © 1996, 2001, 2005, 2009, 2014</a:t>
            </a:r>
            <a:r>
              <a:rPr lang="en-US"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by Roger S. Pressman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1" i="1" u="none" strike="noStrike" cap="none" baseline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1800" b="1" i="1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For non-profit educational use only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4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May be reproduced ONLY for student use at the university level when used in conjunction with </a:t>
            </a:r>
            <a:r>
              <a:rPr lang="en-US" sz="1200" b="0" i="1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Software Engineering: A Practitioner's Approach, 8/e. </a:t>
            </a:r>
            <a:r>
              <a:rPr lang="en-US" sz="12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Any other reproduction or use is prohibited without the express written permission of the author.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All copyright information MUST appear if these slides are posted on a website for student use.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204" name="Shape 204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10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05" name="Shape 205"/>
          <p:cNvSpPr txBox="1">
            <a:spLocks noGrp="1"/>
          </p:cNvSpPr>
          <p:nvPr>
            <p:ph type="title"/>
          </p:nvPr>
        </p:nvSpPr>
        <p:spPr>
          <a:xfrm>
            <a:off x="1219200" y="1143000"/>
            <a:ext cx="5700711" cy="685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Use-Case Diagram</a:t>
            </a:r>
          </a:p>
        </p:txBody>
      </p:sp>
      <p:pic>
        <p:nvPicPr>
          <p:cNvPr id="206" name="Shape 20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71800" y="1905000"/>
            <a:ext cx="3136899" cy="39893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212" name="Shape 212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11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13" name="Shape 213"/>
          <p:cNvSpPr txBox="1">
            <a:spLocks noGrp="1"/>
          </p:cNvSpPr>
          <p:nvPr>
            <p:ph type="title"/>
          </p:nvPr>
        </p:nvSpPr>
        <p:spPr>
          <a:xfrm>
            <a:off x="323528" y="692696"/>
            <a:ext cx="6503987" cy="6334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Building the Analysis Model</a:t>
            </a:r>
          </a:p>
        </p:txBody>
      </p:sp>
      <p:sp>
        <p:nvSpPr>
          <p:cNvPr id="214" name="Shape 214"/>
          <p:cNvSpPr txBox="1">
            <a:spLocks noGrp="1"/>
          </p:cNvSpPr>
          <p:nvPr>
            <p:ph idx="1"/>
          </p:nvPr>
        </p:nvSpPr>
        <p:spPr>
          <a:xfrm>
            <a:off x="311080" y="1340768"/>
            <a:ext cx="7192962" cy="44989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Elements of the analysis model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Scenario-based elements</a:t>
            </a:r>
          </a:p>
          <a:p>
            <a:pPr marL="11430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Helvetica Neue"/>
              <a:buChar char="•"/>
            </a:pP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Functional—processing narratives for software functions</a:t>
            </a:r>
          </a:p>
          <a:p>
            <a:pPr marL="11430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Helvetica Neue"/>
              <a:buChar char="•"/>
            </a:pP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Use-case—descriptions of the interaction between an “actor” and the system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Class-based elements</a:t>
            </a:r>
          </a:p>
          <a:p>
            <a:pPr marL="11430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Helvetica Neue"/>
              <a:buChar char="•"/>
            </a:pP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Implied by scenarios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Behavioral elements</a:t>
            </a:r>
          </a:p>
          <a:p>
            <a:pPr marL="11430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Helvetica Neue"/>
              <a:buChar char="•"/>
            </a:pP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State diagram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Flow-oriented elements</a:t>
            </a:r>
          </a:p>
          <a:p>
            <a:pPr marL="11430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Helvetica Neue"/>
              <a:buChar char="•"/>
            </a:pP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Data flow diagram</a:t>
            </a:r>
          </a:p>
        </p:txBody>
      </p:sp>
      <p:sp>
        <p:nvSpPr>
          <p:cNvPr id="2" name="مستطيل 1"/>
          <p:cNvSpPr/>
          <p:nvPr/>
        </p:nvSpPr>
        <p:spPr>
          <a:xfrm>
            <a:off x="7020272" y="836712"/>
            <a:ext cx="143500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dirty="0"/>
              <a:t>بناء على تحليل نموذج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4067944" y="2924944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 algn="r" rtl="1">
              <a:buFont typeface="Arial" pitchFamily="34" charset="0"/>
              <a:buChar char="•"/>
            </a:pPr>
            <a:r>
              <a:rPr lang="ar-SA" sz="1800" dirty="0"/>
              <a:t>عناصر من نموذج تحليل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800" dirty="0"/>
              <a:t>العناصر القائمة على السيناريو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800" dirty="0"/>
              <a:t>الروايات معالجة وظيفي لوظائف البرنامج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800" dirty="0"/>
              <a:t>استخدام حدة الوصف للتفاعل بين "فاعل" والنظام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800" dirty="0"/>
              <a:t>عناصر على أساس طبقي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800" dirty="0"/>
              <a:t>التي تنطوي عليها سيناريوهات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800" dirty="0"/>
              <a:t>العناصر السلوكية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800" dirty="0"/>
              <a:t>الرسم التخطيطي للدولة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800" dirty="0"/>
              <a:t>العناصر الموجهة التدفق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800" dirty="0"/>
              <a:t>مخطط تدفق البيانات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Shape 219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220" name="Shape 220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12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21" name="Shape 221"/>
          <p:cNvSpPr txBox="1">
            <a:spLocks noGrp="1"/>
          </p:cNvSpPr>
          <p:nvPr>
            <p:ph type="title"/>
          </p:nvPr>
        </p:nvSpPr>
        <p:spPr>
          <a:xfrm>
            <a:off x="1219200" y="1066800"/>
            <a:ext cx="6478586" cy="685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Eliciting Requirements</a:t>
            </a:r>
          </a:p>
        </p:txBody>
      </p:sp>
      <p:pic>
        <p:nvPicPr>
          <p:cNvPr id="222" name="Shape 22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981200" y="1828800"/>
            <a:ext cx="5105399" cy="420369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مستطيل 1"/>
          <p:cNvSpPr/>
          <p:nvPr/>
        </p:nvSpPr>
        <p:spPr>
          <a:xfrm>
            <a:off x="7561041" y="1196752"/>
            <a:ext cx="104868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dirty="0"/>
              <a:t>انتزاع متطلبات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Shape 227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228" name="Shape 228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13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29" name="Shape 229"/>
          <p:cNvSpPr txBox="1">
            <a:spLocks noGrp="1"/>
          </p:cNvSpPr>
          <p:nvPr>
            <p:ph type="title"/>
          </p:nvPr>
        </p:nvSpPr>
        <p:spPr>
          <a:xfrm>
            <a:off x="1219200" y="1143000"/>
            <a:ext cx="3614736" cy="6334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Class Diagram</a:t>
            </a:r>
          </a:p>
        </p:txBody>
      </p:sp>
      <p:pic>
        <p:nvPicPr>
          <p:cNvPr id="230" name="Shape 2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657600" y="2819400"/>
            <a:ext cx="1803400" cy="2686049"/>
          </a:xfrm>
          <a:prstGeom prst="rect">
            <a:avLst/>
          </a:prstGeom>
          <a:noFill/>
          <a:ln>
            <a:noFill/>
          </a:ln>
        </p:spPr>
      </p:pic>
      <p:sp>
        <p:nvSpPr>
          <p:cNvPr id="231" name="Shape 231"/>
          <p:cNvSpPr txBox="1"/>
          <p:nvPr/>
        </p:nvSpPr>
        <p:spPr>
          <a:xfrm>
            <a:off x="1905000" y="2362200"/>
            <a:ext cx="3487737" cy="3397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Helvetica Neue"/>
              <a:buNone/>
            </a:pPr>
            <a:r>
              <a:rPr lang="en-US" sz="1800" b="1" i="0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From the </a:t>
            </a:r>
            <a:r>
              <a:rPr lang="en-US" sz="1800" b="1" i="1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SafeHome</a:t>
            </a:r>
            <a:r>
              <a:rPr lang="en-US" sz="1800" b="1" i="0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system …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Shape 236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237" name="Shape 237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14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38" name="Shape 238"/>
          <p:cNvSpPr txBox="1">
            <a:spLocks noGrp="1"/>
          </p:cNvSpPr>
          <p:nvPr>
            <p:ph type="title"/>
          </p:nvPr>
        </p:nvSpPr>
        <p:spPr>
          <a:xfrm>
            <a:off x="1219200" y="1143000"/>
            <a:ext cx="4340225" cy="685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State Diagram</a:t>
            </a:r>
          </a:p>
        </p:txBody>
      </p:sp>
      <p:sp>
        <p:nvSpPr>
          <p:cNvPr id="239" name="Shape 239"/>
          <p:cNvSpPr/>
          <p:nvPr/>
        </p:nvSpPr>
        <p:spPr>
          <a:xfrm>
            <a:off x="2667000" y="2057400"/>
            <a:ext cx="2438399" cy="2895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40" name="Shape 240"/>
          <p:cNvCxnSpPr/>
          <p:nvPr/>
        </p:nvCxnSpPr>
        <p:spPr>
          <a:xfrm>
            <a:off x="2667000" y="2590800"/>
            <a:ext cx="2438399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41" name="Shape 241"/>
          <p:cNvCxnSpPr/>
          <p:nvPr/>
        </p:nvCxnSpPr>
        <p:spPr>
          <a:xfrm>
            <a:off x="2667000" y="3505200"/>
            <a:ext cx="2438399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42" name="Shape 242"/>
          <p:cNvSpPr txBox="1"/>
          <p:nvPr/>
        </p:nvSpPr>
        <p:spPr>
          <a:xfrm>
            <a:off x="3276600" y="2057400"/>
            <a:ext cx="1222375" cy="5810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6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Reading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6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Commands</a:t>
            </a:r>
          </a:p>
        </p:txBody>
      </p:sp>
      <p:sp>
        <p:nvSpPr>
          <p:cNvPr id="243" name="Shape 243"/>
          <p:cNvSpPr txBox="1"/>
          <p:nvPr/>
        </p:nvSpPr>
        <p:spPr>
          <a:xfrm>
            <a:off x="2667000" y="2667000"/>
            <a:ext cx="2362200" cy="7302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System status = “ready”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Display msg = “enter cmd”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Display status = steady</a:t>
            </a:r>
          </a:p>
        </p:txBody>
      </p:sp>
      <p:sp>
        <p:nvSpPr>
          <p:cNvPr id="244" name="Shape 244"/>
          <p:cNvSpPr txBox="1"/>
          <p:nvPr/>
        </p:nvSpPr>
        <p:spPr>
          <a:xfrm>
            <a:off x="2667000" y="3657600"/>
            <a:ext cx="2362200" cy="11557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Entry/subsystems ready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Do: poll user input panel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Do: read user input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Do: interpret user input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5" name="Shape 245"/>
          <p:cNvSpPr txBox="1"/>
          <p:nvPr/>
        </p:nvSpPr>
        <p:spPr>
          <a:xfrm>
            <a:off x="5867400" y="2439986"/>
            <a:ext cx="1093787" cy="304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State name</a:t>
            </a:r>
          </a:p>
        </p:txBody>
      </p:sp>
      <p:sp>
        <p:nvSpPr>
          <p:cNvPr id="246" name="Shape 246"/>
          <p:cNvSpPr txBox="1"/>
          <p:nvPr/>
        </p:nvSpPr>
        <p:spPr>
          <a:xfrm>
            <a:off x="5867400" y="3276600"/>
            <a:ext cx="1360487" cy="304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State variables</a:t>
            </a:r>
          </a:p>
        </p:txBody>
      </p:sp>
      <p:sp>
        <p:nvSpPr>
          <p:cNvPr id="247" name="Shape 247"/>
          <p:cNvSpPr txBox="1"/>
          <p:nvPr/>
        </p:nvSpPr>
        <p:spPr>
          <a:xfrm>
            <a:off x="5867400" y="4267200"/>
            <a:ext cx="1330324" cy="304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State activities</a:t>
            </a:r>
          </a:p>
        </p:txBody>
      </p:sp>
      <p:cxnSp>
        <p:nvCxnSpPr>
          <p:cNvPr id="248" name="Shape 248"/>
          <p:cNvCxnSpPr/>
          <p:nvPr/>
        </p:nvCxnSpPr>
        <p:spPr>
          <a:xfrm rot="10800000">
            <a:off x="4876800" y="2362199"/>
            <a:ext cx="990599" cy="2286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49" name="Shape 249"/>
          <p:cNvCxnSpPr/>
          <p:nvPr/>
        </p:nvCxnSpPr>
        <p:spPr>
          <a:xfrm rot="10800000">
            <a:off x="4952999" y="3200399"/>
            <a:ext cx="914400" cy="2286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50" name="Shape 250"/>
          <p:cNvCxnSpPr/>
          <p:nvPr/>
        </p:nvCxnSpPr>
        <p:spPr>
          <a:xfrm rot="10800000">
            <a:off x="4876800" y="4114800"/>
            <a:ext cx="990599" cy="30479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Shape 256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15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58" name="Shape 258"/>
          <p:cNvSpPr txBox="1">
            <a:spLocks noGrp="1"/>
          </p:cNvSpPr>
          <p:nvPr>
            <p:ph type="title"/>
          </p:nvPr>
        </p:nvSpPr>
        <p:spPr>
          <a:xfrm>
            <a:off x="179512" y="163759"/>
            <a:ext cx="5021261" cy="685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Analysis Patterns</a:t>
            </a:r>
          </a:p>
        </p:txBody>
      </p:sp>
      <p:sp>
        <p:nvSpPr>
          <p:cNvPr id="259" name="Shape 259"/>
          <p:cNvSpPr txBox="1"/>
          <p:nvPr/>
        </p:nvSpPr>
        <p:spPr>
          <a:xfrm>
            <a:off x="-324544" y="841514"/>
            <a:ext cx="5184576" cy="4013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Arial"/>
              <a:buNone/>
            </a:pPr>
            <a:r>
              <a:rPr lang="en-US" sz="1400" b="1" i="0" u="none" strike="noStrike" cap="none" baseline="0" dirty="0">
                <a:solidFill>
                  <a:schemeClr val="folHlink"/>
                </a:solidFill>
                <a:latin typeface="Arial"/>
                <a:ea typeface="Arial"/>
                <a:cs typeface="Arial"/>
                <a:sym typeface="Arial"/>
              </a:rPr>
              <a:t>Pattern name:</a:t>
            </a:r>
            <a:r>
              <a:rPr lang="en-US" sz="1400" b="1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1400" b="1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descriptor that captures the essence of the pattern. 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Arial"/>
              <a:buNone/>
            </a:pPr>
            <a:r>
              <a:rPr lang="en-US" sz="1400" b="1" i="0" u="none" strike="noStrike" cap="none" baseline="0" dirty="0">
                <a:solidFill>
                  <a:schemeClr val="folHlink"/>
                </a:solidFill>
                <a:latin typeface="Arial"/>
                <a:ea typeface="Arial"/>
                <a:cs typeface="Arial"/>
                <a:sym typeface="Arial"/>
              </a:rPr>
              <a:t>Intent:</a:t>
            </a:r>
            <a:r>
              <a:rPr lang="en-US" sz="1400" b="1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Describes what the pattern accomplishes or represents 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Arial"/>
              <a:buNone/>
            </a:pPr>
            <a:r>
              <a:rPr lang="en-US" sz="1400" b="1" i="0" u="none" strike="noStrike" cap="none" baseline="0" dirty="0">
                <a:solidFill>
                  <a:schemeClr val="folHlink"/>
                </a:solidFill>
                <a:latin typeface="Arial"/>
                <a:ea typeface="Arial"/>
                <a:cs typeface="Arial"/>
                <a:sym typeface="Arial"/>
              </a:rPr>
              <a:t>Motivation: </a:t>
            </a:r>
            <a:r>
              <a:rPr lang="en-US" sz="1400" b="1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 scenario that illustrates how the pattern can be used to address the problem.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Arial"/>
              <a:buNone/>
            </a:pPr>
            <a:r>
              <a:rPr lang="en-US" sz="1400" b="1" i="0" u="none" strike="noStrike" cap="none" baseline="0" dirty="0">
                <a:solidFill>
                  <a:schemeClr val="folHlink"/>
                </a:solidFill>
                <a:latin typeface="Arial"/>
                <a:ea typeface="Arial"/>
                <a:cs typeface="Arial"/>
                <a:sym typeface="Arial"/>
              </a:rPr>
              <a:t>Forces and context: </a:t>
            </a:r>
            <a:r>
              <a:rPr lang="en-US" sz="1400" b="1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 description of external issues (forces) that can affect how the pattern is used and also the external issues that will be resolved when the pattern is applied. 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Arial"/>
              <a:buNone/>
            </a:pPr>
            <a:r>
              <a:rPr lang="en-US" sz="1400" b="1" i="0" u="none" strike="noStrike" cap="none" baseline="0" dirty="0">
                <a:solidFill>
                  <a:schemeClr val="folHlink"/>
                </a:solidFill>
                <a:latin typeface="Arial"/>
                <a:ea typeface="Arial"/>
                <a:cs typeface="Arial"/>
                <a:sym typeface="Arial"/>
              </a:rPr>
              <a:t>Solution: </a:t>
            </a:r>
            <a:r>
              <a:rPr lang="en-US" sz="1400" b="1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 description of how the pattern is applied to solve the problem with an emphasis on structural and behavioral issues.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Arial"/>
              <a:buNone/>
            </a:pPr>
            <a:r>
              <a:rPr lang="en-US" sz="1400" b="1" i="0" u="none" strike="noStrike" cap="none" baseline="0" dirty="0">
                <a:solidFill>
                  <a:schemeClr val="folHlink"/>
                </a:solidFill>
                <a:latin typeface="Arial"/>
                <a:ea typeface="Arial"/>
                <a:cs typeface="Arial"/>
                <a:sym typeface="Arial"/>
              </a:rPr>
              <a:t>Consequences:</a:t>
            </a:r>
            <a:r>
              <a:rPr lang="en-US" sz="1400" b="1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Addresses what happens when the pattern is applied and what trade-offs exist during its application.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Arial"/>
              <a:buNone/>
            </a:pPr>
            <a:r>
              <a:rPr lang="en-US" sz="1400" b="1" i="0" u="none" strike="noStrike" cap="none" baseline="0" dirty="0">
                <a:solidFill>
                  <a:schemeClr val="folHlink"/>
                </a:solidFill>
                <a:latin typeface="Arial"/>
                <a:ea typeface="Arial"/>
                <a:cs typeface="Arial"/>
                <a:sym typeface="Arial"/>
              </a:rPr>
              <a:t>Design:</a:t>
            </a:r>
            <a:r>
              <a:rPr lang="en-US" sz="1400" b="1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Discusses how the analysis pattern can be achieved through the use of known design patterns.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Arial"/>
              <a:buNone/>
            </a:pPr>
            <a:r>
              <a:rPr lang="en-US" sz="1400" b="1" i="0" u="none" strike="noStrike" cap="none" baseline="0" dirty="0">
                <a:solidFill>
                  <a:schemeClr val="folHlink"/>
                </a:solidFill>
                <a:latin typeface="Arial"/>
                <a:ea typeface="Arial"/>
                <a:cs typeface="Arial"/>
                <a:sym typeface="Arial"/>
              </a:rPr>
              <a:t>Known uses:</a:t>
            </a:r>
            <a:r>
              <a:rPr lang="en-US" sz="1400" b="1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Examples of uses within actual systems.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Arial"/>
              <a:buNone/>
            </a:pPr>
            <a:r>
              <a:rPr lang="en-US" sz="1400" b="1" i="0" u="none" strike="noStrike" cap="none" baseline="0" dirty="0">
                <a:solidFill>
                  <a:schemeClr val="folHlink"/>
                </a:solidFill>
                <a:latin typeface="Arial"/>
                <a:ea typeface="Arial"/>
                <a:cs typeface="Arial"/>
                <a:sym typeface="Arial"/>
              </a:rPr>
              <a:t>Related patterns:</a:t>
            </a:r>
            <a:r>
              <a:rPr lang="en-US" sz="1400" b="1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On e or more analysis patterns that are related to the named pattern because (1) it is commonly used with the named pattern; (2) it is structurally similar to the named pattern; (3) it is a variation of the named pattern.</a:t>
            </a:r>
          </a:p>
        </p:txBody>
      </p:sp>
      <p:sp>
        <p:nvSpPr>
          <p:cNvPr id="2" name="مستطيل 1"/>
          <p:cNvSpPr/>
          <p:nvPr/>
        </p:nvSpPr>
        <p:spPr>
          <a:xfrm>
            <a:off x="6876256" y="836712"/>
            <a:ext cx="91403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dirty="0"/>
              <a:t>أنماط التحليل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4716015" y="1137409"/>
            <a:ext cx="4275583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buFont typeface="Arial" pitchFamily="34" charset="0"/>
              <a:buChar char="•"/>
            </a:pPr>
            <a:r>
              <a:rPr lang="ar-SA" sz="1600" dirty="0"/>
              <a:t>اسم النمط: واصف الذي يلتقط جوهر النمط.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600" dirty="0"/>
              <a:t>القصد: يصف ما يحقق نمط أو يمثل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600" dirty="0"/>
              <a:t>الدافع: </a:t>
            </a:r>
            <a:r>
              <a:rPr lang="en-US" sz="1600" dirty="0"/>
              <a:t>A </a:t>
            </a:r>
            <a:r>
              <a:rPr lang="ar-SA" sz="1600" dirty="0"/>
              <a:t>السيناريو الذي يوضح كيف يمكن استخدام نمط لمعالجة هذه المشكلة.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600" dirty="0"/>
              <a:t>قوات والسياق: وصف للقضايا الخارجية (القوات) التي يمكن أن تؤثر على كيفية استخدام نمط وكذلك القضايا الخارجية التي ستحل عندما يتم تطبيق النمط.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600" dirty="0"/>
              <a:t>الحل: وصف لكيفية تطبيق نمط لحل المشكلة مع التركيز على القضايا الهيكلية والسلوكية.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600" dirty="0"/>
              <a:t>النتائج: عناوين ما يحدث عند تطبيق نمط وما توجد المقايضات خلال تطبيقه.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600" dirty="0"/>
              <a:t>تصميم: يناقش كيف يمكن تحقيق نمط التحليل من خلال استخدام أنماط التصميم المعروفة.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600" dirty="0"/>
              <a:t>الاستخدامات المعروفة: أمثلة من الاستخدامات في إطار النظم الفعلية.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600" dirty="0"/>
              <a:t>أنماط ذات صلة: في البريد أو أكثر أنماط التحليل التي ترتبط نمط اسمه ل(1) يستخدم بشكل شائع مع نمط مسمى؛ (2) هو مماثل هيكليا للنمط مسمى؛ (3) بل هو اختلاف نمط مسمى.</a:t>
            </a: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Shape 264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265" name="Shape 265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16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66" name="Shape 266"/>
          <p:cNvSpPr txBox="1">
            <a:spLocks noGrp="1"/>
          </p:cNvSpPr>
          <p:nvPr>
            <p:ph type="title"/>
          </p:nvPr>
        </p:nvSpPr>
        <p:spPr>
          <a:xfrm>
            <a:off x="107504" y="489375"/>
            <a:ext cx="6267449" cy="6334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Negotiating Requirements</a:t>
            </a:r>
          </a:p>
        </p:txBody>
      </p:sp>
      <p:sp>
        <p:nvSpPr>
          <p:cNvPr id="267" name="Shape 267"/>
          <p:cNvSpPr txBox="1">
            <a:spLocks noGrp="1"/>
          </p:cNvSpPr>
          <p:nvPr>
            <p:ph idx="1"/>
          </p:nvPr>
        </p:nvSpPr>
        <p:spPr>
          <a:xfrm>
            <a:off x="-76200" y="1175523"/>
            <a:ext cx="9040688" cy="43735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Identify the key stakeholders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are the people who will be involved in the negotiation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Determine each of the stakeholders “win conditions”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Win conditions are not always obvious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Negotiate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Work toward a set of requirements that lead to “win-win”</a:t>
            </a:r>
          </a:p>
        </p:txBody>
      </p:sp>
      <p:sp>
        <p:nvSpPr>
          <p:cNvPr id="2" name="مستطيل 1"/>
          <p:cNvSpPr/>
          <p:nvPr/>
        </p:nvSpPr>
        <p:spPr>
          <a:xfrm>
            <a:off x="7452320" y="836712"/>
            <a:ext cx="118173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dirty="0"/>
              <a:t>التفاوض متطلبات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387153" y="3717032"/>
            <a:ext cx="845204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buFont typeface="Arial" pitchFamily="34" charset="0"/>
              <a:buChar char="•"/>
            </a:pPr>
            <a:r>
              <a:rPr lang="ar-SA" dirty="0"/>
              <a:t>تحديد أصحاب المصلحة الرئيسيين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dirty="0"/>
              <a:t>هؤلاء هم الناس الذين سيشاركون في المفاوضات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dirty="0"/>
              <a:t>تحديد كل من أصحاب المصلحة "الفوز الظروف"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dirty="0"/>
              <a:t>شروط الفوز ليست دائما واضحة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dirty="0"/>
              <a:t>تفاوض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dirty="0"/>
              <a:t>العمل باتجاه مجموعة من المتطلبات التي تؤدي إلى "الفوز"</a:t>
            </a: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Shape 272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273" name="Shape 273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17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74" name="Shape 274"/>
          <p:cNvSpPr txBox="1">
            <a:spLocks noGrp="1"/>
          </p:cNvSpPr>
          <p:nvPr>
            <p:ph type="title"/>
          </p:nvPr>
        </p:nvSpPr>
        <p:spPr>
          <a:xfrm>
            <a:off x="179512" y="404664"/>
            <a:ext cx="6267449" cy="6334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Requirements Monitoring</a:t>
            </a:r>
          </a:p>
        </p:txBody>
      </p:sp>
      <p:sp>
        <p:nvSpPr>
          <p:cNvPr id="275" name="Shape 275"/>
          <p:cNvSpPr txBox="1">
            <a:spLocks noGrp="1"/>
          </p:cNvSpPr>
          <p:nvPr>
            <p:ph idx="1"/>
          </p:nvPr>
        </p:nvSpPr>
        <p:spPr>
          <a:xfrm>
            <a:off x="0" y="980728"/>
            <a:ext cx="8839200" cy="43735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Noto Symbol"/>
              <a:buNone/>
            </a:pPr>
            <a:r>
              <a:rPr lang="en-US" sz="24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Especially </a:t>
            </a:r>
            <a:r>
              <a:rPr lang="en-US" sz="2400" b="0" i="0" u="none" strike="noStrike" cap="none" baseline="0" dirty="0" err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needes</a:t>
            </a:r>
            <a:r>
              <a:rPr lang="en-US" sz="24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in incremental development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i="1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Distributed debugging </a:t>
            </a:r>
            <a:r>
              <a:rPr lang="en-US" sz="20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– uncovers errors and determines their cause.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i="1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Run-time verification </a:t>
            </a:r>
            <a:r>
              <a:rPr lang="en-US" sz="20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– determines whether software matches its specification.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i="1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Run-time validation </a:t>
            </a:r>
            <a:r>
              <a:rPr lang="en-US" sz="20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– assesses whether evolving software meets user goals.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i="1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Business activity monitoring </a:t>
            </a:r>
            <a:r>
              <a:rPr lang="en-US" sz="20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– evaluates whether a system satisfies business goals.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i="1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Evolution and </a:t>
            </a:r>
            <a:r>
              <a:rPr lang="en-US" sz="2000" b="0" i="1" u="none" strike="noStrike" cap="none" baseline="0" dirty="0" err="1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codesign</a:t>
            </a:r>
            <a:r>
              <a:rPr lang="en-US" sz="2000" b="0" i="1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lang="en-US" sz="20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– provides information to stakeholders as the system evolves.</a:t>
            </a:r>
          </a:p>
          <a:p>
            <a:pPr marL="342900" marR="0" lvl="0" indent="-24765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None/>
            </a:pPr>
            <a:endParaRPr sz="2000" b="0" i="1" u="none" strike="noStrike" cap="none" baseline="0" dirty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7380312" y="548680"/>
            <a:ext cx="113043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dirty="0"/>
              <a:t>متطلبات المراقبة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467544" y="4509120"/>
            <a:ext cx="837165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buFont typeface="Arial" pitchFamily="34" charset="0"/>
              <a:buChar char="•"/>
            </a:pPr>
            <a:r>
              <a:rPr lang="ar-SA" dirty="0"/>
              <a:t>تحتاج وخاصة في مجال التنمية الإضافية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dirty="0"/>
              <a:t>التصحيح الموزعة - يكشف الأخطاء ويحدد قضيتهم.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dirty="0"/>
              <a:t>وقت التشغيل التحقق - يحدد ما إذا كان برنامج مباريات مواصفاتها.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dirty="0"/>
              <a:t>وقت التشغيل التحقق من صحة - يقيم ما إذا كانت البرامج المتطورة تلبي الأهداف المستخدم.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dirty="0"/>
              <a:t>أعمال رصد نشاط - تقييم ما إذا كان نظام يلبي أهداف العمل.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dirty="0"/>
              <a:t>تطور و</a:t>
            </a:r>
            <a:r>
              <a:rPr lang="en-US" dirty="0" err="1"/>
              <a:t>codesign</a:t>
            </a:r>
            <a:r>
              <a:rPr lang="en-US" dirty="0"/>
              <a:t> - </a:t>
            </a:r>
            <a:r>
              <a:rPr lang="ar-SA" dirty="0"/>
              <a:t>يقدم معلومات لأصحاب المصلحة مع تطور النظام.</a:t>
            </a: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Shape 280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281" name="Shape 281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18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82" name="Shape 282"/>
          <p:cNvSpPr txBox="1">
            <a:spLocks noGrp="1"/>
          </p:cNvSpPr>
          <p:nvPr>
            <p:ph type="title"/>
          </p:nvPr>
        </p:nvSpPr>
        <p:spPr>
          <a:xfrm>
            <a:off x="310480" y="601886"/>
            <a:ext cx="6781800" cy="6334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Validating Requirements - I</a:t>
            </a:r>
          </a:p>
        </p:txBody>
      </p:sp>
      <p:sp>
        <p:nvSpPr>
          <p:cNvPr id="283" name="Shape 283"/>
          <p:cNvSpPr txBox="1">
            <a:spLocks noGrp="1"/>
          </p:cNvSpPr>
          <p:nvPr>
            <p:ph idx="1"/>
          </p:nvPr>
        </p:nvSpPr>
        <p:spPr>
          <a:xfrm>
            <a:off x="251520" y="1196752"/>
            <a:ext cx="8587680" cy="3429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each requirement consistent with the overall objective for the system/product?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Have all requirements been specified at the proper level of abstraction? That is, do some requirements provide a level of technical detail that is inappropriate at this stage?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the requirement really necessary or does it represent an add-on feature that may not be essential to the objective of the system?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each requirement bounded and unambiguous?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Does each requirement have attribution? That is, is a source (generally, a specific individual) noted for each requirement? 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 any requirements conflict with other requirements?</a:t>
            </a:r>
          </a:p>
        </p:txBody>
      </p:sp>
      <p:sp>
        <p:nvSpPr>
          <p:cNvPr id="2" name="مستطيل 1"/>
          <p:cNvSpPr/>
          <p:nvPr/>
        </p:nvSpPr>
        <p:spPr>
          <a:xfrm>
            <a:off x="7092280" y="764704"/>
            <a:ext cx="148790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dirty="0"/>
              <a:t>التحقق من متطلبات - </a:t>
            </a:r>
            <a:r>
              <a:rPr lang="en-US" dirty="0"/>
              <a:t>I</a:t>
            </a:r>
            <a:endParaRPr lang="ar-SA" dirty="0"/>
          </a:p>
        </p:txBody>
      </p:sp>
      <p:sp>
        <p:nvSpPr>
          <p:cNvPr id="3" name="مستطيل 2"/>
          <p:cNvSpPr/>
          <p:nvPr/>
        </p:nvSpPr>
        <p:spPr>
          <a:xfrm>
            <a:off x="611560" y="4230231"/>
            <a:ext cx="822764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buFont typeface="Arial" pitchFamily="34" charset="0"/>
              <a:buChar char="•"/>
            </a:pPr>
            <a:r>
              <a:rPr lang="ar-SA" dirty="0"/>
              <a:t>هو كل شرط يتفق مع الهدف العام لنظام / المنتج؟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dirty="0"/>
              <a:t>وجميع المتطلبات تم المحدد على مستوى مناسب من التجريد؟ وهذا هو، ولا توفر بعض المتطلبات مستوى من التفاصيل التقنية غير مناسب في هذه المرحلة؟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dirty="0"/>
              <a:t>هو شرط ضروري حقا أم أنها تمثل إضافة نوعية على الميزة التي قد لا تكون ضرورية لتحقيق الهدف من النظام؟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dirty="0"/>
              <a:t>وكل متطلبات يحدها ولا لبس فيها؟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dirty="0"/>
              <a:t>لديه كل متطلبات الإسناد؟ وهذا هو، هو مصدر (عموما، فرد بعينه) لاحظ لكل الشرط؟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dirty="0"/>
              <a:t>هل أي نزاع مع متطلبات </a:t>
            </a:r>
            <a:r>
              <a:rPr lang="ar-SA" dirty="0" err="1"/>
              <a:t>متطلبات</a:t>
            </a:r>
            <a:r>
              <a:rPr lang="ar-SA" dirty="0"/>
              <a:t> أخرى؟</a:t>
            </a: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Shape 288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289" name="Shape 289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19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90" name="Shape 290"/>
          <p:cNvSpPr txBox="1">
            <a:spLocks noGrp="1"/>
          </p:cNvSpPr>
          <p:nvPr>
            <p:ph type="title"/>
          </p:nvPr>
        </p:nvSpPr>
        <p:spPr>
          <a:xfrm>
            <a:off x="1397000" y="990600"/>
            <a:ext cx="6908799" cy="6334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Validating Requirements - II</a:t>
            </a:r>
          </a:p>
        </p:txBody>
      </p:sp>
      <p:sp>
        <p:nvSpPr>
          <p:cNvPr id="291" name="Shape 291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each requirement achievable in the technical environment that will house the system or product?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each requirement testable, once implemented?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Does the requirements model properly reflect the information, function and behavior of the system to be built.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Has the requirements model been “partitioned” in a way that exposes progressively more detailed information about the system.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Have requirements patterns been used to simplify the requirements model. Have all patterns been properly validated? Are all patterns consistent with customer requirements?	</a:t>
            </a:r>
          </a:p>
        </p:txBody>
      </p:sp>
      <p:sp>
        <p:nvSpPr>
          <p:cNvPr id="2" name="مستطيل 1"/>
          <p:cNvSpPr/>
          <p:nvPr/>
        </p:nvSpPr>
        <p:spPr>
          <a:xfrm>
            <a:off x="395536" y="4717273"/>
            <a:ext cx="8409317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buFont typeface="Arial" pitchFamily="34" charset="0"/>
              <a:buChar char="•"/>
            </a:pPr>
            <a:r>
              <a:rPr lang="ar-SA" dirty="0"/>
              <a:t>هو كل متطلبات تحقيقها في البيئة التقنية التي ستضم النظام أو المنتج؟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dirty="0"/>
              <a:t>وكل متطلبات قابلة للاختبار، نفذت مرة واحدة؟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dirty="0"/>
              <a:t>هل نموذج متطلبات تعكس بشكل صحيح المعلومات، وظيفة وسلوك النظام سيتم بناؤها.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dirty="0"/>
              <a:t>لديه متطلبات نموذج تم "تقسيم" بطريقة تكشف المعلومات تدريجيا أكثر تفصيلا عن النظام.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dirty="0"/>
              <a:t>لديك متطلبات أنماط استخدمت لتبسيط نموذج المتطلبات. وجميع أنماط تم التحقق بشكل صحيح؟ كلها أنماط متسقة مع متطلبات العملاء؟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140" name="Shape 140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41" name="Shape 141"/>
          <p:cNvSpPr txBox="1">
            <a:spLocks noGrp="1"/>
          </p:cNvSpPr>
          <p:nvPr>
            <p:ph type="title"/>
          </p:nvPr>
        </p:nvSpPr>
        <p:spPr>
          <a:xfrm>
            <a:off x="1298575" y="990600"/>
            <a:ext cx="6545262" cy="6334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Requirements Engineering-I</a:t>
            </a:r>
          </a:p>
        </p:txBody>
      </p:sp>
      <p:sp>
        <p:nvSpPr>
          <p:cNvPr id="142" name="Shape 142"/>
          <p:cNvSpPr txBox="1">
            <a:spLocks noGrp="1"/>
          </p:cNvSpPr>
          <p:nvPr>
            <p:ph idx="1"/>
          </p:nvPr>
        </p:nvSpPr>
        <p:spPr>
          <a:xfrm>
            <a:off x="29547" y="1976602"/>
            <a:ext cx="6858000" cy="34686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Inception</a:t>
            </a: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—ask a set of questions that establish …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basic understanding of the problem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people who want a solution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nature of the solution that is desired, and 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effectiveness of preliminary communication and collaboration between the customer and the developer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Elicitation</a:t>
            </a: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—elicit requirements from all stakeholders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Elaboration</a:t>
            </a: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—create an analysis model that identifies data, function and behavioral requirements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Negotiation</a:t>
            </a: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—agree on a deliverable system that is realistic for developers and customers</a:t>
            </a:r>
          </a:p>
        </p:txBody>
      </p:sp>
      <p:sp>
        <p:nvSpPr>
          <p:cNvPr id="2" name="مستطيل 1"/>
          <p:cNvSpPr/>
          <p:nvPr/>
        </p:nvSpPr>
        <p:spPr>
          <a:xfrm>
            <a:off x="6403368" y="1700808"/>
            <a:ext cx="243583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buFont typeface="Arial" pitchFamily="34" charset="0"/>
              <a:buChar char="•"/>
            </a:pPr>
            <a:r>
              <a:rPr lang="ar-SA" sz="1600" dirty="0"/>
              <a:t>بداية، يسأل مجموعة من الأسئلة التي تحدد ...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600" dirty="0"/>
              <a:t>فهم أساسي من المشكلة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600" dirty="0"/>
              <a:t>الناس الذين يريدون حلا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600" dirty="0"/>
              <a:t>طبيعة الحل الذي هو المطلوب، و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600" dirty="0"/>
              <a:t>فعالية الاتصال الأولي والتعاون بين العميل والمطور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600" dirty="0"/>
              <a:t>متطلبات الاستنباط، تثير من جميع أصحاب المصلحة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600" dirty="0"/>
              <a:t>وضع إنشاء نموذج التحليل أن يحدد البيانات، وظيفة والمتطلبات السلوكية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600" dirty="0"/>
              <a:t>التفاوض الاتفاق على نظام للتسليم هذا هو واقعي للمطورين والعملاء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148" name="Shape 148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49" name="Shape 149"/>
          <p:cNvSpPr txBox="1">
            <a:spLocks noGrp="1"/>
          </p:cNvSpPr>
          <p:nvPr>
            <p:ph type="title"/>
          </p:nvPr>
        </p:nvSpPr>
        <p:spPr>
          <a:xfrm>
            <a:off x="671084" y="476672"/>
            <a:ext cx="8178799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Requirements Engineering-II</a:t>
            </a:r>
          </a:p>
        </p:txBody>
      </p:sp>
      <p:sp>
        <p:nvSpPr>
          <p:cNvPr id="150" name="Shape 150"/>
          <p:cNvSpPr txBox="1">
            <a:spLocks noGrp="1"/>
          </p:cNvSpPr>
          <p:nvPr>
            <p:ph idx="1"/>
          </p:nvPr>
        </p:nvSpPr>
        <p:spPr>
          <a:xfrm>
            <a:off x="54665" y="1556792"/>
            <a:ext cx="71627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Specification</a:t>
            </a: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—can be any one (or more) of the following: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written document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set of models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formal mathematical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collection of user scenarios (use-cases)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prototype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Validation</a:t>
            </a: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—a review mechanism that looks for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errors in content or interpretation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areas where clarification may be required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missing information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inconsistencies (a major problem when large products or systems are engineered)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conflicting or unrealistic (unachievable) requirements. 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Requirements management</a:t>
            </a:r>
          </a:p>
        </p:txBody>
      </p:sp>
      <p:sp>
        <p:nvSpPr>
          <p:cNvPr id="2" name="مستطيل 1"/>
          <p:cNvSpPr/>
          <p:nvPr/>
        </p:nvSpPr>
        <p:spPr>
          <a:xfrm>
            <a:off x="6489103" y="1412776"/>
            <a:ext cx="2350097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buFont typeface="Arial" pitchFamily="34" charset="0"/>
              <a:buChar char="•"/>
            </a:pPr>
            <a:r>
              <a:rPr lang="ar-SA" dirty="0"/>
              <a:t>مواصفات يمكن أن يكون أي واحد (أو أكثر) من التالي: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dirty="0"/>
              <a:t>وثيقة مكتوبة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dirty="0"/>
              <a:t>وهناك مجموعة من النماذج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en-US" dirty="0"/>
              <a:t>A </a:t>
            </a:r>
            <a:r>
              <a:rPr lang="ar-SA" dirty="0"/>
              <a:t>رسمية الرياضية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dirty="0"/>
              <a:t>مجموعة من السيناريوهات المستخدم (استخدام الحالات)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dirty="0"/>
              <a:t>نموذج أولي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dirty="0"/>
              <a:t>آلية الاستعراض التي تبدو </a:t>
            </a:r>
            <a:r>
              <a:rPr lang="ar-SA" dirty="0" err="1"/>
              <a:t>لالتحقق</a:t>
            </a:r>
            <a:r>
              <a:rPr lang="ar-SA" dirty="0"/>
              <a:t> من الصحة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dirty="0"/>
              <a:t>أخطاء في المحتوى أو تفسير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dirty="0"/>
              <a:t>المناطق التي قد تكون مطلوبة من التوضيح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dirty="0"/>
              <a:t>معلومات مفقودة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dirty="0"/>
              <a:t>تناقضات (مشكلة كبيرة عندما صممت منتجات أو النظم الكبيرة)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dirty="0"/>
              <a:t>(لا يمكن تحقيقها) متطلبات متعارضة أو غير واقعية.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dirty="0"/>
              <a:t>إدارة متطلبات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156" name="Shape 156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4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57" name="Shape 157"/>
          <p:cNvSpPr txBox="1">
            <a:spLocks noGrp="1"/>
          </p:cNvSpPr>
          <p:nvPr>
            <p:ph type="title"/>
          </p:nvPr>
        </p:nvSpPr>
        <p:spPr>
          <a:xfrm>
            <a:off x="1219200" y="1066800"/>
            <a:ext cx="2349499" cy="6334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Inception</a:t>
            </a:r>
          </a:p>
        </p:txBody>
      </p:sp>
      <p:sp>
        <p:nvSpPr>
          <p:cNvPr id="158" name="Shape 158"/>
          <p:cNvSpPr txBox="1">
            <a:spLocks noGrp="1"/>
          </p:cNvSpPr>
          <p:nvPr>
            <p:ph idx="1"/>
          </p:nvPr>
        </p:nvSpPr>
        <p:spPr>
          <a:xfrm>
            <a:off x="251520" y="1700808"/>
            <a:ext cx="6781800" cy="41909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Identify stakeholders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“who else do you think I should talk to?”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Recognize multiple points of view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Work toward collaboration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first questions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Who is behind the request for this work?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Who will use the solution?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will be the economic benefit of a successful solution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there another source for the solution that you need?</a:t>
            </a:r>
          </a:p>
        </p:txBody>
      </p:sp>
      <p:sp>
        <p:nvSpPr>
          <p:cNvPr id="2" name="مستطيل 1"/>
          <p:cNvSpPr/>
          <p:nvPr/>
        </p:nvSpPr>
        <p:spPr>
          <a:xfrm>
            <a:off x="7840809" y="1268760"/>
            <a:ext cx="43633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dirty="0"/>
              <a:t>بداية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6804248" y="1916832"/>
            <a:ext cx="201561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buFont typeface="Arial" pitchFamily="34" charset="0"/>
              <a:buChar char="•"/>
            </a:pPr>
            <a:r>
              <a:rPr lang="ar-SA" sz="1600" dirty="0"/>
              <a:t>تحديد أصحاب المصلحة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600" dirty="0"/>
              <a:t>"من آخر هل تعتقد أنني يجب أن تتحدث إلي؟"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600" dirty="0"/>
              <a:t>التعرف على وجهات نظر متعددة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600" dirty="0"/>
              <a:t>العمل من أجل التعاون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600" dirty="0"/>
              <a:t>الأسئلة الأولى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600" dirty="0"/>
              <a:t>من يقف وراء هذا الطلب لهذا العمل؟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600" dirty="0"/>
              <a:t>الذين سيستخدمون الحل؟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600" dirty="0"/>
              <a:t>ماذا سيكون المنفعة الاقتصادية من حل ناجح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600" dirty="0"/>
              <a:t>هل هناك مصدر آخر للحل التي تحتاجها؟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164" name="Shape 164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5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65" name="Shape 165"/>
          <p:cNvSpPr txBox="1">
            <a:spLocks noGrp="1"/>
          </p:cNvSpPr>
          <p:nvPr>
            <p:ph type="title"/>
          </p:nvPr>
        </p:nvSpPr>
        <p:spPr>
          <a:xfrm>
            <a:off x="251520" y="486261"/>
            <a:ext cx="5278437" cy="6334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 dirty="0" smtClean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Eliciting Requirements</a:t>
            </a:r>
            <a:endParaRPr lang="en-US" sz="4000" b="0" i="0" u="none" strike="noStrike" cap="none" baseline="0" dirty="0">
              <a:solidFill>
                <a:schemeClr val="dk2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66" name="Shape 166"/>
          <p:cNvSpPr txBox="1">
            <a:spLocks noGrp="1"/>
          </p:cNvSpPr>
          <p:nvPr>
            <p:ph idx="1"/>
          </p:nvPr>
        </p:nvSpPr>
        <p:spPr>
          <a:xfrm>
            <a:off x="251521" y="1206624"/>
            <a:ext cx="6048672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meetings are conducted and attended by both software engineers and customers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rules for preparation and participation are established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 agenda is suggested 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"facilitator" (can be a customer, a developer, or an outsider) controls the meeting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"definition mechanism" (can be work sheets, flip charts, or wall stickers or an electronic bulletin board, chat room or virtual forum) is used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goal is 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identify the problem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propose elements of the solution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negotiate different approaches, and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specify a preliminary set of solution requirements</a:t>
            </a:r>
          </a:p>
        </p:txBody>
      </p:sp>
      <p:sp>
        <p:nvSpPr>
          <p:cNvPr id="2" name="مستطيل 1"/>
          <p:cNvSpPr/>
          <p:nvPr/>
        </p:nvSpPr>
        <p:spPr>
          <a:xfrm>
            <a:off x="7528114" y="620688"/>
            <a:ext cx="104868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dirty="0"/>
              <a:t>انتزاع متطلبات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6156176" y="1011734"/>
            <a:ext cx="2683024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buFont typeface="Arial" pitchFamily="34" charset="0"/>
              <a:buChar char="•"/>
            </a:pPr>
            <a:r>
              <a:rPr lang="ar-SA" sz="1600" dirty="0"/>
              <a:t>وتجرى الاجتماعات وحضره كل من مهندسي البرمجيات والعملاء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600" dirty="0"/>
              <a:t>يتم وضع قواعد إعداد والمشاركة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600" dirty="0"/>
              <a:t>ويقترح جدول أعمال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600" dirty="0"/>
              <a:t>و"الميسر" (يمكن أن يكون أحد العملاء، مطور، أو من الخارج) تسيطر على اجتماع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600" dirty="0"/>
              <a:t>"آلية تعريف" (يمكن أن يكون ورقة العمل، الرسوم البيانية الوجه، أو ملصقات الحائط أو لوحة إعلانات إلكترونية، وغرفة دردشة أو منتدى الظاهري) يستخدم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600" dirty="0"/>
              <a:t>والهدف من ذلك هو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600" dirty="0"/>
              <a:t>التعرف على المشكلة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600" dirty="0"/>
              <a:t>اقتراح عناصر من الحل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600" dirty="0"/>
              <a:t>التفاوض مناهج مختلفة، و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600" dirty="0"/>
              <a:t>  تحديد مجموعة أولية من متطلبات الحل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172" name="Shape 172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6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73" name="Shape 173"/>
          <p:cNvSpPr txBox="1">
            <a:spLocks noGrp="1"/>
          </p:cNvSpPr>
          <p:nvPr>
            <p:ph type="title"/>
          </p:nvPr>
        </p:nvSpPr>
        <p:spPr>
          <a:xfrm>
            <a:off x="323528" y="635348"/>
            <a:ext cx="5872161" cy="6334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Elicitation Work Products</a:t>
            </a:r>
          </a:p>
        </p:txBody>
      </p:sp>
      <p:sp>
        <p:nvSpPr>
          <p:cNvPr id="174" name="Shape 174"/>
          <p:cNvSpPr txBox="1">
            <a:spLocks noGrp="1"/>
          </p:cNvSpPr>
          <p:nvPr>
            <p:ph idx="1"/>
          </p:nvPr>
        </p:nvSpPr>
        <p:spPr>
          <a:xfrm>
            <a:off x="179512" y="1393168"/>
            <a:ext cx="576063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0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statement of need and feasibility.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0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bounded statement of scope for the system or product.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0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list of customers, users, and other stakeholders who participated in requirements elicitation 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0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description of the system’s technical environment.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0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list of requirements (preferably organized by function) and the domain constraints that apply to each.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0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set of usage scenarios that provide insight into the use of the system or product under different operating conditions.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0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any prototypes</a:t>
            </a:r>
            <a:r>
              <a:rPr lang="en-US" sz="2000" b="1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lang="en-US" sz="20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developed to better define requirements</a:t>
            </a:r>
            <a:r>
              <a:rPr lang="en-US" sz="2000" b="1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</a:p>
        </p:txBody>
      </p:sp>
      <p:sp>
        <p:nvSpPr>
          <p:cNvPr id="2" name="مستطيل 1"/>
          <p:cNvSpPr/>
          <p:nvPr/>
        </p:nvSpPr>
        <p:spPr>
          <a:xfrm>
            <a:off x="7092280" y="1268760"/>
            <a:ext cx="151676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dirty="0"/>
              <a:t>الاستنباط منتجات العمل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5796136" y="1700808"/>
            <a:ext cx="304306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buFont typeface="Arial" pitchFamily="34" charset="0"/>
              <a:buChar char="•"/>
            </a:pPr>
            <a:r>
              <a:rPr lang="ar-SA" sz="1600" dirty="0"/>
              <a:t>بيان الحاجة والجدوى.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600" dirty="0"/>
              <a:t>بيان يحدها من نطاق النظام أو المنتج.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600" dirty="0"/>
              <a:t>قائمة من العملاء والمستخدمين وأصحاب المصلحة الآخرين الذين شاركوا في متطلبات الاستنباط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600" dirty="0"/>
              <a:t>وصف البيئة التقنية للنظام.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600" dirty="0"/>
              <a:t>قائمة متطلبات (تنظيم يفضل أن يكون ذلك وظيفة) والقيود المجال الذي ينطبق على كل.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600" dirty="0"/>
              <a:t>مجموعة من سيناريوهات الاستخدام التي توفر نظرة ثاقبة على استخدام النظام أو منتج في ظل ظروف تشغيل مختلفة.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600" dirty="0"/>
              <a:t>وضعت أي نماذج لتحديد الاحتياجات بشكل أفضل.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180" name="Shape 180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7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81" name="Shape 181"/>
          <p:cNvSpPr txBox="1">
            <a:spLocks noGrp="1"/>
          </p:cNvSpPr>
          <p:nvPr>
            <p:ph type="title"/>
          </p:nvPr>
        </p:nvSpPr>
        <p:spPr>
          <a:xfrm>
            <a:off x="107504" y="856457"/>
            <a:ext cx="6932611" cy="6270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Quality Function Deployment</a:t>
            </a:r>
          </a:p>
        </p:txBody>
      </p:sp>
      <p:sp>
        <p:nvSpPr>
          <p:cNvPr id="182" name="Shape 182"/>
          <p:cNvSpPr txBox="1">
            <a:spLocks noGrp="1"/>
          </p:cNvSpPr>
          <p:nvPr>
            <p:ph idx="1"/>
          </p:nvPr>
        </p:nvSpPr>
        <p:spPr>
          <a:xfrm>
            <a:off x="323529" y="1628800"/>
            <a:ext cx="5688632" cy="41909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Function deployment </a:t>
            </a:r>
            <a:r>
              <a:rPr lang="en-US" sz="24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determines the “value” (as perceived by the customer) of each function required of the system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Information deployment </a:t>
            </a:r>
            <a:r>
              <a:rPr lang="en-US" sz="24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identifies data objects and events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Task deployment</a:t>
            </a:r>
            <a:r>
              <a:rPr lang="en-US" sz="24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examines the behavior of the system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Value analysis</a:t>
            </a:r>
            <a:r>
              <a:rPr lang="en-US" sz="24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determines the relative priority of requirements</a:t>
            </a:r>
          </a:p>
        </p:txBody>
      </p:sp>
      <p:sp>
        <p:nvSpPr>
          <p:cNvPr id="2" name="مستطيل 1"/>
          <p:cNvSpPr/>
          <p:nvPr/>
        </p:nvSpPr>
        <p:spPr>
          <a:xfrm>
            <a:off x="467544" y="548680"/>
            <a:ext cx="120577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dirty="0"/>
              <a:t>نشر الجودة وظيفة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5940152" y="1700808"/>
            <a:ext cx="2771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buFont typeface="Arial" pitchFamily="34" charset="0"/>
              <a:buChar char="•"/>
            </a:pPr>
            <a:r>
              <a:rPr lang="ar-SA" sz="1800" dirty="0"/>
              <a:t>نشر وظيفة يحدد "قيمة" (من وجهة نظر العميل) لكل وظيفة مطلوبة من النظام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800" dirty="0"/>
              <a:t>ويحدد نشر معلومات عن الأجسام البيانات والأحداث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800" dirty="0"/>
              <a:t>يدرس نشر مهمة سلوك النظام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800" dirty="0"/>
              <a:t>يحدد تحليل القيمة الأولوية النسبية لمتطلبات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8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title"/>
          </p:nvPr>
        </p:nvSpPr>
        <p:spPr>
          <a:xfrm>
            <a:off x="419099" y="548680"/>
            <a:ext cx="7086600" cy="6270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Non-Functional Requirements</a:t>
            </a:r>
          </a:p>
        </p:txBody>
      </p:sp>
      <p:sp>
        <p:nvSpPr>
          <p:cNvPr id="190" name="Shape 190"/>
          <p:cNvSpPr txBox="1">
            <a:spLocks noGrp="1"/>
          </p:cNvSpPr>
          <p:nvPr>
            <p:ph idx="1"/>
          </p:nvPr>
        </p:nvSpPr>
        <p:spPr>
          <a:xfrm>
            <a:off x="323528" y="1268760"/>
            <a:ext cx="5040559" cy="41909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000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Non-Functional </a:t>
            </a:r>
            <a:r>
              <a:rPr lang="en-US" sz="2000" b="0" i="0" u="none" strike="noStrike" cap="none" baseline="0" dirty="0" err="1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Requirment</a:t>
            </a:r>
            <a:r>
              <a:rPr lang="en-US" sz="2000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(NFR) </a:t>
            </a:r>
            <a:r>
              <a:rPr lang="en-US" sz="20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– quality attribute, performance attribute, security attribute, or general system constraint. A two phase process is used to determine which NFR’s are compatible: 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first phase is to create a matrix using each NFR as a column heading and the system SE guidelines a row labels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second phase is for the team to prioritize each NFR using a set of decision rules to decide which to implement by classifying each NFR and guideline pair as complementary, overlapping, conflicting, or independent</a:t>
            </a:r>
          </a:p>
        </p:txBody>
      </p:sp>
      <p:sp>
        <p:nvSpPr>
          <p:cNvPr id="2" name="مستطيل 1"/>
          <p:cNvSpPr/>
          <p:nvPr/>
        </p:nvSpPr>
        <p:spPr>
          <a:xfrm>
            <a:off x="465628" y="260648"/>
            <a:ext cx="150714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dirty="0"/>
              <a:t>المتطلبات غير الوظيفية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5724128" y="1628800"/>
            <a:ext cx="311507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buFont typeface="Arial" pitchFamily="34" charset="0"/>
              <a:buChar char="•"/>
            </a:pPr>
            <a:r>
              <a:rPr lang="ar-SA" sz="1800" dirty="0"/>
              <a:t>مطلب غير وظيفية (</a:t>
            </a:r>
            <a:r>
              <a:rPr lang="en-US" sz="1800" dirty="0"/>
              <a:t>NFR) - </a:t>
            </a:r>
            <a:r>
              <a:rPr lang="ar-SA" sz="1800" dirty="0"/>
              <a:t>سمة نوعية، سمة الأداء، سمة الأمان، أو قيد النظام العام. ويتم استخدام عملية مرحلتين لتحديد أي من </a:t>
            </a:r>
            <a:r>
              <a:rPr lang="en-US" sz="1800" dirty="0"/>
              <a:t>NFR </a:t>
            </a:r>
            <a:r>
              <a:rPr lang="ar-SA" sz="1800" dirty="0"/>
              <a:t>متوافقة: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800" dirty="0"/>
              <a:t>المرحلة الأولى هي إنشاء مصفوفة باستخدام كل </a:t>
            </a:r>
            <a:r>
              <a:rPr lang="en-US" sz="1800" dirty="0"/>
              <a:t>NFR </a:t>
            </a:r>
            <a:r>
              <a:rPr lang="ar-SA" sz="1800" dirty="0"/>
              <a:t>كعنوان عمود ونظام المبادئ التوجيهية </a:t>
            </a:r>
            <a:r>
              <a:rPr lang="en-US" sz="1800" dirty="0"/>
              <a:t>SE </a:t>
            </a:r>
            <a:r>
              <a:rPr lang="ar-SA" sz="1800" dirty="0"/>
              <a:t>على تسميات الصفوف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800" dirty="0"/>
              <a:t>المرحلة الثانية هي للفريق لتحديد أولويات كل </a:t>
            </a:r>
            <a:r>
              <a:rPr lang="en-US" sz="1800" dirty="0"/>
              <a:t>NFR </a:t>
            </a:r>
            <a:r>
              <a:rPr lang="ar-SA" sz="1800" dirty="0"/>
              <a:t>باستخدام مجموعة من القواعد القرار لاتخاذ قرار وتنفيذ من خلال تصنيف كل </a:t>
            </a:r>
            <a:r>
              <a:rPr lang="en-US" sz="1800" dirty="0"/>
              <a:t>NFR </a:t>
            </a:r>
            <a:r>
              <a:rPr lang="ar-SA" sz="1800" dirty="0"/>
              <a:t>والتوجيهي الزوج باعتبارها مكملة، تداخل، متضاربة، أو مستقلة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9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97" name="Shape 197"/>
          <p:cNvSpPr txBox="1">
            <a:spLocks noGrp="1"/>
          </p:cNvSpPr>
          <p:nvPr>
            <p:ph type="title"/>
          </p:nvPr>
        </p:nvSpPr>
        <p:spPr>
          <a:xfrm>
            <a:off x="395536" y="332656"/>
            <a:ext cx="3321050" cy="685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Use-Cases</a:t>
            </a:r>
          </a:p>
        </p:txBody>
      </p:sp>
      <p:sp>
        <p:nvSpPr>
          <p:cNvPr id="198" name="Shape 198"/>
          <p:cNvSpPr txBox="1">
            <a:spLocks noGrp="1"/>
          </p:cNvSpPr>
          <p:nvPr>
            <p:ph idx="1"/>
          </p:nvPr>
        </p:nvSpPr>
        <p:spPr>
          <a:xfrm>
            <a:off x="251520" y="1196752"/>
            <a:ext cx="5256584" cy="4092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6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collection of user scenarios that describe the thread of usage of a system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6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Each scenario is described from the point-of-view of an “actor”—a person or device that interacts with the software in some way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6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Each scenario answers the following questions: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400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Who is the primary actor, the secondary actor (s)?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400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are the actor’s goals?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400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preconditions should exist before the story begins?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400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main tasks or functions are performed by the actor?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400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extensions might be considered as the story is described?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400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variations in the actor’s interaction are possible?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400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system information will the actor acquire, produce, or change?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400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Will the actor have to inform the system about changes in the external environment?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400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information does the actor desire from the system?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400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Does the actor wish to be informed about unexpected changes?</a:t>
            </a:r>
          </a:p>
        </p:txBody>
      </p:sp>
      <p:sp>
        <p:nvSpPr>
          <p:cNvPr id="2" name="مستطيل 1"/>
          <p:cNvSpPr/>
          <p:nvPr/>
        </p:nvSpPr>
        <p:spPr>
          <a:xfrm>
            <a:off x="4788024" y="692696"/>
            <a:ext cx="98777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dirty="0"/>
              <a:t>استخدم حالات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5281908" y="1620664"/>
            <a:ext cx="3557291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buFont typeface="Arial" pitchFamily="34" charset="0"/>
              <a:buChar char="•"/>
            </a:pPr>
            <a:r>
              <a:rPr lang="ar-SA" dirty="0"/>
              <a:t>مجموعة من السيناريوهات المستخدم التي تصف موضوع من استخدام نظام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dirty="0"/>
              <a:t>يتم وصف كل سيناريو من وجهة-نظر "فاعل"، وهو الشخص أو الجهاز الذي يتفاعل مع البرنامج في بعض الطريق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dirty="0"/>
              <a:t>كل سيناريو يجيب على الأسئلة التالية: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dirty="0"/>
              <a:t>من هو الفاعل الأساسي، والفاعل الثانوي (ق)؟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dirty="0"/>
              <a:t>ما هي الأهداف الفاعل؟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dirty="0"/>
              <a:t>ما شروط مسبقة يجب أن تكون موجودة قبل أن تبدأ القصة؟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dirty="0"/>
              <a:t>ما المهام أو الوظائف الرئيسية يتم تنفيذها من قبل الفاعل؟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dirty="0"/>
              <a:t>ما ملحقات يمكن اعتبارها يوصف القصة؟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dirty="0"/>
              <a:t>ما الاختلافات في التفاعل الفاعل ممكنة؟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dirty="0"/>
              <a:t>ما هي المعلومات نظام سوف يكتسب الفاعل، تنتج، أو تغيير؟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dirty="0"/>
              <a:t>وسوف يكون الفاعل لإعلام النظام حول التغيرات في البيئة الخارجية؟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dirty="0"/>
              <a:t>ما هي المعلومات التي الرغبة الفاعل من النظام؟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dirty="0"/>
              <a:t>هل ترغب الفاعل الحصول على معلومات عن التغيرات غير المتوقعة؟</a:t>
            </a:r>
          </a:p>
        </p:txBody>
      </p:sp>
    </p:spTree>
  </p:cSld>
  <p:clrMapOvr>
    <a:masterClrMapping/>
  </p:clrMapOvr>
  <p:transition spd="slow">
    <p:cut/>
  </p:transition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Bold Stripes">
  <a:themeElements>
    <a:clrScheme name="Bold Stripes 2">
      <a:dk1>
        <a:srgbClr val="000000"/>
      </a:dk1>
      <a:lt1>
        <a:srgbClr val="EAEAEA"/>
      </a:lt1>
      <a:dk2>
        <a:srgbClr val="003366"/>
      </a:dk2>
      <a:lt2>
        <a:srgbClr val="EAEAEA"/>
      </a:lt2>
      <a:accent1>
        <a:srgbClr val="FFFFFF"/>
      </a:accent1>
      <a:accent2>
        <a:srgbClr val="DDDDDD"/>
      </a:accent2>
      <a:accent3>
        <a:srgbClr val="F3F3F3"/>
      </a:accent3>
      <a:accent4>
        <a:srgbClr val="000000"/>
      </a:accent4>
      <a:accent5>
        <a:srgbClr val="FFFFFF"/>
      </a:accent5>
      <a:accent6>
        <a:srgbClr val="C8C8C8"/>
      </a:accent6>
      <a:hlink>
        <a:srgbClr val="336699"/>
      </a:hlink>
      <a:folHlink>
        <a:srgbClr val="9A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أساسية">
  <a:themeElements>
    <a:clrScheme name="أساسية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أساسية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أساسية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2837</Words>
  <Application>Microsoft Office PowerPoint</Application>
  <PresentationFormat>عرض على الشاشة (3:4)‏</PresentationFormat>
  <Paragraphs>308</Paragraphs>
  <Slides>19</Slides>
  <Notes>19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2</vt:i4>
      </vt:variant>
      <vt:variant>
        <vt:lpstr>عناوين الشرائح</vt:lpstr>
      </vt:variant>
      <vt:variant>
        <vt:i4>19</vt:i4>
      </vt:variant>
    </vt:vector>
  </HeadingPairs>
  <TitlesOfParts>
    <vt:vector size="26" baseType="lpstr">
      <vt:lpstr>Arial</vt:lpstr>
      <vt:lpstr>Noto Symbol</vt:lpstr>
      <vt:lpstr>Helvetica Neue</vt:lpstr>
      <vt:lpstr>Arial Black</vt:lpstr>
      <vt:lpstr>Tahoma</vt:lpstr>
      <vt:lpstr>1_Bold Stripes</vt:lpstr>
      <vt:lpstr>أساسية</vt:lpstr>
      <vt:lpstr>Chapter 8</vt:lpstr>
      <vt:lpstr>Requirements Engineering-I</vt:lpstr>
      <vt:lpstr>Requirements Engineering-II</vt:lpstr>
      <vt:lpstr>Inception</vt:lpstr>
      <vt:lpstr>Eliciting Requirements</vt:lpstr>
      <vt:lpstr>Elicitation Work Products</vt:lpstr>
      <vt:lpstr>Quality Function Deployment</vt:lpstr>
      <vt:lpstr>Non-Functional Requirements</vt:lpstr>
      <vt:lpstr>Use-Cases</vt:lpstr>
      <vt:lpstr>Use-Case Diagram</vt:lpstr>
      <vt:lpstr>Building the Analysis Model</vt:lpstr>
      <vt:lpstr>Eliciting Requirements</vt:lpstr>
      <vt:lpstr>Class Diagram</vt:lpstr>
      <vt:lpstr>State Diagram</vt:lpstr>
      <vt:lpstr>Analysis Patterns</vt:lpstr>
      <vt:lpstr>Negotiating Requirements</vt:lpstr>
      <vt:lpstr>Requirements Monitoring</vt:lpstr>
      <vt:lpstr>Validating Requirements - I</vt:lpstr>
      <vt:lpstr>Validating Requirements - II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8</dc:title>
  <dc:creator>M</dc:creator>
  <cp:lastModifiedBy>Windows User</cp:lastModifiedBy>
  <cp:revision>8</cp:revision>
  <dcterms:modified xsi:type="dcterms:W3CDTF">2015-10-04T20:53:51Z</dcterms:modified>
</cp:coreProperties>
</file>