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929813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F551515-17DF-406F-89F2-1A362B8493AB}" type="datetimeFigureOut">
              <a:rPr lang="ar-SA" smtClean="0"/>
              <a:t>25/12/36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BF3EED5-011F-4F46-8E27-F5CB064D50D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76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963" cy="4964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51711" y="0"/>
            <a:ext cx="2945963" cy="4964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1" y="9433408"/>
            <a:ext cx="2945963" cy="4964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51711" y="9433408"/>
            <a:ext cx="2945963" cy="4964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34124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905747" y="4715824"/>
            <a:ext cx="4986182" cy="446938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6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1" i="0" u="none" strike="noStrike" cap="none" baseline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 Aspects of Software Engineering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18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2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lang="en-US" sz="2400" b="0" i="1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1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i="1" u="none" strike="noStrike" cap="none" baseline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1800" b="1" i="1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126206" y="116632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XP Team Values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idx="1"/>
          </p:nvPr>
        </p:nvSpPr>
        <p:spPr>
          <a:xfrm>
            <a:off x="251520" y="836712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close informal verbal communication among team members and stakeholders and establishing meaning for metaphors as part of continuous feedback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Simplicity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design for immediate needs nor future needs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Feedback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derives from the implemented software, the customer, and other team members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Courage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the discipline to resist pressure to design for unspecified future requirements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among team members and stakeholders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020272" y="188640"/>
            <a:ext cx="15007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000" dirty="0"/>
              <a:t>القيم </a:t>
            </a:r>
            <a:r>
              <a:rPr lang="en-US" sz="2000" dirty="0"/>
              <a:t>XP </a:t>
            </a:r>
            <a:r>
              <a:rPr lang="ar-SA" sz="2000" dirty="0"/>
              <a:t>الفريق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300192" y="596457"/>
            <a:ext cx="26997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الاتصال - الاتصال اللفظي غير رسمي وثيق بين أعضاء الفريق وأصحاب المصلحة وإقامة معنى </a:t>
            </a:r>
            <a:r>
              <a:rPr lang="ar-SA" sz="1600" dirty="0" smtClean="0"/>
              <a:t>لا لاستعارات </a:t>
            </a:r>
            <a:r>
              <a:rPr lang="ar-SA" sz="1600" dirty="0"/>
              <a:t>كجزء من تغذية راجعة مستمرة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البساطة - تصميم للاحتياجات العاجلة ولا الاحتياجات المستقبلية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ردود الفعل - مستمد من البرامج المنفذة، والعملاء، وأعضاء الفريق الآخرين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الشجاعة - الانضباط لمقاومة الضغوط لتصميم لمتطلبات غير محددة في المستقبل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الاحترام - بين أعضاء الفريق وأصحاب المصلحة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126206" y="18864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Impact of Social Media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idx="1"/>
          </p:nvPr>
        </p:nvSpPr>
        <p:spPr>
          <a:xfrm>
            <a:off x="157166" y="717449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Blogs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can be used share information with team members and customers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 err="1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Microblogs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(e.g. Twitter) – allow posting of real-time messages to individuals following the poster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Targeted on-line forums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allow participants to post questions or opinions and collect answers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Social networking sites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(e.g. Facebook, LinkedIn) – allows connections among software developers for the purpose of sharing information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rgbClr val="C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Social book marking 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(e.g. Delicious, Stumble, </a:t>
            </a:r>
            <a:r>
              <a:rPr lang="en-US" sz="2000" b="0" i="0" u="none" strike="noStrike" cap="none" baseline="0" dirty="0" err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CiteULike</a:t>
            </a: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– allow developers to keep track of and share web-based resources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604877" y="151976"/>
            <a:ext cx="2459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1800" b="1" dirty="0"/>
              <a:t>تأثير وسائل الاعلام الاجتماعية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299502" y="521308"/>
            <a:ext cx="278828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بلوق - يمكن استخدام تبادل المعلومات مع أعضاء الفريق والعملاء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 err="1"/>
              <a:t>بالميكروبلوغ</a:t>
            </a:r>
            <a:r>
              <a:rPr lang="ar-SA" sz="1600" dirty="0"/>
              <a:t> (مثل </a:t>
            </a:r>
            <a:r>
              <a:rPr lang="ar-SA" sz="1600" dirty="0" err="1"/>
              <a:t>تويتر</a:t>
            </a:r>
            <a:r>
              <a:rPr lang="ar-SA" sz="1600" dirty="0"/>
              <a:t>) - تسمح نشر الرسائل في الوقت الحقيقي للأفراد التالية الملصق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استهداف المنتديات على الانترنت - يسمح المشاركين لنشر أسئلة أو الآراء وجمع إجابات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مواقع الشبكات الاجتماعية (مثل </a:t>
            </a:r>
            <a:r>
              <a:rPr lang="ar-SA" sz="1600" dirty="0" err="1"/>
              <a:t>الفيسبوك</a:t>
            </a:r>
            <a:r>
              <a:rPr lang="ar-SA" sz="1600" dirty="0"/>
              <a:t>، </a:t>
            </a:r>
            <a:r>
              <a:rPr lang="ar-SA" sz="1600" dirty="0" err="1"/>
              <a:t>ينكدين</a:t>
            </a:r>
            <a:r>
              <a:rPr lang="ar-SA" sz="1600" dirty="0"/>
              <a:t>) - يسمح الاتصالات بين مطوري البرمجيات لغرض تبادل المعلومات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كتاب وسم الاجتماعية (مثل لذيذ، تتعثر، </a:t>
            </a:r>
            <a:r>
              <a:rPr lang="en-US" sz="1600" dirty="0" err="1"/>
              <a:t>CiteULike</a:t>
            </a:r>
            <a:r>
              <a:rPr lang="en-US" sz="1600" dirty="0"/>
              <a:t>) - </a:t>
            </a:r>
            <a:r>
              <a:rPr lang="ar-SA" sz="1600" dirty="0"/>
              <a:t>تسمح للمطورين لتتبع وتقاسم الموارد على شبكة الإنترنت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fld>
            <a:endParaRPr lang="en-US" sz="1000" b="0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-26211" y="582553"/>
            <a:ext cx="6182387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 using the Cloud</a:t>
            </a:r>
          </a:p>
        </p:txBody>
      </p:sp>
      <p:sp>
        <p:nvSpPr>
          <p:cNvPr id="225" name="Shape 225"/>
          <p:cNvSpPr txBox="1">
            <a:spLocks noGrp="1"/>
          </p:cNvSpPr>
          <p:nvPr>
            <p:ph idx="1"/>
          </p:nvPr>
        </p:nvSpPr>
        <p:spPr>
          <a:xfrm>
            <a:off x="323528" y="1196752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Benefits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access to all software engineering work products 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Removes device dependencies and available every where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avenues for distributing and testing software 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software engineering information developed by one member to be available to all team members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Concerns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Dispersing cloud services outside the control of the software team may present reliability and security risks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Potential for interoperability problems becomes high with large number of services distributed on the cloud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6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 services stress usability and performance which often conflicts with security, privacy, and reliability 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5947699" y="188640"/>
            <a:ext cx="31302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800" b="1" dirty="0"/>
              <a:t>هندسة البرمجيات باستخدام الحوسبة السحابية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97195" y="784571"/>
            <a:ext cx="288072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فوائد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يوفر الوصول إلى جميع منتجات عمل هندسة البرمجيات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يزيل تبعيات جهاز ومتاحة في كل مكان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يوفر السبل لتوزيع واختبار البرمجيات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يسمح المعلومات هندسة البرمجيات التي طورتها عضو واحد لتكون متاحة لجميع أعضاء الفريق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المخاوف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تفريق الخدمات السحابية خارج سيطرة فريق البرنامج قد تشكل خطرا الموثوقية والأمن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احتمال حدوث مشاكل التوافقية تصبح عالية مع عدد كبير من الخدمات الموزعة على السحابة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سحابة قابليتها للاستخدام الخدمات الإجهاد والأداء الذي يتعارض في كثير من الأحيان مع الأمن، والخصوصية، والموثوقية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>
            <a:off x="126206" y="18864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Collaboration Tools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idx="1"/>
          </p:nvPr>
        </p:nvSpPr>
        <p:spPr>
          <a:xfrm>
            <a:off x="251520" y="908720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Namespace that allows secure, private storage or work products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Calendar for coordinating project events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Templates that allow team members to create artifacts that have common look and feel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Metrics support to allow quantitative assessment of each team member’s contributions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analysis to track messages and isolates patterns that may imply issues to resolve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Artifact clustering showing work product dependencies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543800" y="260648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أدوات التعاون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444208" y="985421"/>
            <a:ext cx="2553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مساحة تسمح آمن والتخزين الخاص أو العمل المنتجات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التقويم لتنسيق فعاليات المشروع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قوالب تتيح لأعضاء الفريق لخلق القطع الأثرية التي لديها نظرة مشتركة ويشعر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مقاييس الدعم لإتاحة التقييم الكمي للمساهمات كل عضو في الفريق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تحليل الاتصالات لتتبع الرسائل ويعزل الأنماط التي قد تعني القضايا التي يتعين حلها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1600" dirty="0"/>
              <a:t>تجميع القطع الأثرية تظهر تبعيات منتج العمل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-8745" y="557972"/>
            <a:ext cx="6245994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28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Decisions Making Complications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idx="1"/>
          </p:nvPr>
        </p:nvSpPr>
        <p:spPr>
          <a:xfrm>
            <a:off x="323528" y="1052736"/>
            <a:ext cx="6172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Problem complexity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Uncertainty and risk associated with the decision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associated with decision has unintended effect on another project object (law of unintended consequences)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Different views of the problem lead to different conclusions about the way forward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Global software teams face additional challenges associated with collaboration, coordination, and coordination difficulties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730120" y="188640"/>
            <a:ext cx="2311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قرارات فريق جعل مضاعفات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441685" y="557972"/>
            <a:ext cx="2559945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800" dirty="0"/>
              <a:t>تعقيد المشكلة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800" dirty="0"/>
              <a:t>عدم اليقين والمخاطر المرتبطة بقرار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800" dirty="0"/>
              <a:t>العمل المرتبط القرار له أثر غير مقصود على كائن مشروع آخر (قانون العواقب غير المقصودة)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800" dirty="0"/>
              <a:t>وجهات نظر مختلفة من الرصاص المشكلة إلى استنتاجات مختلفة حول الطريق إلى الأمام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800" dirty="0"/>
              <a:t>وتواجه فرق البرمجيات العالمية تحديات إضافية مرتبطة بالتعاون والتنسيق وصعوبات التنسيق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323528" y="527194"/>
            <a:ext cx="6858856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Factors Affecting Global</a:t>
            </a:r>
            <a:b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Development Team</a:t>
            </a:r>
          </a:p>
        </p:txBody>
      </p:sp>
      <p:pic>
        <p:nvPicPr>
          <p:cNvPr id="249" name="Shape 2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528" y="1268760"/>
            <a:ext cx="5667375" cy="520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مستطيل 1"/>
          <p:cNvSpPr/>
          <p:nvPr/>
        </p:nvSpPr>
        <p:spPr>
          <a:xfrm>
            <a:off x="5474565" y="188640"/>
            <a:ext cx="33489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1600" b="1" dirty="0"/>
              <a:t>العوامل المؤثرة العالمي؟ فريق تطوير البرمجيات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533400" y="1134979"/>
            <a:ext cx="61721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Traits of Successful Software Engineers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idx="1"/>
          </p:nvPr>
        </p:nvSpPr>
        <p:spPr>
          <a:xfrm>
            <a:off x="179512" y="1988840"/>
            <a:ext cx="7099300" cy="3733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individual responsibility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Acutely aware of the needs of team members and stakeholders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Brutally honest about design flaws and offers constructive criticism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Resilient under pressure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Heightened sense of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fairness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Attention to detail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Pragmatic</a:t>
            </a:r>
          </a:p>
          <a:p>
            <a: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876255" y="1844824"/>
            <a:ext cx="211534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الشعور بالمسؤولية الفردية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تعي تماما لاحتياجات أعضاء الفريق وأصحاب المصلحة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صادقة وحشية عن عيوب في التصميم، ويقدم النقد البناء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مرونة تحت ضغط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تزايد الشعور الإنصاف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الاهتمام بالتفاصيل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واقعية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91364" y="620688"/>
            <a:ext cx="2863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dirty="0"/>
              <a:t>الصفات من مهندسي البرمجيات الناجح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219200" y="943853"/>
            <a:ext cx="71627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Behavioral Model for</a:t>
            </a:r>
            <a:b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pic>
        <p:nvPicPr>
          <p:cNvPr id="150" name="Shape 1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1981200"/>
            <a:ext cx="4267199" cy="40385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مستطيل 1"/>
          <p:cNvSpPr/>
          <p:nvPr/>
        </p:nvSpPr>
        <p:spPr>
          <a:xfrm>
            <a:off x="6609977" y="620688"/>
            <a:ext cx="1531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dirty="0"/>
              <a:t>النموذج السلوكي </a:t>
            </a:r>
            <a:endParaRPr lang="ar-SA" sz="1800" dirty="0" smtClean="0"/>
          </a:p>
          <a:p>
            <a:r>
              <a:rPr lang="ar-SA" sz="1800" dirty="0" smtClean="0"/>
              <a:t>للهندسة </a:t>
            </a:r>
            <a:r>
              <a:rPr lang="ar-SA" sz="1800" dirty="0"/>
              <a:t>البرمجيات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4769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Boundary Spanning</a:t>
            </a:r>
            <a:b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Roles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idx="1"/>
          </p:nvPr>
        </p:nvSpPr>
        <p:spPr>
          <a:xfrm>
            <a:off x="548302" y="1916832"/>
            <a:ext cx="6148386" cy="396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Ambassador – represents team to outside constituencies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Scout – crosses team boundaries to collect information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Guard – protects access to team work products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Sentry – controls information sent by stakeholders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Coordinator – communicates across the team and organization 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300193" y="2132856"/>
            <a:ext cx="269140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السفير - يمثل الفريق إلى الدوائر الخارجية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الكشفية - يعبر الحدود فريق لجمع المعلومات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حارس - يحمي الحصول على منتجات فريق العمل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معلومات الضوابط التي بعث بها أصحاب المصلحة - خفير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منسق - التواصل عبر فريق والتنظيم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461612" y="1021378"/>
            <a:ext cx="21643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dirty="0"/>
              <a:t>الحدود الممتدة؟ أدوار فريق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219200" y="11430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Software Team </a:t>
            </a: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Attributes</a:t>
            </a:r>
            <a:endParaRPr lang="en-US" sz="4000" b="0" i="0" u="none" strike="noStrike" cap="none" baseline="0" dirty="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400" b="0" i="0" u="none" strike="noStrike" cap="none" baseline="0" dirty="0" smtClean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purpose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involvement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trust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Sense of improvement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Diversity of team member skill sets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067944" y="242088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الشعور بالهدف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الشعور مشاركة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الشعور بالثقة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الشعور تحسين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تنوع المهارات عضو في الفريق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220072" y="1268760"/>
            <a:ext cx="2266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dirty="0"/>
              <a:t>فعالة سمات فريق البرمجيات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0" y="15871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Avoid Team “Toxicity”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idx="1"/>
          </p:nvPr>
        </p:nvSpPr>
        <p:spPr>
          <a:xfrm>
            <a:off x="179512" y="839761"/>
            <a:ext cx="6324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frenzied work atmosphere in which team members waste energy and lose focus on the objectives of the work to be performed.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High frustration caused by personal, business, or technological factors that cause friction among team members.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“Fragmented or poorly coordinated procedures” or a poorly defined or improperly chosen process model that becomes a roadblock to accomplishment.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Unclear definition of roles resulting in a lack of accountability and resultant finger-pointing.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“Continuous and repeated exposure to failure” that leads to a loss of confidence and a lowering of morale.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242288" y="292006"/>
            <a:ext cx="1596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dirty="0"/>
              <a:t>تجنب فريق "سمية"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705599" y="846004"/>
            <a:ext cx="23229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جو العمل المحموم الذي أعضاء الفريق هدر الطاقة وتفقد التركيز على أهداف العمل الذي يتعين القيام بها.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ارتفاع الإحباط الناجم عن الشخصية، والأعمال التجارية، أو العوامل التكنولوجية التي تسبب الاحتكاك بين أعضاء الفريق.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"إجراءات تجزئة أو سوء تنسيق" أو نموذج عملية محددة بشكل واضح أو بشكل غير صحيح اختار أن يصبح حاجز بالإنجاز.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تعريف واضح للأدوار مما أدى إلى انعدام المساءلة والناتجة عن توجيه أصابع الاتهام.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dirty="0"/>
              <a:t>"إن التعرض المستمر والمتكرر للفشل" الذي يؤدي إلى فقدان الثقة وانخفاض الروح المعنوية.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 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302682" y="692696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Factors Affecting </a:t>
            </a:r>
            <a:b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Team Structure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idx="1"/>
          </p:nvPr>
        </p:nvSpPr>
        <p:spPr>
          <a:xfrm>
            <a:off x="251520" y="2179716"/>
            <a:ext cx="5864111" cy="342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difficulty of the problem 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be solved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size of the resultant program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(s) in lines of code or function points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 that the team will stay together 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(team lifetime)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degree to which the problem can be modularized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required quality and reliability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system to be built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rigidity of the delivery date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degree of sociability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(communication) required for the project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1828800" y="1981200"/>
            <a:ext cx="5181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Shape 184"/>
          <p:cNvSpPr txBox="1"/>
          <p:nvPr/>
        </p:nvSpPr>
        <p:spPr>
          <a:xfrm>
            <a:off x="0" y="1322558"/>
            <a:ext cx="6019799" cy="101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1" i="1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following factors must be considered when selecting a software project team structure 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254838" y="692696"/>
            <a:ext cx="25843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dirty="0"/>
              <a:t>العوامل المؤثرة؟ هيكل الفريق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085892" y="2190602"/>
            <a:ext cx="2915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صعوبة المشكلة التي يتعين حلها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حجم البرنامج الناتج (ق) في الأسطر من التعليمات البرمجية أو وظيفة نقطة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في الوقت الذي سيقوم الفريق البقاء معا (فريق مدى الحياة)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الدرجة التي يمكن مجزأ المشكلة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الجودة المطلوبة وموثوقية النظام سيتم بناؤها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صلابة من تاريخ التسليم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درجة مؤانسة (الاتصالات) اللازمة للمشروع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5581566" y="1719590"/>
            <a:ext cx="3403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b="1" dirty="0"/>
              <a:t>يجب النظر في العوامل التالية عند اختيار البرامج هيكل فريق المشروع ...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22402" y="18864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Organizational Paradigms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idx="1"/>
          </p:nvPr>
        </p:nvSpPr>
        <p:spPr>
          <a:xfrm>
            <a:off x="35925" y="836712"/>
            <a:ext cx="6048672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closed paradigm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—structures a team along  a traditional hierarchy of authority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random paradigm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—structures a team loosely and depends on individual initiative of the team members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 paradigm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—attempts to structure a team in a manner that achieves some of the controls associated with the closed paradigm but also much of the innovation that occurs when using the random paradigm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synchronous paradigm</a:t>
            </a: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—relies on the natural compartmentalization of a problem and organizes team members to work on pieces of the problem with little active communication among themselves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513269" y="245289"/>
            <a:ext cx="13564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000" dirty="0"/>
              <a:t>المثل التنظيمية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56176" y="836712"/>
            <a:ext cx="28066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مغلقة نموذج هياكل فريق على طول التسلسل الهرمي التقليدي للسلطة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عشوائية نموذج هياكل فريق فضفاضة ويعتمد على المبادرة الفردية لأعضاء الفريق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فتح النموذج-محاولات لهيكلة فريق بطريقة يحقق بعض الضوابط المرتبطة نموذج مغلقة ولكن أيضا الكثير من الابتكارات التي تحدث عند استخدام نموذج عشوائي</a:t>
            </a:r>
          </a:p>
          <a:p>
            <a:pPr marL="285750" indent="-285750" algn="r" rtl="1">
              <a:lnSpc>
                <a:spcPct val="150000"/>
              </a:lnSpc>
              <a:buFont typeface="Wingdings" pitchFamily="2" charset="2"/>
              <a:buChar char="§"/>
            </a:pPr>
            <a:r>
              <a:rPr lang="ar-SA" sz="1600" dirty="0"/>
              <a:t>، يعتمد نموذج متزامن على التقسيم الطبيعي للمشكلة وينظم أعضاء فريق العمل على قطعة من مشكلة مع التواصل الفعال القليل فيما بينها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126206" y="188640"/>
            <a:ext cx="7672386" cy="5397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32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Generic Agile Teams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idx="1"/>
          </p:nvPr>
        </p:nvSpPr>
        <p:spPr>
          <a:xfrm>
            <a:off x="304800" y="908720"/>
            <a:ext cx="64007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Stress individual competency coupled with group collaboration as critical success factors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 trump process and politics can trump people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teams as self-organizing and have many structures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 adaptive team structure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Uses elements of Constantine’s random, open, and synchronous structures</a:t>
            </a:r>
          </a:p>
          <a:p>
            <a:pPr marL="742950" marR="0" lvl="1" indent="-28575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18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Significant autonomy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is kept to a minimum and  constrained only by business requirements and organizational standards </a:t>
            </a:r>
          </a:p>
          <a:p>
            <a:pPr marL="342900" marR="0" lvl="0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000" b="0" i="0" u="none" strike="noStrike" cap="none" baseline="0" dirty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986270" y="310253"/>
            <a:ext cx="1330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000" dirty="0"/>
              <a:t>عام أجيل فرق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732240" y="796290"/>
            <a:ext cx="2286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itchFamily="2" charset="2"/>
              <a:buChar char="§"/>
            </a:pPr>
            <a:r>
              <a:rPr lang="ar-SA" sz="1800" dirty="0"/>
              <a:t>الإجهاد الكفاءة الفردية مقترنة بالتعاون الجماعة بأنها عوامل النجاح الحاسمة مع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SA" sz="1800" dirty="0"/>
              <a:t>الناس عملية رابحة، ويمكن أن الأدبيات السياسية للشعب ورقة رابحة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SA" sz="1800" dirty="0"/>
              <a:t>فرق أجيل كما ذاتية التنظيم ولها العديد من الهياكل</a:t>
            </a:r>
          </a:p>
          <a:p>
            <a:pPr marL="285750" indent="-285750" algn="r" rtl="1">
              <a:buFont typeface="Courier New" pitchFamily="49" charset="0"/>
              <a:buChar char="o"/>
            </a:pPr>
            <a:r>
              <a:rPr lang="ar-SA" sz="1800" dirty="0"/>
              <a:t>هيكل الفريق على التكيف</a:t>
            </a:r>
          </a:p>
          <a:p>
            <a:pPr marL="285750" indent="-285750" algn="r" rtl="1">
              <a:buFont typeface="Courier New" pitchFamily="49" charset="0"/>
              <a:buChar char="o"/>
            </a:pPr>
            <a:r>
              <a:rPr lang="ar-SA" sz="1800" dirty="0"/>
              <a:t>يستخدم عناصر من العشوائية، وفتح، والهياكل متزامن قسطنطين</a:t>
            </a:r>
          </a:p>
          <a:p>
            <a:pPr marL="285750" indent="-285750" algn="r" rtl="1">
              <a:buFont typeface="Courier New" pitchFamily="49" charset="0"/>
              <a:buChar char="o"/>
            </a:pPr>
            <a:r>
              <a:rPr lang="ar-SA" sz="1800" dirty="0"/>
              <a:t>الحكم الذاتي كبير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SA" sz="1800" dirty="0"/>
              <a:t>يتم الاحتفاظ التخطيط إلى أدنى حد ممكن ومقيدة فقط من متطلبات العمل والمعايير التنظيمية</a:t>
            </a:r>
          </a:p>
        </p:txBody>
      </p:sp>
    </p:spTree>
  </p:cSld>
  <p:clrMapOvr>
    <a:masterClrMapping/>
  </p:clrMapOvr>
  <p:transition spd="slow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أساسي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15</TotalTime>
  <Words>1734</Words>
  <Application>Microsoft Office PowerPoint</Application>
  <PresentationFormat>عرض على الشاشة (3:4)‏</PresentationFormat>
  <Paragraphs>205</Paragraphs>
  <Slides>15</Slides>
  <Notes>15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أساسية</vt:lpstr>
      <vt:lpstr>Chapter 6</vt:lpstr>
      <vt:lpstr>Traits of Successful Software Engineers</vt:lpstr>
      <vt:lpstr>Behavioral Model for Software Engineering</vt:lpstr>
      <vt:lpstr>Boundary Spanning Team Roles</vt:lpstr>
      <vt:lpstr>Effective Software Team Attributes</vt:lpstr>
      <vt:lpstr>Avoid Team “Toxicity”</vt:lpstr>
      <vt:lpstr>Factors Affecting  Team Structure</vt:lpstr>
      <vt:lpstr>Organizational Paradigms</vt:lpstr>
      <vt:lpstr>Generic Agile Teams</vt:lpstr>
      <vt:lpstr>XP Team Values</vt:lpstr>
      <vt:lpstr>Impact of Social Media</vt:lpstr>
      <vt:lpstr>Software Engineering using the Cloud</vt:lpstr>
      <vt:lpstr>Collaboration Tools</vt:lpstr>
      <vt:lpstr>Team Decisions Making Complications</vt:lpstr>
      <vt:lpstr>Factors Affecting Global Software Development Team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فاقدة نور عيوني .</dc:creator>
  <cp:lastModifiedBy>فاقدة نور عيوني .</cp:lastModifiedBy>
  <cp:revision>3</cp:revision>
  <cp:lastPrinted>2015-09-13T21:48:30Z</cp:lastPrinted>
  <dcterms:modified xsi:type="dcterms:W3CDTF">2015-10-08T20:31:06Z</dcterms:modified>
</cp:coreProperties>
</file>