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709" r:id="rId2"/>
  </p:sldMasterIdLst>
  <p:notesMasterIdLst>
    <p:notesMasterId r:id="rId2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embeddedFontLst>
    <p:embeddedFont>
      <p:font typeface="Quattrocento" charset="0"/>
      <p:regular r:id="rId24"/>
      <p:bold r:id="rId25"/>
    </p:embeddedFont>
    <p:embeddedFont>
      <p:font typeface="Helvetica Neue" charset="0"/>
      <p:regular r:id="rId26"/>
      <p:bold r:id="rId27"/>
      <p:italic r:id="rId28"/>
      <p:boldItalic r:id="rId29"/>
    </p:embeddedFont>
    <p:embeddedFont>
      <p:font typeface="Calibri" pitchFamily="34" charset="0"/>
      <p:regular r:id="rId30"/>
      <p:bold r:id="rId31"/>
      <p:italic r:id="rId32"/>
      <p:boldItalic r:id="rId33"/>
    </p:embeddedFont>
  </p:embeddedFontLst>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7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font" Target="fonts/font10.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86200" y="0"/>
            <a:ext cx="29717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14400" y="4343400"/>
            <a:ext cx="5029199" cy="4114800"/>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0" y="8686800"/>
            <a:ext cx="2971799" cy="457200"/>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86200" y="8686800"/>
            <a:ext cx="29717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763060456"/>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37" name="Shape 1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09" name="Shape 2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17" name="Shape 21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25" name="Shape 2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Shape 24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49" name="Shape 24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57" name="Shape 2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65" name="Shape 26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Shape 27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73" name="Shape 2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Shape 28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81" name="Shape 2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45" name="Shape 14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Shape 28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89" name="Shape 2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53" name="Shape 15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77" name="Shape 17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85" name="Shape 1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93" name="Shape 19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201" name="Shape 20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61"/>
        <p:cNvGrpSpPr/>
        <p:nvPr/>
      </p:nvGrpSpPr>
      <p:grpSpPr>
        <a:xfrm>
          <a:off x="0" y="0"/>
          <a:ext cx="0" cy="0"/>
          <a:chOff x="0" y="0"/>
          <a:chExt cx="0" cy="0"/>
        </a:xfrm>
      </p:grpSpPr>
      <p:sp>
        <p:nvSpPr>
          <p:cNvPr id="362" name="Shape 362"/>
          <p:cNvSpPr txBox="1">
            <a:spLocks noGrp="1"/>
          </p:cNvSpPr>
          <p:nvPr>
            <p:ph type="ctrTitle"/>
          </p:nvPr>
        </p:nvSpPr>
        <p:spPr>
          <a:xfrm>
            <a:off x="779462" y="1447800"/>
            <a:ext cx="7678736" cy="1081088"/>
          </a:xfrm>
          <a:prstGeom prst="rect">
            <a:avLst/>
          </a:prstGeom>
          <a:noFill/>
          <a:ln>
            <a:noFill/>
          </a:ln>
        </p:spPr>
        <p:txBody>
          <a:bodyPr lIns="91425" tIns="91425" rIns="91425" bIns="91425" anchor="b" anchorCtr="0"/>
          <a:lstStyle>
            <a:lvl1pPr marL="0" marR="0" indent="0" algn="r"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63" name="Shape 363"/>
          <p:cNvSpPr txBox="1">
            <a:spLocks noGrp="1"/>
          </p:cNvSpPr>
          <p:nvPr>
            <p:ph type="subTitle" idx="1"/>
          </p:nvPr>
        </p:nvSpPr>
        <p:spPr>
          <a:xfrm>
            <a:off x="4021137" y="2860675"/>
            <a:ext cx="4437062" cy="3114675"/>
          </a:xfrm>
          <a:prstGeom prst="rect">
            <a:avLst/>
          </a:prstGeom>
          <a:noFill/>
          <a:ln>
            <a:noFill/>
          </a:ln>
        </p:spPr>
        <p:txBody>
          <a:bodyPr lIns="91425" tIns="91425" rIns="91425" bIns="91425" anchor="t" anchorCtr="0"/>
          <a:lstStyle>
            <a:lvl1pPr marL="0" marR="0" indent="0" algn="l" rtl="0">
              <a:spcBef>
                <a:spcPts val="480"/>
              </a:spcBef>
              <a:spcAft>
                <a:spcPts val="0"/>
              </a:spcAft>
              <a:buClr>
                <a:schemeClr val="folHlink"/>
              </a:buClr>
              <a:buFont typeface="Noto Symbol"/>
              <a:buNone/>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64" name="Shape 364"/>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5" name="Shape 365"/>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6" name="Shape 366"/>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86E3F6-7791-4902-BB5B-51D56D136C4F}"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41384559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6E3F6-7791-4902-BB5B-51D56D136C4F}"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29548105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6E3F6-7791-4902-BB5B-51D56D136C4F}"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3619714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486E3F6-7791-4902-BB5B-51D56D136C4F}"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2670919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486E3F6-7791-4902-BB5B-51D56D136C4F}"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17572156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486E3F6-7791-4902-BB5B-51D56D136C4F}" type="datetimeFigureOut">
              <a:rPr lang="ar-SA" smtClean="0"/>
              <a:t>19/02/37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82886984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486E3F6-7791-4902-BB5B-51D56D136C4F}"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309549020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486E3F6-7791-4902-BB5B-51D56D136C4F}" type="datetimeFigureOut">
              <a:rPr lang="ar-SA" smtClean="0"/>
              <a:t>19/02/37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30076140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486E3F6-7791-4902-BB5B-51D56D136C4F}" type="datetimeFigureOut">
              <a:rPr lang="ar-SA" smtClean="0"/>
              <a:t>19/02/37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13440591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486E3F6-7791-4902-BB5B-51D56D136C4F}" type="datetimeFigureOut">
              <a:rPr lang="ar-SA" smtClean="0"/>
              <a:t>19/02/37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92035872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486E3F6-7791-4902-BB5B-51D56D136C4F}" type="datetimeFigureOut">
              <a:rPr lang="ar-SA" smtClean="0"/>
              <a:t>19/02/37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t>‹#›</a:t>
            </a:fld>
            <a:endParaRPr lang="en-US" sz="10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1206953121"/>
      </p:ext>
    </p:extLst>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90"/>
        <p:cNvGrpSpPr/>
        <p:nvPr/>
      </p:nvGrpSpPr>
      <p:grpSpPr>
        <a:xfrm>
          <a:off x="0" y="0"/>
          <a:ext cx="0" cy="0"/>
          <a:chOff x="0" y="0"/>
          <a:chExt cx="0" cy="0"/>
        </a:xfrm>
      </p:grpSpPr>
      <p:grpSp>
        <p:nvGrpSpPr>
          <p:cNvPr id="291" name="Shape 291"/>
          <p:cNvGrpSpPr/>
          <p:nvPr/>
        </p:nvGrpSpPr>
        <p:grpSpPr>
          <a:xfrm>
            <a:off x="-3175" y="0"/>
            <a:ext cx="9147175" cy="6867525"/>
            <a:chOff x="-3175" y="0"/>
            <a:chExt cx="9147175" cy="6867525"/>
          </a:xfrm>
        </p:grpSpPr>
        <p:grpSp>
          <p:nvGrpSpPr>
            <p:cNvPr id="292" name="Shape 292"/>
            <p:cNvGrpSpPr/>
            <p:nvPr/>
          </p:nvGrpSpPr>
          <p:grpSpPr>
            <a:xfrm>
              <a:off x="-3175" y="0"/>
              <a:ext cx="9067799" cy="6867525"/>
              <a:chOff x="-3175" y="0"/>
              <a:chExt cx="9067799" cy="6867525"/>
            </a:xfrm>
          </p:grpSpPr>
          <p:sp>
            <p:nvSpPr>
              <p:cNvPr id="293" name="Shape 293"/>
              <p:cNvSpPr txBox="1"/>
              <p:nvPr/>
            </p:nvSpPr>
            <p:spPr>
              <a:xfrm>
                <a:off x="-3175" y="0"/>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4" name="Shape 294"/>
              <p:cNvSpPr txBox="1"/>
              <p:nvPr/>
            </p:nvSpPr>
            <p:spPr>
              <a:xfrm>
                <a:off x="14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5" name="Shape 295"/>
              <p:cNvSpPr txBox="1"/>
              <p:nvPr/>
            </p:nvSpPr>
            <p:spPr>
              <a:xfrm>
                <a:off x="30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6" name="Shape 296"/>
              <p:cNvSpPr txBox="1"/>
              <p:nvPr/>
            </p:nvSpPr>
            <p:spPr>
              <a:xfrm>
                <a:off x="45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7" name="Shape 297"/>
              <p:cNvSpPr txBox="1"/>
              <p:nvPr/>
            </p:nvSpPr>
            <p:spPr>
              <a:xfrm>
                <a:off x="60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8" name="Shape 298"/>
              <p:cNvSpPr txBox="1"/>
              <p:nvPr/>
            </p:nvSpPr>
            <p:spPr>
              <a:xfrm>
                <a:off x="75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9" name="Shape 299"/>
              <p:cNvSpPr txBox="1"/>
              <p:nvPr/>
            </p:nvSpPr>
            <p:spPr>
              <a:xfrm>
                <a:off x="91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0" name="Shape 300"/>
              <p:cNvSpPr txBox="1"/>
              <p:nvPr/>
            </p:nvSpPr>
            <p:spPr>
              <a:xfrm>
                <a:off x="106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1" name="Shape 301"/>
              <p:cNvSpPr txBox="1"/>
              <p:nvPr/>
            </p:nvSpPr>
            <p:spPr>
              <a:xfrm>
                <a:off x="121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2" name="Shape 302"/>
              <p:cNvSpPr txBox="1"/>
              <p:nvPr/>
            </p:nvSpPr>
            <p:spPr>
              <a:xfrm>
                <a:off x="136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3" name="Shape 303"/>
              <p:cNvSpPr txBox="1"/>
              <p:nvPr/>
            </p:nvSpPr>
            <p:spPr>
              <a:xfrm>
                <a:off x="152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4" name="Shape 304"/>
              <p:cNvSpPr txBox="1"/>
              <p:nvPr/>
            </p:nvSpPr>
            <p:spPr>
              <a:xfrm>
                <a:off x="167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5" name="Shape 305"/>
              <p:cNvSpPr txBox="1"/>
              <p:nvPr/>
            </p:nvSpPr>
            <p:spPr>
              <a:xfrm>
                <a:off x="182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6" name="Shape 306"/>
              <p:cNvSpPr txBox="1"/>
              <p:nvPr/>
            </p:nvSpPr>
            <p:spPr>
              <a:xfrm>
                <a:off x="197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7" name="Shape 307"/>
              <p:cNvSpPr txBox="1"/>
              <p:nvPr/>
            </p:nvSpPr>
            <p:spPr>
              <a:xfrm>
                <a:off x="213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8" name="Shape 308"/>
              <p:cNvSpPr txBox="1"/>
              <p:nvPr/>
            </p:nvSpPr>
            <p:spPr>
              <a:xfrm>
                <a:off x="228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9" name="Shape 309"/>
              <p:cNvSpPr txBox="1"/>
              <p:nvPr/>
            </p:nvSpPr>
            <p:spPr>
              <a:xfrm>
                <a:off x="243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0" name="Shape 310"/>
              <p:cNvSpPr txBox="1"/>
              <p:nvPr/>
            </p:nvSpPr>
            <p:spPr>
              <a:xfrm>
                <a:off x="258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1" name="Shape 311"/>
              <p:cNvSpPr txBox="1"/>
              <p:nvPr/>
            </p:nvSpPr>
            <p:spPr>
              <a:xfrm>
                <a:off x="274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2" name="Shape 312"/>
              <p:cNvSpPr txBox="1"/>
              <p:nvPr/>
            </p:nvSpPr>
            <p:spPr>
              <a:xfrm>
                <a:off x="289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3" name="Shape 313"/>
              <p:cNvSpPr txBox="1"/>
              <p:nvPr/>
            </p:nvSpPr>
            <p:spPr>
              <a:xfrm>
                <a:off x="304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4" name="Shape 314"/>
              <p:cNvSpPr txBox="1"/>
              <p:nvPr/>
            </p:nvSpPr>
            <p:spPr>
              <a:xfrm>
                <a:off x="319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5" name="Shape 315"/>
              <p:cNvSpPr txBox="1"/>
              <p:nvPr/>
            </p:nvSpPr>
            <p:spPr>
              <a:xfrm>
                <a:off x="334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6" name="Shape 316"/>
              <p:cNvSpPr txBox="1"/>
              <p:nvPr/>
            </p:nvSpPr>
            <p:spPr>
              <a:xfrm>
                <a:off x="350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7" name="Shape 317"/>
              <p:cNvSpPr txBox="1"/>
              <p:nvPr/>
            </p:nvSpPr>
            <p:spPr>
              <a:xfrm>
                <a:off x="365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8" name="Shape 318"/>
              <p:cNvSpPr txBox="1"/>
              <p:nvPr/>
            </p:nvSpPr>
            <p:spPr>
              <a:xfrm>
                <a:off x="380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19" name="Shape 319"/>
              <p:cNvSpPr txBox="1"/>
              <p:nvPr/>
            </p:nvSpPr>
            <p:spPr>
              <a:xfrm>
                <a:off x="395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0" name="Shape 320"/>
              <p:cNvSpPr txBox="1"/>
              <p:nvPr/>
            </p:nvSpPr>
            <p:spPr>
              <a:xfrm>
                <a:off x="411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1" name="Shape 321"/>
              <p:cNvSpPr txBox="1"/>
              <p:nvPr/>
            </p:nvSpPr>
            <p:spPr>
              <a:xfrm>
                <a:off x="426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2" name="Shape 322"/>
              <p:cNvSpPr txBox="1"/>
              <p:nvPr/>
            </p:nvSpPr>
            <p:spPr>
              <a:xfrm>
                <a:off x="441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3" name="Shape 323"/>
              <p:cNvSpPr txBox="1"/>
              <p:nvPr/>
            </p:nvSpPr>
            <p:spPr>
              <a:xfrm>
                <a:off x="456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4" name="Shape 324"/>
              <p:cNvSpPr txBox="1"/>
              <p:nvPr/>
            </p:nvSpPr>
            <p:spPr>
              <a:xfrm>
                <a:off x="472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5" name="Shape 325"/>
              <p:cNvSpPr txBox="1"/>
              <p:nvPr/>
            </p:nvSpPr>
            <p:spPr>
              <a:xfrm>
                <a:off x="487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6" name="Shape 326"/>
              <p:cNvSpPr txBox="1"/>
              <p:nvPr/>
            </p:nvSpPr>
            <p:spPr>
              <a:xfrm>
                <a:off x="502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7" name="Shape 327"/>
              <p:cNvSpPr txBox="1"/>
              <p:nvPr/>
            </p:nvSpPr>
            <p:spPr>
              <a:xfrm>
                <a:off x="517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8" name="Shape 328"/>
              <p:cNvSpPr txBox="1"/>
              <p:nvPr/>
            </p:nvSpPr>
            <p:spPr>
              <a:xfrm>
                <a:off x="533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29" name="Shape 329"/>
              <p:cNvSpPr txBox="1"/>
              <p:nvPr/>
            </p:nvSpPr>
            <p:spPr>
              <a:xfrm>
                <a:off x="548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0" name="Shape 330"/>
              <p:cNvSpPr txBox="1"/>
              <p:nvPr/>
            </p:nvSpPr>
            <p:spPr>
              <a:xfrm>
                <a:off x="563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1" name="Shape 331"/>
              <p:cNvSpPr txBox="1"/>
              <p:nvPr/>
            </p:nvSpPr>
            <p:spPr>
              <a:xfrm>
                <a:off x="578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2" name="Shape 332"/>
              <p:cNvSpPr txBox="1"/>
              <p:nvPr/>
            </p:nvSpPr>
            <p:spPr>
              <a:xfrm>
                <a:off x="594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3" name="Shape 333"/>
              <p:cNvSpPr txBox="1"/>
              <p:nvPr/>
            </p:nvSpPr>
            <p:spPr>
              <a:xfrm>
                <a:off x="609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4" name="Shape 334"/>
              <p:cNvSpPr txBox="1"/>
              <p:nvPr/>
            </p:nvSpPr>
            <p:spPr>
              <a:xfrm>
                <a:off x="624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5" name="Shape 335"/>
              <p:cNvSpPr txBox="1"/>
              <p:nvPr/>
            </p:nvSpPr>
            <p:spPr>
              <a:xfrm>
                <a:off x="639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6" name="Shape 336"/>
              <p:cNvSpPr txBox="1"/>
              <p:nvPr/>
            </p:nvSpPr>
            <p:spPr>
              <a:xfrm>
                <a:off x="655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7" name="Shape 337"/>
              <p:cNvSpPr txBox="1"/>
              <p:nvPr/>
            </p:nvSpPr>
            <p:spPr>
              <a:xfrm>
                <a:off x="670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8" name="Shape 338"/>
              <p:cNvSpPr txBox="1"/>
              <p:nvPr/>
            </p:nvSpPr>
            <p:spPr>
              <a:xfrm>
                <a:off x="685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39" name="Shape 339"/>
              <p:cNvSpPr txBox="1"/>
              <p:nvPr/>
            </p:nvSpPr>
            <p:spPr>
              <a:xfrm>
                <a:off x="700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0" name="Shape 340"/>
              <p:cNvSpPr txBox="1"/>
              <p:nvPr/>
            </p:nvSpPr>
            <p:spPr>
              <a:xfrm>
                <a:off x="715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1" name="Shape 341"/>
              <p:cNvSpPr txBox="1"/>
              <p:nvPr/>
            </p:nvSpPr>
            <p:spPr>
              <a:xfrm>
                <a:off x="731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2" name="Shape 342"/>
              <p:cNvSpPr txBox="1"/>
              <p:nvPr/>
            </p:nvSpPr>
            <p:spPr>
              <a:xfrm>
                <a:off x="746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3" name="Shape 343"/>
              <p:cNvSpPr txBox="1"/>
              <p:nvPr/>
            </p:nvSpPr>
            <p:spPr>
              <a:xfrm>
                <a:off x="761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4" name="Shape 344"/>
              <p:cNvSpPr txBox="1"/>
              <p:nvPr/>
            </p:nvSpPr>
            <p:spPr>
              <a:xfrm>
                <a:off x="776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5" name="Shape 345"/>
              <p:cNvSpPr txBox="1"/>
              <p:nvPr/>
            </p:nvSpPr>
            <p:spPr>
              <a:xfrm>
                <a:off x="792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6" name="Shape 346"/>
              <p:cNvSpPr txBox="1"/>
              <p:nvPr/>
            </p:nvSpPr>
            <p:spPr>
              <a:xfrm>
                <a:off x="807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7" name="Shape 347"/>
              <p:cNvSpPr txBox="1"/>
              <p:nvPr/>
            </p:nvSpPr>
            <p:spPr>
              <a:xfrm>
                <a:off x="822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8" name="Shape 348"/>
              <p:cNvSpPr txBox="1"/>
              <p:nvPr/>
            </p:nvSpPr>
            <p:spPr>
              <a:xfrm>
                <a:off x="837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49" name="Shape 349"/>
              <p:cNvSpPr txBox="1"/>
              <p:nvPr/>
            </p:nvSpPr>
            <p:spPr>
              <a:xfrm>
                <a:off x="853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0" name="Shape 350"/>
              <p:cNvSpPr txBox="1"/>
              <p:nvPr/>
            </p:nvSpPr>
            <p:spPr>
              <a:xfrm>
                <a:off x="868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1" name="Shape 351"/>
              <p:cNvSpPr txBox="1"/>
              <p:nvPr/>
            </p:nvSpPr>
            <p:spPr>
              <a:xfrm>
                <a:off x="883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2" name="Shape 352"/>
              <p:cNvSpPr txBox="1"/>
              <p:nvPr/>
            </p:nvSpPr>
            <p:spPr>
              <a:xfrm>
                <a:off x="898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53" name="Shape 353"/>
            <p:cNvSpPr txBox="1"/>
            <p:nvPr/>
          </p:nvSpPr>
          <p:spPr>
            <a:xfrm>
              <a:off x="681037" y="0"/>
              <a:ext cx="8462961" cy="6858000"/>
            </a:xfrm>
            <a:prstGeom prst="rect">
              <a:avLst/>
            </a:prstGeom>
            <a:solidFill>
              <a:schemeClr val="accent1">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4" name="Shape 354"/>
            <p:cNvSpPr txBox="1"/>
            <p:nvPr/>
          </p:nvSpPr>
          <p:spPr>
            <a:xfrm>
              <a:off x="0" y="0"/>
              <a:ext cx="9144000" cy="509586"/>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55" name="Shape 355"/>
          <p:cNvSpPr txBox="1"/>
          <p:nvPr/>
        </p:nvSpPr>
        <p:spPr>
          <a:xfrm>
            <a:off x="3505200" y="2590800"/>
            <a:ext cx="4892675" cy="76199"/>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56" name="Shape 356"/>
          <p:cNvSpPr txBox="1">
            <a:spLocks noGrp="1"/>
          </p:cNvSpPr>
          <p:nvPr>
            <p:ph type="title"/>
          </p:nvPr>
        </p:nvSpPr>
        <p:spPr>
          <a:xfrm>
            <a:off x="1219200" y="990600"/>
            <a:ext cx="6705599" cy="633412"/>
          </a:xfrm>
          <a:prstGeom prst="rect">
            <a:avLst/>
          </a:prstGeom>
          <a:noFill/>
          <a:ln>
            <a:noFill/>
          </a:ln>
        </p:spPr>
        <p:txBody>
          <a:bodyPr lIns="91425" tIns="91425" rIns="91425" bIns="91425" anchor="b"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57" name="Shape 357"/>
          <p:cNvSpPr txBox="1">
            <a:spLocks noGrp="1"/>
          </p:cNvSpPr>
          <p:nvPr>
            <p:ph type="body" idx="1"/>
          </p:nvPr>
        </p:nvSpPr>
        <p:spPr>
          <a:xfrm>
            <a:off x="1828800" y="1905000"/>
            <a:ext cx="6934199" cy="4190999"/>
          </a:xfrm>
          <a:prstGeom prst="rect">
            <a:avLst/>
          </a:prstGeom>
          <a:noFill/>
          <a:ln>
            <a:noFill/>
          </a:ln>
        </p:spPr>
        <p:txBody>
          <a:bodyPr lIns="91425" tIns="91425" rIns="91425" bIns="91425" anchor="t" anchorCtr="0"/>
          <a:lstStyle>
            <a:lvl1pPr marL="342900" marR="0" indent="-228600" algn="l" rtl="0">
              <a:spcBef>
                <a:spcPts val="480"/>
              </a:spcBef>
              <a:spcAft>
                <a:spcPts val="0"/>
              </a:spcAft>
              <a:buClr>
                <a:schemeClr val="folHlink"/>
              </a:buClr>
              <a:buFont typeface="Noto Symbol"/>
              <a:buChar char="■"/>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58" name="Shape 358"/>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59" name="Shape 359"/>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60" name="Shape 360"/>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t>‹#›</a:t>
            </a:fld>
            <a:endParaRPr lang="en-US" sz="1400" b="0" i="0" u="none" strike="noStrike" cap="none" baseline="0">
              <a:solidFill>
                <a:schemeClr val="dk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741831043"/>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hdr="0" ftr="0" dt="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1" name="Shape 131"/>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32" name="Shape 132"/>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Chapter 37</a:t>
            </a:r>
          </a:p>
        </p:txBody>
      </p:sp>
      <p:sp>
        <p:nvSpPr>
          <p:cNvPr id="133" name="Shape 133"/>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a:solidFill>
                  <a:schemeClr val="folHlink"/>
                </a:solidFill>
                <a:latin typeface="Helvetica Neue"/>
                <a:ea typeface="Helvetica Neue"/>
                <a:cs typeface="Helvetica Neue"/>
                <a:sym typeface="Helvetica Neue"/>
              </a:rPr>
              <a:t>Software Process Improvement</a:t>
            </a:r>
          </a:p>
        </p:txBody>
      </p:sp>
      <p:sp>
        <p:nvSpPr>
          <p:cNvPr id="134" name="Shape 134"/>
          <p:cNvSpPr txBox="1"/>
          <p:nvPr/>
        </p:nvSpPr>
        <p:spPr>
          <a:xfrm>
            <a:off x="2133600" y="2438400"/>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i="1" u="none" strike="noStrike" cap="none" baseline="0">
                <a:solidFill>
                  <a:schemeClr val="dk2"/>
                </a:solidFill>
                <a:latin typeface="Helvetica Neue"/>
                <a:ea typeface="Helvetica Neue"/>
                <a:cs typeface="Helvetica Neue"/>
                <a:sym typeface="Helvetica Neue"/>
              </a:rPr>
              <a:t>Slide Set to accompany</a:t>
            </a:r>
            <a:r>
              <a:rPr lang="en-US" sz="3200" b="0" i="1" u="none" strike="noStrike" cap="none" baseline="0">
                <a:solidFill>
                  <a:schemeClr val="dk2"/>
                </a:solidFill>
                <a:latin typeface="Helvetica Neue"/>
                <a:ea typeface="Helvetica Neue"/>
                <a:cs typeface="Helvetica Neue"/>
                <a:sym typeface="Helvetica Neue"/>
              </a:rPr>
              <a:t/>
            </a:r>
            <a:br>
              <a:rPr lang="en-US" sz="3200" b="0" i="1" u="none" strike="noStrike" cap="none" baseline="0">
                <a:solidFill>
                  <a:schemeClr val="dk2"/>
                </a:solidFill>
                <a:latin typeface="Helvetica Neue"/>
                <a:ea typeface="Helvetica Neue"/>
                <a:cs typeface="Helvetica Neue"/>
                <a:sym typeface="Helvetica Neue"/>
              </a:rPr>
            </a:br>
            <a:r>
              <a:rPr lang="en-US" sz="2000" b="0" i="1" u="none" strike="noStrike" cap="none" baseline="0">
                <a:solidFill>
                  <a:schemeClr val="dk2"/>
                </a:solidFill>
                <a:latin typeface="Helvetica Neue"/>
                <a:ea typeface="Helvetica Neue"/>
                <a:cs typeface="Helvetica Neue"/>
                <a:sym typeface="Helvetica Neue"/>
              </a:rPr>
              <a:t>Software Engineering: A Practitioner’s Approach, 8/e</a:t>
            </a:r>
            <a:r>
              <a:rPr lang="en-US" sz="2400" b="0" i="1" u="none" strike="noStrike" cap="none" baseline="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i="0" u="none" strike="noStrike" cap="none" baseline="0">
                <a:solidFill>
                  <a:schemeClr val="dk1"/>
                </a:solidFill>
                <a:latin typeface="Arial"/>
                <a:ea typeface="Arial"/>
                <a:cs typeface="Aria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i="0" u="none" strike="noStrike" cap="none" baseline="0">
                <a:solidFill>
                  <a:schemeClr val="dk1"/>
                </a:solidFill>
                <a:latin typeface="Arial"/>
                <a:ea typeface="Arial"/>
                <a:cs typeface="Arial"/>
                <a:sym typeface="Arial"/>
              </a:rPr>
              <a:t>Slides copyright © 1996, 2001, 2005, 2009, 2014</a:t>
            </a:r>
            <a:r>
              <a:rPr lang="en-US" sz="1800" b="0" i="0" u="none" strike="noStrike" cap="none" baseline="0">
                <a:solidFill>
                  <a:schemeClr val="dk1"/>
                </a:solidFill>
                <a:latin typeface="Arial"/>
                <a:ea typeface="Arial"/>
                <a:cs typeface="Arial"/>
                <a:sym typeface="Arial"/>
              </a:rPr>
              <a:t> </a:t>
            </a:r>
            <a:r>
              <a:rPr lang="en-US" sz="1200" b="1" i="0" u="none" strike="noStrike" cap="none" baseline="0">
                <a:solidFill>
                  <a:schemeClr val="dk1"/>
                </a:solidFill>
                <a:latin typeface="Arial"/>
                <a:ea typeface="Arial"/>
                <a:cs typeface="Arial"/>
                <a:sym typeface="Arial"/>
              </a:rPr>
              <a:t>by Roger S. Pressman</a:t>
            </a:r>
          </a:p>
          <a:p>
            <a:pPr marL="0" marR="0" lvl="0" indent="0" algn="l" rtl="0">
              <a:lnSpc>
                <a:spcPct val="100000"/>
              </a:lnSpc>
              <a:spcBef>
                <a:spcPts val="0"/>
              </a:spcBef>
              <a:spcAft>
                <a:spcPts val="0"/>
              </a:spcAft>
              <a:buClr>
                <a:schemeClr val="dk1"/>
              </a:buClr>
              <a:buFont typeface="Arial"/>
              <a:buNone/>
            </a:pPr>
            <a:endParaRPr sz="1800" b="1" i="1" u="none" strike="noStrike" cap="none" baseline="0">
              <a:solidFill>
                <a:schemeClr val="dk2"/>
              </a:solidFill>
              <a:latin typeface="Arial"/>
              <a:ea typeface="Arial"/>
              <a:cs typeface="Aria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i="1" u="none" strike="noStrike" cap="none" baseline="0">
                <a:solidFill>
                  <a:schemeClr val="dk2"/>
                </a:solidFill>
                <a:latin typeface="Arial"/>
                <a:ea typeface="Arial"/>
                <a:cs typeface="Aria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May be reproduced ONLY for student use at the university level when used in conjunction with </a:t>
            </a:r>
            <a:r>
              <a:rPr lang="en-US" sz="1200" b="0" i="1" u="none" strike="noStrike" cap="none" baseline="0">
                <a:solidFill>
                  <a:schemeClr val="dk1"/>
                </a:solidFill>
                <a:latin typeface="Arial"/>
                <a:ea typeface="Arial"/>
                <a:cs typeface="Arial"/>
                <a:sym typeface="Arial"/>
              </a:rPr>
              <a:t>Software Engineering: A Practitioner's Approach, 8/e. </a:t>
            </a:r>
            <a:r>
              <a:rPr lang="en-US" sz="1200" b="0" i="0" u="none" strike="noStrike" cap="none" baseline="0">
                <a:solidFill>
                  <a:schemeClr val="dk1"/>
                </a:solidFill>
                <a:latin typeface="Arial"/>
                <a:ea typeface="Arial"/>
                <a:cs typeface="Arial"/>
                <a:sym typeface="Arial"/>
              </a:rPr>
              <a:t>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i="0" u="none" strike="noStrike" cap="none" baseline="0">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5" name="Shape 205"/>
          <p:cNvSpPr txBox="1">
            <a:spLocks noGrp="1"/>
          </p:cNvSpPr>
          <p:nvPr>
            <p:ph type="title"/>
          </p:nvPr>
        </p:nvSpPr>
        <p:spPr>
          <a:xfrm>
            <a:off x="-36512" y="-171400"/>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The SPI Process—III</a:t>
            </a:r>
          </a:p>
        </p:txBody>
      </p:sp>
      <p:sp>
        <p:nvSpPr>
          <p:cNvPr id="206" name="Shape 206"/>
          <p:cNvSpPr txBox="1">
            <a:spLocks noGrp="1"/>
          </p:cNvSpPr>
          <p:nvPr>
            <p:ph idx="1"/>
          </p:nvPr>
        </p:nvSpPr>
        <p:spPr>
          <a:xfrm>
            <a:off x="107504" y="908720"/>
            <a:ext cx="6264696" cy="4525963"/>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dirty="0">
                <a:solidFill>
                  <a:schemeClr val="folHlink"/>
                </a:solidFill>
                <a:latin typeface="Quattrocento"/>
                <a:ea typeface="Quattrocento"/>
                <a:cs typeface="Quattrocento"/>
                <a:sym typeface="Quattrocento"/>
              </a:rPr>
              <a:t>Selection and Justification</a:t>
            </a:r>
          </a:p>
          <a:p>
            <a:pPr marL="742950" marR="0" lvl="1" indent="-285750" algn="l" rtl="0">
              <a:lnSpc>
                <a:spcPct val="100000"/>
              </a:lnSpc>
              <a:spcBef>
                <a:spcPts val="36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choose the process model (Chapters 2 and 3) that best fits your organization, its stakeholders, and the software that you build</a:t>
            </a:r>
          </a:p>
          <a:p>
            <a:pPr marL="742950" marR="0" lvl="1" indent="-285750" algn="l" rtl="0">
              <a:lnSpc>
                <a:spcPct val="100000"/>
              </a:lnSpc>
              <a:spcBef>
                <a:spcPts val="36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decide on the set of framework activities that will be applied, the major work products that will be produced and the quality assurance checkpoints that will enable your team to assess progress</a:t>
            </a:r>
          </a:p>
          <a:p>
            <a:pPr marL="742950" marR="0" lvl="1" indent="-285750" algn="l" rtl="0">
              <a:lnSpc>
                <a:spcPct val="100000"/>
              </a:lnSpc>
              <a:spcBef>
                <a:spcPts val="36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develop a work breakdown for each framework activity (e.g., modeling), defining the task set that would be applied for a typical project</a:t>
            </a:r>
          </a:p>
          <a:p>
            <a:pPr marL="742950" marR="0" lvl="1" indent="-285750" algn="l" rtl="0">
              <a:lnSpc>
                <a:spcPct val="100000"/>
              </a:lnSpc>
              <a:spcBef>
                <a:spcPts val="36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Once a choice is made, time and money must be expended to install it within an organization and these resource expenditures should be justified.</a:t>
            </a:r>
          </a:p>
        </p:txBody>
      </p:sp>
      <p:sp>
        <p:nvSpPr>
          <p:cNvPr id="2" name="مستطيل 1"/>
          <p:cNvSpPr/>
          <p:nvPr/>
        </p:nvSpPr>
        <p:spPr>
          <a:xfrm>
            <a:off x="6372199" y="188640"/>
            <a:ext cx="2767911" cy="6463308"/>
          </a:xfrm>
          <a:prstGeom prst="rect">
            <a:avLst/>
          </a:prstGeom>
        </p:spPr>
        <p:txBody>
          <a:bodyPr wrap="square">
            <a:spAutoFit/>
          </a:bodyPr>
          <a:lstStyle/>
          <a:p>
            <a:pPr marL="285750" indent="-285750" algn="r" rtl="1">
              <a:buFont typeface="Arial" pitchFamily="34" charset="0"/>
              <a:buChar char="•"/>
            </a:pPr>
            <a:r>
              <a:rPr lang="ar-SA" sz="1800" dirty="0"/>
              <a:t>اختيار والتبرير</a:t>
            </a:r>
          </a:p>
          <a:p>
            <a:pPr marL="285750" indent="-285750" algn="r" rtl="1">
              <a:buFont typeface="Arial" pitchFamily="34" charset="0"/>
              <a:buChar char="•"/>
            </a:pPr>
            <a:r>
              <a:rPr lang="ar-SA" sz="1800" dirty="0"/>
              <a:t>اختيار نموذج عملية (الفصول 2 و 3) وهذا يناسب مؤسستك، وأصحاب المصلحة تكنولوجيا المعلومات والاتصالات، والبرامج التي تقوم بناء</a:t>
            </a:r>
          </a:p>
          <a:p>
            <a:pPr marL="285750" indent="-285750" algn="r" rtl="1">
              <a:buFont typeface="Arial" pitchFamily="34" charset="0"/>
              <a:buChar char="•"/>
            </a:pPr>
            <a:r>
              <a:rPr lang="ar-SA" sz="1800" dirty="0"/>
              <a:t>قررت على مجموعة من الأنشطة الإطار الذي سيتم تطبيقه، والعمل الرئيسي الذي سيتم المنتجات ونقاط التفتيش لضمان الجودة المنتجة من شأنها أن تمكن الفريق الخاص للتقدم للتقييم</a:t>
            </a:r>
          </a:p>
          <a:p>
            <a:pPr marL="285750" indent="-285750" algn="r" rtl="1">
              <a:buFont typeface="Arial" pitchFamily="34" charset="0"/>
              <a:buChar char="•"/>
            </a:pPr>
            <a:r>
              <a:rPr lang="ar-SA" sz="1800" dirty="0"/>
              <a:t>وضع إطار عمل انهيار لكل نشاط (على سبيل المثال، </a:t>
            </a:r>
            <a:r>
              <a:rPr lang="ar-SA" sz="1800" dirty="0" err="1"/>
              <a:t>والنمذجة</a:t>
            </a:r>
            <a:r>
              <a:rPr lang="ar-SA" sz="1800" dirty="0"/>
              <a:t>)، وتحديد مهمة مجموعة التي ستطبق لمشروع نموذجي</a:t>
            </a:r>
          </a:p>
          <a:p>
            <a:pPr marL="285750" indent="-285750" algn="r" rtl="1">
              <a:buFont typeface="Arial" pitchFamily="34" charset="0"/>
              <a:buChar char="•"/>
            </a:pPr>
            <a:r>
              <a:rPr lang="ar-SA" sz="1800" dirty="0"/>
              <a:t>مرة واحدة يتم الاختيار، ويجب توسيع الوقت والمال لتثبيته ضمن لنفقات التنظيم والموارد </a:t>
            </a:r>
            <a:r>
              <a:rPr lang="en-US" sz="1800" dirty="0" err="1"/>
              <a:t>shoulds</a:t>
            </a:r>
            <a:r>
              <a:rPr lang="en-US" sz="1800" dirty="0"/>
              <a:t> </a:t>
            </a:r>
            <a:r>
              <a:rPr lang="ar-SA" sz="1800" dirty="0"/>
              <a:t>يمكن تبرير أطروحة.</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12" name="Shape 212"/>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The SPI Process—IV</a:t>
            </a:r>
          </a:p>
        </p:txBody>
      </p:sp>
      <p:sp>
        <p:nvSpPr>
          <p:cNvPr id="214" name="Shape 214"/>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dirty="0">
                <a:solidFill>
                  <a:schemeClr val="folHlink"/>
                </a:solidFill>
                <a:latin typeface="Quattrocento"/>
                <a:ea typeface="Quattrocento"/>
                <a:cs typeface="Quattrocento"/>
                <a:sym typeface="Quattrocento"/>
              </a:rPr>
              <a:t>Installation/Migration</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actually </a:t>
            </a:r>
            <a:r>
              <a:rPr lang="en-US" sz="2000" b="0" i="1" u="none" strike="noStrike" cap="none" baseline="0" dirty="0">
                <a:solidFill>
                  <a:srgbClr val="000000"/>
                </a:solidFill>
                <a:latin typeface="Quattrocento"/>
                <a:ea typeface="Quattrocento"/>
                <a:cs typeface="Quattrocento"/>
                <a:sym typeface="Quattrocento"/>
              </a:rPr>
              <a:t>software process redesign</a:t>
            </a:r>
            <a:r>
              <a:rPr lang="en-US" sz="2000" b="0" i="0" u="none" strike="noStrike" cap="none" baseline="0" dirty="0">
                <a:solidFill>
                  <a:srgbClr val="000000"/>
                </a:solidFill>
                <a:latin typeface="Quattrocento"/>
                <a:ea typeface="Quattrocento"/>
                <a:cs typeface="Quattrocento"/>
                <a:sym typeface="Quattrocento"/>
              </a:rPr>
              <a:t> (SPR) activities. </a:t>
            </a:r>
            <a:r>
              <a:rPr lang="en-US" sz="2000" b="0" i="0" u="none" strike="noStrike" cap="none" baseline="0" dirty="0" err="1">
                <a:solidFill>
                  <a:srgbClr val="000000"/>
                </a:solidFill>
                <a:latin typeface="Quattrocento"/>
                <a:ea typeface="Quattrocento"/>
                <a:cs typeface="Quattrocento"/>
                <a:sym typeface="Quattrocento"/>
              </a:rPr>
              <a:t>Scacchi</a:t>
            </a:r>
            <a:r>
              <a:rPr lang="en-US" sz="2000" b="0" i="0" u="none" strike="noStrike" cap="none" baseline="0" dirty="0">
                <a:solidFill>
                  <a:srgbClr val="000000"/>
                </a:solidFill>
                <a:latin typeface="Quattrocento"/>
                <a:ea typeface="Quattrocento"/>
                <a:cs typeface="Quattrocento"/>
                <a:sym typeface="Quattrocento"/>
              </a:rPr>
              <a:t> [Sca00] states that “SPR is concerned with identification, application, and refinement of new ways to dramatically improve and transform software processes.”</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three different process models are considered: </a:t>
            </a:r>
          </a:p>
          <a:p>
            <a:pPr marL="1143000" marR="0" lvl="2" indent="-228600" algn="l" rtl="0">
              <a:lnSpc>
                <a:spcPct val="100000"/>
              </a:lnSpc>
              <a:spcBef>
                <a:spcPts val="36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the existing (“as-is”) process, </a:t>
            </a:r>
          </a:p>
          <a:p>
            <a:pPr marL="1143000" marR="0" lvl="2" indent="-228600" algn="l" rtl="0">
              <a:lnSpc>
                <a:spcPct val="100000"/>
              </a:lnSpc>
              <a:spcBef>
                <a:spcPts val="36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a transitional  (“here-to-there”) process, and </a:t>
            </a:r>
          </a:p>
          <a:p>
            <a:pPr marL="1143000" marR="0" lvl="2" indent="-228600" algn="l" rtl="0">
              <a:lnSpc>
                <a:spcPct val="100000"/>
              </a:lnSpc>
              <a:spcBef>
                <a:spcPts val="36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the target (“to be”) process.</a:t>
            </a:r>
          </a:p>
        </p:txBody>
      </p:sp>
      <p:sp>
        <p:nvSpPr>
          <p:cNvPr id="2" name="مستطيل 1"/>
          <p:cNvSpPr/>
          <p:nvPr/>
        </p:nvSpPr>
        <p:spPr>
          <a:xfrm>
            <a:off x="251520" y="4636874"/>
            <a:ext cx="8587680" cy="1815882"/>
          </a:xfrm>
          <a:prstGeom prst="rect">
            <a:avLst/>
          </a:prstGeom>
        </p:spPr>
        <p:txBody>
          <a:bodyPr wrap="square">
            <a:spAutoFit/>
          </a:bodyPr>
          <a:lstStyle/>
          <a:p>
            <a:pPr marL="285750" indent="-285750" algn="r" rtl="1">
              <a:buFont typeface="Arial" pitchFamily="34" charset="0"/>
              <a:buChar char="•"/>
            </a:pPr>
            <a:r>
              <a:rPr lang="ar-SA" sz="1600" dirty="0"/>
              <a:t>تثبيت / ترحيل</a:t>
            </a:r>
          </a:p>
          <a:p>
            <a:pPr marL="285750" indent="-285750" algn="r" rtl="1">
              <a:buFont typeface="Arial" pitchFamily="34" charset="0"/>
              <a:buChar char="•"/>
            </a:pPr>
            <a:r>
              <a:rPr lang="ar-SA" sz="1600" dirty="0"/>
              <a:t>في الواقع عملية إعادة تصميم البرمجيات (</a:t>
            </a:r>
            <a:r>
              <a:rPr lang="en-US" sz="1600" dirty="0"/>
              <a:t>SPR) </a:t>
            </a:r>
            <a:r>
              <a:rPr lang="ar-SA" sz="1600" dirty="0"/>
              <a:t>الأنشطة. </a:t>
            </a:r>
            <a:r>
              <a:rPr lang="en-US" sz="1600" dirty="0" err="1"/>
              <a:t>Scacchi</a:t>
            </a:r>
            <a:r>
              <a:rPr lang="en-US" sz="1600" dirty="0"/>
              <a:t> [Sca00] </a:t>
            </a:r>
            <a:r>
              <a:rPr lang="ar-SA" sz="1600" dirty="0"/>
              <a:t>تنص على أن "</a:t>
            </a:r>
            <a:r>
              <a:rPr lang="en-US" sz="1600" dirty="0"/>
              <a:t>SPR </a:t>
            </a:r>
            <a:r>
              <a:rPr lang="ar-SA" sz="1600" dirty="0"/>
              <a:t>تشعر بالقلق مع تحديد وتنفيذ وصقل طرق جديدة لتحسين بشكل كبير وتحويل عمليات البرنامج."</a:t>
            </a:r>
          </a:p>
          <a:p>
            <a:pPr marL="285750" indent="-285750" algn="r" rtl="1">
              <a:buFont typeface="Arial" pitchFamily="34" charset="0"/>
              <a:buChar char="•"/>
            </a:pPr>
            <a:r>
              <a:rPr lang="ar-SA" sz="1600" dirty="0"/>
              <a:t>وتعتبر ثلاثة نماذج عملية مختلفة:</a:t>
            </a:r>
          </a:p>
          <a:p>
            <a:pPr marL="285750" indent="-285750" algn="r" rtl="1">
              <a:buFont typeface="Arial" pitchFamily="34" charset="0"/>
              <a:buChar char="•"/>
            </a:pPr>
            <a:r>
              <a:rPr lang="ar-SA" sz="1600" dirty="0"/>
              <a:t>و("كما هو") العملية الحالية،</a:t>
            </a:r>
          </a:p>
          <a:p>
            <a:pPr marL="285750" indent="-285750" algn="r" rtl="1">
              <a:buFont typeface="Arial" pitchFamily="34" charset="0"/>
              <a:buChar char="•"/>
            </a:pPr>
            <a:r>
              <a:rPr lang="ar-SA" sz="1600" dirty="0"/>
              <a:t>عملية انتقالية ("هنا إلى هناك")، و</a:t>
            </a:r>
          </a:p>
          <a:p>
            <a:pPr marL="285750" indent="-285750" algn="r" rtl="1">
              <a:buFont typeface="Arial" pitchFamily="34" charset="0"/>
              <a:buChar char="•"/>
            </a:pPr>
            <a:r>
              <a:rPr lang="ar-SA" sz="1600" dirty="0"/>
              <a:t>الهدف ("ليكون") عملية.</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21" name="Shape 22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The SPI Process—V</a:t>
            </a:r>
          </a:p>
        </p:txBody>
      </p:sp>
      <p:sp>
        <p:nvSpPr>
          <p:cNvPr id="222" name="Shape 222"/>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Evaluation</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assesses the degree to which changes have been instantiated and adopted,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the degree to which such changes result in better software quality or other tangible process benefits, and </a:t>
            </a:r>
          </a:p>
          <a:p>
            <a:pPr marL="742950" marR="0" lvl="1" indent="-285750" algn="l" rtl="0">
              <a:lnSpc>
                <a:spcPct val="10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the overall status of the process and the organizational culture as SPI activities proceed</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From a qualitative point of view, past management and practitioner attitudes about the software process can be compared to attitudes polled after installation of process changes.</a:t>
            </a:r>
          </a:p>
        </p:txBody>
      </p:sp>
      <p:sp>
        <p:nvSpPr>
          <p:cNvPr id="2" name="مستطيل 1"/>
          <p:cNvSpPr/>
          <p:nvPr/>
        </p:nvSpPr>
        <p:spPr>
          <a:xfrm>
            <a:off x="467544" y="4913110"/>
            <a:ext cx="8343056" cy="1754326"/>
          </a:xfrm>
          <a:prstGeom prst="rect">
            <a:avLst/>
          </a:prstGeom>
        </p:spPr>
        <p:txBody>
          <a:bodyPr wrap="square">
            <a:spAutoFit/>
          </a:bodyPr>
          <a:lstStyle/>
          <a:p>
            <a:pPr marL="285750" indent="-285750" algn="r" rtl="1">
              <a:buFont typeface="Arial" pitchFamily="34" charset="0"/>
              <a:buChar char="•"/>
            </a:pPr>
            <a:r>
              <a:rPr lang="ar-SA" sz="1800" dirty="0"/>
              <a:t>تقييم</a:t>
            </a:r>
          </a:p>
          <a:p>
            <a:pPr marL="285750" indent="-285750" algn="r" rtl="1">
              <a:buFont typeface="Arial" pitchFamily="34" charset="0"/>
              <a:buChar char="•"/>
            </a:pPr>
            <a:r>
              <a:rPr lang="ar-SA" sz="1800" dirty="0"/>
              <a:t>تقييم الدرجة الصرف وتم خامسة مثيل والدرجة أن هذه التبادلات تؤدي إلى أفضل الذهب عملية نوعية البرامج فوائد - ملموسة البعض، و</a:t>
            </a:r>
          </a:p>
          <a:p>
            <a:pPr marL="285750" indent="-285750" algn="r" rtl="1">
              <a:buFont typeface="Arial" pitchFamily="34" charset="0"/>
              <a:buChar char="•"/>
            </a:pPr>
            <a:r>
              <a:rPr lang="ar-SA" sz="1800" dirty="0"/>
              <a:t>الوضع العام للعملية والأنشطة الثقافية التنظيمية تسير كما </a:t>
            </a:r>
            <a:r>
              <a:rPr lang="en-US" sz="1800" dirty="0"/>
              <a:t>SPI</a:t>
            </a:r>
          </a:p>
          <a:p>
            <a:pPr marL="285750" indent="-285750" algn="r" rtl="1">
              <a:buFont typeface="Arial" pitchFamily="34" charset="0"/>
              <a:buChar char="•"/>
            </a:pPr>
            <a:r>
              <a:rPr lang="ar-SA" sz="1800" dirty="0"/>
              <a:t>من وجهة نظر النوعية نظر، وإدارة السابقة والمواقف ممارس حول عملية البرمجيات يمكن شملهم الاستطلاع بعد المواقف مقارنة تركيب التغييرات العملية.</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29" name="Shape 229"/>
          <p:cNvSpPr txBox="1">
            <a:spLocks noGrp="1"/>
          </p:cNvSpPr>
          <p:nvPr>
            <p:ph type="title"/>
          </p:nvPr>
        </p:nvSpPr>
        <p:spPr>
          <a:xfrm>
            <a:off x="107504" y="-315416"/>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Risk Management for SPI</a:t>
            </a:r>
          </a:p>
        </p:txBody>
      </p:sp>
      <p:sp>
        <p:nvSpPr>
          <p:cNvPr id="230" name="Shape 230"/>
          <p:cNvSpPr txBox="1">
            <a:spLocks noGrp="1"/>
          </p:cNvSpPr>
          <p:nvPr>
            <p:ph idx="1"/>
          </p:nvPr>
        </p:nvSpPr>
        <p:spPr>
          <a:xfrm>
            <a:off x="0" y="764704"/>
            <a:ext cx="6934199" cy="4190999"/>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manage risk at three key points in the SPI process [Sta97b]: </a:t>
            </a:r>
          </a:p>
          <a:p>
            <a:pPr marL="742950" marR="0" lvl="1" indent="-285750" algn="l" rtl="0">
              <a:lnSpc>
                <a:spcPct val="90000"/>
              </a:lnSpc>
              <a:spcBef>
                <a:spcPts val="3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prior to the initiation of the SPI roadmap, </a:t>
            </a:r>
          </a:p>
          <a:p>
            <a:pPr marL="742950" marR="0" lvl="1" indent="-285750" algn="l" rtl="0">
              <a:lnSpc>
                <a:spcPct val="90000"/>
              </a:lnSpc>
              <a:spcBef>
                <a:spcPts val="3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during the execution of SPI activities (assessment, education, selection, installation), and </a:t>
            </a:r>
          </a:p>
          <a:p>
            <a:pPr marL="742950" marR="0" lvl="1" indent="-285750" algn="l" rtl="0">
              <a:lnSpc>
                <a:spcPct val="90000"/>
              </a:lnSpc>
              <a:spcBef>
                <a:spcPts val="3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during the evaluation activity that follows the instantiation of some process characteristic. </a:t>
            </a:r>
          </a:p>
          <a:p>
            <a:pPr marL="342900" marR="0" lvl="0" indent="-342900" algn="l" rtl="0">
              <a:lnSpc>
                <a:spcPct val="90000"/>
              </a:lnSpc>
              <a:spcBef>
                <a:spcPts val="30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In general, the following categories [Sta97b] can be identified for SPI risk factors: </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budget and cost</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content and deliverables culture </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maintenance of SPI deliverables</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mission and goals</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organizational management and organizational stability</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process stakeholders</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schedule for SPI development</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SPI development environment and process</a:t>
            </a:r>
          </a:p>
          <a:p>
            <a:pPr marL="1143000" marR="0" lvl="2" indent="-228600" algn="l" rtl="0">
              <a:lnSpc>
                <a:spcPct val="90000"/>
              </a:lnSpc>
              <a:spcBef>
                <a:spcPts val="300"/>
              </a:spcBef>
              <a:spcAft>
                <a:spcPts val="0"/>
              </a:spcAft>
              <a:buClr>
                <a:schemeClr val="dk2"/>
              </a:buClr>
              <a:buSzPct val="100000"/>
              <a:buFont typeface="Quattrocento"/>
              <a:buChar char="•"/>
            </a:pPr>
            <a:r>
              <a:rPr lang="en-US" sz="1800" b="0" i="0" u="none" strike="noStrike" cap="none" baseline="0" dirty="0">
                <a:solidFill>
                  <a:srgbClr val="000000"/>
                </a:solidFill>
                <a:latin typeface="Quattrocento"/>
                <a:ea typeface="Quattrocento"/>
                <a:cs typeface="Quattrocento"/>
                <a:sym typeface="Quattrocento"/>
              </a:rPr>
              <a:t>SPI project management and SPI staff</a:t>
            </a:r>
          </a:p>
        </p:txBody>
      </p:sp>
      <p:sp>
        <p:nvSpPr>
          <p:cNvPr id="2" name="مستطيل 1"/>
          <p:cNvSpPr/>
          <p:nvPr/>
        </p:nvSpPr>
        <p:spPr>
          <a:xfrm>
            <a:off x="6553200" y="332656"/>
            <a:ext cx="2286000" cy="6432530"/>
          </a:xfrm>
          <a:prstGeom prst="rect">
            <a:avLst/>
          </a:prstGeom>
        </p:spPr>
        <p:txBody>
          <a:bodyPr wrap="square">
            <a:spAutoFit/>
          </a:bodyPr>
          <a:lstStyle/>
          <a:p>
            <a:pPr marL="285750" indent="-285750" algn="r" rtl="1">
              <a:buFont typeface="Arial" pitchFamily="34" charset="0"/>
              <a:buChar char="•"/>
            </a:pPr>
            <a:r>
              <a:rPr lang="ar-SA" sz="1600" dirty="0"/>
              <a:t>إدارة المخاطر في ثلاث نقاط رئيسية في عملية </a:t>
            </a:r>
            <a:r>
              <a:rPr lang="en-US" sz="1600" dirty="0"/>
              <a:t>SPI [Sta97b]</a:t>
            </a:r>
          </a:p>
          <a:p>
            <a:pPr marL="285750" indent="-285750" algn="r" rtl="1">
              <a:buFont typeface="Arial" pitchFamily="34" charset="0"/>
              <a:buChar char="•"/>
            </a:pPr>
            <a:r>
              <a:rPr lang="ar-SA" sz="1600" dirty="0"/>
              <a:t>قبل الشروع في خارطة الطريق </a:t>
            </a:r>
            <a:r>
              <a:rPr lang="en-US" sz="1600" dirty="0"/>
              <a:t>SPI،</a:t>
            </a:r>
          </a:p>
          <a:p>
            <a:pPr marL="285750" indent="-285750" algn="r" rtl="1">
              <a:buFont typeface="Arial" pitchFamily="34" charset="0"/>
              <a:buChar char="•"/>
            </a:pPr>
            <a:r>
              <a:rPr lang="ar-SA" sz="1600" dirty="0"/>
              <a:t>أثناء تنفيذ الأنشطة </a:t>
            </a:r>
            <a:r>
              <a:rPr lang="en-US" sz="1600" dirty="0"/>
              <a:t>SPI (</a:t>
            </a:r>
            <a:r>
              <a:rPr lang="ar-SA" sz="1600" dirty="0"/>
              <a:t>التقييم، والتعليم، واختيار وتركيب)، و</a:t>
            </a:r>
          </a:p>
          <a:p>
            <a:pPr marL="285750" indent="-285750" algn="r" rtl="1">
              <a:buFont typeface="Arial" pitchFamily="34" charset="0"/>
              <a:buChar char="•"/>
            </a:pPr>
            <a:r>
              <a:rPr lang="ar-SA" sz="1600" dirty="0"/>
              <a:t>خلال النشاط التقييم الذي يتبع مثيل عملية لبعض الخصائص.</a:t>
            </a:r>
          </a:p>
          <a:p>
            <a:pPr marL="285750" indent="-285750" algn="r" rtl="1">
              <a:buFont typeface="Arial" pitchFamily="34" charset="0"/>
              <a:buChar char="•"/>
            </a:pPr>
            <a:r>
              <a:rPr lang="ar-SA" sz="1600" dirty="0"/>
              <a:t>بشكل عام، الفئات التالية [</a:t>
            </a:r>
            <a:r>
              <a:rPr lang="en-US" sz="1600" dirty="0"/>
              <a:t>Sta97b] </a:t>
            </a:r>
            <a:r>
              <a:rPr lang="ar-SA" sz="1600" dirty="0"/>
              <a:t>يمكن أن يكون استحسان </a:t>
            </a:r>
            <a:r>
              <a:rPr lang="en-US" sz="1600" dirty="0"/>
              <a:t>SPI </a:t>
            </a:r>
            <a:r>
              <a:rPr lang="ar-SA" sz="1600" dirty="0"/>
              <a:t>لمخاطر الديون:</a:t>
            </a:r>
          </a:p>
          <a:p>
            <a:pPr marL="285750" indent="-285750" algn="r" rtl="1">
              <a:buFont typeface="Arial" pitchFamily="34" charset="0"/>
              <a:buChar char="•"/>
            </a:pPr>
            <a:r>
              <a:rPr lang="ar-SA" sz="1600" dirty="0"/>
              <a:t>الميزانية والتكاليف</a:t>
            </a:r>
          </a:p>
          <a:p>
            <a:pPr marL="285750" indent="-285750" algn="r" rtl="1">
              <a:buFont typeface="Arial" pitchFamily="34" charset="0"/>
              <a:buChar char="•"/>
            </a:pPr>
            <a:r>
              <a:rPr lang="ar-SA" sz="1600" dirty="0"/>
              <a:t>مخرجات سعيدة والثقافة</a:t>
            </a:r>
          </a:p>
          <a:p>
            <a:pPr marL="285750" indent="-285750" algn="r" rtl="1">
              <a:buFont typeface="Arial" pitchFamily="34" charset="0"/>
              <a:buChar char="•"/>
            </a:pPr>
            <a:r>
              <a:rPr lang="ar-SA" sz="1600" dirty="0"/>
              <a:t>الحفاظ على المنجزات </a:t>
            </a:r>
            <a:r>
              <a:rPr lang="en-US" sz="1600" dirty="0"/>
              <a:t>SPI</a:t>
            </a:r>
          </a:p>
          <a:p>
            <a:pPr marL="285750" indent="-285750" algn="r" rtl="1">
              <a:buFont typeface="Arial" pitchFamily="34" charset="0"/>
              <a:buChar char="•"/>
            </a:pPr>
            <a:r>
              <a:rPr lang="ar-SA" sz="1600" dirty="0"/>
              <a:t>الرسالة والأهداف</a:t>
            </a:r>
          </a:p>
          <a:p>
            <a:pPr marL="285750" indent="-285750" algn="r" rtl="1">
              <a:buFont typeface="Arial" pitchFamily="34" charset="0"/>
              <a:buChar char="•"/>
            </a:pPr>
            <a:r>
              <a:rPr lang="ar-SA" sz="1600" dirty="0"/>
              <a:t>الإدارة التنظيمية والاستقرار التنظيمي</a:t>
            </a:r>
          </a:p>
          <a:p>
            <a:pPr marL="285750" indent="-285750" algn="r" rtl="1">
              <a:buFont typeface="Arial" pitchFamily="34" charset="0"/>
              <a:buChar char="•"/>
            </a:pPr>
            <a:r>
              <a:rPr lang="ar-SA" sz="1600" dirty="0"/>
              <a:t>عملية أصحاب المصلحة</a:t>
            </a:r>
          </a:p>
          <a:p>
            <a:pPr marL="285750" indent="-285750" algn="r" rtl="1">
              <a:buFont typeface="Arial" pitchFamily="34" charset="0"/>
              <a:buChar char="•"/>
            </a:pPr>
            <a:r>
              <a:rPr lang="ar-SA" sz="1600" dirty="0"/>
              <a:t>الجدول الزمني </a:t>
            </a:r>
            <a:r>
              <a:rPr lang="en-US" sz="1600" dirty="0"/>
              <a:t>SPI </a:t>
            </a:r>
            <a:r>
              <a:rPr lang="ar-SA" sz="1600" dirty="0"/>
              <a:t>للتنمية</a:t>
            </a:r>
          </a:p>
          <a:p>
            <a:pPr marL="285750" indent="-285750" algn="r" rtl="1">
              <a:buFont typeface="Arial" pitchFamily="34" charset="0"/>
              <a:buChar char="•"/>
            </a:pPr>
            <a:r>
              <a:rPr lang="en-US" sz="1600" dirty="0"/>
              <a:t>SPI </a:t>
            </a:r>
            <a:r>
              <a:rPr lang="ar-SA" sz="1600" dirty="0"/>
              <a:t>بيئة التطوير وعملية</a:t>
            </a:r>
          </a:p>
          <a:p>
            <a:pPr marL="285750" indent="-285750" algn="r" rtl="1">
              <a:buFont typeface="Arial" pitchFamily="34" charset="0"/>
              <a:buChar char="•"/>
            </a:pPr>
            <a:r>
              <a:rPr lang="en-US" sz="1600" dirty="0"/>
              <a:t>SPI </a:t>
            </a:r>
            <a:r>
              <a:rPr lang="en-US" sz="1600" dirty="0" err="1"/>
              <a:t>SPI</a:t>
            </a:r>
            <a:r>
              <a:rPr lang="en-US" sz="1600" dirty="0"/>
              <a:t> </a:t>
            </a:r>
            <a:r>
              <a:rPr lang="ar-SA" sz="1600" dirty="0"/>
              <a:t>إدارة المشاريع والموظفين</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6" name="Shape 23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37" name="Shape 23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err="1">
                <a:solidFill>
                  <a:schemeClr val="dk2"/>
                </a:solidFill>
                <a:latin typeface="Helvetica Neue"/>
                <a:ea typeface="Helvetica Neue"/>
                <a:cs typeface="Helvetica Neue"/>
                <a:sym typeface="Helvetica Neue"/>
              </a:rPr>
              <a:t>Dritical</a:t>
            </a:r>
            <a:r>
              <a:rPr lang="en-US" sz="4000" b="0" i="0" u="none" strike="noStrike" cap="none" baseline="0" dirty="0">
                <a:solidFill>
                  <a:schemeClr val="dk2"/>
                </a:solidFill>
                <a:latin typeface="Helvetica Neue"/>
                <a:ea typeface="Helvetica Neue"/>
                <a:cs typeface="Helvetica Neue"/>
                <a:sym typeface="Helvetica Neue"/>
              </a:rPr>
              <a:t> Success Factors</a:t>
            </a:r>
          </a:p>
        </p:txBody>
      </p:sp>
      <p:sp>
        <p:nvSpPr>
          <p:cNvPr id="238" name="Shape 238"/>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The top five CSFs are [Ste99]:</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Management commitment and support</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Staff involvement</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Process integration and understanding</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A customized SPI strategy</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A customized SPI strategy</a:t>
            </a:r>
          </a:p>
        </p:txBody>
      </p:sp>
      <p:sp>
        <p:nvSpPr>
          <p:cNvPr id="2" name="مستطيل 1"/>
          <p:cNvSpPr/>
          <p:nvPr/>
        </p:nvSpPr>
        <p:spPr>
          <a:xfrm>
            <a:off x="7236296" y="548680"/>
            <a:ext cx="1806905" cy="369332"/>
          </a:xfrm>
          <a:prstGeom prst="rect">
            <a:avLst/>
          </a:prstGeom>
        </p:spPr>
        <p:txBody>
          <a:bodyPr wrap="none">
            <a:spAutoFit/>
          </a:bodyPr>
          <a:lstStyle/>
          <a:p>
            <a:r>
              <a:rPr lang="ar-SA" sz="1800" b="1" dirty="0"/>
              <a:t>عوامل النجاح الحرجة</a:t>
            </a:r>
          </a:p>
        </p:txBody>
      </p:sp>
      <p:sp>
        <p:nvSpPr>
          <p:cNvPr id="3" name="مستطيل 2"/>
          <p:cNvSpPr/>
          <p:nvPr/>
        </p:nvSpPr>
        <p:spPr>
          <a:xfrm>
            <a:off x="6012160" y="1772816"/>
            <a:ext cx="2699792" cy="2031325"/>
          </a:xfrm>
          <a:prstGeom prst="rect">
            <a:avLst/>
          </a:prstGeom>
        </p:spPr>
        <p:txBody>
          <a:bodyPr wrap="square">
            <a:spAutoFit/>
          </a:bodyPr>
          <a:lstStyle/>
          <a:p>
            <a:pPr marL="285750" indent="-285750" algn="r" rtl="1">
              <a:buFont typeface="Arial" pitchFamily="34" charset="0"/>
              <a:buChar char="•"/>
            </a:pPr>
            <a:r>
              <a:rPr lang="ar-SA" sz="1800" dirty="0"/>
              <a:t>بالنسبة للشركات الخمس المخططات هي [</a:t>
            </a:r>
            <a:r>
              <a:rPr lang="en-US" sz="1800" dirty="0"/>
              <a:t>Ste99]</a:t>
            </a:r>
          </a:p>
          <a:p>
            <a:pPr marL="285750" indent="-285750" algn="r" rtl="1">
              <a:buFont typeface="Arial" pitchFamily="34" charset="0"/>
              <a:buChar char="•"/>
            </a:pPr>
            <a:r>
              <a:rPr lang="ar-SA" sz="1800" dirty="0"/>
              <a:t>التزام الإدارة والدعم</a:t>
            </a:r>
          </a:p>
          <a:p>
            <a:pPr marL="285750" indent="-285750" algn="r" rtl="1">
              <a:buFont typeface="Arial" pitchFamily="34" charset="0"/>
              <a:buChar char="•"/>
            </a:pPr>
            <a:r>
              <a:rPr lang="ar-SA" sz="1800" dirty="0"/>
              <a:t>مشاركة الموظفين</a:t>
            </a:r>
          </a:p>
          <a:p>
            <a:pPr marL="285750" indent="-285750" algn="r" rtl="1">
              <a:buFont typeface="Arial" pitchFamily="34" charset="0"/>
              <a:buChar char="•"/>
            </a:pPr>
            <a:r>
              <a:rPr lang="ar-SA" sz="1800" dirty="0"/>
              <a:t>عملية التكامل والتفاهم</a:t>
            </a:r>
          </a:p>
          <a:p>
            <a:pPr marL="285750" indent="-285750" algn="r" rtl="1">
              <a:buFont typeface="Arial" pitchFamily="34" charset="0"/>
              <a:buChar char="•"/>
            </a:pPr>
            <a:r>
              <a:rPr lang="ar-SA" sz="1800" dirty="0"/>
              <a:t>استراتيجية مخصصة </a:t>
            </a:r>
            <a:r>
              <a:rPr lang="en-US" sz="1800" dirty="0"/>
              <a:t>SPI</a:t>
            </a:r>
          </a:p>
          <a:p>
            <a:pPr marL="285750" indent="-285750" algn="r" rtl="1">
              <a:buFont typeface="Arial" pitchFamily="34" charset="0"/>
              <a:buChar char="•"/>
            </a:pPr>
            <a:r>
              <a:rPr lang="ar-SA" sz="1800" dirty="0"/>
              <a:t>استراتيجية مخصصة </a:t>
            </a:r>
            <a:r>
              <a:rPr lang="en-US" sz="1800" dirty="0"/>
              <a:t>SPI</a:t>
            </a:r>
            <a:endParaRPr lang="ar-SA" sz="1800" dirty="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Shape 24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45" name="Shape 245"/>
          <p:cNvSpPr txBox="1">
            <a:spLocks noGrp="1"/>
          </p:cNvSpPr>
          <p:nvPr>
            <p:ph type="title"/>
          </p:nvPr>
        </p:nvSpPr>
        <p:spPr>
          <a:xfrm>
            <a:off x="107504" y="-387424"/>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The CMMI</a:t>
            </a:r>
          </a:p>
        </p:txBody>
      </p:sp>
      <p:sp>
        <p:nvSpPr>
          <p:cNvPr id="246" name="Shape 246"/>
          <p:cNvSpPr txBox="1">
            <a:spLocks noGrp="1"/>
          </p:cNvSpPr>
          <p:nvPr>
            <p:ph idx="1"/>
          </p:nvPr>
        </p:nvSpPr>
        <p:spPr>
          <a:xfrm>
            <a:off x="0" y="764705"/>
            <a:ext cx="8229600" cy="3600400"/>
          </a:xfrm>
          <a:prstGeom prst="rect">
            <a:avLst/>
          </a:prstGeom>
          <a:noFill/>
          <a:ln>
            <a:noFill/>
          </a:ln>
        </p:spPr>
        <p:txBody>
          <a:bodyPr lIns="91425" tIns="45700" rIns="91425" bIns="45700" anchor="t" anchorCtr="0">
            <a:noAutofit/>
          </a:bodyPr>
          <a:lstStyle/>
          <a:p>
            <a:pPr lvl="0" algn="l" rtl="0">
              <a:spcBef>
                <a:spcPts val="0"/>
              </a:spcBef>
              <a:buClr>
                <a:schemeClr val="folHlink"/>
              </a:buClr>
              <a:buSzPct val="75000"/>
              <a:buFont typeface="Noto Symbol"/>
              <a:buChar char="■"/>
            </a:pPr>
            <a:r>
              <a:rPr lang="en-US" sz="2000" dirty="0">
                <a:solidFill>
                  <a:schemeClr val="dk1"/>
                </a:solidFill>
                <a:latin typeface="Quattrocento"/>
                <a:ea typeface="Quattrocento"/>
                <a:cs typeface="Quattrocento"/>
                <a:sym typeface="Quattrocento"/>
              </a:rPr>
              <a:t>a comprehensive process meta-model that is predicated on a set of system and software engineering capabilities that should be present as organizations reach different levels of process capability and maturity</a:t>
            </a:r>
          </a:p>
          <a:p>
            <a:pPr lvl="0" algn="l" rtl="0">
              <a:spcBef>
                <a:spcPts val="400"/>
              </a:spcBef>
              <a:buClr>
                <a:schemeClr val="folHlink"/>
              </a:buClr>
              <a:buSzPct val="75000"/>
              <a:buFont typeface="Noto Symbol"/>
              <a:buChar char="■"/>
            </a:pPr>
            <a:r>
              <a:rPr lang="en-US" sz="2000" dirty="0">
                <a:solidFill>
                  <a:schemeClr val="dk1"/>
                </a:solidFill>
                <a:latin typeface="Quattrocento"/>
                <a:ea typeface="Quattrocento"/>
                <a:cs typeface="Quattrocento"/>
                <a:sym typeface="Quattrocento"/>
              </a:rPr>
              <a:t>a process meta-model in two different ways: (1) as a “continuous” model and (2) as a “staged” model</a:t>
            </a:r>
          </a:p>
          <a:p>
            <a:pPr lvl="0" algn="l" rtl="0">
              <a:spcBef>
                <a:spcPts val="400"/>
              </a:spcBef>
              <a:buClr>
                <a:schemeClr val="folHlink"/>
              </a:buClr>
              <a:buSzPct val="75000"/>
              <a:buFont typeface="Noto Symbol"/>
              <a:buChar char="■"/>
            </a:pPr>
            <a:r>
              <a:rPr lang="en-US" sz="2000" dirty="0">
                <a:solidFill>
                  <a:schemeClr val="dk1"/>
                </a:solidFill>
                <a:latin typeface="Quattrocento"/>
                <a:ea typeface="Quattrocento"/>
                <a:cs typeface="Quattrocento"/>
                <a:sym typeface="Quattrocento"/>
              </a:rPr>
              <a:t>defines each process area in terms of “specific goals” and the “specific practices” required to achieve these goals. </a:t>
            </a:r>
            <a:r>
              <a:rPr lang="en-US" sz="2000" i="1" dirty="0">
                <a:solidFill>
                  <a:schemeClr val="folHlink"/>
                </a:solidFill>
                <a:latin typeface="Quattrocento"/>
                <a:ea typeface="Quattrocento"/>
                <a:cs typeface="Quattrocento"/>
                <a:sym typeface="Quattrocento"/>
              </a:rPr>
              <a:t>Specific goals</a:t>
            </a:r>
            <a:r>
              <a:rPr lang="en-US" sz="2000" dirty="0">
                <a:solidFill>
                  <a:schemeClr val="dk1"/>
                </a:solidFill>
                <a:latin typeface="Quattrocento"/>
                <a:ea typeface="Quattrocento"/>
                <a:cs typeface="Quattrocento"/>
                <a:sym typeface="Quattrocento"/>
              </a:rPr>
              <a:t> establish the characteristics that must exist if the activities implied by a process area are to be effective. </a:t>
            </a:r>
            <a:r>
              <a:rPr lang="en-US" sz="2000" i="1" dirty="0">
                <a:solidFill>
                  <a:schemeClr val="folHlink"/>
                </a:solidFill>
                <a:latin typeface="Quattrocento"/>
                <a:ea typeface="Quattrocento"/>
                <a:cs typeface="Quattrocento"/>
                <a:sym typeface="Quattrocento"/>
              </a:rPr>
              <a:t>Specific practices</a:t>
            </a:r>
            <a:r>
              <a:rPr lang="en-US" sz="2000" i="1" dirty="0">
                <a:solidFill>
                  <a:schemeClr val="dk1"/>
                </a:solidFill>
                <a:latin typeface="Quattrocento"/>
                <a:ea typeface="Quattrocento"/>
                <a:cs typeface="Quattrocento"/>
                <a:sym typeface="Quattrocento"/>
              </a:rPr>
              <a:t> </a:t>
            </a:r>
            <a:r>
              <a:rPr lang="en-US" sz="2000" dirty="0">
                <a:solidFill>
                  <a:schemeClr val="dk1"/>
                </a:solidFill>
                <a:latin typeface="Quattrocento"/>
                <a:ea typeface="Quattrocento"/>
                <a:cs typeface="Quattrocento"/>
                <a:sym typeface="Quattrocento"/>
              </a:rPr>
              <a:t>refine a goal into a set of process-related activities.</a:t>
            </a:r>
            <a:endParaRPr lang="en-US" sz="2000" dirty="0">
              <a:solidFill>
                <a:schemeClr val="dk1"/>
              </a:solidFill>
              <a:latin typeface="Quattrocento"/>
              <a:ea typeface="Quattrocento"/>
              <a:cs typeface="Quattrocento"/>
              <a:sym typeface="Quattrocento"/>
            </a:endParaRPr>
          </a:p>
        </p:txBody>
      </p:sp>
      <p:sp>
        <p:nvSpPr>
          <p:cNvPr id="3" name="مستطيل 2"/>
          <p:cNvSpPr/>
          <p:nvPr/>
        </p:nvSpPr>
        <p:spPr>
          <a:xfrm>
            <a:off x="611560" y="4478447"/>
            <a:ext cx="8388424" cy="1754326"/>
          </a:xfrm>
          <a:prstGeom prst="rect">
            <a:avLst/>
          </a:prstGeom>
        </p:spPr>
        <p:txBody>
          <a:bodyPr wrap="square">
            <a:spAutoFit/>
          </a:bodyPr>
          <a:lstStyle/>
          <a:p>
            <a:pPr marL="285750" indent="-285750" algn="r" rtl="1">
              <a:buFont typeface="Arial" pitchFamily="34" charset="0"/>
              <a:buChar char="•"/>
            </a:pPr>
            <a:r>
              <a:rPr lang="ar-SA" sz="1800" dirty="0"/>
              <a:t>عملية شاملة الفوقية النموذج الذي </a:t>
            </a:r>
            <a:r>
              <a:rPr lang="ar-SA" sz="1800" dirty="0" err="1"/>
              <a:t>إستند</a:t>
            </a:r>
            <a:r>
              <a:rPr lang="ar-SA" sz="1800" dirty="0"/>
              <a:t> المجموعة هي قدرات النظام وهندسة البرمجيات </a:t>
            </a:r>
            <a:r>
              <a:rPr lang="en-US" sz="1800" dirty="0" err="1"/>
              <a:t>shoulds</a:t>
            </a:r>
            <a:r>
              <a:rPr lang="en-US" sz="1800" dirty="0"/>
              <a:t> </a:t>
            </a:r>
            <a:r>
              <a:rPr lang="ar-SA" sz="1800" dirty="0"/>
              <a:t>أن يكون الحاضر والكائنات الحية تصل إلى مستويات مختلفة من عملية النضج والقدرة</a:t>
            </a:r>
          </a:p>
          <a:p>
            <a:pPr marL="285750" indent="-285750" algn="r" rtl="1">
              <a:buFont typeface="Arial" pitchFamily="34" charset="0"/>
              <a:buChar char="•"/>
            </a:pPr>
            <a:r>
              <a:rPr lang="ar-SA" sz="1800" dirty="0"/>
              <a:t>عملية الفوقية النموذج بطريقتين مختلفتين: (1) كنموذج "المستمر" و (2) على أنه "تدريجي" نموذج</a:t>
            </a:r>
          </a:p>
          <a:p>
            <a:pPr marL="285750" indent="-285750" algn="r" rtl="1">
              <a:buFont typeface="Arial" pitchFamily="34" charset="0"/>
              <a:buChar char="•"/>
            </a:pPr>
            <a:r>
              <a:rPr lang="ar-SA" sz="1800" dirty="0" err="1"/>
              <a:t>الأوليفينات</a:t>
            </a:r>
            <a:r>
              <a:rPr lang="ar-SA" sz="1800" dirty="0"/>
              <a:t> كل منطقة العملية من حيث "أهداف محددة" و "ممارسات معينة" اللازمة لتحقيق أهداف إنجاز أطروحة. أهداف محددة إثبات أن الخصائص يجب أن يكون موجودا إذا كانت الأنشطة التي تنطوي عليها منطقة العملية أن تكون فعالة. ممارسات محددة صقل هدف إلى مجموعة من الأنشطة ذات الصلة العملية.</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Shape 25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52" name="Shape 252"/>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53" name="Shape 253"/>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The People CMM</a:t>
            </a:r>
          </a:p>
        </p:txBody>
      </p:sp>
      <p:sp>
        <p:nvSpPr>
          <p:cNvPr id="254" name="Shape 254"/>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a:solidFill>
                  <a:srgbClr val="000000"/>
                </a:solidFill>
                <a:latin typeface="Quattrocento"/>
                <a:ea typeface="Quattrocento"/>
                <a:cs typeface="Quattrocento"/>
                <a:sym typeface="Quattrocento"/>
              </a:rPr>
              <a:t>“a roadmap for implementing workforce practices that continuously improve the capability of an organization’s workforce.” [Cur02]</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a:solidFill>
                  <a:srgbClr val="000000"/>
                </a:solidFill>
                <a:latin typeface="Quattrocento"/>
                <a:ea typeface="Quattrocento"/>
                <a:cs typeface="Quattrocento"/>
                <a:sym typeface="Quattrocento"/>
              </a:rPr>
              <a:t>defines a set of five organizational maturity levels that provide an indication of the relative sophistication of workforce practices and processes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60" name="Shape 260"/>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61" name="Shape 26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P-CMM Process Areas</a:t>
            </a:r>
          </a:p>
        </p:txBody>
      </p:sp>
      <p:pic>
        <p:nvPicPr>
          <p:cNvPr id="262" name="Shape 262"/>
          <p:cNvPicPr preferRelativeResize="0"/>
          <p:nvPr/>
        </p:nvPicPr>
        <p:blipFill rotWithShape="1">
          <a:blip r:embed="rId3">
            <a:alphaModFix/>
          </a:blip>
          <a:srcRect/>
          <a:stretch/>
        </p:blipFill>
        <p:spPr>
          <a:xfrm>
            <a:off x="2209800" y="1828800"/>
            <a:ext cx="4554537" cy="4454525"/>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69" name="Shape 26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Other SPI Frameworks</a:t>
            </a:r>
          </a:p>
        </p:txBody>
      </p:sp>
      <p:sp>
        <p:nvSpPr>
          <p:cNvPr id="270" name="Shape 270"/>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SPICE</a:t>
            </a:r>
            <a:r>
              <a:rPr lang="en-US" sz="2000" b="0" i="0" u="none" strike="noStrike" cap="none" baseline="0" dirty="0">
                <a:solidFill>
                  <a:srgbClr val="000000"/>
                </a:solidFill>
                <a:latin typeface="Quattrocento"/>
                <a:ea typeface="Quattrocento"/>
                <a:cs typeface="Quattrocento"/>
                <a:sym typeface="Quattrocento"/>
              </a:rPr>
              <a:t>—</a:t>
            </a:r>
            <a:r>
              <a:rPr lang="en-US" sz="2000" b="0" i="0" u="none" strike="noStrike" cap="none" baseline="0" dirty="0">
                <a:solidFill>
                  <a:srgbClr val="393939"/>
                </a:solidFill>
                <a:latin typeface="Quattrocento"/>
                <a:ea typeface="Quattrocento"/>
                <a:cs typeface="Quattrocento"/>
                <a:sym typeface="Quattrocento"/>
              </a:rPr>
              <a:t> a international initiative to support the International Standard ISO/IEC 15504 for (Software) Process Assessment [ISO08]</a:t>
            </a:r>
          </a:p>
          <a:p>
            <a:pPr marL="342900" marR="0" lvl="0" indent="-342900" algn="l" rtl="0">
              <a:lnSpc>
                <a:spcPct val="100000"/>
              </a:lnSpc>
              <a:spcBef>
                <a:spcPts val="300"/>
              </a:spcBef>
              <a:spcAft>
                <a:spcPts val="0"/>
              </a:spcAft>
              <a:buClr>
                <a:schemeClr val="folHlink"/>
              </a:buClr>
              <a:buSzPct val="75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Bootstrap</a:t>
            </a:r>
            <a:r>
              <a:rPr lang="en-US" sz="2000" b="0" i="0" u="none" strike="noStrike" cap="none" baseline="0" dirty="0">
                <a:solidFill>
                  <a:srgbClr val="393939"/>
                </a:solidFill>
                <a:latin typeface="Quattrocento"/>
                <a:ea typeface="Quattrocento"/>
                <a:cs typeface="Quattrocento"/>
                <a:sym typeface="Quattrocento"/>
              </a:rPr>
              <a:t>—a SPI framework for small and medium sized organizations that conforms to SPICE [Boo06], </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1" i="0" u="none" strike="noStrike" cap="none" baseline="0" dirty="0">
                <a:solidFill>
                  <a:schemeClr val="folHlink"/>
                </a:solidFill>
                <a:latin typeface="Quattrocento"/>
                <a:ea typeface="Quattrocento"/>
                <a:cs typeface="Quattrocento"/>
                <a:sym typeface="Quattrocento"/>
              </a:rPr>
              <a:t>PSP and TSP</a:t>
            </a:r>
            <a:r>
              <a:rPr lang="en-US" sz="2000" b="0" i="0" u="none" strike="noStrike" cap="none" baseline="0" dirty="0">
                <a:solidFill>
                  <a:srgbClr val="393939"/>
                </a:solidFill>
                <a:latin typeface="Quattrocento"/>
                <a:ea typeface="Quattrocento"/>
                <a:cs typeface="Quattrocento"/>
                <a:sym typeface="Quattrocento"/>
              </a:rPr>
              <a:t>—individual and team specific SPI frameworks ([Hum05a], [Hum05b]) that focus on process in-the-small, a more rigorous approach to software development coupled with measurement</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1" i="0" u="none" strike="noStrike" cap="none" baseline="0" dirty="0" err="1">
                <a:solidFill>
                  <a:schemeClr val="folHlink"/>
                </a:solidFill>
                <a:latin typeface="Quattrocento"/>
                <a:ea typeface="Quattrocento"/>
                <a:cs typeface="Quattrocento"/>
                <a:sym typeface="Quattrocento"/>
              </a:rPr>
              <a:t>TickIT</a:t>
            </a:r>
            <a:r>
              <a:rPr lang="en-US" sz="2000" b="0" i="0" u="none" strike="noStrike" cap="none" baseline="0" dirty="0">
                <a:solidFill>
                  <a:srgbClr val="000000"/>
                </a:solidFill>
                <a:latin typeface="Quattrocento"/>
                <a:ea typeface="Quattrocento"/>
                <a:cs typeface="Quattrocento"/>
                <a:sym typeface="Quattrocento"/>
              </a:rPr>
              <a:t>—an auditing method [Tic05] that assesses an organization compliance to ISO Standard 9001:2000</a:t>
            </a:r>
          </a:p>
        </p:txBody>
      </p:sp>
      <p:sp>
        <p:nvSpPr>
          <p:cNvPr id="2" name="مستطيل 1"/>
          <p:cNvSpPr/>
          <p:nvPr/>
        </p:nvSpPr>
        <p:spPr>
          <a:xfrm>
            <a:off x="6804248" y="764704"/>
            <a:ext cx="1277914" cy="338554"/>
          </a:xfrm>
          <a:prstGeom prst="rect">
            <a:avLst/>
          </a:prstGeom>
        </p:spPr>
        <p:txBody>
          <a:bodyPr wrap="none">
            <a:spAutoFit/>
          </a:bodyPr>
          <a:lstStyle/>
          <a:p>
            <a:r>
              <a:rPr lang="ar-SA" sz="1600" dirty="0"/>
              <a:t>أطر </a:t>
            </a:r>
            <a:r>
              <a:rPr lang="en-US" sz="1600" dirty="0"/>
              <a:t>SPI </a:t>
            </a:r>
            <a:r>
              <a:rPr lang="ar-SA" sz="1600" dirty="0"/>
              <a:t>أخرى</a:t>
            </a:r>
          </a:p>
        </p:txBody>
      </p:sp>
      <p:sp>
        <p:nvSpPr>
          <p:cNvPr id="3" name="مستطيل 2"/>
          <p:cNvSpPr/>
          <p:nvPr/>
        </p:nvSpPr>
        <p:spPr>
          <a:xfrm>
            <a:off x="1043608" y="4843026"/>
            <a:ext cx="7792585" cy="1754326"/>
          </a:xfrm>
          <a:prstGeom prst="rect">
            <a:avLst/>
          </a:prstGeom>
        </p:spPr>
        <p:txBody>
          <a:bodyPr wrap="square">
            <a:spAutoFit/>
          </a:bodyPr>
          <a:lstStyle/>
          <a:p>
            <a:pPr marL="285750" indent="-285750" algn="r" rtl="1">
              <a:buFont typeface="Arial" pitchFamily="34" charset="0"/>
              <a:buChar char="•"/>
            </a:pPr>
            <a:r>
              <a:rPr lang="ar-SA" sz="1800" dirty="0"/>
              <a:t>مبادرة </a:t>
            </a:r>
            <a:r>
              <a:rPr lang="en-US" sz="1800" dirty="0"/>
              <a:t>SPICE- </a:t>
            </a:r>
            <a:r>
              <a:rPr lang="ar-SA" sz="1800" dirty="0"/>
              <a:t>لها الدعم الدولي إلى المواصفة القياسية الدولية </a:t>
            </a:r>
            <a:r>
              <a:rPr lang="en-US" sz="1800" dirty="0"/>
              <a:t>ISO / IEC 15504 </a:t>
            </a:r>
            <a:r>
              <a:rPr lang="ar-SA" sz="1800" dirty="0"/>
              <a:t>ل(برمجيات) عملية التقييم [</a:t>
            </a:r>
            <a:r>
              <a:rPr lang="en-US" sz="1800" dirty="0"/>
              <a:t>ISO 08]</a:t>
            </a:r>
          </a:p>
          <a:p>
            <a:pPr marL="285750" indent="-285750" algn="r" rtl="1">
              <a:buFont typeface="Arial" pitchFamily="34" charset="0"/>
              <a:buChar char="•"/>
            </a:pPr>
            <a:r>
              <a:rPr lang="ar-SA" sz="1800" dirty="0"/>
              <a:t>التمهيد </a:t>
            </a:r>
            <a:r>
              <a:rPr lang="en-US" sz="1800" dirty="0"/>
              <a:t>SPI-</a:t>
            </a:r>
            <a:r>
              <a:rPr lang="ar-SA" sz="1800" dirty="0"/>
              <a:t>إطار للكائنات الصغيرة والمتوسطة الحجم الذي يتوافق مع التوابل [</a:t>
            </a:r>
            <a:r>
              <a:rPr lang="en-US" sz="1800" dirty="0"/>
              <a:t>Boo06]</a:t>
            </a:r>
          </a:p>
          <a:p>
            <a:pPr marL="285750" indent="-285750" algn="r" rtl="1">
              <a:buFont typeface="Arial" pitchFamily="34" charset="0"/>
              <a:buChar char="•"/>
            </a:pPr>
            <a:r>
              <a:rPr lang="en-US" sz="1800" dirty="0"/>
              <a:t>PSP </a:t>
            </a:r>
            <a:r>
              <a:rPr lang="ar-SA" sz="1800" dirty="0"/>
              <a:t>و</a:t>
            </a:r>
            <a:r>
              <a:rPr lang="en-US" sz="1800" dirty="0"/>
              <a:t>TSP-</a:t>
            </a:r>
            <a:r>
              <a:rPr lang="ar-SA" sz="1800" dirty="0"/>
              <a:t>الفرد والأطر فريق </a:t>
            </a:r>
            <a:r>
              <a:rPr lang="en-US" sz="1800" dirty="0"/>
              <a:t>SPI </a:t>
            </a:r>
            <a:r>
              <a:rPr lang="ar-SA" sz="1800" dirty="0"/>
              <a:t>معين ([</a:t>
            </a:r>
            <a:r>
              <a:rPr lang="en-US" sz="1800" dirty="0"/>
              <a:t>Hum05a]، [Hum05b]) </a:t>
            </a:r>
            <a:r>
              <a:rPr lang="ar-SA" sz="1800" dirty="0"/>
              <a:t>وهذا التركيز هو عملية في داخل صغيرة، لديها نهج أكثر صرامة لتطوير البرمجيات إلى جانب قياس</a:t>
            </a:r>
          </a:p>
          <a:p>
            <a:pPr marL="285750" indent="-285750" algn="r" rtl="1">
              <a:buFont typeface="Arial" pitchFamily="34" charset="0"/>
              <a:buChar char="•"/>
            </a:pPr>
            <a:r>
              <a:rPr lang="en-US" sz="1800" dirty="0" err="1"/>
              <a:t>TickIT</a:t>
            </a:r>
            <a:r>
              <a:rPr lang="en-US" sz="1800" dirty="0"/>
              <a:t>-</a:t>
            </a:r>
            <a:r>
              <a:rPr lang="ar-SA" sz="1800" dirty="0"/>
              <a:t>طريقة المراجعة [</a:t>
            </a:r>
            <a:r>
              <a:rPr lang="en-US" sz="1800" dirty="0"/>
              <a:t>Tic05] </a:t>
            </a:r>
            <a:r>
              <a:rPr lang="ar-SA" sz="1800" dirty="0"/>
              <a:t>تلك المنظمة العام بتقييم الامتثال لمعيار </a:t>
            </a:r>
            <a:r>
              <a:rPr lang="en-US" sz="1800" dirty="0"/>
              <a:t>ISO 9001: 2000</a:t>
            </a:r>
            <a:endParaRPr lang="ar-SA" sz="1800" dirty="0"/>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Shape 27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19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77" name="Shape 277"/>
          <p:cNvSpPr txBox="1">
            <a:spLocks noGrp="1"/>
          </p:cNvSpPr>
          <p:nvPr>
            <p:ph type="title"/>
          </p:nvPr>
        </p:nvSpPr>
        <p:spPr>
          <a:xfrm>
            <a:off x="300384" y="-307275"/>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SPI Return on Investment</a:t>
            </a:r>
          </a:p>
        </p:txBody>
      </p:sp>
      <p:sp>
        <p:nvSpPr>
          <p:cNvPr id="278" name="Shape 278"/>
          <p:cNvSpPr txBox="1">
            <a:spLocks noGrp="1"/>
          </p:cNvSpPr>
          <p:nvPr>
            <p:ph idx="1"/>
          </p:nvPr>
        </p:nvSpPr>
        <p:spPr>
          <a:xfrm>
            <a:off x="107504" y="764704"/>
            <a:ext cx="5194920" cy="45259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“How do I know that we’ll achieve a reasonable return for the money we’re spending?”</a:t>
            </a:r>
          </a:p>
          <a:p>
            <a:pPr marL="742950" marR="0" lvl="1" indent="-285750" algn="l" rtl="0">
              <a:lnSpc>
                <a:spcPct val="90000"/>
              </a:lnSpc>
              <a:spcBef>
                <a:spcPts val="600"/>
              </a:spcBef>
              <a:spcAft>
                <a:spcPts val="0"/>
              </a:spcAft>
              <a:buClr>
                <a:schemeClr val="folHlink"/>
              </a:buClr>
              <a:buSzPct val="70000"/>
              <a:buFont typeface="Noto Symbol"/>
              <a:buChar char="■"/>
            </a:pPr>
            <a:r>
              <a:rPr lang="en-US" sz="2000" b="0" i="0" u="none" strike="noStrike" cap="none" baseline="0" dirty="0">
                <a:solidFill>
                  <a:schemeClr val="folHlink"/>
                </a:solidFill>
                <a:latin typeface="Quattrocento"/>
                <a:ea typeface="Quattrocento"/>
                <a:cs typeface="Quattrocento"/>
                <a:sym typeface="Quattrocento"/>
              </a:rPr>
              <a:t>ROI = [</a:t>
            </a:r>
            <a:r>
              <a:rPr lang="en-US" sz="2000" b="0" i="0" u="none" strike="noStrike" cap="none" baseline="0" dirty="0">
                <a:solidFill>
                  <a:schemeClr val="folHlink"/>
                </a:solidFill>
                <a:latin typeface="Arial"/>
                <a:ea typeface="Arial"/>
                <a:cs typeface="Arial"/>
                <a:sym typeface="Arial"/>
              </a:rPr>
              <a:t>S</a:t>
            </a:r>
            <a:r>
              <a:rPr lang="en-US" sz="2000" b="0" i="0" u="none" strike="noStrike" cap="none" baseline="0" dirty="0">
                <a:solidFill>
                  <a:schemeClr val="folHlink"/>
                </a:solidFill>
                <a:latin typeface="Quattrocento"/>
                <a:ea typeface="Quattrocento"/>
                <a:cs typeface="Quattrocento"/>
                <a:sym typeface="Quattrocento"/>
              </a:rPr>
              <a:t> (</a:t>
            </a:r>
            <a:r>
              <a:rPr lang="en-US" sz="2000" b="0" i="1" u="none" strike="noStrike" cap="none" baseline="0" dirty="0">
                <a:solidFill>
                  <a:schemeClr val="folHlink"/>
                </a:solidFill>
                <a:latin typeface="Quattrocento"/>
                <a:ea typeface="Quattrocento"/>
                <a:cs typeface="Quattrocento"/>
                <a:sym typeface="Quattrocento"/>
              </a:rPr>
              <a:t>benefits</a:t>
            </a:r>
            <a:r>
              <a:rPr lang="en-US" sz="2000" b="0" i="0" u="none" strike="noStrike" cap="none" baseline="0" dirty="0">
                <a:solidFill>
                  <a:schemeClr val="folHlink"/>
                </a:solidFill>
                <a:latin typeface="Quattrocento"/>
                <a:ea typeface="Quattrocento"/>
                <a:cs typeface="Quattrocento"/>
                <a:sym typeface="Quattrocento"/>
              </a:rPr>
              <a:t>) – </a:t>
            </a:r>
            <a:r>
              <a:rPr lang="en-US" sz="2000" b="0" i="0" u="none" strike="noStrike" cap="none" baseline="0" dirty="0">
                <a:solidFill>
                  <a:schemeClr val="folHlink"/>
                </a:solidFill>
                <a:latin typeface="Arial"/>
                <a:ea typeface="Arial"/>
                <a:cs typeface="Arial"/>
                <a:sym typeface="Arial"/>
              </a:rPr>
              <a:t>S</a:t>
            </a:r>
            <a:r>
              <a:rPr lang="en-US" sz="2000" b="0" i="0" u="none" strike="noStrike" cap="none" baseline="0" dirty="0">
                <a:solidFill>
                  <a:schemeClr val="folHlink"/>
                </a:solidFill>
                <a:latin typeface="Quattrocento"/>
                <a:ea typeface="Quattrocento"/>
                <a:cs typeface="Quattrocento"/>
                <a:sym typeface="Quattrocento"/>
              </a:rPr>
              <a:t> (</a:t>
            </a:r>
            <a:r>
              <a:rPr lang="en-US" sz="2000" b="0" i="1" u="none" strike="noStrike" cap="none" baseline="0" dirty="0">
                <a:solidFill>
                  <a:schemeClr val="folHlink"/>
                </a:solidFill>
                <a:latin typeface="Quattrocento"/>
                <a:ea typeface="Quattrocento"/>
                <a:cs typeface="Quattrocento"/>
                <a:sym typeface="Quattrocento"/>
              </a:rPr>
              <a:t>costs</a:t>
            </a:r>
            <a:r>
              <a:rPr lang="en-US" sz="2000" b="0" i="0" u="none" strike="noStrike" cap="none" baseline="0" dirty="0">
                <a:solidFill>
                  <a:schemeClr val="folHlink"/>
                </a:solidFill>
                <a:latin typeface="Quattrocento"/>
                <a:ea typeface="Quattrocento"/>
                <a:cs typeface="Quattrocento"/>
                <a:sym typeface="Quattrocento"/>
              </a:rPr>
              <a:t>)] / </a:t>
            </a:r>
            <a:r>
              <a:rPr lang="en-US" sz="2000" b="0" i="0" u="none" strike="noStrike" cap="none" baseline="0" dirty="0">
                <a:solidFill>
                  <a:schemeClr val="folHlink"/>
                </a:solidFill>
                <a:latin typeface="Arial"/>
                <a:ea typeface="Arial"/>
                <a:cs typeface="Arial"/>
                <a:sym typeface="Arial"/>
              </a:rPr>
              <a:t>S</a:t>
            </a:r>
            <a:r>
              <a:rPr lang="en-US" sz="2000" b="0" i="0" u="none" strike="noStrike" cap="none" baseline="0" dirty="0">
                <a:solidFill>
                  <a:schemeClr val="folHlink"/>
                </a:solidFill>
                <a:latin typeface="Quattrocento"/>
                <a:ea typeface="Quattrocento"/>
                <a:cs typeface="Quattrocento"/>
                <a:sym typeface="Quattrocento"/>
              </a:rPr>
              <a:t> (</a:t>
            </a:r>
            <a:r>
              <a:rPr lang="en-US" sz="2000" b="0" i="1" u="none" strike="noStrike" cap="none" baseline="0" dirty="0">
                <a:solidFill>
                  <a:schemeClr val="folHlink"/>
                </a:solidFill>
                <a:latin typeface="Quattrocento"/>
                <a:ea typeface="Quattrocento"/>
                <a:cs typeface="Quattrocento"/>
                <a:sym typeface="Quattrocento"/>
              </a:rPr>
              <a:t>costs</a:t>
            </a:r>
            <a:r>
              <a:rPr lang="en-US" sz="2000" b="0" i="0" u="none" strike="noStrike" cap="none" baseline="0" dirty="0">
                <a:solidFill>
                  <a:schemeClr val="folHlink"/>
                </a:solidFill>
                <a:latin typeface="Quattrocento"/>
                <a:ea typeface="Quattrocento"/>
                <a:cs typeface="Quattrocento"/>
                <a:sym typeface="Quattrocento"/>
              </a:rPr>
              <a:t>)] </a:t>
            </a:r>
            <a:r>
              <a:rPr lang="en-US" sz="2000" b="0" i="0" u="none" strike="noStrike" cap="none" baseline="0" dirty="0">
                <a:solidFill>
                  <a:schemeClr val="folHlink"/>
                </a:solidFill>
                <a:latin typeface="Arial"/>
                <a:ea typeface="Arial"/>
                <a:cs typeface="Arial"/>
                <a:sym typeface="Arial"/>
              </a:rPr>
              <a:t>3</a:t>
            </a:r>
            <a:r>
              <a:rPr lang="en-US" sz="2000" b="0" i="0" u="none" strike="noStrike" cap="none" baseline="0" dirty="0">
                <a:solidFill>
                  <a:schemeClr val="folHlink"/>
                </a:solidFill>
                <a:latin typeface="Quattrocento"/>
                <a:ea typeface="Quattrocento"/>
                <a:cs typeface="Quattrocento"/>
                <a:sym typeface="Quattrocento"/>
              </a:rPr>
              <a:t> 100%</a:t>
            </a:r>
          </a:p>
          <a:p>
            <a:pPr marL="342900" marR="0" lvl="0" indent="-342900" algn="l" rtl="0">
              <a:lnSpc>
                <a:spcPct val="90000"/>
              </a:lnSpc>
              <a:spcBef>
                <a:spcPts val="100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where </a:t>
            </a:r>
          </a:p>
          <a:p>
            <a:pPr marL="1143000" marR="0" lvl="2" indent="-228600" algn="l" rtl="0">
              <a:lnSpc>
                <a:spcPct val="90000"/>
              </a:lnSpc>
              <a:spcBef>
                <a:spcPts val="600"/>
              </a:spcBef>
              <a:spcAft>
                <a:spcPts val="0"/>
              </a:spcAft>
              <a:buClr>
                <a:schemeClr val="dk2"/>
              </a:buClr>
              <a:buSzPct val="100000"/>
              <a:buFont typeface="Quattrocento"/>
              <a:buChar char="•"/>
            </a:pPr>
            <a:r>
              <a:rPr lang="en-US" sz="1800" b="0" i="1" u="none" strike="noStrike" cap="none" baseline="0" dirty="0">
                <a:solidFill>
                  <a:schemeClr val="folHlink"/>
                </a:solidFill>
                <a:latin typeface="Quattrocento"/>
                <a:ea typeface="Quattrocento"/>
                <a:cs typeface="Quattrocento"/>
                <a:sym typeface="Quattrocento"/>
              </a:rPr>
              <a:t>benefits</a:t>
            </a:r>
            <a:r>
              <a:rPr lang="en-US" sz="1800" b="0" i="0" u="none" strike="noStrike" cap="none" baseline="0" dirty="0">
                <a:solidFill>
                  <a:schemeClr val="folHlink"/>
                </a:solidFill>
                <a:latin typeface="Quattrocento"/>
                <a:ea typeface="Quattrocento"/>
                <a:cs typeface="Quattrocento"/>
                <a:sym typeface="Quattrocento"/>
              </a:rPr>
              <a:t> </a:t>
            </a:r>
            <a:r>
              <a:rPr lang="en-US" sz="1800" b="0" i="0" u="none" strike="noStrike" cap="none" baseline="0" dirty="0">
                <a:solidFill>
                  <a:srgbClr val="000000"/>
                </a:solidFill>
                <a:latin typeface="Quattrocento"/>
                <a:ea typeface="Quattrocento"/>
                <a:cs typeface="Quattrocento"/>
                <a:sym typeface="Quattrocento"/>
              </a:rPr>
              <a:t>include the cost savings associated with higher product quality (fewer defects), less rework, reduced effort associated with changes, and the income that accrues from shorter time-to-market. </a:t>
            </a:r>
          </a:p>
          <a:p>
            <a:pPr marL="1143000" marR="0" lvl="2" indent="-228600" algn="l" rtl="0">
              <a:lnSpc>
                <a:spcPct val="90000"/>
              </a:lnSpc>
              <a:spcBef>
                <a:spcPts val="600"/>
              </a:spcBef>
              <a:spcAft>
                <a:spcPts val="0"/>
              </a:spcAft>
              <a:buClr>
                <a:schemeClr val="dk2"/>
              </a:buClr>
              <a:buSzPct val="100000"/>
              <a:buFont typeface="Quattrocento"/>
              <a:buChar char="•"/>
            </a:pPr>
            <a:r>
              <a:rPr lang="en-US" sz="1800" b="0" i="1" u="none" strike="noStrike" cap="none" baseline="0" dirty="0">
                <a:solidFill>
                  <a:schemeClr val="folHlink"/>
                </a:solidFill>
                <a:latin typeface="Quattrocento"/>
                <a:ea typeface="Quattrocento"/>
                <a:cs typeface="Quattrocento"/>
                <a:sym typeface="Quattrocento"/>
              </a:rPr>
              <a:t>costs</a:t>
            </a:r>
            <a:r>
              <a:rPr lang="en-US" sz="1800" b="0" i="0" u="none" strike="noStrike" cap="none" baseline="0" dirty="0">
                <a:solidFill>
                  <a:schemeClr val="folHlink"/>
                </a:solidFill>
                <a:latin typeface="Quattrocento"/>
                <a:ea typeface="Quattrocento"/>
                <a:cs typeface="Quattrocento"/>
                <a:sym typeface="Quattrocento"/>
              </a:rPr>
              <a:t> </a:t>
            </a:r>
            <a:r>
              <a:rPr lang="en-US" sz="1800" b="0" i="0" u="none" strike="noStrike" cap="none" baseline="0" dirty="0">
                <a:solidFill>
                  <a:srgbClr val="000000"/>
                </a:solidFill>
                <a:latin typeface="Quattrocento"/>
                <a:ea typeface="Quattrocento"/>
                <a:cs typeface="Quattrocento"/>
                <a:sym typeface="Quattrocento"/>
              </a:rPr>
              <a:t>include both direct SPI costs (e.g., training, measurement) and indirect costs associated with greater emphasis on quality control and change management activities and more rigorous application of software engineering methods (e.g., the creation of a design model).</a:t>
            </a:r>
          </a:p>
          <a:p>
            <a:pPr marL="342900" marR="0" lvl="0" indent="-266700" algn="l" rtl="0">
              <a:spcBef>
                <a:spcPts val="320"/>
              </a:spcBef>
              <a:spcAft>
                <a:spcPts val="0"/>
              </a:spcAft>
              <a:buClr>
                <a:schemeClr val="folHlink"/>
              </a:buClr>
              <a:buFont typeface="Noto Symbol"/>
              <a:buNone/>
            </a:pPr>
            <a:endParaRPr sz="1800" b="0" i="0" u="none" strike="noStrike" cap="none" baseline="0" dirty="0">
              <a:solidFill>
                <a:srgbClr val="000000"/>
              </a:solidFill>
              <a:latin typeface="Quattrocento"/>
              <a:ea typeface="Quattrocento"/>
              <a:cs typeface="Quattrocento"/>
              <a:sym typeface="Quattrocento"/>
            </a:endParaRPr>
          </a:p>
        </p:txBody>
      </p:sp>
      <p:sp>
        <p:nvSpPr>
          <p:cNvPr id="2" name="مستطيل 1"/>
          <p:cNvSpPr/>
          <p:nvPr/>
        </p:nvSpPr>
        <p:spPr>
          <a:xfrm>
            <a:off x="6895757" y="260648"/>
            <a:ext cx="1667444" cy="307777"/>
          </a:xfrm>
          <a:prstGeom prst="rect">
            <a:avLst/>
          </a:prstGeom>
        </p:spPr>
        <p:txBody>
          <a:bodyPr wrap="none">
            <a:spAutoFit/>
          </a:bodyPr>
          <a:lstStyle/>
          <a:p>
            <a:r>
              <a:rPr lang="en-US" b="1" dirty="0"/>
              <a:t>SPI </a:t>
            </a:r>
            <a:r>
              <a:rPr lang="ar-SA" b="1" dirty="0"/>
              <a:t>العائد على الاستثمار</a:t>
            </a:r>
          </a:p>
        </p:txBody>
      </p:sp>
      <p:sp>
        <p:nvSpPr>
          <p:cNvPr id="4" name="مستطيل 3"/>
          <p:cNvSpPr/>
          <p:nvPr/>
        </p:nvSpPr>
        <p:spPr>
          <a:xfrm>
            <a:off x="5677195" y="860051"/>
            <a:ext cx="3172560" cy="5909310"/>
          </a:xfrm>
          <a:prstGeom prst="rect">
            <a:avLst/>
          </a:prstGeom>
        </p:spPr>
        <p:txBody>
          <a:bodyPr wrap="square">
            <a:spAutoFit/>
          </a:bodyPr>
          <a:lstStyle/>
          <a:p>
            <a:pPr marL="285750" indent="-285750" algn="r" rtl="1">
              <a:buFont typeface="Arial" pitchFamily="34" charset="0"/>
              <a:buChar char="•"/>
            </a:pPr>
            <a:r>
              <a:rPr lang="ar-SA" sz="1800" dirty="0"/>
              <a:t>"كيف أعرف أننا سوف إنجاز تحقيق عائد معقول للحصول على المال ونحن ننفق؟"</a:t>
            </a:r>
          </a:p>
          <a:p>
            <a:pPr marL="285750" indent="-285750" algn="r" rtl="1">
              <a:buFont typeface="Arial" pitchFamily="34" charset="0"/>
              <a:buChar char="•"/>
            </a:pPr>
            <a:r>
              <a:rPr lang="en-US" sz="1800" dirty="0"/>
              <a:t>ROI = [S (</a:t>
            </a:r>
            <a:r>
              <a:rPr lang="ar-SA" sz="1800" dirty="0"/>
              <a:t>الفوائد) - </a:t>
            </a:r>
            <a:r>
              <a:rPr lang="en-US" sz="1800" dirty="0"/>
              <a:t>S (</a:t>
            </a:r>
            <a:r>
              <a:rPr lang="ar-SA" sz="1800" dirty="0"/>
              <a:t>تكاليف)] / </a:t>
            </a:r>
            <a:r>
              <a:rPr lang="en-US" sz="1800" dirty="0"/>
              <a:t>S (</a:t>
            </a:r>
            <a:r>
              <a:rPr lang="ar-SA" sz="1800" dirty="0"/>
              <a:t>تكاليف)] 3100٪</a:t>
            </a:r>
          </a:p>
          <a:p>
            <a:pPr marL="285750" indent="-285750" algn="r" rtl="1">
              <a:buFont typeface="Arial" pitchFamily="34" charset="0"/>
              <a:buChar char="•"/>
            </a:pPr>
            <a:r>
              <a:rPr lang="ar-SA" sz="1800" dirty="0"/>
              <a:t>حيث</a:t>
            </a:r>
          </a:p>
          <a:p>
            <a:pPr marL="285750" indent="-285750" algn="r" rtl="1">
              <a:buFont typeface="Arial" pitchFamily="34" charset="0"/>
              <a:buChar char="•"/>
            </a:pPr>
            <a:r>
              <a:rPr lang="ar-SA" sz="1800" dirty="0"/>
              <a:t>وتشمل الفوائد وفورات في التكاليف المرتبطة ارتفاع جودة المنتج (أقل العيوب)، وأقل إعادة صياغة، وخفض الإجهاد المرتبطة مع أسعار الصرف، والدخل من البيع على المكشوف وهذا زيادة الوقت للوصول الى السوق.</a:t>
            </a:r>
          </a:p>
          <a:p>
            <a:pPr marL="285750" indent="-285750" algn="r" rtl="1">
              <a:buFont typeface="Arial" pitchFamily="34" charset="0"/>
              <a:buChar char="•"/>
            </a:pPr>
            <a:r>
              <a:rPr lang="ar-SA" sz="1800" dirty="0"/>
              <a:t>وتشمل التكاليف المباشرة تكاليف كل </a:t>
            </a:r>
            <a:r>
              <a:rPr lang="en-US" sz="1800" dirty="0"/>
              <a:t>SPI (</a:t>
            </a:r>
            <a:r>
              <a:rPr lang="ar-SA" sz="1800" dirty="0"/>
              <a:t>على سبيل المثال، والتدريب، وقياس) والتكاليف غير المباشرة المرتبطة مع مزيد من التركيز ومراقبة الجودة وأنشطة إدارة التغيير وتنفيذ أكثر صرامة من أساليب هندسة البرمجيات (على سبيل المثال، إنشاء نموذج التصميم).</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Shape 13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1" name="Shape 14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What is SPI?</a:t>
            </a:r>
          </a:p>
        </p:txBody>
      </p:sp>
      <p:sp>
        <p:nvSpPr>
          <p:cNvPr id="142" name="Shape 142"/>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SPI implies that </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elements of an effective software process can be defined in an effective manner</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an existing organizational approach to software development can be assessed against those elements, and </a:t>
            </a:r>
          </a:p>
          <a:p>
            <a:pPr marL="742950" marR="0" lvl="1" indent="-285750" algn="l" rtl="0">
              <a:lnSpc>
                <a:spcPct val="90000"/>
              </a:lnSpc>
              <a:spcBef>
                <a:spcPts val="360"/>
              </a:spcBef>
              <a:spcAft>
                <a:spcPts val="0"/>
              </a:spcAft>
              <a:buClr>
                <a:schemeClr val="folHlink"/>
              </a:buClr>
              <a:buSzPct val="70000"/>
              <a:buFont typeface="Noto Symbol"/>
              <a:buChar char="■"/>
            </a:pPr>
            <a:r>
              <a:rPr lang="en-US" sz="1800" b="0" i="0" u="none" strike="noStrike" cap="none" baseline="0" dirty="0">
                <a:solidFill>
                  <a:srgbClr val="000000"/>
                </a:solidFill>
                <a:latin typeface="Quattrocento"/>
                <a:ea typeface="Quattrocento"/>
                <a:cs typeface="Quattrocento"/>
                <a:sym typeface="Quattrocento"/>
              </a:rPr>
              <a:t>a meaningful strategy for improvement can be defined. </a:t>
            </a:r>
          </a:p>
          <a:p>
            <a:pPr marL="342900" marR="0" lvl="0" indent="-342900" algn="l" rtl="0">
              <a:lnSpc>
                <a:spcPct val="90000"/>
              </a:lnSpc>
              <a:spcBef>
                <a:spcPts val="4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The SPI strategy transforms the existing approach to software development into something that is </a:t>
            </a:r>
            <a:r>
              <a:rPr lang="en-US" sz="2000" b="0" i="0" u="none" strike="noStrike" cap="none" baseline="0" dirty="0">
                <a:solidFill>
                  <a:schemeClr val="folHlink"/>
                </a:solidFill>
                <a:latin typeface="Quattrocento"/>
                <a:ea typeface="Quattrocento"/>
                <a:cs typeface="Quattrocento"/>
                <a:sym typeface="Quattrocento"/>
              </a:rPr>
              <a:t>more focused, more repeatable, and more reliable </a:t>
            </a:r>
            <a:r>
              <a:rPr lang="en-US" sz="2000" b="0" i="0" u="none" strike="noStrike" cap="none" baseline="0" dirty="0">
                <a:solidFill>
                  <a:srgbClr val="000000"/>
                </a:solidFill>
                <a:latin typeface="Quattrocento"/>
                <a:ea typeface="Quattrocento"/>
                <a:cs typeface="Quattrocento"/>
                <a:sym typeface="Quattrocento"/>
              </a:rPr>
              <a:t>(in terms of the quality of the product produced and the timeliness of delivery). </a:t>
            </a:r>
          </a:p>
          <a:p>
            <a:pPr marL="342900" marR="0" lvl="0" indent="-247650" algn="l" rtl="0">
              <a:spcBef>
                <a:spcPts val="400"/>
              </a:spcBef>
              <a:spcAft>
                <a:spcPts val="0"/>
              </a:spcAft>
              <a:buClr>
                <a:schemeClr val="folHlink"/>
              </a:buClr>
              <a:buFont typeface="Noto Symbol"/>
              <a:buNone/>
            </a:pPr>
            <a:endParaRPr sz="2000" b="0" i="0" u="none" strike="noStrike" cap="none" baseline="0" dirty="0">
              <a:solidFill>
                <a:srgbClr val="000000"/>
              </a:solidFill>
              <a:latin typeface="Quattrocento"/>
              <a:ea typeface="Quattrocento"/>
              <a:cs typeface="Quattrocento"/>
              <a:sym typeface="Quattrocento"/>
            </a:endParaRPr>
          </a:p>
        </p:txBody>
      </p:sp>
      <p:sp>
        <p:nvSpPr>
          <p:cNvPr id="2" name="مستطيل 1"/>
          <p:cNvSpPr/>
          <p:nvPr/>
        </p:nvSpPr>
        <p:spPr>
          <a:xfrm>
            <a:off x="7263420" y="908720"/>
            <a:ext cx="1130438" cy="369332"/>
          </a:xfrm>
          <a:prstGeom prst="rect">
            <a:avLst/>
          </a:prstGeom>
        </p:spPr>
        <p:txBody>
          <a:bodyPr wrap="none">
            <a:spAutoFit/>
          </a:bodyPr>
          <a:lstStyle/>
          <a:p>
            <a:r>
              <a:rPr lang="ar-SA" sz="1800" b="1" dirty="0"/>
              <a:t>ما هو </a:t>
            </a:r>
            <a:r>
              <a:rPr lang="en-US" sz="1800" b="1" dirty="0"/>
              <a:t>SPI؟</a:t>
            </a:r>
            <a:endParaRPr lang="ar-SA" sz="1800" b="1" dirty="0"/>
          </a:p>
        </p:txBody>
      </p:sp>
      <p:sp>
        <p:nvSpPr>
          <p:cNvPr id="3" name="مستطيل 2"/>
          <p:cNvSpPr/>
          <p:nvPr/>
        </p:nvSpPr>
        <p:spPr>
          <a:xfrm>
            <a:off x="539552" y="4811668"/>
            <a:ext cx="7918647" cy="1569660"/>
          </a:xfrm>
          <a:prstGeom prst="rect">
            <a:avLst/>
          </a:prstGeom>
        </p:spPr>
        <p:txBody>
          <a:bodyPr wrap="square">
            <a:spAutoFit/>
          </a:bodyPr>
          <a:lstStyle/>
          <a:p>
            <a:pPr marL="285750" indent="-285750" algn="r" rtl="1">
              <a:buFont typeface="Arial" pitchFamily="34" charset="0"/>
              <a:buChar char="•"/>
            </a:pPr>
            <a:r>
              <a:rPr lang="en-US" sz="1600" dirty="0"/>
              <a:t>SPI </a:t>
            </a:r>
            <a:r>
              <a:rPr lang="ar-SA" sz="1600" dirty="0"/>
              <a:t>وهذا يعني ضمنا</a:t>
            </a:r>
          </a:p>
          <a:p>
            <a:pPr marL="285750" indent="-285750" algn="r" rtl="1">
              <a:buFont typeface="Arial" pitchFamily="34" charset="0"/>
              <a:buChar char="•"/>
            </a:pPr>
            <a:r>
              <a:rPr lang="ar-SA" sz="1600" dirty="0"/>
              <a:t>عناصر عملية البرمجيات الفعالة يمكن تعريف سنويا بطريقة فعالة</a:t>
            </a:r>
          </a:p>
          <a:p>
            <a:pPr marL="285750" indent="-285750" algn="r" rtl="1">
              <a:buFont typeface="Arial" pitchFamily="34" charset="0"/>
              <a:buChar char="•"/>
            </a:pPr>
            <a:r>
              <a:rPr lang="ar-SA" sz="1600" dirty="0"/>
              <a:t>النهج التنظيمي الحالي لتطوير البرمجيات يمكن تقييم مناهضة تلك الأغصان، و</a:t>
            </a:r>
          </a:p>
          <a:p>
            <a:pPr marL="285750" indent="-285750" algn="r" rtl="1">
              <a:buFont typeface="Arial" pitchFamily="34" charset="0"/>
              <a:buChar char="•"/>
            </a:pPr>
            <a:r>
              <a:rPr lang="ar-SA" sz="1600" dirty="0"/>
              <a:t>يمكن تعريف معنى استراتيجية للتحسين.</a:t>
            </a:r>
          </a:p>
          <a:p>
            <a:pPr marL="285750" indent="-285750" algn="r" rtl="1">
              <a:buFont typeface="Arial" pitchFamily="34" charset="0"/>
              <a:buChar char="•"/>
            </a:pPr>
            <a:r>
              <a:rPr lang="ar-SA" sz="1600" dirty="0"/>
              <a:t>استراتيجية </a:t>
            </a:r>
            <a:r>
              <a:rPr lang="en-US" sz="1600" dirty="0"/>
              <a:t>SPI </a:t>
            </a:r>
            <a:r>
              <a:rPr lang="ar-SA" sz="1600" dirty="0"/>
              <a:t>تحول في النهج الحالي لتطوير البرمجيات إلى شيء أكثر التي تركز أكثر تكرارها، وأكثر موثوقية (من حيث جودة المنتج وتوقيت إنتاج التسليم).</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Shape 28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20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85" name="Shape 285"/>
          <p:cNvSpPr txBox="1">
            <a:spLocks noGrp="1"/>
          </p:cNvSpPr>
          <p:nvPr>
            <p:ph type="title"/>
          </p:nvPr>
        </p:nvSpPr>
        <p:spPr>
          <a:xfrm>
            <a:off x="457200" y="188640"/>
            <a:ext cx="8229600" cy="868958"/>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SPI Trends</a:t>
            </a:r>
          </a:p>
        </p:txBody>
      </p:sp>
      <p:sp>
        <p:nvSpPr>
          <p:cNvPr id="286" name="Shape 286"/>
          <p:cNvSpPr txBox="1">
            <a:spLocks noGrp="1"/>
          </p:cNvSpPr>
          <p:nvPr>
            <p:ph idx="1"/>
          </p:nvPr>
        </p:nvSpPr>
        <p:spPr>
          <a:xfrm>
            <a:off x="457200" y="1196752"/>
            <a:ext cx="8229600" cy="3268960"/>
          </a:xfrm>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future SPI frameworks must become significantly more agile</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Rather than an organizational focus (that can take years to complete successfully), contemporary SPI efforts should focus on the project level</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To achieve meaningful results (even at the project level) in a short time frame, complex framework models may give way to simpler models.</a:t>
            </a:r>
          </a:p>
          <a:p>
            <a:pPr marL="342900" marR="0" lvl="0" indent="-342900" algn="l" rtl="0">
              <a:lnSpc>
                <a:spcPct val="100000"/>
              </a:lnSpc>
              <a:spcBef>
                <a:spcPts val="4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Rather than dozens of key practices and hundreds of supplementary practices, an agile SPI framework should emphasize only a few pivotal practices</a:t>
            </a:r>
          </a:p>
        </p:txBody>
      </p:sp>
      <p:sp>
        <p:nvSpPr>
          <p:cNvPr id="2" name="مستطيل 1"/>
          <p:cNvSpPr/>
          <p:nvPr/>
        </p:nvSpPr>
        <p:spPr>
          <a:xfrm>
            <a:off x="6876256" y="764704"/>
            <a:ext cx="1106393" cy="338554"/>
          </a:xfrm>
          <a:prstGeom prst="rect">
            <a:avLst/>
          </a:prstGeom>
        </p:spPr>
        <p:txBody>
          <a:bodyPr wrap="none">
            <a:spAutoFit/>
          </a:bodyPr>
          <a:lstStyle/>
          <a:p>
            <a:r>
              <a:rPr lang="ar-SA" sz="1600" dirty="0"/>
              <a:t>اتجاهات </a:t>
            </a:r>
            <a:r>
              <a:rPr lang="en-US" sz="1600" dirty="0"/>
              <a:t>SPI</a:t>
            </a:r>
            <a:endParaRPr lang="ar-SA" sz="1600" dirty="0"/>
          </a:p>
        </p:txBody>
      </p:sp>
      <p:sp>
        <p:nvSpPr>
          <p:cNvPr id="3" name="مستطيل 2"/>
          <p:cNvSpPr/>
          <p:nvPr/>
        </p:nvSpPr>
        <p:spPr>
          <a:xfrm>
            <a:off x="179512" y="4707721"/>
            <a:ext cx="8653309" cy="1815882"/>
          </a:xfrm>
          <a:prstGeom prst="rect">
            <a:avLst/>
          </a:prstGeom>
        </p:spPr>
        <p:txBody>
          <a:bodyPr wrap="square">
            <a:spAutoFit/>
          </a:bodyPr>
          <a:lstStyle/>
          <a:p>
            <a:pPr marL="285750" indent="-285750" algn="r" rtl="1">
              <a:buFont typeface="Arial" pitchFamily="34" charset="0"/>
              <a:buChar char="•"/>
            </a:pPr>
            <a:r>
              <a:rPr lang="ar-SA" sz="1600" dirty="0"/>
              <a:t>يجب الأطر </a:t>
            </a:r>
            <a:r>
              <a:rPr lang="en-US" sz="1600" dirty="0"/>
              <a:t>SPI </a:t>
            </a:r>
            <a:r>
              <a:rPr lang="ar-SA" sz="1600" dirty="0"/>
              <a:t>المستقبل أصبح بشكل ملحوظ أكثر مرونة</a:t>
            </a:r>
          </a:p>
          <a:p>
            <a:pPr marL="285750" indent="-285750" algn="r" rtl="1">
              <a:buFont typeface="Arial" pitchFamily="34" charset="0"/>
              <a:buChar char="•"/>
            </a:pPr>
            <a:r>
              <a:rPr lang="ar-SA" sz="1600" dirty="0"/>
              <a:t>بدلا من التركيز التنظيمي (التي يمكن أن يستغرق سنوات لإكمال بنجاح)، والتركيز المعاصر </a:t>
            </a:r>
            <a:r>
              <a:rPr lang="en-US" sz="1600" dirty="0"/>
              <a:t>SPI </a:t>
            </a:r>
            <a:r>
              <a:rPr lang="ar-SA" sz="1600" dirty="0"/>
              <a:t>جهود يجب على مستوى المشروع</a:t>
            </a:r>
          </a:p>
          <a:p>
            <a:pPr marL="285750" indent="-285750" algn="r" rtl="1">
              <a:buFont typeface="Arial" pitchFamily="34" charset="0"/>
              <a:buChar char="•"/>
            </a:pPr>
            <a:r>
              <a:rPr lang="ar-SA" sz="1600" dirty="0"/>
              <a:t>لإنجاز تحقيق نتائج ذات معنى (حتى على مستوى المشروع) في فترة زمنية قصيرة، نماذج إطار معقدة تفسح المجال لمايو نماذج أكثر بساطة.</a:t>
            </a:r>
          </a:p>
          <a:p>
            <a:pPr marL="285750" indent="-285750" algn="r" rtl="1">
              <a:buFont typeface="Arial" pitchFamily="34" charset="0"/>
              <a:buChar char="•"/>
            </a:pPr>
            <a:r>
              <a:rPr lang="ar-SA" sz="1600" dirty="0"/>
              <a:t>بدلا من العشرات من الممارسات ومئات من الممارسات التكميلية الرئيسية، العام رشيقة </a:t>
            </a:r>
            <a:r>
              <a:rPr lang="en-US" sz="1600" dirty="0"/>
              <a:t>SPI </a:t>
            </a:r>
            <a:r>
              <a:rPr lang="ar-SA" sz="1600"/>
              <a:t>يجب إطار يؤكدون سوى عدد قليل من الممارسات محورية</a:t>
            </a:r>
            <a:endParaRPr lang="ar-SA" sz="1600"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9" name="Shape 149"/>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SPI Framework</a:t>
            </a:r>
          </a:p>
        </p:txBody>
      </p:sp>
      <p:sp>
        <p:nvSpPr>
          <p:cNvPr id="150" name="Shape 150"/>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a </a:t>
            </a:r>
            <a:r>
              <a:rPr lang="en-US" sz="2000" b="0" i="0" u="none" strike="noStrike" cap="none" baseline="0" dirty="0">
                <a:solidFill>
                  <a:schemeClr val="folHlink"/>
                </a:solidFill>
                <a:latin typeface="Quattrocento"/>
                <a:ea typeface="Quattrocento"/>
                <a:cs typeface="Quattrocento"/>
                <a:sym typeface="Quattrocento"/>
              </a:rPr>
              <a:t>set of characteristics</a:t>
            </a:r>
            <a:r>
              <a:rPr lang="en-US" sz="2000" b="0" i="0" u="none" strike="noStrike" cap="none" baseline="0" dirty="0">
                <a:solidFill>
                  <a:srgbClr val="000000"/>
                </a:solidFill>
                <a:latin typeface="Quattrocento"/>
                <a:ea typeface="Quattrocento"/>
                <a:cs typeface="Quattrocento"/>
                <a:sym typeface="Quattrocento"/>
              </a:rPr>
              <a:t> that must be present if an effective software process is to be achieved</a:t>
            </a:r>
          </a:p>
          <a:p>
            <a:pPr marL="342900" marR="0" lvl="0" indent="-342900" algn="l" rtl="0">
              <a:lnSpc>
                <a:spcPct val="100000"/>
              </a:lnSpc>
              <a:spcBef>
                <a:spcPts val="3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a </a:t>
            </a:r>
            <a:r>
              <a:rPr lang="en-US" sz="2000" b="0" i="0" u="none" strike="noStrike" cap="none" baseline="0" dirty="0">
                <a:solidFill>
                  <a:schemeClr val="folHlink"/>
                </a:solidFill>
                <a:latin typeface="Quattrocento"/>
                <a:ea typeface="Quattrocento"/>
                <a:cs typeface="Quattrocento"/>
                <a:sym typeface="Quattrocento"/>
              </a:rPr>
              <a:t>method for assessing</a:t>
            </a:r>
            <a:r>
              <a:rPr lang="en-US" sz="2000" b="0" i="0" u="none" strike="noStrike" cap="none" baseline="0" dirty="0">
                <a:solidFill>
                  <a:srgbClr val="000000"/>
                </a:solidFill>
                <a:latin typeface="Quattrocento"/>
                <a:ea typeface="Quattrocento"/>
                <a:cs typeface="Quattrocento"/>
                <a:sym typeface="Quattrocento"/>
              </a:rPr>
              <a:t> whether those characteristics are present</a:t>
            </a:r>
          </a:p>
          <a:p>
            <a:pPr marL="342900" marR="0" lvl="0" indent="-342900" algn="l" rtl="0">
              <a:lnSpc>
                <a:spcPct val="100000"/>
              </a:lnSpc>
              <a:spcBef>
                <a:spcPts val="3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a </a:t>
            </a:r>
            <a:r>
              <a:rPr lang="en-US" sz="2000" b="0" i="0" u="none" strike="noStrike" cap="none" baseline="0" dirty="0">
                <a:solidFill>
                  <a:schemeClr val="folHlink"/>
                </a:solidFill>
                <a:latin typeface="Quattrocento"/>
                <a:ea typeface="Quattrocento"/>
                <a:cs typeface="Quattrocento"/>
                <a:sym typeface="Quattrocento"/>
              </a:rPr>
              <a:t>mechanism for summarizing the results</a:t>
            </a:r>
            <a:r>
              <a:rPr lang="en-US" sz="2000" b="0" i="0" u="none" strike="noStrike" cap="none" baseline="0" dirty="0">
                <a:solidFill>
                  <a:srgbClr val="000000"/>
                </a:solidFill>
                <a:latin typeface="Quattrocento"/>
                <a:ea typeface="Quattrocento"/>
                <a:cs typeface="Quattrocento"/>
                <a:sym typeface="Quattrocento"/>
              </a:rPr>
              <a:t> of any assessment, and </a:t>
            </a:r>
          </a:p>
          <a:p>
            <a:pPr marL="342900" marR="0" lvl="0" indent="-342900" algn="l" rtl="0">
              <a:lnSpc>
                <a:spcPct val="100000"/>
              </a:lnSpc>
              <a:spcBef>
                <a:spcPts val="300"/>
              </a:spcBef>
              <a:spcAft>
                <a:spcPts val="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a </a:t>
            </a:r>
            <a:r>
              <a:rPr lang="en-US" sz="2000" b="0" i="0" u="none" strike="noStrike" cap="none" baseline="0" dirty="0">
                <a:solidFill>
                  <a:schemeClr val="folHlink"/>
                </a:solidFill>
                <a:latin typeface="Quattrocento"/>
                <a:ea typeface="Quattrocento"/>
                <a:cs typeface="Quattrocento"/>
                <a:sym typeface="Quattrocento"/>
              </a:rPr>
              <a:t>strategy for assisting</a:t>
            </a:r>
            <a:r>
              <a:rPr lang="en-US" sz="2000" b="0" i="0" u="none" strike="noStrike" cap="none" baseline="0" dirty="0">
                <a:solidFill>
                  <a:srgbClr val="000000"/>
                </a:solidFill>
                <a:latin typeface="Quattrocento"/>
                <a:ea typeface="Quattrocento"/>
                <a:cs typeface="Quattrocento"/>
                <a:sym typeface="Quattrocento"/>
              </a:rPr>
              <a:t> a software organization in implementing those process characteristics that have been found to be weak or missing.</a:t>
            </a:r>
          </a:p>
          <a:p>
            <a:pPr marL="342900" marR="0" lvl="0" indent="-342900" algn="l" rtl="0">
              <a:lnSpc>
                <a:spcPct val="100000"/>
              </a:lnSpc>
              <a:spcBef>
                <a:spcPts val="400"/>
              </a:spcBef>
              <a:spcAft>
                <a:spcPts val="1600"/>
              </a:spcAft>
              <a:buClr>
                <a:schemeClr val="folHlink"/>
              </a:buClr>
              <a:buSzPct val="75000"/>
              <a:buFont typeface="Noto Symbol"/>
              <a:buChar char="■"/>
            </a:pPr>
            <a:r>
              <a:rPr lang="en-US" sz="2000" b="0" i="0" u="none" strike="noStrike" cap="none" baseline="0" dirty="0">
                <a:solidFill>
                  <a:srgbClr val="000000"/>
                </a:solidFill>
                <a:latin typeface="Quattrocento"/>
                <a:ea typeface="Quattrocento"/>
                <a:cs typeface="Quattrocento"/>
                <a:sym typeface="Quattrocento"/>
              </a:rPr>
              <a:t>An SPI framework assesses the </a:t>
            </a:r>
            <a:r>
              <a:rPr lang="en-US" sz="2000" b="0" i="0" u="none" strike="noStrike" cap="none" baseline="0" dirty="0">
                <a:solidFill>
                  <a:schemeClr val="folHlink"/>
                </a:solidFill>
                <a:latin typeface="Quattrocento"/>
                <a:ea typeface="Quattrocento"/>
                <a:cs typeface="Quattrocento"/>
                <a:sym typeface="Quattrocento"/>
              </a:rPr>
              <a:t>“maturity”</a:t>
            </a:r>
            <a:r>
              <a:rPr lang="en-US" sz="2000" b="0" i="0" u="none" strike="noStrike" cap="none" baseline="0" dirty="0">
                <a:solidFill>
                  <a:srgbClr val="000000"/>
                </a:solidFill>
                <a:latin typeface="Quattrocento"/>
                <a:ea typeface="Quattrocento"/>
                <a:cs typeface="Quattrocento"/>
                <a:sym typeface="Quattrocento"/>
              </a:rPr>
              <a:t> of an organization’s software process and provides a qualitative indication of a maturity level.</a:t>
            </a:r>
          </a:p>
        </p:txBody>
      </p:sp>
      <p:sp>
        <p:nvSpPr>
          <p:cNvPr id="2" name="مستطيل 1"/>
          <p:cNvSpPr/>
          <p:nvPr/>
        </p:nvSpPr>
        <p:spPr>
          <a:xfrm>
            <a:off x="7570638" y="692696"/>
            <a:ext cx="960519" cy="338554"/>
          </a:xfrm>
          <a:prstGeom prst="rect">
            <a:avLst/>
          </a:prstGeom>
        </p:spPr>
        <p:txBody>
          <a:bodyPr wrap="none">
            <a:spAutoFit/>
          </a:bodyPr>
          <a:lstStyle/>
          <a:p>
            <a:r>
              <a:rPr lang="ar-SA" sz="1600" b="1" dirty="0"/>
              <a:t>الإطار </a:t>
            </a:r>
            <a:r>
              <a:rPr lang="en-US" sz="1600" b="1" dirty="0"/>
              <a:t>SPI</a:t>
            </a:r>
            <a:endParaRPr lang="ar-SA" sz="1600" b="1" dirty="0"/>
          </a:p>
        </p:txBody>
      </p:sp>
      <p:sp>
        <p:nvSpPr>
          <p:cNvPr id="3" name="مستطيل 2"/>
          <p:cNvSpPr/>
          <p:nvPr/>
        </p:nvSpPr>
        <p:spPr>
          <a:xfrm>
            <a:off x="611560" y="4888294"/>
            <a:ext cx="8028384" cy="1754326"/>
          </a:xfrm>
          <a:prstGeom prst="rect">
            <a:avLst/>
          </a:prstGeom>
        </p:spPr>
        <p:txBody>
          <a:bodyPr wrap="square">
            <a:spAutoFit/>
          </a:bodyPr>
          <a:lstStyle/>
          <a:p>
            <a:pPr marL="285750" indent="-285750" algn="r" rtl="1">
              <a:buFont typeface="Arial" pitchFamily="34" charset="0"/>
              <a:buChar char="•"/>
            </a:pPr>
            <a:r>
              <a:rPr lang="ar-SA" sz="1800" dirty="0"/>
              <a:t>أن مجموعة من الخصائص يجب أن تكون موجودة إذا عملية البرمجيات الفعالة لتحقيقه</a:t>
            </a:r>
          </a:p>
          <a:p>
            <a:pPr marL="285750" indent="-285750" algn="r" rtl="1">
              <a:buFont typeface="Arial" pitchFamily="34" charset="0"/>
              <a:buChar char="•"/>
            </a:pPr>
            <a:r>
              <a:rPr lang="ar-SA" sz="1800" dirty="0"/>
              <a:t>تقييم ما إذا كانت طريقة لتلك الخصائص موجودة</a:t>
            </a:r>
          </a:p>
          <a:p>
            <a:pPr marL="285750" indent="-285750" algn="r" rtl="1">
              <a:buFont typeface="Arial" pitchFamily="34" charset="0"/>
              <a:buChar char="•"/>
            </a:pPr>
            <a:r>
              <a:rPr lang="ar-SA" sz="1800" dirty="0"/>
              <a:t>آلية لتلخيص نتائج أي تقييم، و</a:t>
            </a:r>
          </a:p>
          <a:p>
            <a:pPr marL="285750" indent="-285750" algn="r" rtl="1">
              <a:buFont typeface="Arial" pitchFamily="34" charset="0"/>
              <a:buChar char="•"/>
            </a:pPr>
            <a:r>
              <a:rPr lang="ar-SA" sz="1800" dirty="0"/>
              <a:t>و--تم العثور على هذه الخصائص استراتيجية لتنظيم برنامج المساعدة في تنفيذ العملية التي تكون ضعيفة أو مفقودة.</a:t>
            </a:r>
          </a:p>
          <a:p>
            <a:pPr marL="285750" indent="-285750" algn="r" rtl="1">
              <a:buFont typeface="Arial" pitchFamily="34" charset="0"/>
              <a:buChar char="•"/>
            </a:pPr>
            <a:r>
              <a:rPr lang="ar-SA" sz="1800" dirty="0"/>
              <a:t>إطار </a:t>
            </a:r>
            <a:r>
              <a:rPr lang="en-US" sz="1800" dirty="0"/>
              <a:t>SPI </a:t>
            </a:r>
            <a:r>
              <a:rPr lang="ar-SA" sz="1800" dirty="0"/>
              <a:t>يقيم "النضج" من عملية البرمجيات المنظمة ويوفر مؤشرا نوعيا على مستوى النضج.</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56" name="Shape 156"/>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57" name="Shape 157"/>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3600" b="0" i="0" u="none" strike="noStrike" cap="none" baseline="0" dirty="0">
                <a:solidFill>
                  <a:schemeClr val="dk2"/>
                </a:solidFill>
                <a:latin typeface="Helvetica Neue"/>
                <a:ea typeface="Helvetica Neue"/>
                <a:cs typeface="Helvetica Neue"/>
                <a:sym typeface="Helvetica Neue"/>
              </a:rPr>
              <a:t>Elements of a SPI Framework</a:t>
            </a:r>
          </a:p>
        </p:txBody>
      </p:sp>
      <p:pic>
        <p:nvPicPr>
          <p:cNvPr id="158" name="Shape 158"/>
          <p:cNvPicPr preferRelativeResize="0"/>
          <p:nvPr/>
        </p:nvPicPr>
        <p:blipFill rotWithShape="1">
          <a:blip r:embed="rId3">
            <a:alphaModFix/>
          </a:blip>
          <a:srcRect/>
          <a:stretch/>
        </p:blipFill>
        <p:spPr>
          <a:xfrm>
            <a:off x="179512" y="1719735"/>
            <a:ext cx="8820472" cy="4528665"/>
          </a:xfrm>
          <a:prstGeom prst="rect">
            <a:avLst/>
          </a:prstGeom>
          <a:noFill/>
          <a:ln>
            <a:noFill/>
          </a:ln>
        </p:spPr>
      </p:pic>
      <p:sp>
        <p:nvSpPr>
          <p:cNvPr id="2" name="مستطيل 1"/>
          <p:cNvSpPr/>
          <p:nvPr/>
        </p:nvSpPr>
        <p:spPr>
          <a:xfrm>
            <a:off x="7576677" y="548680"/>
            <a:ext cx="1265090" cy="307777"/>
          </a:xfrm>
          <a:prstGeom prst="rect">
            <a:avLst/>
          </a:prstGeom>
        </p:spPr>
        <p:txBody>
          <a:bodyPr wrap="none">
            <a:spAutoFit/>
          </a:bodyPr>
          <a:lstStyle/>
          <a:p>
            <a:r>
              <a:rPr lang="ar-SA" dirty="0"/>
              <a:t>عناصر إطار </a:t>
            </a:r>
            <a:r>
              <a:rPr lang="en-US" dirty="0"/>
              <a:t>SPI</a:t>
            </a:r>
            <a:endParaRPr lang="ar-SA" dirty="0"/>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4" name="Shape 164"/>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65" name="Shape 165"/>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Constituencies</a:t>
            </a:r>
          </a:p>
        </p:txBody>
      </p:sp>
      <p:sp>
        <p:nvSpPr>
          <p:cNvPr id="166" name="Shape 166"/>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Quality certifiers</a:t>
            </a:r>
          </a:p>
          <a:p>
            <a:pPr marL="342900" marR="0" lvl="0" indent="-342900" algn="ctr" rtl="0">
              <a:lnSpc>
                <a:spcPct val="100000"/>
              </a:lnSpc>
              <a:spcBef>
                <a:spcPts val="60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Quality(Process) </a:t>
            </a:r>
            <a:r>
              <a:rPr lang="en-US" sz="2400" b="0" i="0" u="none" strike="noStrike" cap="none" baseline="0" dirty="0">
                <a:solidFill>
                  <a:schemeClr val="dk1"/>
                </a:solidFill>
                <a:latin typeface="Quattrocento"/>
                <a:ea typeface="Quattrocento"/>
                <a:cs typeface="Quattrocento"/>
                <a:sym typeface="Quattrocento"/>
              </a:rPr>
              <a:t>--&gt;</a:t>
            </a:r>
            <a:r>
              <a:rPr lang="en-US" sz="2400" b="0" i="0" u="none" strike="noStrike" cap="none" baseline="0" dirty="0">
                <a:solidFill>
                  <a:schemeClr val="dk1"/>
                </a:solidFill>
                <a:latin typeface="Helvetica Neue"/>
                <a:ea typeface="Helvetica Neue"/>
                <a:cs typeface="Helvetica Neue"/>
                <a:sym typeface="Helvetica Neue"/>
              </a:rPr>
              <a:t> Quality(Product)</a:t>
            </a:r>
          </a:p>
          <a:p>
            <a:pPr marL="342900" marR="0" lvl="0" indent="-342900" algn="l" rtl="0">
              <a:lnSpc>
                <a:spcPct val="100000"/>
              </a:lnSpc>
              <a:spcBef>
                <a:spcPts val="10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Formalists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Tool advocates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Practitioners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Reformers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chemeClr val="dk1"/>
                </a:solidFill>
                <a:latin typeface="Helvetica Neue"/>
                <a:ea typeface="Helvetica Neue"/>
                <a:cs typeface="Helvetica Neue"/>
                <a:sym typeface="Helvetica Neue"/>
              </a:rPr>
              <a:t>Ideologists</a:t>
            </a:r>
          </a:p>
        </p:txBody>
      </p:sp>
      <p:sp>
        <p:nvSpPr>
          <p:cNvPr id="2" name="مستطيل 1"/>
          <p:cNvSpPr/>
          <p:nvPr/>
        </p:nvSpPr>
        <p:spPr>
          <a:xfrm>
            <a:off x="5483311" y="764704"/>
            <a:ext cx="1266693" cy="338554"/>
          </a:xfrm>
          <a:prstGeom prst="rect">
            <a:avLst/>
          </a:prstGeom>
        </p:spPr>
        <p:txBody>
          <a:bodyPr wrap="none">
            <a:spAutoFit/>
          </a:bodyPr>
          <a:lstStyle/>
          <a:p>
            <a:r>
              <a:rPr lang="ar-SA" sz="1600" dirty="0"/>
              <a:t>الدوائر الانتخابية</a:t>
            </a:r>
          </a:p>
        </p:txBody>
      </p:sp>
      <p:sp>
        <p:nvSpPr>
          <p:cNvPr id="3" name="مستطيل 2"/>
          <p:cNvSpPr/>
          <p:nvPr/>
        </p:nvSpPr>
        <p:spPr>
          <a:xfrm>
            <a:off x="4464004" y="2593190"/>
            <a:ext cx="4572000" cy="2246769"/>
          </a:xfrm>
          <a:prstGeom prst="rect">
            <a:avLst/>
          </a:prstGeom>
        </p:spPr>
        <p:txBody>
          <a:bodyPr>
            <a:spAutoFit/>
          </a:bodyPr>
          <a:lstStyle/>
          <a:p>
            <a:pPr marL="285750" indent="-285750" algn="r" rtl="1">
              <a:buFont typeface="Arial" pitchFamily="34" charset="0"/>
              <a:buChar char="•"/>
            </a:pPr>
            <a:r>
              <a:rPr lang="ar-SA" sz="2000" dirty="0"/>
              <a:t>التصديق على الجودة</a:t>
            </a:r>
          </a:p>
          <a:p>
            <a:pPr marL="285750" indent="-285750" algn="r" rtl="1">
              <a:buFont typeface="Arial" pitchFamily="34" charset="0"/>
              <a:buChar char="•"/>
            </a:pPr>
            <a:r>
              <a:rPr lang="ar-SA" sz="2000" dirty="0"/>
              <a:t>جودة (عملية) -&gt; الجودة (المنتج)</a:t>
            </a:r>
          </a:p>
          <a:p>
            <a:pPr marL="285750" indent="-285750" algn="r" rtl="1">
              <a:buFont typeface="Arial" pitchFamily="34" charset="0"/>
              <a:buChar char="•"/>
            </a:pPr>
            <a:r>
              <a:rPr lang="ar-SA" sz="2000" dirty="0"/>
              <a:t>الشكليون</a:t>
            </a:r>
          </a:p>
          <a:p>
            <a:pPr marL="285750" indent="-285750" algn="r" rtl="1">
              <a:buFont typeface="Arial" pitchFamily="34" charset="0"/>
              <a:buChar char="•"/>
            </a:pPr>
            <a:r>
              <a:rPr lang="ar-SA" sz="2000" dirty="0"/>
              <a:t>دعاة أداة</a:t>
            </a:r>
          </a:p>
          <a:p>
            <a:pPr marL="285750" indent="-285750" algn="r" rtl="1">
              <a:buFont typeface="Arial" pitchFamily="34" charset="0"/>
              <a:buChar char="•"/>
            </a:pPr>
            <a:r>
              <a:rPr lang="ar-SA" sz="2000" dirty="0"/>
              <a:t>الممارسين</a:t>
            </a:r>
          </a:p>
          <a:p>
            <a:pPr marL="285750" indent="-285750" algn="r" rtl="1">
              <a:buFont typeface="Arial" pitchFamily="34" charset="0"/>
              <a:buChar char="•"/>
            </a:pPr>
            <a:r>
              <a:rPr lang="ar-SA" sz="2000" dirty="0"/>
              <a:t>الإصلاحيين</a:t>
            </a:r>
          </a:p>
          <a:p>
            <a:pPr marL="285750" indent="-285750" algn="r" rtl="1">
              <a:buFont typeface="Arial" pitchFamily="34" charset="0"/>
              <a:buChar char="•"/>
            </a:pPr>
            <a:r>
              <a:rPr lang="ar-SA" sz="2000" dirty="0"/>
              <a:t>منظرو</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72" name="Shape 172"/>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73" name="Shape 173"/>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Maturity Models</a:t>
            </a:r>
          </a:p>
        </p:txBody>
      </p:sp>
      <p:sp>
        <p:nvSpPr>
          <p:cNvPr id="174" name="Shape 174"/>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A</a:t>
            </a:r>
            <a:r>
              <a:rPr lang="en-US" sz="2400" b="0" i="1" u="none" strike="noStrike" cap="none" baseline="0" dirty="0">
                <a:solidFill>
                  <a:srgbClr val="000000"/>
                </a:solidFill>
                <a:latin typeface="Quattrocento"/>
                <a:ea typeface="Quattrocento"/>
                <a:cs typeface="Quattrocento"/>
                <a:sym typeface="Quattrocento"/>
              </a:rPr>
              <a:t> </a:t>
            </a:r>
            <a:r>
              <a:rPr lang="en-US" sz="2400" b="0" i="1" u="none" strike="noStrike" cap="none" baseline="0" dirty="0">
                <a:solidFill>
                  <a:schemeClr val="folHlink"/>
                </a:solidFill>
                <a:latin typeface="Quattrocento"/>
                <a:ea typeface="Quattrocento"/>
                <a:cs typeface="Quattrocento"/>
                <a:sym typeface="Quattrocento"/>
              </a:rPr>
              <a:t>maturity model</a:t>
            </a:r>
            <a:r>
              <a:rPr lang="en-US" sz="2400" b="0" i="0" u="none" strike="noStrike" cap="none" baseline="0" dirty="0">
                <a:solidFill>
                  <a:srgbClr val="000000"/>
                </a:solidFill>
                <a:latin typeface="Quattrocento"/>
                <a:ea typeface="Quattrocento"/>
                <a:cs typeface="Quattrocento"/>
                <a:sym typeface="Quattrocento"/>
              </a:rPr>
              <a:t> is applied within the context of an SPI framework. </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The intent of the maturity model is to provide an overall indication of the “process maturity” exhibited by a software organization.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an indication of the quality of the software process, the degree to which practitioner’s understand and apply the process, </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the general state of software engineering practice.</a:t>
            </a:r>
          </a:p>
        </p:txBody>
      </p:sp>
      <p:sp>
        <p:nvSpPr>
          <p:cNvPr id="2" name="مستطيل 1"/>
          <p:cNvSpPr/>
          <p:nvPr/>
        </p:nvSpPr>
        <p:spPr>
          <a:xfrm>
            <a:off x="7543800" y="692696"/>
            <a:ext cx="1127232" cy="369332"/>
          </a:xfrm>
          <a:prstGeom prst="rect">
            <a:avLst/>
          </a:prstGeom>
        </p:spPr>
        <p:txBody>
          <a:bodyPr wrap="none">
            <a:spAutoFit/>
          </a:bodyPr>
          <a:lstStyle/>
          <a:p>
            <a:r>
              <a:rPr lang="ar-SA" sz="1800" dirty="0"/>
              <a:t>نماذج النضج</a:t>
            </a:r>
          </a:p>
        </p:txBody>
      </p:sp>
      <p:sp>
        <p:nvSpPr>
          <p:cNvPr id="3" name="مستطيل 2"/>
          <p:cNvSpPr/>
          <p:nvPr/>
        </p:nvSpPr>
        <p:spPr>
          <a:xfrm>
            <a:off x="395536" y="4863405"/>
            <a:ext cx="8275496" cy="1323439"/>
          </a:xfrm>
          <a:prstGeom prst="rect">
            <a:avLst/>
          </a:prstGeom>
        </p:spPr>
        <p:txBody>
          <a:bodyPr wrap="square">
            <a:spAutoFit/>
          </a:bodyPr>
          <a:lstStyle/>
          <a:p>
            <a:pPr marL="285750" indent="-285750" algn="r" rtl="1">
              <a:buFont typeface="Arial" pitchFamily="34" charset="0"/>
              <a:buChar char="•"/>
            </a:pPr>
            <a:r>
              <a:rPr lang="ar-SA" sz="2000" dirty="0"/>
              <a:t>يتم تطبيق نموذج نضج في سياق إطار </a:t>
            </a:r>
            <a:r>
              <a:rPr lang="en-US" sz="2000" dirty="0"/>
              <a:t>SPI.</a:t>
            </a:r>
          </a:p>
          <a:p>
            <a:pPr marL="285750" indent="-285750" algn="r" rtl="1">
              <a:buFont typeface="Arial" pitchFamily="34" charset="0"/>
              <a:buChar char="•"/>
            </a:pPr>
            <a:r>
              <a:rPr lang="ar-SA" sz="2000" dirty="0"/>
              <a:t>القصد من نموذج نضج هو توفير مؤشر العام لل"عملية النضج" التي أظهرتها منظمة البرمجيات.</a:t>
            </a:r>
          </a:p>
          <a:p>
            <a:pPr marL="285750" indent="-285750" algn="r" rtl="1">
              <a:buFont typeface="Arial" pitchFamily="34" charset="0"/>
              <a:buChar char="•"/>
            </a:pPr>
            <a:r>
              <a:rPr lang="ar-SA" sz="2000" dirty="0"/>
              <a:t>مؤشرا على جودة العملية البرمجيات، ودرجة خامسة الممارسين فهم وتطبيق هذه العملية،</a:t>
            </a:r>
          </a:p>
          <a:p>
            <a:pPr marL="285750" indent="-285750" algn="r" rtl="1">
              <a:buFont typeface="Arial" pitchFamily="34" charset="0"/>
              <a:buChar char="•"/>
            </a:pPr>
            <a:r>
              <a:rPr lang="ar-SA" sz="2000" dirty="0"/>
              <a:t>الحالة العامة للممارسة هندسة البرمجيات.</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0" name="Shape 180"/>
          <p:cNvSpPr txBox="1"/>
          <p:nvPr/>
        </p:nvSpPr>
        <p:spPr>
          <a:xfrm>
            <a:off x="11430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81" name="Shape 181"/>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Is SPI for Everyone?</a:t>
            </a:r>
          </a:p>
        </p:txBody>
      </p:sp>
      <p:sp>
        <p:nvSpPr>
          <p:cNvPr id="182" name="Shape 182"/>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Can a small company initiate SPI activities and do it successfully?</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rgbClr val="000000"/>
                </a:solidFill>
                <a:latin typeface="Quattrocento"/>
                <a:ea typeface="Quattrocento"/>
                <a:cs typeface="Quattrocento"/>
                <a:sym typeface="Quattrocento"/>
              </a:rPr>
              <a:t>Answer: </a:t>
            </a:r>
            <a:r>
              <a:rPr lang="en-US" sz="2000" b="0" i="0" u="none" strike="noStrike" cap="none" baseline="0" dirty="0">
                <a:solidFill>
                  <a:schemeClr val="folHlink"/>
                </a:solidFill>
                <a:latin typeface="Quattrocento"/>
                <a:ea typeface="Quattrocento"/>
                <a:cs typeface="Quattrocento"/>
                <a:sym typeface="Quattrocento"/>
              </a:rPr>
              <a:t>a qualified “yes”</a:t>
            </a:r>
          </a:p>
          <a:p>
            <a:pPr marL="342900" marR="0" lvl="0" indent="-342900" algn="l" rtl="0">
              <a:lnSpc>
                <a:spcPct val="100000"/>
              </a:lnSpc>
              <a:spcBef>
                <a:spcPts val="480"/>
              </a:spcBef>
              <a:spcAft>
                <a:spcPts val="0"/>
              </a:spcAft>
              <a:buClr>
                <a:schemeClr val="folHlink"/>
              </a:buClr>
              <a:buSzPct val="75000"/>
              <a:buFont typeface="Noto Symbol"/>
              <a:buChar char="■"/>
            </a:pPr>
            <a:r>
              <a:rPr lang="en-US" sz="2400" b="0" i="0" u="none" strike="noStrike" cap="none" baseline="0" dirty="0">
                <a:solidFill>
                  <a:srgbClr val="000000"/>
                </a:solidFill>
                <a:latin typeface="Quattrocento"/>
                <a:ea typeface="Quattrocento"/>
                <a:cs typeface="Quattrocento"/>
                <a:sym typeface="Quattrocento"/>
              </a:rPr>
              <a:t>It should come as no surprise that small organizations are more informal, apply fewer standard practices, and tend to be self-organizing.</a:t>
            </a:r>
          </a:p>
          <a:p>
            <a:pPr marL="742950" marR="0" lvl="1" indent="-285750" algn="l" rtl="0">
              <a:lnSpc>
                <a:spcPct val="100000"/>
              </a:lnSpc>
              <a:spcBef>
                <a:spcPts val="400"/>
              </a:spcBef>
              <a:spcAft>
                <a:spcPts val="0"/>
              </a:spcAft>
              <a:buClr>
                <a:schemeClr val="folHlink"/>
              </a:buClr>
              <a:buSzPct val="70000"/>
              <a:buFont typeface="Noto Symbol"/>
              <a:buChar char="■"/>
            </a:pPr>
            <a:r>
              <a:rPr lang="en-US" sz="2000" b="0" i="0" u="none" strike="noStrike" cap="none" baseline="0" dirty="0">
                <a:solidFill>
                  <a:schemeClr val="folHlink"/>
                </a:solidFill>
                <a:latin typeface="Quattrocento"/>
                <a:ea typeface="Quattrocento"/>
                <a:cs typeface="Quattrocento"/>
                <a:sym typeface="Quattrocento"/>
              </a:rPr>
              <a:t>SPI will be approved and implemented only after its proponents demonstrate </a:t>
            </a:r>
            <a:r>
              <a:rPr lang="en-US" sz="2000" b="0" i="1" u="none" strike="noStrike" cap="none" baseline="0" dirty="0">
                <a:solidFill>
                  <a:schemeClr val="folHlink"/>
                </a:solidFill>
                <a:latin typeface="Quattrocento"/>
                <a:ea typeface="Quattrocento"/>
                <a:cs typeface="Quattrocento"/>
                <a:sym typeface="Quattrocento"/>
              </a:rPr>
              <a:t>financial leverage.</a:t>
            </a:r>
            <a:r>
              <a:rPr lang="en-US" sz="2000" b="0" i="0" u="none" strike="noStrike" cap="none" baseline="0" dirty="0">
                <a:solidFill>
                  <a:schemeClr val="folHlink"/>
                </a:solidFill>
                <a:latin typeface="Quattrocento"/>
                <a:ea typeface="Quattrocento"/>
                <a:cs typeface="Quattrocento"/>
                <a:sym typeface="Quattrocento"/>
              </a:rPr>
              <a:t> </a:t>
            </a:r>
          </a:p>
        </p:txBody>
      </p:sp>
      <p:sp>
        <p:nvSpPr>
          <p:cNvPr id="2" name="مستطيل 1"/>
          <p:cNvSpPr/>
          <p:nvPr/>
        </p:nvSpPr>
        <p:spPr>
          <a:xfrm>
            <a:off x="7242725" y="836712"/>
            <a:ext cx="1172116" cy="369332"/>
          </a:xfrm>
          <a:prstGeom prst="rect">
            <a:avLst/>
          </a:prstGeom>
        </p:spPr>
        <p:txBody>
          <a:bodyPr wrap="none">
            <a:spAutoFit/>
          </a:bodyPr>
          <a:lstStyle/>
          <a:p>
            <a:r>
              <a:rPr lang="en-US" sz="1800" dirty="0"/>
              <a:t>SPI </a:t>
            </a:r>
            <a:r>
              <a:rPr lang="ar-SA" sz="1800" dirty="0"/>
              <a:t>للجميع؟</a:t>
            </a:r>
          </a:p>
        </p:txBody>
      </p:sp>
      <p:sp>
        <p:nvSpPr>
          <p:cNvPr id="3" name="مستطيل 2"/>
          <p:cNvSpPr/>
          <p:nvPr/>
        </p:nvSpPr>
        <p:spPr>
          <a:xfrm>
            <a:off x="683568" y="4509120"/>
            <a:ext cx="8231831" cy="1323439"/>
          </a:xfrm>
          <a:prstGeom prst="rect">
            <a:avLst/>
          </a:prstGeom>
        </p:spPr>
        <p:txBody>
          <a:bodyPr wrap="square">
            <a:spAutoFit/>
          </a:bodyPr>
          <a:lstStyle/>
          <a:p>
            <a:pPr marL="285750" indent="-285750" algn="r" rtl="1">
              <a:buFont typeface="Arial" pitchFamily="34" charset="0"/>
              <a:buChar char="•"/>
            </a:pPr>
            <a:r>
              <a:rPr lang="ar-SA" sz="1600" dirty="0"/>
              <a:t>يمكن </a:t>
            </a:r>
            <a:r>
              <a:rPr lang="ar-SA" sz="1600" dirty="0" err="1"/>
              <a:t>لل</a:t>
            </a:r>
            <a:r>
              <a:rPr lang="en-US" sz="1600" dirty="0"/>
              <a:t>SPI </a:t>
            </a:r>
            <a:r>
              <a:rPr lang="ar-SA" sz="1600" dirty="0"/>
              <a:t>شركة صغيرة بدء الأنشطة وتفعل ذلك بنجاح؟</a:t>
            </a:r>
          </a:p>
          <a:p>
            <a:pPr marL="285750" indent="-285750" algn="r" rtl="1">
              <a:buFont typeface="Arial" pitchFamily="34" charset="0"/>
              <a:buChar char="•"/>
            </a:pPr>
            <a:r>
              <a:rPr lang="ar-SA" sz="1600" dirty="0"/>
              <a:t>الجواب: "نعم" مشروطة</a:t>
            </a:r>
          </a:p>
          <a:p>
            <a:pPr marL="285750" indent="-285750" algn="r" rtl="1">
              <a:buFont typeface="Arial" pitchFamily="34" charset="0"/>
              <a:buChar char="•"/>
            </a:pPr>
            <a:r>
              <a:rPr lang="en-US" sz="1600" dirty="0" smtClean="0"/>
              <a:t>should </a:t>
            </a:r>
            <a:r>
              <a:rPr lang="ar-SA" sz="1600" dirty="0"/>
              <a:t>حان ليس من قبيل المفاجأة أن الكائنات الصغيرة هي أكثر رسمية، أقل تطبيق الممارسات القياسية، ويميل إلى أن يكون التنظيم الذاتي.</a:t>
            </a:r>
          </a:p>
          <a:p>
            <a:pPr marL="285750" indent="-285750" algn="r" rtl="1">
              <a:buFont typeface="Arial" pitchFamily="34" charset="0"/>
              <a:buChar char="•"/>
            </a:pPr>
            <a:r>
              <a:rPr lang="en-US" sz="1600" dirty="0"/>
              <a:t>SPI </a:t>
            </a:r>
            <a:r>
              <a:rPr lang="ar-SA" sz="1600" dirty="0"/>
              <a:t>سيتم تنفيذها والمعتمدة فقط بعد تكنولوجيا المعلومات والاتصالات أنصار يثبتن النفوذ المالي.</a:t>
            </a: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9" name="Shape 189"/>
          <p:cNvSpPr txBox="1">
            <a:spLocks noGrp="1"/>
          </p:cNvSpPr>
          <p:nvPr>
            <p:ph type="title"/>
          </p:nvPr>
        </p:nvSpPr>
        <p:spPr>
          <a:xfrm>
            <a:off x="179512" y="-387424"/>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The SPI Process—I</a:t>
            </a:r>
          </a:p>
        </p:txBody>
      </p:sp>
      <p:sp>
        <p:nvSpPr>
          <p:cNvPr id="190" name="Shape 190"/>
          <p:cNvSpPr txBox="1">
            <a:spLocks noGrp="1"/>
          </p:cNvSpPr>
          <p:nvPr>
            <p:ph idx="1"/>
          </p:nvPr>
        </p:nvSpPr>
        <p:spPr>
          <a:xfrm>
            <a:off x="72009" y="548680"/>
            <a:ext cx="6012159" cy="4190999"/>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400" b="1" i="0" u="none" strike="noStrike" cap="none" baseline="0" dirty="0" smtClean="0">
                <a:solidFill>
                  <a:schemeClr val="folHlink"/>
                </a:solidFill>
                <a:latin typeface="Quattrocento"/>
                <a:ea typeface="Quattrocento"/>
                <a:cs typeface="Quattrocento"/>
                <a:sym typeface="Quattrocento"/>
              </a:rPr>
              <a:t>Assessment and Gap Analysis</a:t>
            </a:r>
          </a:p>
          <a:p>
            <a:pPr marL="742950" marR="0" lvl="1" indent="-285750" algn="l" rtl="0">
              <a:lnSpc>
                <a:spcPct val="90000"/>
              </a:lnSpc>
              <a:spcBef>
                <a:spcPts val="360"/>
              </a:spcBef>
              <a:spcAft>
                <a:spcPts val="0"/>
              </a:spcAft>
              <a:buClr>
                <a:schemeClr val="folHlink"/>
              </a:buClr>
              <a:buSzPct val="70000"/>
              <a:buFont typeface="Noto Symbol"/>
              <a:buChar char="■"/>
            </a:pPr>
            <a:r>
              <a:rPr lang="en-US" sz="2000" b="0" i="1" u="none" strike="noStrike" cap="none" baseline="0" dirty="0" smtClean="0">
                <a:solidFill>
                  <a:schemeClr val="folHlink"/>
                </a:solidFill>
                <a:latin typeface="Quattrocento"/>
                <a:ea typeface="Quattrocento"/>
                <a:cs typeface="Quattrocento"/>
                <a:sym typeface="Quattrocento"/>
              </a:rPr>
              <a:t>Assessment</a:t>
            </a:r>
            <a:r>
              <a:rPr lang="en-US" sz="2000" b="0" i="1" u="none" strike="noStrike" cap="none" baseline="0" dirty="0" smtClean="0">
                <a:solidFill>
                  <a:schemeClr val="dk1"/>
                </a:solidFill>
                <a:latin typeface="Quattrocento"/>
                <a:ea typeface="Quattrocento"/>
                <a:cs typeface="Quattrocento"/>
                <a:sym typeface="Quattrocento"/>
              </a:rPr>
              <a:t> </a:t>
            </a:r>
            <a:r>
              <a:rPr lang="en-US" sz="2000" b="0" i="0" u="none" strike="noStrike" cap="none" baseline="0" dirty="0" smtClean="0">
                <a:solidFill>
                  <a:schemeClr val="dk1"/>
                </a:solidFill>
                <a:latin typeface="Quattrocento"/>
                <a:ea typeface="Quattrocento"/>
                <a:cs typeface="Quattrocento"/>
                <a:sym typeface="Quattrocento"/>
              </a:rPr>
              <a:t>examines a wide range of actions and tasks that will lead to a high quality process.</a:t>
            </a:r>
          </a:p>
          <a:p>
            <a:pPr marL="1143000" marR="0" lvl="2" indent="-228600" algn="l" rtl="0">
              <a:lnSpc>
                <a:spcPct val="90000"/>
              </a:lnSpc>
              <a:spcBef>
                <a:spcPts val="600"/>
              </a:spcBef>
              <a:spcAft>
                <a:spcPts val="0"/>
              </a:spcAft>
              <a:buClr>
                <a:schemeClr val="dk2"/>
              </a:buClr>
              <a:buSzPct val="100000"/>
              <a:buFont typeface="Quattrocento"/>
              <a:buChar char="•"/>
            </a:pPr>
            <a:r>
              <a:rPr lang="en-US" sz="1800" b="1" i="0" u="none" strike="noStrike" cap="none" baseline="0" dirty="0" smtClean="0">
                <a:solidFill>
                  <a:schemeClr val="dk1"/>
                </a:solidFill>
                <a:latin typeface="Quattrocento"/>
                <a:ea typeface="Quattrocento"/>
                <a:cs typeface="Quattrocento"/>
                <a:sym typeface="Quattrocento"/>
              </a:rPr>
              <a:t>Consistency.</a:t>
            </a:r>
            <a:r>
              <a:rPr lang="en-US" sz="1800" b="0" i="0" u="none" strike="noStrike" cap="none" baseline="0" dirty="0" smtClean="0">
                <a:solidFill>
                  <a:schemeClr val="dk1"/>
                </a:solidFill>
                <a:latin typeface="Quattrocento"/>
                <a:ea typeface="Quattrocento"/>
                <a:cs typeface="Quattrocento"/>
                <a:sym typeface="Quattrocento"/>
              </a:rPr>
              <a:t>  Are important activities, actions and tasks applied consistently across all software projects and by all software teams?</a:t>
            </a:r>
          </a:p>
          <a:p>
            <a:pPr marL="1143000" marR="0" lvl="2" indent="-228600" algn="l" rtl="0">
              <a:lnSpc>
                <a:spcPct val="90000"/>
              </a:lnSpc>
              <a:spcBef>
                <a:spcPts val="300"/>
              </a:spcBef>
              <a:spcAft>
                <a:spcPts val="0"/>
              </a:spcAft>
              <a:buClr>
                <a:schemeClr val="dk2"/>
              </a:buClr>
              <a:buSzPct val="100000"/>
              <a:buFont typeface="Quattrocento"/>
              <a:buChar char="•"/>
            </a:pPr>
            <a:r>
              <a:rPr lang="en-US" sz="1800" b="1" i="0" u="none" strike="noStrike" cap="none" baseline="0" dirty="0" smtClean="0">
                <a:solidFill>
                  <a:schemeClr val="dk1"/>
                </a:solidFill>
                <a:latin typeface="Quattrocento"/>
                <a:ea typeface="Quattrocento"/>
                <a:cs typeface="Quattrocento"/>
                <a:sym typeface="Quattrocento"/>
              </a:rPr>
              <a:t>Sophistication. </a:t>
            </a:r>
            <a:r>
              <a:rPr lang="en-US" sz="1800" b="0" i="0" u="none" strike="noStrike" cap="none" baseline="0" dirty="0" smtClean="0">
                <a:solidFill>
                  <a:schemeClr val="dk1"/>
                </a:solidFill>
                <a:latin typeface="Quattrocento"/>
                <a:ea typeface="Quattrocento"/>
                <a:cs typeface="Quattrocento"/>
                <a:sym typeface="Quattrocento"/>
              </a:rPr>
              <a:t>Are management and technical actions performed with a level of sophistication that implies a thorough understanding of best practice?</a:t>
            </a:r>
          </a:p>
          <a:p>
            <a:pPr marL="1143000" marR="0" lvl="2" indent="-228600" algn="l" rtl="0">
              <a:lnSpc>
                <a:spcPct val="90000"/>
              </a:lnSpc>
              <a:spcBef>
                <a:spcPts val="300"/>
              </a:spcBef>
              <a:spcAft>
                <a:spcPts val="0"/>
              </a:spcAft>
              <a:buClr>
                <a:schemeClr val="dk2"/>
              </a:buClr>
              <a:buSzPct val="100000"/>
              <a:buFont typeface="Quattrocento"/>
              <a:buChar char="•"/>
            </a:pPr>
            <a:r>
              <a:rPr lang="en-US" sz="1800" b="1" i="0" u="none" strike="noStrike" cap="none" baseline="0" dirty="0" smtClean="0">
                <a:solidFill>
                  <a:schemeClr val="dk1"/>
                </a:solidFill>
                <a:latin typeface="Quattrocento"/>
                <a:ea typeface="Quattrocento"/>
                <a:cs typeface="Quattrocento"/>
                <a:sym typeface="Quattrocento"/>
              </a:rPr>
              <a:t>Acceptance.</a:t>
            </a:r>
            <a:r>
              <a:rPr lang="en-US" sz="1800" b="0" i="0" u="none" strike="noStrike" cap="none" baseline="0" dirty="0" smtClean="0">
                <a:solidFill>
                  <a:schemeClr val="dk1"/>
                </a:solidFill>
                <a:latin typeface="Quattrocento"/>
                <a:ea typeface="Quattrocento"/>
                <a:cs typeface="Quattrocento"/>
                <a:sym typeface="Quattrocento"/>
              </a:rPr>
              <a:t> Is the software process and software engineering practice widely accepted by management and technical staff?</a:t>
            </a:r>
          </a:p>
          <a:p>
            <a:pPr marL="1143000" marR="0" lvl="2" indent="-228600" algn="l" rtl="0">
              <a:lnSpc>
                <a:spcPct val="90000"/>
              </a:lnSpc>
              <a:spcBef>
                <a:spcPts val="300"/>
              </a:spcBef>
              <a:spcAft>
                <a:spcPts val="0"/>
              </a:spcAft>
              <a:buClr>
                <a:schemeClr val="dk2"/>
              </a:buClr>
              <a:buSzPct val="100000"/>
              <a:buFont typeface="Quattrocento"/>
              <a:buChar char="•"/>
            </a:pPr>
            <a:r>
              <a:rPr lang="en-US" sz="1800" b="1" i="0" u="none" strike="noStrike" cap="none" baseline="0" dirty="0" smtClean="0">
                <a:solidFill>
                  <a:schemeClr val="dk1"/>
                </a:solidFill>
                <a:latin typeface="Quattrocento"/>
                <a:ea typeface="Quattrocento"/>
                <a:cs typeface="Quattrocento"/>
                <a:sym typeface="Quattrocento"/>
              </a:rPr>
              <a:t>Commitment.</a:t>
            </a:r>
            <a:r>
              <a:rPr lang="en-US" sz="1800" b="0" i="0" u="none" strike="noStrike" cap="none" baseline="0" dirty="0" smtClean="0">
                <a:solidFill>
                  <a:schemeClr val="dk1"/>
                </a:solidFill>
                <a:latin typeface="Quattrocento"/>
                <a:ea typeface="Quattrocento"/>
                <a:cs typeface="Quattrocento"/>
                <a:sym typeface="Quattrocento"/>
              </a:rPr>
              <a:t> Has management committed the resources required to achieve consistency, sophistication and acceptance?</a:t>
            </a:r>
          </a:p>
          <a:p>
            <a:pPr marL="742950" marR="0" lvl="1" indent="-285750" algn="l" rtl="0">
              <a:lnSpc>
                <a:spcPct val="90000"/>
              </a:lnSpc>
              <a:spcBef>
                <a:spcPts val="300"/>
              </a:spcBef>
              <a:spcAft>
                <a:spcPts val="0"/>
              </a:spcAft>
              <a:buClr>
                <a:schemeClr val="folHlink"/>
              </a:buClr>
              <a:buSzPct val="70000"/>
              <a:buFont typeface="Noto Symbol"/>
              <a:buChar char="■"/>
            </a:pPr>
            <a:r>
              <a:rPr lang="en-US" sz="2000" b="0" i="1" u="none" strike="noStrike" cap="none" baseline="0" dirty="0" smtClean="0">
                <a:solidFill>
                  <a:schemeClr val="folHlink"/>
                </a:solidFill>
                <a:latin typeface="Quattrocento"/>
                <a:ea typeface="Quattrocento"/>
                <a:cs typeface="Quattrocento"/>
                <a:sym typeface="Quattrocento"/>
              </a:rPr>
              <a:t>Gap analysis</a:t>
            </a:r>
            <a:r>
              <a:rPr lang="en-US" sz="2000" b="0" i="0" u="none" strike="noStrike" cap="none" baseline="0" dirty="0" smtClean="0">
                <a:solidFill>
                  <a:schemeClr val="dk1"/>
                </a:solidFill>
                <a:latin typeface="Quattrocento"/>
                <a:ea typeface="Quattrocento"/>
                <a:cs typeface="Quattrocento"/>
                <a:sym typeface="Quattrocento"/>
              </a:rPr>
              <a:t>—The difference between local application and best practice represents a “gap” that offers opportunities for improvement.</a:t>
            </a:r>
            <a:endParaRPr lang="en-US" sz="2000" b="0" i="0" u="none" strike="noStrike" cap="none" baseline="0" dirty="0">
              <a:solidFill>
                <a:schemeClr val="dk1"/>
              </a:solidFill>
              <a:latin typeface="Quattrocento"/>
              <a:ea typeface="Quattrocento"/>
              <a:cs typeface="Quattrocento"/>
              <a:sym typeface="Quattrocento"/>
            </a:endParaRPr>
          </a:p>
        </p:txBody>
      </p:sp>
      <p:sp>
        <p:nvSpPr>
          <p:cNvPr id="2" name="مستطيل 1"/>
          <p:cNvSpPr/>
          <p:nvPr/>
        </p:nvSpPr>
        <p:spPr>
          <a:xfrm>
            <a:off x="7816163" y="548680"/>
            <a:ext cx="1265090" cy="369332"/>
          </a:xfrm>
          <a:prstGeom prst="rect">
            <a:avLst/>
          </a:prstGeom>
        </p:spPr>
        <p:txBody>
          <a:bodyPr wrap="none">
            <a:spAutoFit/>
          </a:bodyPr>
          <a:lstStyle/>
          <a:p>
            <a:r>
              <a:rPr lang="ar-SA" sz="1800" dirty="0"/>
              <a:t>و</a:t>
            </a:r>
            <a:r>
              <a:rPr lang="en-US" sz="1800" dirty="0"/>
              <a:t>SPI </a:t>
            </a:r>
            <a:r>
              <a:rPr lang="ar-SA" sz="1800" dirty="0"/>
              <a:t>عملية-</a:t>
            </a:r>
            <a:r>
              <a:rPr lang="en-US" sz="1800" dirty="0"/>
              <a:t>I</a:t>
            </a:r>
            <a:endParaRPr lang="ar-SA" sz="1800" dirty="0"/>
          </a:p>
        </p:txBody>
      </p:sp>
      <p:sp>
        <p:nvSpPr>
          <p:cNvPr id="3" name="مستطيل 2"/>
          <p:cNvSpPr/>
          <p:nvPr/>
        </p:nvSpPr>
        <p:spPr>
          <a:xfrm>
            <a:off x="6084168" y="1268760"/>
            <a:ext cx="2987258" cy="5262979"/>
          </a:xfrm>
          <a:prstGeom prst="rect">
            <a:avLst/>
          </a:prstGeom>
        </p:spPr>
        <p:txBody>
          <a:bodyPr wrap="square">
            <a:spAutoFit/>
          </a:bodyPr>
          <a:lstStyle/>
          <a:p>
            <a:pPr marL="285750" indent="-285750" algn="r" rtl="1">
              <a:buFont typeface="Arial" pitchFamily="34" charset="0"/>
              <a:buChar char="•"/>
            </a:pPr>
            <a:r>
              <a:rPr lang="ar-SA" sz="1600" dirty="0"/>
              <a:t>تقييم وتحليل الفجوات</a:t>
            </a:r>
          </a:p>
          <a:p>
            <a:pPr marL="285750" indent="-285750" algn="r" rtl="1">
              <a:buFont typeface="Arial" pitchFamily="34" charset="0"/>
              <a:buChar char="•"/>
            </a:pPr>
            <a:r>
              <a:rPr lang="ar-SA" sz="1600" dirty="0"/>
              <a:t>دراسة تقييم مجموعة واسعة من الأنشطة والمهام التي سوف تؤدي إلى عملية ذات جودة عالية.</a:t>
            </a:r>
          </a:p>
          <a:p>
            <a:pPr marL="285750" indent="-285750" algn="r" rtl="1">
              <a:buFont typeface="Arial" pitchFamily="34" charset="0"/>
              <a:buChar char="•"/>
            </a:pPr>
            <a:r>
              <a:rPr lang="ar-SA" sz="1600" dirty="0"/>
              <a:t>الاتساق. هي الأنشطة الهامة، والإجراءات والمهام ويطبق على الدوام في جميع مشاريع البرمجيات والبرامج من قبل جميع الفرق؟</a:t>
            </a:r>
          </a:p>
          <a:p>
            <a:pPr marL="285750" indent="-285750" algn="r" rtl="1">
              <a:buFont typeface="Arial" pitchFamily="34" charset="0"/>
              <a:buChar char="•"/>
            </a:pPr>
            <a:r>
              <a:rPr lang="ar-SA" sz="1600" dirty="0"/>
              <a:t>التطور. والتدابير الإدارية والفنية يؤديها مع مستوى من التطور وهذا ينطوي على فهم شامل لأفضل الممارسات؟</a:t>
            </a:r>
          </a:p>
          <a:p>
            <a:pPr marL="285750" indent="-285750" algn="r" rtl="1">
              <a:buFont typeface="Arial" pitchFamily="34" charset="0"/>
              <a:buChar char="•"/>
            </a:pPr>
            <a:r>
              <a:rPr lang="ar-SA" sz="1600" dirty="0"/>
              <a:t>القبول. هو ممارسة عملية البرمجيات وهندسة البرمجيات بقبول واسع من الإدارة والجهاز الفني؟</a:t>
            </a:r>
          </a:p>
          <a:p>
            <a:pPr marL="285750" indent="-285750" algn="r" rtl="1">
              <a:buFont typeface="Arial" pitchFamily="34" charset="0"/>
              <a:buChar char="•"/>
            </a:pPr>
            <a:r>
              <a:rPr lang="ar-SA" sz="1600" dirty="0"/>
              <a:t>الالتزام. والتزام الإدارة ملتزمة الموارد اللازمة لإنجاز تحقيق الاتساق والتطور والقبول؟</a:t>
            </a:r>
          </a:p>
          <a:p>
            <a:pPr marL="285750" indent="-285750" algn="r" rtl="1">
              <a:buFont typeface="Arial" pitchFamily="34" charset="0"/>
              <a:buChar char="•"/>
            </a:pPr>
            <a:r>
              <a:rPr lang="ar-SA" sz="1600" dirty="0"/>
              <a:t>تحليل الثغرات وتنفيذ </a:t>
            </a:r>
            <a:r>
              <a:rPr lang="ar-SA" sz="1600" dirty="0" err="1"/>
              <a:t>إنتر</a:t>
            </a:r>
            <a:r>
              <a:rPr lang="ar-SA" sz="1600" dirty="0"/>
              <a:t>-الفرق المحلية وأفضل الممارسات يمثل "فجوة" التي توفر فرص للتحسين.</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Shape 19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t>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7" name="Shape 197"/>
          <p:cNvSpPr txBox="1">
            <a:spLocks noGrp="1"/>
          </p:cNvSpPr>
          <p:nvPr>
            <p:ph type="title"/>
          </p:nvPr>
        </p:nvSpPr>
        <p:spPr>
          <a:xfrm>
            <a:off x="251520" y="-296996"/>
            <a:ext cx="8229600" cy="11430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The SPI Process—II</a:t>
            </a:r>
          </a:p>
        </p:txBody>
      </p:sp>
      <p:sp>
        <p:nvSpPr>
          <p:cNvPr id="198" name="Shape 198"/>
          <p:cNvSpPr txBox="1">
            <a:spLocks noGrp="1"/>
          </p:cNvSpPr>
          <p:nvPr>
            <p:ph idx="1"/>
          </p:nvPr>
        </p:nvSpPr>
        <p:spPr>
          <a:xfrm>
            <a:off x="0" y="764704"/>
            <a:ext cx="6084168" cy="4525963"/>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folHlink"/>
              </a:buClr>
              <a:buSzPct val="75000"/>
              <a:buFont typeface="Noto Symbol"/>
              <a:buChar char="■"/>
            </a:pPr>
            <a:r>
              <a:rPr lang="en-US" sz="2800" b="1" i="1" u="none" strike="noStrike" cap="none" baseline="0" dirty="0">
                <a:solidFill>
                  <a:schemeClr val="folHlink"/>
                </a:solidFill>
                <a:latin typeface="Quattrocento"/>
                <a:ea typeface="Quattrocento"/>
                <a:cs typeface="Quattrocento"/>
                <a:sym typeface="Quattrocento"/>
              </a:rPr>
              <a:t>Education and Training</a:t>
            </a:r>
          </a:p>
          <a:p>
            <a:pPr marL="342900" marR="0" lvl="0" indent="-342900" algn="l" rtl="0">
              <a:lnSpc>
                <a:spcPct val="90000"/>
              </a:lnSpc>
              <a:spcBef>
                <a:spcPts val="400"/>
              </a:spcBef>
              <a:spcAft>
                <a:spcPts val="0"/>
              </a:spcAft>
              <a:buClr>
                <a:schemeClr val="folHlink"/>
              </a:buClr>
              <a:buSzPct val="75000"/>
              <a:buFont typeface="Noto Symbol"/>
              <a:buChar char="■"/>
            </a:pPr>
            <a:r>
              <a:rPr lang="en-US" sz="2800" b="0" i="0" u="none" strike="noStrike" cap="none" baseline="0" dirty="0">
                <a:solidFill>
                  <a:srgbClr val="000000"/>
                </a:solidFill>
                <a:latin typeface="Quattrocento"/>
                <a:ea typeface="Quattrocento"/>
                <a:cs typeface="Quattrocento"/>
                <a:sym typeface="Quattrocento"/>
              </a:rPr>
              <a:t>Three types of education and training should be conducted: </a:t>
            </a:r>
          </a:p>
          <a:p>
            <a:pPr marL="742950" marR="0" lvl="1" indent="-285750" algn="l" rtl="0">
              <a:lnSpc>
                <a:spcPct val="90000"/>
              </a:lnSpc>
              <a:spcBef>
                <a:spcPts val="600"/>
              </a:spcBef>
              <a:spcAft>
                <a:spcPts val="0"/>
              </a:spcAft>
              <a:buClr>
                <a:schemeClr val="folHlink"/>
              </a:buClr>
              <a:buSzPct val="70000"/>
              <a:buFont typeface="Noto Symbol"/>
              <a:buChar char="■"/>
            </a:pPr>
            <a:r>
              <a:rPr lang="en-US" sz="1800" b="1" i="0" u="none" strike="noStrike" cap="none" baseline="0" dirty="0">
                <a:solidFill>
                  <a:schemeClr val="folHlink"/>
                </a:solidFill>
                <a:latin typeface="Quattrocento"/>
                <a:ea typeface="Quattrocento"/>
                <a:cs typeface="Quattrocento"/>
                <a:sym typeface="Quattrocento"/>
              </a:rPr>
              <a:t>Generic concepts and methods.</a:t>
            </a:r>
            <a:r>
              <a:rPr lang="en-US" sz="1800" b="0" i="0" u="none" strike="noStrike" cap="none" baseline="0" dirty="0">
                <a:solidFill>
                  <a:srgbClr val="000000"/>
                </a:solidFill>
                <a:latin typeface="Quattrocento"/>
                <a:ea typeface="Quattrocento"/>
                <a:cs typeface="Quattrocento"/>
                <a:sym typeface="Quattrocento"/>
              </a:rPr>
              <a:t> Directed toward both managers and practitioners, this category stresses both process and practice. The intent is to provide professionals with the intellectual tools they need to apply the software process effectively and to make rational decisions about improvements to the process.</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1" i="0" u="none" strike="noStrike" cap="none" baseline="0" dirty="0">
                <a:solidFill>
                  <a:schemeClr val="folHlink"/>
                </a:solidFill>
                <a:latin typeface="Quattrocento"/>
                <a:ea typeface="Quattrocento"/>
                <a:cs typeface="Quattrocento"/>
                <a:sym typeface="Quattrocento"/>
              </a:rPr>
              <a:t>Specific technology and tools.</a:t>
            </a:r>
            <a:r>
              <a:rPr lang="en-US" sz="1800" b="0" i="0" u="none" strike="noStrike" cap="none" baseline="0" dirty="0">
                <a:solidFill>
                  <a:schemeClr val="folHlink"/>
                </a:solidFill>
                <a:latin typeface="Quattrocento"/>
                <a:ea typeface="Quattrocento"/>
                <a:cs typeface="Quattrocento"/>
                <a:sym typeface="Quattrocento"/>
              </a:rPr>
              <a:t> </a:t>
            </a:r>
            <a:r>
              <a:rPr lang="en-US" sz="1800" b="0" i="0" u="none" strike="noStrike" cap="none" baseline="0" dirty="0">
                <a:solidFill>
                  <a:srgbClr val="000000"/>
                </a:solidFill>
                <a:latin typeface="Quattrocento"/>
                <a:ea typeface="Quattrocento"/>
                <a:cs typeface="Quattrocento"/>
                <a:sym typeface="Quattrocento"/>
              </a:rPr>
              <a:t>Directed primarily toward practitioners, this category stresses technologies and tools that have been adopted for local use. For example, if UML has been chosen for analysis and design modeling, a training curriculum for software engineering using UML would be established.</a:t>
            </a:r>
          </a:p>
          <a:p>
            <a:pPr marL="742950" marR="0" lvl="1" indent="-285750" algn="l" rtl="0">
              <a:lnSpc>
                <a:spcPct val="90000"/>
              </a:lnSpc>
              <a:spcBef>
                <a:spcPts val="300"/>
              </a:spcBef>
              <a:spcAft>
                <a:spcPts val="0"/>
              </a:spcAft>
              <a:buClr>
                <a:schemeClr val="folHlink"/>
              </a:buClr>
              <a:buSzPct val="70000"/>
              <a:buFont typeface="Noto Symbol"/>
              <a:buChar char="■"/>
            </a:pPr>
            <a:r>
              <a:rPr lang="en-US" sz="1800" b="1" i="0" u="none" strike="noStrike" cap="none" baseline="0" dirty="0">
                <a:solidFill>
                  <a:schemeClr val="folHlink"/>
                </a:solidFill>
                <a:latin typeface="Quattrocento"/>
                <a:ea typeface="Quattrocento"/>
                <a:cs typeface="Quattrocento"/>
                <a:sym typeface="Quattrocento"/>
              </a:rPr>
              <a:t>Business communication and quality-related topics.</a:t>
            </a:r>
            <a:r>
              <a:rPr lang="en-US" sz="1800" b="0" i="0" u="none" strike="noStrike" cap="none" baseline="0" dirty="0">
                <a:solidFill>
                  <a:srgbClr val="000000"/>
                </a:solidFill>
                <a:latin typeface="Quattrocento"/>
                <a:ea typeface="Quattrocento"/>
                <a:cs typeface="Quattrocento"/>
                <a:sym typeface="Quattrocento"/>
              </a:rPr>
              <a:t> Directed toward all stakeholders, this category focuses on “soft” topics that help enable better communication among stakeholders and foster a greater quality focus.</a:t>
            </a:r>
          </a:p>
        </p:txBody>
      </p:sp>
      <p:sp>
        <p:nvSpPr>
          <p:cNvPr id="2" name="مستطيل 1"/>
          <p:cNvSpPr/>
          <p:nvPr/>
        </p:nvSpPr>
        <p:spPr>
          <a:xfrm>
            <a:off x="7023394" y="295712"/>
            <a:ext cx="1247457" cy="369332"/>
          </a:xfrm>
          <a:prstGeom prst="rect">
            <a:avLst/>
          </a:prstGeom>
        </p:spPr>
        <p:txBody>
          <a:bodyPr wrap="none">
            <a:spAutoFit/>
          </a:bodyPr>
          <a:lstStyle/>
          <a:p>
            <a:r>
              <a:rPr lang="ar-SA" sz="1800" b="1" dirty="0"/>
              <a:t>عملية </a:t>
            </a:r>
            <a:r>
              <a:rPr lang="en-US" sz="1800" b="1" dirty="0"/>
              <a:t>SPI II</a:t>
            </a:r>
            <a:endParaRPr lang="ar-SA" sz="1800" b="1" dirty="0"/>
          </a:p>
        </p:txBody>
      </p:sp>
      <p:sp>
        <p:nvSpPr>
          <p:cNvPr id="3" name="مستطيل 2"/>
          <p:cNvSpPr/>
          <p:nvPr/>
        </p:nvSpPr>
        <p:spPr>
          <a:xfrm>
            <a:off x="6249128" y="610136"/>
            <a:ext cx="2859376" cy="6247864"/>
          </a:xfrm>
          <a:prstGeom prst="rect">
            <a:avLst/>
          </a:prstGeom>
        </p:spPr>
        <p:txBody>
          <a:bodyPr wrap="square">
            <a:spAutoFit/>
          </a:bodyPr>
          <a:lstStyle/>
          <a:p>
            <a:pPr marL="285750" indent="-285750" algn="r" rtl="1">
              <a:buFont typeface="Arial" pitchFamily="34" charset="0"/>
              <a:buChar char="•"/>
            </a:pPr>
            <a:r>
              <a:rPr lang="ar-SA" sz="1600" dirty="0"/>
              <a:t>التعليم والتدريب ثلاثة أنواع من التعليم والتدريب </a:t>
            </a:r>
            <a:r>
              <a:rPr lang="en-US" sz="1600" dirty="0"/>
              <a:t>should </a:t>
            </a:r>
            <a:r>
              <a:rPr lang="ar-SA" sz="1600" dirty="0"/>
              <a:t>ستجرى: الأساليب والمفاهيم العامة. توجه نحو كل من المديرين والممارسين، وتؤكد هذه الفئة كل من العملية والممارسة. والقصد من ذلك هو توفير المهنيين بالأدوات الفكرية انهم بحاجة الى تطبيق برامج عملية وفعالة لاتخاذ قرارات عقلانية بشأن إدخال تحسينات على العملية. التكنولوجيا وأدوات محددة. توجه نحو الممارسين في المقام الأول، هذه الفئة تؤكد التقنيات والأدوات يكون بين خبت جذوة شهرتها هذا </a:t>
            </a:r>
            <a:r>
              <a:rPr lang="en-US" sz="1600" dirty="0" err="1"/>
              <a:t>adopté</a:t>
            </a:r>
            <a:r>
              <a:rPr lang="en-US" sz="1600" dirty="0"/>
              <a:t> </a:t>
            </a:r>
            <a:r>
              <a:rPr lang="ar-SA" sz="1600" dirty="0"/>
              <a:t>للاستخدام المحلي. على سبيل المثال، إذا كان قد تم اختياره-</a:t>
            </a:r>
            <a:r>
              <a:rPr lang="en-US" sz="1600" dirty="0"/>
              <a:t>UML </a:t>
            </a:r>
            <a:r>
              <a:rPr lang="ar-SA" sz="1600" dirty="0"/>
              <a:t>لتحليل </a:t>
            </a:r>
            <a:r>
              <a:rPr lang="ar-SA" sz="1600" dirty="0" err="1"/>
              <a:t>ونمذجة</a:t>
            </a:r>
            <a:r>
              <a:rPr lang="ar-SA" sz="1600" dirty="0"/>
              <a:t> تصميم، منهج تدريبي لهندسة البرمجيات باستخدام </a:t>
            </a:r>
            <a:r>
              <a:rPr lang="en-US" sz="1600" dirty="0"/>
              <a:t>UML </a:t>
            </a:r>
            <a:r>
              <a:rPr lang="ar-SA" sz="1600" dirty="0"/>
              <a:t>ستنشأ. الاتصالات التجارية والموضوعات المتعلقة بالجودة. توجه نحو جميع أصحاب المصلحة، وتركز هذه الفئة على المواضيع "الناعمة" التي تساعد على تمكين تحسين الاتصال بين أصحاب المصلحة وتعزز نوعية في التركيز الكبرى.</a:t>
            </a:r>
          </a:p>
        </p:txBody>
      </p:sp>
    </p:spTree>
  </p:cSld>
  <p:clrMapOvr>
    <a:masterClrMapping/>
  </p:clrMapOvr>
  <p:transition spd="slow">
    <p:cut/>
  </p:transition>
</p:sld>
</file>

<file path=ppt/theme/theme1.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2907</Words>
  <Application>Microsoft Office PowerPoint</Application>
  <PresentationFormat>عرض على الشاشة (3:4)‏</PresentationFormat>
  <Paragraphs>247</Paragraphs>
  <Slides>20</Slides>
  <Notes>20</Notes>
  <HiddenSlides>0</HiddenSlides>
  <MMClips>0</MMClips>
  <ScaleCrop>false</ScaleCrop>
  <HeadingPairs>
    <vt:vector size="6" baseType="variant">
      <vt:variant>
        <vt:lpstr>الخطوط المستخدمة</vt:lpstr>
      </vt:variant>
      <vt:variant>
        <vt:i4>6</vt:i4>
      </vt:variant>
      <vt:variant>
        <vt:lpstr>نسق</vt:lpstr>
      </vt:variant>
      <vt:variant>
        <vt:i4>2</vt:i4>
      </vt:variant>
      <vt:variant>
        <vt:lpstr>عناوين الشرائح</vt:lpstr>
      </vt:variant>
      <vt:variant>
        <vt:i4>20</vt:i4>
      </vt:variant>
    </vt:vector>
  </HeadingPairs>
  <TitlesOfParts>
    <vt:vector size="28" baseType="lpstr">
      <vt:lpstr>Arial</vt:lpstr>
      <vt:lpstr>Quattrocento</vt:lpstr>
      <vt:lpstr>Helvetica Neue</vt:lpstr>
      <vt:lpstr>Times New Roman</vt:lpstr>
      <vt:lpstr>Noto Symbol</vt:lpstr>
      <vt:lpstr>Calibri</vt:lpstr>
      <vt:lpstr>1_Bold Stripes</vt:lpstr>
      <vt:lpstr>نسق Office</vt:lpstr>
      <vt:lpstr>Chapter 37</vt:lpstr>
      <vt:lpstr>What is SPI?</vt:lpstr>
      <vt:lpstr>SPI Framework</vt:lpstr>
      <vt:lpstr>Elements of a SPI Framework</vt:lpstr>
      <vt:lpstr>Constituencies</vt:lpstr>
      <vt:lpstr>Maturity Models</vt:lpstr>
      <vt:lpstr>Is SPI for Everyone?</vt:lpstr>
      <vt:lpstr>The SPI Process—I</vt:lpstr>
      <vt:lpstr>The SPI Process—II</vt:lpstr>
      <vt:lpstr>The SPI Process—III</vt:lpstr>
      <vt:lpstr>The SPI Process—IV</vt:lpstr>
      <vt:lpstr>The SPI Process—V</vt:lpstr>
      <vt:lpstr>Risk Management for SPI</vt:lpstr>
      <vt:lpstr>Dritical Success Factors</vt:lpstr>
      <vt:lpstr>The CMMI</vt:lpstr>
      <vt:lpstr>The People CMM</vt:lpstr>
      <vt:lpstr>P-CMM Process Areas</vt:lpstr>
      <vt:lpstr>Other SPI Frameworks</vt:lpstr>
      <vt:lpstr>SPI Return on Investment</vt:lpstr>
      <vt:lpstr>SPI Trends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37</dc:title>
  <cp:lastModifiedBy>Microsoft</cp:lastModifiedBy>
  <cp:revision>8</cp:revision>
  <dcterms:modified xsi:type="dcterms:W3CDTF">2015-12-01T10:05:02Z</dcterms:modified>
</cp:coreProperties>
</file>