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embeddedFontLst>
    <p:embeddedFont>
      <p:font typeface="Helvetica Neue" charset="0"/>
      <p:regular r:id="rId21"/>
      <p:bold r:id="rId22"/>
      <p:italic r:id="rId23"/>
      <p:boldItalic r:id="rId24"/>
    </p:embeddedFont>
    <p:embeddedFont>
      <p:font typeface="Quattrocento" charset="0"/>
      <p:regular r:id="rId25"/>
      <p:bold r:id="rId26"/>
    </p:embeddedFont>
    <p:embeddedFont>
      <p:font typeface="Calibri" pitchFamily="34" charset="0"/>
      <p:regular r:id="rId27"/>
      <p:bold r:id="rId28"/>
      <p:italic r:id="rId29"/>
      <p:boldItalic r:id="rId30"/>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0" d="100"/>
          <a:sy n="60" d="100"/>
        </p:scale>
        <p:origin x="-33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14400" y="4343400"/>
            <a:ext cx="50291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2419546401"/>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a:t>
            </a:fld>
            <a:endParaRPr lang="en-US" sz="1200" b="0" i="0" u="none" strike="noStrike" cap="none" baseline="0">
              <a:solidFill>
                <a:srgbClr val="000000"/>
              </a:solidFill>
              <a:latin typeface="Arial"/>
              <a:ea typeface="Arial"/>
              <a:cs typeface="Arial"/>
              <a:sym typeface="Arial"/>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8" name="Shape 138"/>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Shape 246"/>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10</a:t>
            </a:fld>
            <a:endParaRPr lang="en-US" sz="1200" b="0" i="0" u="none" strike="noStrike" cap="none" baseline="0">
              <a:solidFill>
                <a:srgbClr val="000000"/>
              </a:solidFill>
              <a:latin typeface="Arial"/>
              <a:ea typeface="Arial"/>
              <a:cs typeface="Arial"/>
              <a:sym typeface="Arial"/>
            </a:endParaRPr>
          </a:p>
        </p:txBody>
      </p:sp>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48" name="Shape 248"/>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11</a:t>
            </a:fld>
            <a:endParaRPr lang="en-US" sz="1200" b="0" i="0" u="none" strike="noStrike" cap="none" baseline="0">
              <a:solidFill>
                <a:srgbClr val="000000"/>
              </a:solidFill>
              <a:latin typeface="Arial"/>
              <a:ea typeface="Arial"/>
              <a:cs typeface="Arial"/>
              <a:sym typeface="Arial"/>
            </a:endParaRPr>
          </a:p>
        </p:txBody>
      </p:sp>
      <p:sp>
        <p:nvSpPr>
          <p:cNvPr id="256" name="Shape 2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57" name="Shape 25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12</a:t>
            </a:fld>
            <a:endParaRPr lang="en-US" sz="1200" b="0" i="0" u="none" strike="noStrike" cap="none" baseline="0">
              <a:solidFill>
                <a:srgbClr val="000000"/>
              </a:solidFill>
              <a:latin typeface="Arial"/>
              <a:ea typeface="Arial"/>
              <a:cs typeface="Arial"/>
              <a:sym typeface="Arial"/>
            </a:endParaRPr>
          </a:p>
        </p:txBody>
      </p:sp>
      <p:sp>
        <p:nvSpPr>
          <p:cNvPr id="265" name="Shape 2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66" name="Shape 266"/>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13</a:t>
            </a:fld>
            <a:endParaRPr lang="en-US" sz="1200" b="0" i="0" u="none" strike="noStrike" cap="none" baseline="0">
              <a:solidFill>
                <a:srgbClr val="000000"/>
              </a:solidFill>
              <a:latin typeface="Arial"/>
              <a:ea typeface="Arial"/>
              <a:cs typeface="Arial"/>
              <a:sym typeface="Arial"/>
            </a:endParaRPr>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75" name="Shape 275"/>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14</a:t>
            </a:fld>
            <a:endParaRPr lang="en-US" sz="1200" b="0" i="0" u="none" strike="noStrike" cap="none" baseline="0">
              <a:solidFill>
                <a:srgbClr val="000000"/>
              </a:solidFill>
              <a:latin typeface="Arial"/>
              <a:ea typeface="Arial"/>
              <a:cs typeface="Arial"/>
              <a:sym typeface="Arial"/>
            </a:endParaRPr>
          </a:p>
        </p:txBody>
      </p:sp>
      <p:sp>
        <p:nvSpPr>
          <p:cNvPr id="283" name="Shape 2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84" name="Shape 284"/>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15</a:t>
            </a:fld>
            <a:endParaRPr lang="en-US" sz="1200" b="0" i="0" u="none" strike="noStrike" cap="none" baseline="0">
              <a:solidFill>
                <a:srgbClr val="000000"/>
              </a:solidFill>
              <a:latin typeface="Arial"/>
              <a:ea typeface="Arial"/>
              <a:cs typeface="Arial"/>
              <a:sym typeface="Arial"/>
            </a:endParaRPr>
          </a:p>
        </p:txBody>
      </p:sp>
      <p:sp>
        <p:nvSpPr>
          <p:cNvPr id="292" name="Shape 2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93" name="Shape 293"/>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Shape 300"/>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16</a:t>
            </a:fld>
            <a:endParaRPr lang="en-US" sz="1200" b="0" i="0" u="none" strike="noStrike" cap="none" baseline="0">
              <a:solidFill>
                <a:srgbClr val="000000"/>
              </a:solidFill>
              <a:latin typeface="Arial"/>
              <a:ea typeface="Arial"/>
              <a:cs typeface="Arial"/>
              <a:sym typeface="Arial"/>
            </a:endParaRPr>
          </a:p>
        </p:txBody>
      </p:sp>
      <p:sp>
        <p:nvSpPr>
          <p:cNvPr id="301" name="Shape 3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2" name="Shape 302"/>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17</a:t>
            </a:fld>
            <a:endParaRPr lang="en-US" sz="1200" b="0" i="0" u="none" strike="noStrike" cap="none" baseline="0">
              <a:solidFill>
                <a:srgbClr val="000000"/>
              </a:solidFill>
              <a:latin typeface="Arial"/>
              <a:ea typeface="Arial"/>
              <a:cs typeface="Arial"/>
              <a:sym typeface="Arial"/>
            </a:endParaRPr>
          </a:p>
        </p:txBody>
      </p:sp>
      <p:sp>
        <p:nvSpPr>
          <p:cNvPr id="310" name="Shape 3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11" name="Shape 311"/>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2</a:t>
            </a:fld>
            <a:endParaRPr lang="en-US" sz="1200" b="0" i="0" u="none" strike="noStrike" cap="none" baseline="0">
              <a:solidFill>
                <a:srgbClr val="000000"/>
              </a:solidFill>
              <a:latin typeface="Arial"/>
              <a:ea typeface="Arial"/>
              <a:cs typeface="Arial"/>
              <a:sym typeface="Arial"/>
            </a:endParaRPr>
          </a:p>
        </p:txBody>
      </p:sp>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47" name="Shape 147"/>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3</a:t>
            </a:fld>
            <a:endParaRPr lang="en-US" sz="1200" b="0" i="0" u="none" strike="noStrike" cap="none" baseline="0">
              <a:solidFill>
                <a:srgbClr val="000000"/>
              </a:solidFill>
              <a:latin typeface="Arial"/>
              <a:ea typeface="Arial"/>
              <a:cs typeface="Arial"/>
              <a:sym typeface="Arial"/>
            </a:endParaRPr>
          </a:p>
        </p:txBody>
      </p:sp>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6" name="Shape 156"/>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4</a:t>
            </a:fld>
            <a:endParaRPr lang="en-US" sz="1200" b="0" i="0" u="none" strike="noStrike" cap="none" baseline="0">
              <a:solidFill>
                <a:srgbClr val="000000"/>
              </a:solidFill>
              <a:latin typeface="Arial"/>
              <a:ea typeface="Arial"/>
              <a:cs typeface="Arial"/>
              <a:sym typeface="Arial"/>
            </a:endParaRPr>
          </a:p>
        </p:txBody>
      </p:sp>
      <p:sp>
        <p:nvSpPr>
          <p:cNvPr id="164" name="Shape 1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5" name="Shape 165"/>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5</a:t>
            </a:fld>
            <a:endParaRPr lang="en-US" sz="1200" b="0" i="0" u="none" strike="noStrike" cap="none" baseline="0">
              <a:solidFill>
                <a:srgbClr val="000000"/>
              </a:solidFill>
              <a:latin typeface="Arial"/>
              <a:ea typeface="Arial"/>
              <a:cs typeface="Arial"/>
              <a:sym typeface="Arial"/>
            </a:endParaRPr>
          </a:p>
        </p:txBody>
      </p:sp>
      <p:sp>
        <p:nvSpPr>
          <p:cNvPr id="180" name="Shape 1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1" name="Shape 181"/>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6</a:t>
            </a:fld>
            <a:endParaRPr lang="en-US" sz="1200" b="0" i="0" u="none" strike="noStrike" cap="none" baseline="0">
              <a:solidFill>
                <a:srgbClr val="000000"/>
              </a:solidFill>
              <a:latin typeface="Arial"/>
              <a:ea typeface="Arial"/>
              <a:cs typeface="Arial"/>
              <a:sym typeface="Arial"/>
            </a:endParaRPr>
          </a:p>
        </p:txBody>
      </p:sp>
      <p:sp>
        <p:nvSpPr>
          <p:cNvPr id="189" name="Shape 1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0" name="Shape 190"/>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7</a:t>
            </a:fld>
            <a:endParaRPr lang="en-US" sz="1200" b="0" i="0" u="none" strike="noStrike" cap="none" baseline="0">
              <a:solidFill>
                <a:srgbClr val="000000"/>
              </a:solidFill>
              <a:latin typeface="Arial"/>
              <a:ea typeface="Arial"/>
              <a:cs typeface="Arial"/>
              <a:sym typeface="Arial"/>
            </a:endParaRPr>
          </a:p>
        </p:txBody>
      </p:sp>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9" name="Shape 199"/>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8</a:t>
            </a:fld>
            <a:endParaRPr lang="en-US" sz="1200" b="0" i="0" u="none" strike="noStrike" cap="none" baseline="0">
              <a:solidFill>
                <a:srgbClr val="000000"/>
              </a:solidFill>
              <a:latin typeface="Arial"/>
              <a:ea typeface="Arial"/>
              <a:cs typeface="Arial"/>
              <a:sym typeface="Arial"/>
            </a:endParaRPr>
          </a:p>
        </p:txBody>
      </p:sp>
      <p:sp>
        <p:nvSpPr>
          <p:cNvPr id="207" name="Shape 2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08" name="Shape 208"/>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9</a:t>
            </a:fld>
            <a:endParaRPr lang="en-US" sz="1200" b="0" i="0" u="none" strike="noStrike" cap="none" baseline="0">
              <a:solidFill>
                <a:srgbClr val="000000"/>
              </a:solidFill>
              <a:latin typeface="Arial"/>
              <a:ea typeface="Arial"/>
              <a:cs typeface="Arial"/>
              <a:sym typeface="Arial"/>
            </a:endParaRPr>
          </a:p>
        </p:txBody>
      </p:sp>
      <p:sp>
        <p:nvSpPr>
          <p:cNvPr id="238" name="Shape 2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39" name="Shape 239"/>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83"/>
        <p:cNvGrpSpPr/>
        <p:nvPr/>
      </p:nvGrpSpPr>
      <p:grpSpPr>
        <a:xfrm>
          <a:off x="0" y="0"/>
          <a:ext cx="0" cy="0"/>
          <a:chOff x="0" y="0"/>
          <a:chExt cx="0" cy="0"/>
        </a:xfrm>
      </p:grpSpPr>
      <p:sp>
        <p:nvSpPr>
          <p:cNvPr id="384" name="Shape 384"/>
          <p:cNvSpPr txBox="1">
            <a:spLocks noGrp="1"/>
          </p:cNvSpPr>
          <p:nvPr>
            <p:ph type="ctrTitle"/>
          </p:nvPr>
        </p:nvSpPr>
        <p:spPr>
          <a:xfrm>
            <a:off x="779462" y="1447800"/>
            <a:ext cx="7678736" cy="1081088"/>
          </a:xfrm>
          <a:prstGeom prst="rect">
            <a:avLst/>
          </a:prstGeom>
          <a:noFill/>
          <a:ln>
            <a:noFill/>
          </a:ln>
        </p:spPr>
        <p:txBody>
          <a:bodyPr lIns="91425" tIns="91425" rIns="91425" bIns="91425" anchor="b" anchorCtr="0"/>
          <a:lstStyle>
            <a:lvl1pPr marL="0" marR="0" indent="0" algn="r"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85" name="Shape 385"/>
          <p:cNvSpPr txBox="1">
            <a:spLocks noGrp="1"/>
          </p:cNvSpPr>
          <p:nvPr>
            <p:ph type="subTitle" idx="1"/>
          </p:nvPr>
        </p:nvSpPr>
        <p:spPr>
          <a:xfrm>
            <a:off x="4021137" y="2860675"/>
            <a:ext cx="4437062" cy="3114675"/>
          </a:xfrm>
          <a:prstGeom prst="rect">
            <a:avLst/>
          </a:prstGeom>
          <a:noFill/>
          <a:ln>
            <a:noFill/>
          </a:ln>
        </p:spPr>
        <p:txBody>
          <a:bodyPr lIns="91425" tIns="91425" rIns="91425" bIns="91425" anchor="t" anchorCtr="0"/>
          <a:lstStyle>
            <a:lvl1pPr marL="0" marR="0" indent="0" algn="l" rtl="0">
              <a:spcBef>
                <a:spcPts val="480"/>
              </a:spcBef>
              <a:spcAft>
                <a:spcPts val="0"/>
              </a:spcAft>
              <a:buClr>
                <a:schemeClr val="folHlink"/>
              </a:buClr>
              <a:buFont typeface="Noto Symbol"/>
              <a:buNone/>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86" name="Shape 386"/>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7" name="Shape 387"/>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8" name="Shape 388"/>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45570AB-B0E1-4F0A-9E66-5B3C5308D602}"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4784562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1187047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88008937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40712474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418132975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8064145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045570AB-B0E1-4F0A-9E66-5B3C5308D602}"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03551334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045570AB-B0E1-4F0A-9E66-5B3C5308D602}" type="datetimeFigureOut">
              <a:rPr lang="ar-SA" smtClean="0"/>
              <a:t>19/02/37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07221926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045570AB-B0E1-4F0A-9E66-5B3C5308D602}" type="datetimeFigureOut">
              <a:rPr lang="ar-SA" smtClean="0"/>
              <a:t>19/02/37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68100522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45570AB-B0E1-4F0A-9E66-5B3C5308D602}" type="datetimeFigureOut">
              <a:rPr lang="ar-SA" smtClean="0"/>
              <a:t>19/02/37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13111566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45570AB-B0E1-4F0A-9E66-5B3C5308D602}"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382495051"/>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2"/>
        <p:cNvGrpSpPr/>
        <p:nvPr/>
      </p:nvGrpSpPr>
      <p:grpSpPr>
        <a:xfrm>
          <a:off x="0" y="0"/>
          <a:ext cx="0" cy="0"/>
          <a:chOff x="0" y="0"/>
          <a:chExt cx="0" cy="0"/>
        </a:xfrm>
      </p:grpSpPr>
      <p:grpSp>
        <p:nvGrpSpPr>
          <p:cNvPr id="313" name="Shape 313"/>
          <p:cNvGrpSpPr/>
          <p:nvPr/>
        </p:nvGrpSpPr>
        <p:grpSpPr>
          <a:xfrm>
            <a:off x="-3175" y="0"/>
            <a:ext cx="9147175" cy="6867525"/>
            <a:chOff x="-3175" y="0"/>
            <a:chExt cx="9147175" cy="6867525"/>
          </a:xfrm>
        </p:grpSpPr>
        <p:grpSp>
          <p:nvGrpSpPr>
            <p:cNvPr id="314" name="Shape 314"/>
            <p:cNvGrpSpPr/>
            <p:nvPr/>
          </p:nvGrpSpPr>
          <p:grpSpPr>
            <a:xfrm>
              <a:off x="-3175" y="0"/>
              <a:ext cx="9067799" cy="6867525"/>
              <a:chOff x="-3175" y="0"/>
              <a:chExt cx="9067799" cy="6867525"/>
            </a:xfrm>
          </p:grpSpPr>
          <p:sp>
            <p:nvSpPr>
              <p:cNvPr id="315" name="Shape 315"/>
              <p:cNvSpPr txBox="1"/>
              <p:nvPr/>
            </p:nvSpPr>
            <p:spPr>
              <a:xfrm>
                <a:off x="-3175" y="0"/>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6" name="Shape 316"/>
              <p:cNvSpPr txBox="1"/>
              <p:nvPr/>
            </p:nvSpPr>
            <p:spPr>
              <a:xfrm>
                <a:off x="14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7" name="Shape 317"/>
              <p:cNvSpPr txBox="1"/>
              <p:nvPr/>
            </p:nvSpPr>
            <p:spPr>
              <a:xfrm>
                <a:off x="30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8" name="Shape 318"/>
              <p:cNvSpPr txBox="1"/>
              <p:nvPr/>
            </p:nvSpPr>
            <p:spPr>
              <a:xfrm>
                <a:off x="45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9" name="Shape 319"/>
              <p:cNvSpPr txBox="1"/>
              <p:nvPr/>
            </p:nvSpPr>
            <p:spPr>
              <a:xfrm>
                <a:off x="60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0" name="Shape 320"/>
              <p:cNvSpPr txBox="1"/>
              <p:nvPr/>
            </p:nvSpPr>
            <p:spPr>
              <a:xfrm>
                <a:off x="75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1" name="Shape 321"/>
              <p:cNvSpPr txBox="1"/>
              <p:nvPr/>
            </p:nvSpPr>
            <p:spPr>
              <a:xfrm>
                <a:off x="91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2" name="Shape 322"/>
              <p:cNvSpPr txBox="1"/>
              <p:nvPr/>
            </p:nvSpPr>
            <p:spPr>
              <a:xfrm>
                <a:off x="106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3" name="Shape 323"/>
              <p:cNvSpPr txBox="1"/>
              <p:nvPr/>
            </p:nvSpPr>
            <p:spPr>
              <a:xfrm>
                <a:off x="121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4" name="Shape 324"/>
              <p:cNvSpPr txBox="1"/>
              <p:nvPr/>
            </p:nvSpPr>
            <p:spPr>
              <a:xfrm>
                <a:off x="136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5" name="Shape 325"/>
              <p:cNvSpPr txBox="1"/>
              <p:nvPr/>
            </p:nvSpPr>
            <p:spPr>
              <a:xfrm>
                <a:off x="152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6" name="Shape 326"/>
              <p:cNvSpPr txBox="1"/>
              <p:nvPr/>
            </p:nvSpPr>
            <p:spPr>
              <a:xfrm>
                <a:off x="167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7" name="Shape 327"/>
              <p:cNvSpPr txBox="1"/>
              <p:nvPr/>
            </p:nvSpPr>
            <p:spPr>
              <a:xfrm>
                <a:off x="182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8" name="Shape 328"/>
              <p:cNvSpPr txBox="1"/>
              <p:nvPr/>
            </p:nvSpPr>
            <p:spPr>
              <a:xfrm>
                <a:off x="197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9" name="Shape 329"/>
              <p:cNvSpPr txBox="1"/>
              <p:nvPr/>
            </p:nvSpPr>
            <p:spPr>
              <a:xfrm>
                <a:off x="213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0" name="Shape 330"/>
              <p:cNvSpPr txBox="1"/>
              <p:nvPr/>
            </p:nvSpPr>
            <p:spPr>
              <a:xfrm>
                <a:off x="228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1" name="Shape 331"/>
              <p:cNvSpPr txBox="1"/>
              <p:nvPr/>
            </p:nvSpPr>
            <p:spPr>
              <a:xfrm>
                <a:off x="243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2" name="Shape 332"/>
              <p:cNvSpPr txBox="1"/>
              <p:nvPr/>
            </p:nvSpPr>
            <p:spPr>
              <a:xfrm>
                <a:off x="258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3" name="Shape 333"/>
              <p:cNvSpPr txBox="1"/>
              <p:nvPr/>
            </p:nvSpPr>
            <p:spPr>
              <a:xfrm>
                <a:off x="274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4" name="Shape 334"/>
              <p:cNvSpPr txBox="1"/>
              <p:nvPr/>
            </p:nvSpPr>
            <p:spPr>
              <a:xfrm>
                <a:off x="289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5" name="Shape 335"/>
              <p:cNvSpPr txBox="1"/>
              <p:nvPr/>
            </p:nvSpPr>
            <p:spPr>
              <a:xfrm>
                <a:off x="304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6" name="Shape 336"/>
              <p:cNvSpPr txBox="1"/>
              <p:nvPr/>
            </p:nvSpPr>
            <p:spPr>
              <a:xfrm>
                <a:off x="319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7" name="Shape 337"/>
              <p:cNvSpPr txBox="1"/>
              <p:nvPr/>
            </p:nvSpPr>
            <p:spPr>
              <a:xfrm>
                <a:off x="334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8" name="Shape 338"/>
              <p:cNvSpPr txBox="1"/>
              <p:nvPr/>
            </p:nvSpPr>
            <p:spPr>
              <a:xfrm>
                <a:off x="350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9" name="Shape 339"/>
              <p:cNvSpPr txBox="1"/>
              <p:nvPr/>
            </p:nvSpPr>
            <p:spPr>
              <a:xfrm>
                <a:off x="365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0" name="Shape 340"/>
              <p:cNvSpPr txBox="1"/>
              <p:nvPr/>
            </p:nvSpPr>
            <p:spPr>
              <a:xfrm>
                <a:off x="380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1" name="Shape 341"/>
              <p:cNvSpPr txBox="1"/>
              <p:nvPr/>
            </p:nvSpPr>
            <p:spPr>
              <a:xfrm>
                <a:off x="395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2" name="Shape 342"/>
              <p:cNvSpPr txBox="1"/>
              <p:nvPr/>
            </p:nvSpPr>
            <p:spPr>
              <a:xfrm>
                <a:off x="411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3" name="Shape 343"/>
              <p:cNvSpPr txBox="1"/>
              <p:nvPr/>
            </p:nvSpPr>
            <p:spPr>
              <a:xfrm>
                <a:off x="426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4" name="Shape 344"/>
              <p:cNvSpPr txBox="1"/>
              <p:nvPr/>
            </p:nvSpPr>
            <p:spPr>
              <a:xfrm>
                <a:off x="441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5" name="Shape 345"/>
              <p:cNvSpPr txBox="1"/>
              <p:nvPr/>
            </p:nvSpPr>
            <p:spPr>
              <a:xfrm>
                <a:off x="456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6" name="Shape 346"/>
              <p:cNvSpPr txBox="1"/>
              <p:nvPr/>
            </p:nvSpPr>
            <p:spPr>
              <a:xfrm>
                <a:off x="472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7" name="Shape 347"/>
              <p:cNvSpPr txBox="1"/>
              <p:nvPr/>
            </p:nvSpPr>
            <p:spPr>
              <a:xfrm>
                <a:off x="487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8" name="Shape 348"/>
              <p:cNvSpPr txBox="1"/>
              <p:nvPr/>
            </p:nvSpPr>
            <p:spPr>
              <a:xfrm>
                <a:off x="502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9" name="Shape 349"/>
              <p:cNvSpPr txBox="1"/>
              <p:nvPr/>
            </p:nvSpPr>
            <p:spPr>
              <a:xfrm>
                <a:off x="517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0" name="Shape 350"/>
              <p:cNvSpPr txBox="1"/>
              <p:nvPr/>
            </p:nvSpPr>
            <p:spPr>
              <a:xfrm>
                <a:off x="533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1" name="Shape 351"/>
              <p:cNvSpPr txBox="1"/>
              <p:nvPr/>
            </p:nvSpPr>
            <p:spPr>
              <a:xfrm>
                <a:off x="548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2" name="Shape 352"/>
              <p:cNvSpPr txBox="1"/>
              <p:nvPr/>
            </p:nvSpPr>
            <p:spPr>
              <a:xfrm>
                <a:off x="563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3" name="Shape 353"/>
              <p:cNvSpPr txBox="1"/>
              <p:nvPr/>
            </p:nvSpPr>
            <p:spPr>
              <a:xfrm>
                <a:off x="578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4" name="Shape 354"/>
              <p:cNvSpPr txBox="1"/>
              <p:nvPr/>
            </p:nvSpPr>
            <p:spPr>
              <a:xfrm>
                <a:off x="594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5" name="Shape 355"/>
              <p:cNvSpPr txBox="1"/>
              <p:nvPr/>
            </p:nvSpPr>
            <p:spPr>
              <a:xfrm>
                <a:off x="609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6" name="Shape 356"/>
              <p:cNvSpPr txBox="1"/>
              <p:nvPr/>
            </p:nvSpPr>
            <p:spPr>
              <a:xfrm>
                <a:off x="624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7" name="Shape 357"/>
              <p:cNvSpPr txBox="1"/>
              <p:nvPr/>
            </p:nvSpPr>
            <p:spPr>
              <a:xfrm>
                <a:off x="639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8" name="Shape 358"/>
              <p:cNvSpPr txBox="1"/>
              <p:nvPr/>
            </p:nvSpPr>
            <p:spPr>
              <a:xfrm>
                <a:off x="655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9" name="Shape 359"/>
              <p:cNvSpPr txBox="1"/>
              <p:nvPr/>
            </p:nvSpPr>
            <p:spPr>
              <a:xfrm>
                <a:off x="670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0" name="Shape 360"/>
              <p:cNvSpPr txBox="1"/>
              <p:nvPr/>
            </p:nvSpPr>
            <p:spPr>
              <a:xfrm>
                <a:off x="685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1" name="Shape 361"/>
              <p:cNvSpPr txBox="1"/>
              <p:nvPr/>
            </p:nvSpPr>
            <p:spPr>
              <a:xfrm>
                <a:off x="700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2" name="Shape 362"/>
              <p:cNvSpPr txBox="1"/>
              <p:nvPr/>
            </p:nvSpPr>
            <p:spPr>
              <a:xfrm>
                <a:off x="715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3" name="Shape 363"/>
              <p:cNvSpPr txBox="1"/>
              <p:nvPr/>
            </p:nvSpPr>
            <p:spPr>
              <a:xfrm>
                <a:off x="731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4" name="Shape 364"/>
              <p:cNvSpPr txBox="1"/>
              <p:nvPr/>
            </p:nvSpPr>
            <p:spPr>
              <a:xfrm>
                <a:off x="746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5" name="Shape 365"/>
              <p:cNvSpPr txBox="1"/>
              <p:nvPr/>
            </p:nvSpPr>
            <p:spPr>
              <a:xfrm>
                <a:off x="761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6" name="Shape 366"/>
              <p:cNvSpPr txBox="1"/>
              <p:nvPr/>
            </p:nvSpPr>
            <p:spPr>
              <a:xfrm>
                <a:off x="776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7" name="Shape 367"/>
              <p:cNvSpPr txBox="1"/>
              <p:nvPr/>
            </p:nvSpPr>
            <p:spPr>
              <a:xfrm>
                <a:off x="792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8" name="Shape 368"/>
              <p:cNvSpPr txBox="1"/>
              <p:nvPr/>
            </p:nvSpPr>
            <p:spPr>
              <a:xfrm>
                <a:off x="807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9" name="Shape 369"/>
              <p:cNvSpPr txBox="1"/>
              <p:nvPr/>
            </p:nvSpPr>
            <p:spPr>
              <a:xfrm>
                <a:off x="822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0" name="Shape 370"/>
              <p:cNvSpPr txBox="1"/>
              <p:nvPr/>
            </p:nvSpPr>
            <p:spPr>
              <a:xfrm>
                <a:off x="837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1" name="Shape 371"/>
              <p:cNvSpPr txBox="1"/>
              <p:nvPr/>
            </p:nvSpPr>
            <p:spPr>
              <a:xfrm>
                <a:off x="853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2" name="Shape 372"/>
              <p:cNvSpPr txBox="1"/>
              <p:nvPr/>
            </p:nvSpPr>
            <p:spPr>
              <a:xfrm>
                <a:off x="868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3" name="Shape 373"/>
              <p:cNvSpPr txBox="1"/>
              <p:nvPr/>
            </p:nvSpPr>
            <p:spPr>
              <a:xfrm>
                <a:off x="883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4" name="Shape 374"/>
              <p:cNvSpPr txBox="1"/>
              <p:nvPr/>
            </p:nvSpPr>
            <p:spPr>
              <a:xfrm>
                <a:off x="898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75" name="Shape 375"/>
            <p:cNvSpPr txBox="1"/>
            <p:nvPr/>
          </p:nvSpPr>
          <p:spPr>
            <a:xfrm>
              <a:off x="681037" y="0"/>
              <a:ext cx="8462961" cy="6858000"/>
            </a:xfrm>
            <a:prstGeom prst="rect">
              <a:avLst/>
            </a:prstGeom>
            <a:solidFill>
              <a:schemeClr val="accent1">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6" name="Shape 376"/>
            <p:cNvSpPr txBox="1"/>
            <p:nvPr/>
          </p:nvSpPr>
          <p:spPr>
            <a:xfrm>
              <a:off x="0" y="0"/>
              <a:ext cx="9144000" cy="509586"/>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77" name="Shape 377"/>
          <p:cNvSpPr txBox="1"/>
          <p:nvPr/>
        </p:nvSpPr>
        <p:spPr>
          <a:xfrm>
            <a:off x="3505200" y="2590800"/>
            <a:ext cx="4892675" cy="76199"/>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78" name="Shape 378"/>
          <p:cNvSpPr txBox="1">
            <a:spLocks noGrp="1"/>
          </p:cNvSpPr>
          <p:nvPr>
            <p:ph type="title"/>
          </p:nvPr>
        </p:nvSpPr>
        <p:spPr>
          <a:xfrm>
            <a:off x="1219200" y="990600"/>
            <a:ext cx="6705599" cy="633412"/>
          </a:xfrm>
          <a:prstGeom prst="rect">
            <a:avLst/>
          </a:prstGeom>
          <a:noFill/>
          <a:ln>
            <a:noFill/>
          </a:ln>
        </p:spPr>
        <p:txBody>
          <a:bodyPr lIns="91425" tIns="91425" rIns="91425" bIns="91425" anchor="b"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79" name="Shape 379"/>
          <p:cNvSpPr txBox="1">
            <a:spLocks noGrp="1"/>
          </p:cNvSpPr>
          <p:nvPr>
            <p:ph type="body" idx="1"/>
          </p:nvPr>
        </p:nvSpPr>
        <p:spPr>
          <a:xfrm>
            <a:off x="1828800" y="1905000"/>
            <a:ext cx="6934199" cy="4190999"/>
          </a:xfrm>
          <a:prstGeom prst="rect">
            <a:avLst/>
          </a:prstGeom>
          <a:noFill/>
          <a:ln>
            <a:noFill/>
          </a:ln>
        </p:spPr>
        <p:txBody>
          <a:bodyPr lIns="91425" tIns="91425" rIns="91425" bIns="91425" anchor="t" anchorCtr="0"/>
          <a:lstStyle>
            <a:lvl1pPr marL="342900" marR="0" indent="-228600" algn="l" rtl="0">
              <a:spcBef>
                <a:spcPts val="480"/>
              </a:spcBef>
              <a:spcAft>
                <a:spcPts val="0"/>
              </a:spcAft>
              <a:buClr>
                <a:schemeClr val="folHlink"/>
              </a:buClr>
              <a:buFont typeface="Noto Symbol"/>
              <a:buChar char="■"/>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80" name="Shape 380"/>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1" name="Shape 381"/>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82" name="Shape 382"/>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45570AB-B0E1-4F0A-9E66-5B3C5308D602}" type="datetimeFigureOut">
              <a:rPr lang="ar-SA" smtClean="0"/>
              <a:t>19/02/37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03774866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1" name="Shape 131"/>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32" name="Shape 132"/>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Chapter 36</a:t>
            </a:r>
          </a:p>
        </p:txBody>
      </p:sp>
      <p:sp>
        <p:nvSpPr>
          <p:cNvPr id="133" name="Shape 133"/>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a:solidFill>
                  <a:schemeClr val="folHlink"/>
                </a:solidFill>
                <a:latin typeface="Helvetica Neue"/>
                <a:ea typeface="Helvetica Neue"/>
                <a:cs typeface="Helvetica Neue"/>
                <a:sym typeface="Helvetica Neue"/>
              </a:rPr>
              <a:t>Maintenance and Reengineering</a:t>
            </a:r>
          </a:p>
        </p:txBody>
      </p:sp>
      <p:sp>
        <p:nvSpPr>
          <p:cNvPr id="134" name="Shape 134"/>
          <p:cNvSpPr txBox="1"/>
          <p:nvPr/>
        </p:nvSpPr>
        <p:spPr>
          <a:xfrm>
            <a:off x="2133600" y="2438400"/>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i="1" u="none" strike="noStrike" cap="none" baseline="0">
                <a:solidFill>
                  <a:schemeClr val="dk2"/>
                </a:solidFill>
                <a:latin typeface="Helvetica Neue"/>
                <a:ea typeface="Helvetica Neue"/>
                <a:cs typeface="Helvetica Neue"/>
                <a:sym typeface="Helvetica Neue"/>
              </a:rPr>
              <a:t>Slide Set to accompany</a:t>
            </a:r>
            <a:r>
              <a:rPr lang="en-US" sz="3200" b="0" i="1" u="none" strike="noStrike" cap="none" baseline="0">
                <a:solidFill>
                  <a:schemeClr val="dk2"/>
                </a:solidFill>
                <a:latin typeface="Helvetica Neue"/>
                <a:ea typeface="Helvetica Neue"/>
                <a:cs typeface="Helvetica Neue"/>
                <a:sym typeface="Helvetica Neue"/>
              </a:rPr>
              <a:t/>
            </a:r>
            <a:br>
              <a:rPr lang="en-US" sz="3200" b="0" i="1" u="none" strike="noStrike" cap="none" baseline="0">
                <a:solidFill>
                  <a:schemeClr val="dk2"/>
                </a:solidFill>
                <a:latin typeface="Helvetica Neue"/>
                <a:ea typeface="Helvetica Neue"/>
                <a:cs typeface="Helvetica Neue"/>
                <a:sym typeface="Helvetica Neue"/>
              </a:rPr>
            </a:br>
            <a:r>
              <a:rPr lang="en-US" sz="2000" b="0" i="1" u="none" strike="noStrike" cap="none" baseline="0">
                <a:solidFill>
                  <a:schemeClr val="dk2"/>
                </a:solidFill>
                <a:latin typeface="Helvetica Neue"/>
                <a:ea typeface="Helvetica Neue"/>
                <a:cs typeface="Helvetica Neue"/>
                <a:sym typeface="Helvetica Neue"/>
              </a:rPr>
              <a:t>Software Engineering: A Practitioner’s Approach, 8/e</a:t>
            </a:r>
            <a:r>
              <a:rPr lang="en-US" sz="2400" b="0" i="1" u="none" strike="noStrike" cap="none" baseline="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i="0" u="none" strike="noStrike" cap="none" baseline="0">
                <a:solidFill>
                  <a:schemeClr val="dk1"/>
                </a:solidFill>
                <a:latin typeface="Arial"/>
                <a:ea typeface="Arial"/>
                <a:cs typeface="Arial"/>
                <a:sym typeface="Arial"/>
              </a:rPr>
              <a:t>Slides copyright © 1996, 2001, 2005, 2009, 2014</a:t>
            </a:r>
            <a:r>
              <a:rPr lang="en-US" sz="1800" b="0" i="0" u="none" strike="noStrike" cap="none" baseline="0">
                <a:solidFill>
                  <a:schemeClr val="dk1"/>
                </a:solidFill>
                <a:latin typeface="Arial"/>
                <a:ea typeface="Arial"/>
                <a:cs typeface="Arial"/>
                <a:sym typeface="Arial"/>
              </a:rPr>
              <a:t> </a:t>
            </a:r>
            <a:r>
              <a:rPr lang="en-US" sz="1200" b="1" i="0" u="none" strike="noStrike" cap="none" baseline="0">
                <a:solidFill>
                  <a:schemeClr val="dk1"/>
                </a:solidFill>
                <a:latin typeface="Arial"/>
                <a:ea typeface="Arial"/>
                <a:cs typeface="Arial"/>
                <a:sym typeface="Arial"/>
              </a:rPr>
              <a:t>by Roger S. Pressman</a:t>
            </a:r>
          </a:p>
          <a:p>
            <a:pPr marL="0" marR="0" lvl="0" indent="0" algn="l" rtl="0">
              <a:lnSpc>
                <a:spcPct val="100000"/>
              </a:lnSpc>
              <a:spcBef>
                <a:spcPts val="0"/>
              </a:spcBef>
              <a:spcAft>
                <a:spcPts val="0"/>
              </a:spcAft>
              <a:buClr>
                <a:schemeClr val="dk1"/>
              </a:buClr>
              <a:buFont typeface="Arial"/>
              <a:buNone/>
            </a:pPr>
            <a:endParaRPr sz="1800" b="1" i="1" u="none" strike="noStrike" cap="none" baseline="0">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i="1" u="none" strike="noStrike" cap="none" baseline="0">
                <a:solidFill>
                  <a:schemeClr val="dk2"/>
                </a:solidFill>
                <a:latin typeface="Arial"/>
                <a:ea typeface="Arial"/>
                <a:cs typeface="Aria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May be reproduced ONLY for student use at the university level when used in conjunction with </a:t>
            </a:r>
            <a:r>
              <a:rPr lang="en-US" sz="1200" b="0" i="1" u="none" strike="noStrike" cap="none" baseline="0">
                <a:solidFill>
                  <a:schemeClr val="dk1"/>
                </a:solidFill>
                <a:latin typeface="Arial"/>
                <a:ea typeface="Arial"/>
                <a:cs typeface="Arial"/>
                <a:sym typeface="Arial"/>
              </a:rPr>
              <a:t>Software Engineering: A Practitioner's Approach, 8/e. </a:t>
            </a:r>
            <a:r>
              <a:rPr lang="en-US" sz="1200" b="0" i="0" u="none" strike="noStrike" cap="none" baseline="0">
                <a:solidFill>
                  <a:schemeClr val="dk1"/>
                </a:solidFill>
                <a:latin typeface="Arial"/>
                <a:ea typeface="Arial"/>
                <a:cs typeface="Arial"/>
                <a:sym typeface="Arial"/>
              </a:rPr>
              <a:t>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43" name="Shape 243"/>
          <p:cNvSpPr txBox="1">
            <a:spLocks noGrp="1"/>
          </p:cNvSpPr>
          <p:nvPr>
            <p:ph type="title"/>
          </p:nvPr>
        </p:nvSpPr>
        <p:spPr>
          <a:xfrm>
            <a:off x="179512" y="260648"/>
            <a:ext cx="4249737"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Inventory Analysis</a:t>
            </a:r>
          </a:p>
        </p:txBody>
      </p:sp>
      <p:sp>
        <p:nvSpPr>
          <p:cNvPr id="244" name="Shape 244"/>
          <p:cNvSpPr txBox="1">
            <a:spLocks noGrp="1"/>
          </p:cNvSpPr>
          <p:nvPr>
            <p:ph idx="1"/>
          </p:nvPr>
        </p:nvSpPr>
        <p:spPr>
          <a:xfrm>
            <a:off x="179512" y="1052736"/>
            <a:ext cx="5867400" cy="4114800"/>
          </a:xfrm>
          <a:prstGeom prst="rect">
            <a:avLst/>
          </a:prstGeom>
          <a:noFill/>
          <a:ln>
            <a:noFill/>
          </a:ln>
        </p:spPr>
        <p:txBody>
          <a:bodyPr lIns="90475" tIns="44450" rIns="90475" bIns="44450" anchor="t" anchorCtr="0">
            <a:noAutofit/>
          </a:bodyPr>
          <a:lstStyle/>
          <a:p>
            <a:pPr marL="285750" marR="0" lvl="0" indent="-285750" algn="l" rtl="0">
              <a:lnSpc>
                <a:spcPct val="8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build a table that contains all applications</a:t>
            </a:r>
          </a:p>
          <a:p>
            <a:pPr marL="285750" marR="0" lvl="0" indent="-285750" algn="l" rtl="0">
              <a:lnSpc>
                <a:spcPct val="8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establish a list of criteria, e.g., </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name of the application</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year it was originally created</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number of substantive changes made to it</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total effort applied to make these changes</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date of last substantive change</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effort applied to make the last change</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system(s) in which it resides</a:t>
            </a:r>
          </a:p>
          <a:p>
            <a:pPr marL="685800" marR="0" lvl="1" indent="-228600" algn="l" rtl="0">
              <a:lnSpc>
                <a:spcPct val="75000"/>
              </a:lnSpc>
              <a:spcBef>
                <a:spcPts val="36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applications to which it interfaces, ...</a:t>
            </a:r>
          </a:p>
          <a:p>
            <a:pPr marL="285750" marR="0" lvl="0" indent="-285750" algn="l" rtl="0">
              <a:lnSpc>
                <a:spcPct val="8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analyze and prioritize to select candidates for reengineering</a:t>
            </a:r>
          </a:p>
        </p:txBody>
      </p:sp>
      <p:sp>
        <p:nvSpPr>
          <p:cNvPr id="2" name="مستطيل 1"/>
          <p:cNvSpPr/>
          <p:nvPr/>
        </p:nvSpPr>
        <p:spPr>
          <a:xfrm>
            <a:off x="7543800" y="476672"/>
            <a:ext cx="1042273" cy="307777"/>
          </a:xfrm>
          <a:prstGeom prst="rect">
            <a:avLst/>
          </a:prstGeom>
        </p:spPr>
        <p:txBody>
          <a:bodyPr wrap="none">
            <a:spAutoFit/>
          </a:bodyPr>
          <a:lstStyle/>
          <a:p>
            <a:r>
              <a:rPr lang="ar-SA" dirty="0"/>
              <a:t>تحليل المخزون</a:t>
            </a:r>
          </a:p>
        </p:txBody>
      </p:sp>
      <p:sp>
        <p:nvSpPr>
          <p:cNvPr id="3" name="مستطيل 2"/>
          <p:cNvSpPr/>
          <p:nvPr/>
        </p:nvSpPr>
        <p:spPr>
          <a:xfrm>
            <a:off x="4272698" y="3796585"/>
            <a:ext cx="4572000" cy="2800767"/>
          </a:xfrm>
          <a:prstGeom prst="rect">
            <a:avLst/>
          </a:prstGeom>
        </p:spPr>
        <p:txBody>
          <a:bodyPr>
            <a:spAutoFit/>
          </a:bodyPr>
          <a:lstStyle/>
          <a:p>
            <a:pPr marL="285750" indent="-285750" algn="r" rtl="1">
              <a:buFont typeface="Arial" pitchFamily="34" charset="0"/>
              <a:buChar char="•"/>
            </a:pPr>
            <a:r>
              <a:rPr lang="ar-SA" sz="1600" dirty="0"/>
              <a:t>أن بناء جدولا جميع التطبيقات</a:t>
            </a:r>
          </a:p>
          <a:p>
            <a:pPr marL="285750" indent="-285750" algn="r" rtl="1">
              <a:buFont typeface="Arial" pitchFamily="34" charset="0"/>
              <a:buChar char="•"/>
            </a:pPr>
            <a:r>
              <a:rPr lang="ar-SA" sz="1600" dirty="0"/>
              <a:t>وضع قائمة من المعايير، على سبيل المثال،</a:t>
            </a:r>
          </a:p>
          <a:p>
            <a:pPr marL="285750" indent="-285750" algn="r" rtl="1">
              <a:buFont typeface="Arial" pitchFamily="34" charset="0"/>
              <a:buChar char="•"/>
            </a:pPr>
            <a:r>
              <a:rPr lang="ar-SA" sz="1600" dirty="0"/>
              <a:t>اسم التطبيق</a:t>
            </a:r>
          </a:p>
          <a:p>
            <a:pPr marL="285750" indent="-285750" algn="r" rtl="1">
              <a:buFont typeface="Arial" pitchFamily="34" charset="0"/>
              <a:buChar char="•"/>
            </a:pPr>
            <a:r>
              <a:rPr lang="ar-SA" sz="1600" dirty="0"/>
              <a:t>تم إنشاؤه أصلا العام</a:t>
            </a:r>
          </a:p>
          <a:p>
            <a:pPr marL="285750" indent="-285750" algn="r" rtl="1">
              <a:buFont typeface="Arial" pitchFamily="34" charset="0"/>
              <a:buChar char="•"/>
            </a:pPr>
            <a:r>
              <a:rPr lang="ar-SA" sz="1600" dirty="0"/>
              <a:t>عدد التبادل الجوهري قدم إليها</a:t>
            </a:r>
          </a:p>
          <a:p>
            <a:pPr marL="285750" indent="-285750" algn="r" rtl="1">
              <a:buFont typeface="Arial" pitchFamily="34" charset="0"/>
              <a:buChar char="•"/>
            </a:pPr>
            <a:r>
              <a:rPr lang="ar-SA" sz="1600" dirty="0"/>
              <a:t>مجموع جهود التطبيقية لجعل الصرف أطروحة</a:t>
            </a:r>
          </a:p>
          <a:p>
            <a:pPr marL="285750" indent="-285750" algn="r" rtl="1">
              <a:buFont typeface="Arial" pitchFamily="34" charset="0"/>
              <a:buChar char="•"/>
            </a:pPr>
            <a:r>
              <a:rPr lang="ar-SA" sz="1600" dirty="0"/>
              <a:t>تاريخ تغييرات جوهرية مشاركة</a:t>
            </a:r>
          </a:p>
          <a:p>
            <a:pPr marL="285750" indent="-285750" algn="r" rtl="1">
              <a:buFont typeface="Arial" pitchFamily="34" charset="0"/>
              <a:buChar char="•"/>
            </a:pPr>
            <a:r>
              <a:rPr lang="ar-SA" sz="1600" dirty="0"/>
              <a:t>جهود تطبيقية لجعل التغيير الأخير</a:t>
            </a:r>
          </a:p>
          <a:p>
            <a:pPr marL="285750" indent="-285750" algn="r" rtl="1">
              <a:buFont typeface="Arial" pitchFamily="34" charset="0"/>
              <a:buChar char="•"/>
            </a:pPr>
            <a:r>
              <a:rPr lang="ar-SA" sz="1600" dirty="0"/>
              <a:t>النظام (ق) في خامسة أنه يسكن</a:t>
            </a:r>
          </a:p>
          <a:p>
            <a:pPr marL="285750" indent="-285750" algn="r" rtl="1">
              <a:buFont typeface="Arial" pitchFamily="34" charset="0"/>
              <a:buChar char="•"/>
            </a:pPr>
            <a:r>
              <a:rPr lang="ar-SA" sz="1600" dirty="0"/>
              <a:t>انها واجهات لتطبيقات خامسة ...</a:t>
            </a:r>
          </a:p>
          <a:p>
            <a:pPr marL="285750" indent="-285750" algn="r" rtl="1">
              <a:buFont typeface="Arial" pitchFamily="34" charset="0"/>
              <a:buChar char="•"/>
            </a:pPr>
            <a:r>
              <a:rPr lang="ar-SA" sz="1600" dirty="0"/>
              <a:t>تحليل وتحديد الأولويات لاختيار المرشحين للهندسة إعادة</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52" name="Shape 252"/>
          <p:cNvSpPr txBox="1">
            <a:spLocks noGrp="1"/>
          </p:cNvSpPr>
          <p:nvPr>
            <p:ph type="title"/>
          </p:nvPr>
        </p:nvSpPr>
        <p:spPr>
          <a:xfrm>
            <a:off x="230832" y="-315416"/>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Document Restructuring</a:t>
            </a:r>
          </a:p>
        </p:txBody>
      </p:sp>
      <p:sp>
        <p:nvSpPr>
          <p:cNvPr id="253" name="Shape 253"/>
          <p:cNvSpPr txBox="1">
            <a:spLocks noGrp="1"/>
          </p:cNvSpPr>
          <p:nvPr>
            <p:ph idx="1"/>
          </p:nvPr>
        </p:nvSpPr>
        <p:spPr>
          <a:xfrm>
            <a:off x="1762" y="928465"/>
            <a:ext cx="5146302" cy="41909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Weak documentation is the trademark of many legacy systems. </a:t>
            </a:r>
          </a:p>
          <a:p>
            <a:pPr marL="342900" marR="0" lvl="0" indent="-342900" algn="l" rtl="0">
              <a:lnSpc>
                <a:spcPct val="100000"/>
              </a:lnSpc>
              <a:spcBef>
                <a:spcPts val="60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But what do we do about it? What are our options?</a:t>
            </a:r>
          </a:p>
          <a:p>
            <a:pPr marL="342900" marR="0" lvl="0" indent="-342900" algn="l" rtl="0">
              <a:lnSpc>
                <a:spcPct val="100000"/>
              </a:lnSpc>
              <a:spcBef>
                <a:spcPts val="60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Options …</a:t>
            </a:r>
          </a:p>
          <a:p>
            <a:pPr marL="742950" marR="0" lvl="1" indent="-285750" algn="l" rtl="0">
              <a:lnSpc>
                <a:spcPct val="100000"/>
              </a:lnSpc>
              <a:spcBef>
                <a:spcPts val="600"/>
              </a:spcBef>
              <a:spcAft>
                <a:spcPts val="0"/>
              </a:spcAft>
              <a:buClr>
                <a:schemeClr val="folHlink"/>
              </a:buClr>
              <a:buSzPct val="70000"/>
              <a:buFont typeface="Noto Symbol"/>
              <a:buChar char="■"/>
            </a:pPr>
            <a:r>
              <a:rPr lang="en-US" sz="1800" b="0" i="1" u="none" strike="noStrike" cap="none" baseline="0" dirty="0">
                <a:solidFill>
                  <a:schemeClr val="folHlink"/>
                </a:solidFill>
                <a:latin typeface="Times New Roman"/>
                <a:ea typeface="Times New Roman"/>
                <a:cs typeface="Times New Roman"/>
                <a:sym typeface="Times New Roman"/>
              </a:rPr>
              <a:t>Creating documentation is far too time consuming.</a:t>
            </a:r>
            <a:r>
              <a:rPr lang="en-US" sz="1800" b="0" i="0" u="none" strike="noStrike" cap="none" baseline="0" dirty="0">
                <a:solidFill>
                  <a:schemeClr val="dk1"/>
                </a:solidFill>
                <a:latin typeface="Times New Roman"/>
                <a:ea typeface="Times New Roman"/>
                <a:cs typeface="Times New Roman"/>
                <a:sym typeface="Times New Roman"/>
              </a:rPr>
              <a:t> If the system works, we’ll live with what we have. In some cases, this is the correct approach.</a:t>
            </a:r>
          </a:p>
          <a:p>
            <a:pPr marL="742950" marR="0" lvl="1" indent="-285750" algn="l" rtl="0">
              <a:lnSpc>
                <a:spcPct val="100000"/>
              </a:lnSpc>
              <a:spcBef>
                <a:spcPts val="600"/>
              </a:spcBef>
              <a:spcAft>
                <a:spcPts val="0"/>
              </a:spcAft>
              <a:buClr>
                <a:schemeClr val="folHlink"/>
              </a:buClr>
              <a:buSzPct val="70000"/>
              <a:buFont typeface="Noto Symbol"/>
              <a:buChar char="■"/>
            </a:pPr>
            <a:r>
              <a:rPr lang="en-US" sz="1800" b="0" i="1" u="none" strike="noStrike" cap="none" baseline="0" dirty="0">
                <a:solidFill>
                  <a:schemeClr val="folHlink"/>
                </a:solidFill>
                <a:latin typeface="Times New Roman"/>
                <a:ea typeface="Times New Roman"/>
                <a:cs typeface="Times New Roman"/>
                <a:sym typeface="Times New Roman"/>
              </a:rPr>
              <a:t>Documentation must be updated, but we have limited resources. </a:t>
            </a:r>
            <a:r>
              <a:rPr lang="en-US" sz="1800" b="0" i="0" u="none" strike="noStrike" cap="none" baseline="0" dirty="0">
                <a:solidFill>
                  <a:schemeClr val="dk1"/>
                </a:solidFill>
                <a:latin typeface="Times New Roman"/>
                <a:ea typeface="Times New Roman"/>
                <a:cs typeface="Times New Roman"/>
                <a:sym typeface="Times New Roman"/>
              </a:rPr>
              <a:t>We’ll use a “document when touched” approach. It may not be necessary to fully </a:t>
            </a:r>
            <a:r>
              <a:rPr lang="en-US" sz="1800" b="0" i="0" u="none" strike="noStrike" cap="none" baseline="0" dirty="0" err="1">
                <a:solidFill>
                  <a:schemeClr val="dk1"/>
                </a:solidFill>
                <a:latin typeface="Times New Roman"/>
                <a:ea typeface="Times New Roman"/>
                <a:cs typeface="Times New Roman"/>
                <a:sym typeface="Times New Roman"/>
              </a:rPr>
              <a:t>redocument</a:t>
            </a:r>
            <a:r>
              <a:rPr lang="en-US" sz="1800" b="0" i="0" u="none" strike="noStrike" cap="none" baseline="0" dirty="0">
                <a:solidFill>
                  <a:schemeClr val="dk1"/>
                </a:solidFill>
                <a:latin typeface="Times New Roman"/>
                <a:ea typeface="Times New Roman"/>
                <a:cs typeface="Times New Roman"/>
                <a:sym typeface="Times New Roman"/>
              </a:rPr>
              <a:t> an application.</a:t>
            </a:r>
          </a:p>
          <a:p>
            <a:pPr marL="742950" marR="0" lvl="1" indent="-285750" algn="l" rtl="0">
              <a:lnSpc>
                <a:spcPct val="100000"/>
              </a:lnSpc>
              <a:spcBef>
                <a:spcPts val="600"/>
              </a:spcBef>
              <a:spcAft>
                <a:spcPts val="0"/>
              </a:spcAft>
              <a:buClr>
                <a:schemeClr val="folHlink"/>
              </a:buClr>
              <a:buSzPct val="70000"/>
              <a:buFont typeface="Noto Symbol"/>
              <a:buChar char="■"/>
            </a:pPr>
            <a:r>
              <a:rPr lang="en-US" sz="1800" b="0" i="1" u="none" strike="noStrike" cap="none" baseline="0" dirty="0">
                <a:solidFill>
                  <a:schemeClr val="folHlink"/>
                </a:solidFill>
                <a:latin typeface="Times New Roman"/>
                <a:ea typeface="Times New Roman"/>
                <a:cs typeface="Times New Roman"/>
                <a:sym typeface="Times New Roman"/>
              </a:rPr>
              <a:t>The system is business critical and must be fully </a:t>
            </a:r>
            <a:r>
              <a:rPr lang="en-US" sz="1800" b="0" i="1" u="none" strike="noStrike" cap="none" baseline="0" dirty="0" err="1">
                <a:solidFill>
                  <a:schemeClr val="folHlink"/>
                </a:solidFill>
                <a:latin typeface="Times New Roman"/>
                <a:ea typeface="Times New Roman"/>
                <a:cs typeface="Times New Roman"/>
                <a:sym typeface="Times New Roman"/>
              </a:rPr>
              <a:t>redocumented</a:t>
            </a:r>
            <a:r>
              <a:rPr lang="en-US" sz="1800" b="0" i="1"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Even in this case, an intelligent approach is to pare documentation to an essential minimum.</a:t>
            </a:r>
          </a:p>
        </p:txBody>
      </p:sp>
      <p:sp>
        <p:nvSpPr>
          <p:cNvPr id="2" name="مستطيل 1"/>
          <p:cNvSpPr/>
          <p:nvPr/>
        </p:nvSpPr>
        <p:spPr>
          <a:xfrm>
            <a:off x="7337266" y="620688"/>
            <a:ext cx="1144865" cy="307777"/>
          </a:xfrm>
          <a:prstGeom prst="rect">
            <a:avLst/>
          </a:prstGeom>
        </p:spPr>
        <p:txBody>
          <a:bodyPr wrap="none">
            <a:spAutoFit/>
          </a:bodyPr>
          <a:lstStyle/>
          <a:p>
            <a:r>
              <a:rPr lang="ar-SA" dirty="0"/>
              <a:t>وثيقة إعادة هيكلة</a:t>
            </a:r>
          </a:p>
        </p:txBody>
      </p:sp>
      <p:sp>
        <p:nvSpPr>
          <p:cNvPr id="3" name="مستطيل 2"/>
          <p:cNvSpPr/>
          <p:nvPr/>
        </p:nvSpPr>
        <p:spPr>
          <a:xfrm>
            <a:off x="5148064" y="1268760"/>
            <a:ext cx="3691136" cy="4801314"/>
          </a:xfrm>
          <a:prstGeom prst="rect">
            <a:avLst/>
          </a:prstGeom>
        </p:spPr>
        <p:txBody>
          <a:bodyPr wrap="square">
            <a:spAutoFit/>
          </a:bodyPr>
          <a:lstStyle/>
          <a:p>
            <a:pPr marL="285750" indent="-285750" algn="r" rtl="1">
              <a:buFont typeface="Arial" pitchFamily="34" charset="0"/>
              <a:buChar char="•"/>
            </a:pPr>
            <a:r>
              <a:rPr lang="ar-SA" sz="1800" dirty="0"/>
              <a:t>وثائق الضعيفة هي علامة تجارية لكثير من الأنظمة القديمة.</a:t>
            </a:r>
          </a:p>
          <a:p>
            <a:pPr marL="285750" indent="-285750" algn="r" rtl="1">
              <a:buFont typeface="Arial" pitchFamily="34" charset="0"/>
              <a:buChar char="•"/>
            </a:pPr>
            <a:r>
              <a:rPr lang="ar-SA" sz="1800" dirty="0"/>
              <a:t>الغرض ماذا نفعل حيال ذلك؟ ما هي الخيارات المتاحة لدينا؟</a:t>
            </a:r>
          </a:p>
          <a:p>
            <a:pPr marL="285750" indent="-285750" algn="r" rtl="1">
              <a:buFont typeface="Arial" pitchFamily="34" charset="0"/>
              <a:buChar char="•"/>
            </a:pPr>
            <a:r>
              <a:rPr lang="ar-SA" sz="1800" dirty="0"/>
              <a:t>الخيارات ...</a:t>
            </a:r>
          </a:p>
          <a:p>
            <a:pPr marL="285750" indent="-285750" algn="r" rtl="1">
              <a:buFont typeface="Arial" pitchFamily="34" charset="0"/>
              <a:buChar char="•"/>
            </a:pPr>
            <a:r>
              <a:rPr lang="ar-SA" sz="1800" dirty="0"/>
              <a:t>خلق وثائق بعيدة قتا أطول من اللازم. إذا كان يعمل في النظام، ونحن سوف تعيش مع ما لدينا. في بعض الحالات، وهذا هو النهج الصحيح.</a:t>
            </a:r>
          </a:p>
          <a:p>
            <a:pPr marL="285750" indent="-285750" algn="r" rtl="1">
              <a:buFont typeface="Arial" pitchFamily="34" charset="0"/>
              <a:buChar char="•"/>
            </a:pPr>
            <a:r>
              <a:rPr lang="ar-SA" sz="1800" dirty="0"/>
              <a:t>يجب أن يتم تحديث التوثيق، ونحن موارد الأغراض محدودة. سنستخدم "ورقة عندما لمست" النهج. قد لا يكون من الضروري تطبيق عاما قياسيا تماما.</a:t>
            </a:r>
          </a:p>
          <a:p>
            <a:pPr marL="285750" indent="-285750" algn="r" rtl="1">
              <a:buFont typeface="Arial" pitchFamily="34" charset="0"/>
              <a:buChar char="•"/>
            </a:pPr>
            <a:r>
              <a:rPr lang="ar-SA" sz="1800" dirty="0"/>
              <a:t>هذا النظام هو الأعمال الهامة، ويجب أن تكون موثقة بشكل كامل. حدث في هذه الحالة، وهو نهج ذكي لحلج وثائق لأساسي في الحد الأدنى.</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60" name="Shape 260"/>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61" name="Shape 261"/>
          <p:cNvSpPr txBox="1">
            <a:spLocks noGrp="1"/>
          </p:cNvSpPr>
          <p:nvPr>
            <p:ph type="title"/>
          </p:nvPr>
        </p:nvSpPr>
        <p:spPr>
          <a:xfrm>
            <a:off x="1295400" y="914400"/>
            <a:ext cx="4870449"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Reverse Engineering</a:t>
            </a:r>
          </a:p>
        </p:txBody>
      </p:sp>
      <p:pic>
        <p:nvPicPr>
          <p:cNvPr id="262" name="Shape 262"/>
          <p:cNvPicPr preferRelativeResize="0"/>
          <p:nvPr/>
        </p:nvPicPr>
        <p:blipFill rotWithShape="1">
          <a:blip r:embed="rId3">
            <a:alphaModFix/>
          </a:blip>
          <a:srcRect/>
          <a:stretch/>
        </p:blipFill>
        <p:spPr>
          <a:xfrm>
            <a:off x="2987824" y="1524000"/>
            <a:ext cx="3960440" cy="4632325"/>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Shape 26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0" name="Shape 270"/>
          <p:cNvSpPr txBox="1">
            <a:spLocks noGrp="1"/>
          </p:cNvSpPr>
          <p:nvPr>
            <p:ph type="title"/>
          </p:nvPr>
        </p:nvSpPr>
        <p:spPr>
          <a:xfrm>
            <a:off x="457200" y="-315416"/>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Code Restructuring</a:t>
            </a:r>
          </a:p>
        </p:txBody>
      </p:sp>
      <p:sp>
        <p:nvSpPr>
          <p:cNvPr id="271" name="Shape 271"/>
          <p:cNvSpPr txBox="1">
            <a:spLocks noGrp="1"/>
          </p:cNvSpPr>
          <p:nvPr>
            <p:ph idx="1"/>
          </p:nvPr>
        </p:nvSpPr>
        <p:spPr>
          <a:xfrm>
            <a:off x="457200" y="908720"/>
            <a:ext cx="4402832"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Source code is analyzed using a restructuring tool. </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Poorly design code segments are redesigned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Violations of structured programming constructs are noted and code is then restructured (this can be done automatically)</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The resultant restructured code is reviewed and tested to ensure that no anomalies have been introduced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Internal code documentation is updated.</a:t>
            </a:r>
          </a:p>
        </p:txBody>
      </p:sp>
      <p:sp>
        <p:nvSpPr>
          <p:cNvPr id="2" name="مستطيل 1"/>
          <p:cNvSpPr/>
          <p:nvPr/>
        </p:nvSpPr>
        <p:spPr>
          <a:xfrm>
            <a:off x="6925682" y="620688"/>
            <a:ext cx="1463862" cy="338554"/>
          </a:xfrm>
          <a:prstGeom prst="rect">
            <a:avLst/>
          </a:prstGeom>
        </p:spPr>
        <p:txBody>
          <a:bodyPr wrap="none">
            <a:spAutoFit/>
          </a:bodyPr>
          <a:lstStyle/>
          <a:p>
            <a:r>
              <a:rPr lang="ar-SA" sz="1600" b="1" dirty="0"/>
              <a:t>قانون إعادة الهيكلة</a:t>
            </a:r>
          </a:p>
        </p:txBody>
      </p:sp>
      <p:sp>
        <p:nvSpPr>
          <p:cNvPr id="3" name="مستطيل 2"/>
          <p:cNvSpPr/>
          <p:nvPr/>
        </p:nvSpPr>
        <p:spPr>
          <a:xfrm>
            <a:off x="5724128" y="1028343"/>
            <a:ext cx="3115072" cy="5262979"/>
          </a:xfrm>
          <a:prstGeom prst="rect">
            <a:avLst/>
          </a:prstGeom>
        </p:spPr>
        <p:txBody>
          <a:bodyPr wrap="square">
            <a:spAutoFit/>
          </a:bodyPr>
          <a:lstStyle/>
          <a:p>
            <a:pPr marL="285750" indent="-285750" algn="r" rtl="1">
              <a:buFont typeface="Arial" pitchFamily="34" charset="0"/>
              <a:buChar char="•"/>
            </a:pPr>
            <a:r>
              <a:rPr lang="ar-SA" sz="2400" dirty="0"/>
              <a:t>ويتم تحليل شفرة المصدر باستخدام أداة إعادة الهيكلة.</a:t>
            </a:r>
          </a:p>
          <a:p>
            <a:pPr marL="285750" indent="-285750" algn="r" rtl="1">
              <a:buFont typeface="Arial" pitchFamily="34" charset="0"/>
              <a:buChar char="•"/>
            </a:pPr>
            <a:r>
              <a:rPr lang="ar-SA" sz="2400" dirty="0"/>
              <a:t>وأعيد تصميم شرائح رمز التصميم سيئة</a:t>
            </a:r>
          </a:p>
          <a:p>
            <a:pPr marL="285750" indent="-285750" algn="r" rtl="1">
              <a:buFont typeface="Arial" pitchFamily="34" charset="0"/>
              <a:buChar char="•"/>
            </a:pPr>
            <a:r>
              <a:rPr lang="ar-SA" sz="2400" dirty="0"/>
              <a:t>انتهاكات بنيات البرمجة </a:t>
            </a:r>
            <a:r>
              <a:rPr lang="ar-SA" sz="2400" dirty="0" err="1"/>
              <a:t>المهيكلة</a:t>
            </a:r>
            <a:r>
              <a:rPr lang="ar-SA" sz="2400" dirty="0"/>
              <a:t> ورمز لاحظت وإعادة هيكلة ثم (وهذا يمكن أن يتم ذلك تلقائيا)</a:t>
            </a:r>
          </a:p>
          <a:p>
            <a:pPr marL="285750" indent="-285750" algn="r" rtl="1">
              <a:buFont typeface="Arial" pitchFamily="34" charset="0"/>
              <a:buChar char="•"/>
            </a:pPr>
            <a:r>
              <a:rPr lang="ar-SA" sz="2400" dirty="0"/>
              <a:t>تتم مراجعة التعليمات البرمجية الناجمة إعادة هيكلة واختبارها للتأكد من أن لا-كان-الشذوذ قدم</a:t>
            </a:r>
          </a:p>
          <a:p>
            <a:pPr marL="285750" indent="-285750" algn="r" rtl="1">
              <a:buFont typeface="Arial" pitchFamily="34" charset="0"/>
              <a:buChar char="•"/>
            </a:pPr>
            <a:r>
              <a:rPr lang="ar-SA" sz="2400" dirty="0"/>
              <a:t>يتم تحديث الوثائق كود الداخلية.</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9" name="Shape 279"/>
          <p:cNvSpPr txBox="1">
            <a:spLocks noGrp="1"/>
          </p:cNvSpPr>
          <p:nvPr>
            <p:ph type="title"/>
          </p:nvPr>
        </p:nvSpPr>
        <p:spPr>
          <a:xfrm>
            <a:off x="457200" y="274638"/>
            <a:ext cx="8229600" cy="63408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Data </a:t>
            </a:r>
            <a:r>
              <a:rPr lang="en-US" sz="4000" b="0" i="0" u="none" strike="noStrike" cap="none" baseline="0" dirty="0" smtClean="0">
                <a:solidFill>
                  <a:schemeClr val="dk2"/>
                </a:solidFill>
                <a:latin typeface="Helvetica Neue"/>
                <a:ea typeface="Helvetica Neue"/>
                <a:cs typeface="Helvetica Neue"/>
                <a:sym typeface="Helvetica Neue"/>
              </a:rPr>
              <a:t>Restructuring</a:t>
            </a: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280" name="Shape 280"/>
          <p:cNvSpPr txBox="1">
            <a:spLocks noGrp="1"/>
          </p:cNvSpPr>
          <p:nvPr>
            <p:ph idx="1"/>
          </p:nvPr>
        </p:nvSpPr>
        <p:spPr>
          <a:xfrm>
            <a:off x="21340" y="980728"/>
            <a:ext cx="6476999" cy="4190999"/>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Unlike code restructuring, which occurs at a relatively low level of abstraction, data structuring is a full-scale reengineering activity</a:t>
            </a:r>
          </a:p>
          <a:p>
            <a:pPr marL="342900" marR="0" lvl="0" indent="-342900" algn="l" rtl="0">
              <a:lnSpc>
                <a:spcPct val="90000"/>
              </a:lnSpc>
              <a:spcBef>
                <a:spcPts val="36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In most cases, data restructuring begins with a reverse engineering activity. </a:t>
            </a:r>
          </a:p>
          <a:p>
            <a:pPr marL="742950" marR="0" lvl="1" indent="-285750" algn="l" rtl="0">
              <a:lnSpc>
                <a:spcPct val="90000"/>
              </a:lnSpc>
              <a:spcBef>
                <a:spcPts val="320"/>
              </a:spcBef>
              <a:spcAft>
                <a:spcPts val="0"/>
              </a:spcAft>
              <a:buClr>
                <a:schemeClr val="folHlink"/>
              </a:buClr>
              <a:buSzPct val="70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Current data architecture is dissected and necessary data models are defined (Chapter 9). </a:t>
            </a:r>
          </a:p>
          <a:p>
            <a:pPr marL="742950" marR="0" lvl="1" indent="-285750" algn="l" rtl="0">
              <a:lnSpc>
                <a:spcPct val="90000"/>
              </a:lnSpc>
              <a:spcBef>
                <a:spcPts val="320"/>
              </a:spcBef>
              <a:spcAft>
                <a:spcPts val="0"/>
              </a:spcAft>
              <a:buClr>
                <a:schemeClr val="folHlink"/>
              </a:buClr>
              <a:buSzPct val="70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Data objects and attributes are identified, and existing data structures are reviewed for quality.</a:t>
            </a:r>
          </a:p>
          <a:p>
            <a:pPr marL="742950" marR="0" lvl="1" indent="-285750" algn="l" rtl="0">
              <a:lnSpc>
                <a:spcPct val="90000"/>
              </a:lnSpc>
              <a:spcBef>
                <a:spcPts val="320"/>
              </a:spcBef>
              <a:spcAft>
                <a:spcPts val="0"/>
              </a:spcAft>
              <a:buClr>
                <a:schemeClr val="folHlink"/>
              </a:buClr>
              <a:buSzPct val="70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When data structure is weak (e.g., flat files are currently implemented, when a relational approach would greatly simplify processing), the data are reengineered.</a:t>
            </a:r>
          </a:p>
          <a:p>
            <a:pPr marL="342900" marR="0" lvl="0" indent="-342900" algn="l" rtl="0">
              <a:lnSpc>
                <a:spcPct val="90000"/>
              </a:lnSpc>
              <a:spcBef>
                <a:spcPts val="36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Because data architecture has a strong influence on program architecture and the algorithms that populate it, changes to the data will invariably result in either architectural or code-level changes.</a:t>
            </a:r>
          </a:p>
        </p:txBody>
      </p:sp>
      <p:sp>
        <p:nvSpPr>
          <p:cNvPr id="2" name="مستطيل 1"/>
          <p:cNvSpPr/>
          <p:nvPr/>
        </p:nvSpPr>
        <p:spPr>
          <a:xfrm>
            <a:off x="6444208" y="332656"/>
            <a:ext cx="2555776" cy="6494085"/>
          </a:xfrm>
          <a:prstGeom prst="rect">
            <a:avLst/>
          </a:prstGeom>
        </p:spPr>
        <p:txBody>
          <a:bodyPr wrap="square">
            <a:spAutoFit/>
          </a:bodyPr>
          <a:lstStyle/>
          <a:p>
            <a:pPr marL="285750" indent="-285750" algn="r" rtl="1">
              <a:buFont typeface="Arial" pitchFamily="34" charset="0"/>
              <a:buChar char="•"/>
            </a:pPr>
            <a:r>
              <a:rPr lang="ar-SA" sz="1600" dirty="0"/>
              <a:t>خلافا لإعادة هيكلة رمز، يحدث خامسة على مستوى منخفض نسبيا من التجريد وهيكلة البيانات هو نشاط إعادة هندسة واسعة النطاق</a:t>
            </a:r>
          </a:p>
          <a:p>
            <a:pPr marL="285750" indent="-285750" algn="r" rtl="1">
              <a:buFont typeface="Arial" pitchFamily="34" charset="0"/>
              <a:buChar char="•"/>
            </a:pPr>
            <a:r>
              <a:rPr lang="ar-SA" sz="1600" dirty="0"/>
              <a:t>في معظم الحالات، وإعادة هيكلة البيانات تبدأ نشاطا الهندسة العكسية.</a:t>
            </a:r>
          </a:p>
          <a:p>
            <a:pPr marL="285750" indent="-285750" algn="r" rtl="1">
              <a:buFont typeface="Arial" pitchFamily="34" charset="0"/>
              <a:buChar char="•"/>
            </a:pPr>
            <a:r>
              <a:rPr lang="ar-SA" sz="1600" dirty="0"/>
              <a:t>يتم تشريح بنية البيانات الحالية ويتم تعريف نماذج البيانات اللازمة (الفصل 9).</a:t>
            </a:r>
          </a:p>
          <a:p>
            <a:pPr marL="285750" indent="-285750" algn="r" rtl="1">
              <a:buFont typeface="Arial" pitchFamily="34" charset="0"/>
              <a:buChar char="•"/>
            </a:pPr>
            <a:r>
              <a:rPr lang="ar-SA" sz="1600" dirty="0"/>
              <a:t>كائنات البيانات والصفات هي الاستحسان، ويتم مراجعة هياكل البيانات الحالية للجودة.</a:t>
            </a:r>
          </a:p>
          <a:p>
            <a:pPr marL="285750" indent="-285750" algn="r" rtl="1">
              <a:buFont typeface="Arial" pitchFamily="34" charset="0"/>
              <a:buChar char="•"/>
            </a:pPr>
            <a:r>
              <a:rPr lang="ar-SA" sz="1600" dirty="0"/>
              <a:t>عندما هيكل بيانات ضعيفة (على سبيل المثال، الملفات مسطح </a:t>
            </a:r>
            <a:r>
              <a:rPr lang="ar-SA" sz="1600" dirty="0" err="1"/>
              <a:t>آريس</a:t>
            </a:r>
            <a:r>
              <a:rPr lang="ar-SA" sz="1600" dirty="0"/>
              <a:t> تنفيذها حاليا، عندما نهج العلائقية هل تبسيط معالجة إلى حد كبير)، وإعادة تصميم البيانات.</a:t>
            </a:r>
          </a:p>
          <a:p>
            <a:pPr marL="285750" indent="-285750" algn="r" rtl="1">
              <a:buFont typeface="Arial" pitchFamily="34" charset="0"/>
              <a:buChar char="•"/>
            </a:pPr>
            <a:r>
              <a:rPr lang="ar-SA" sz="1600" dirty="0"/>
              <a:t>لأن بنية البيانات: قد يتأثر برنامج قوي والهندسة المعمارية والخوارزميات التي تعيش فيه، لتبادل البيانات سيؤدي حتما إلى تغييرات كود المعمارية إما على مستوى الذهب.</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88" name="Shape 288"/>
          <p:cNvSpPr txBox="1">
            <a:spLocks noGrp="1"/>
          </p:cNvSpPr>
          <p:nvPr>
            <p:ph type="title"/>
          </p:nvPr>
        </p:nvSpPr>
        <p:spPr>
          <a:xfrm>
            <a:off x="230980" y="188640"/>
            <a:ext cx="4841875"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Forward Engineering</a:t>
            </a:r>
          </a:p>
        </p:txBody>
      </p:sp>
      <p:sp>
        <p:nvSpPr>
          <p:cNvPr id="289" name="Shape 289"/>
          <p:cNvSpPr txBox="1"/>
          <p:nvPr/>
        </p:nvSpPr>
        <p:spPr>
          <a:xfrm>
            <a:off x="179513" y="908720"/>
            <a:ext cx="5832648" cy="4825652"/>
          </a:xfrm>
          <a:prstGeom prst="rect">
            <a:avLst/>
          </a:prstGeom>
          <a:noFill/>
          <a:ln>
            <a:noFill/>
          </a:ln>
        </p:spPr>
        <p:txBody>
          <a:bodyPr lIns="90475" tIns="44450" rIns="90475" bIns="44450" anchor="t" anchorCtr="0">
            <a:noAutofit/>
          </a:bodyPr>
          <a:lstStyle/>
          <a:p>
            <a:pPr marL="0" marR="0" lvl="0" indent="0" algn="l" rtl="0">
              <a:lnSpc>
                <a:spcPct val="90000"/>
              </a:lnSpc>
              <a:spcBef>
                <a:spcPts val="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1.  	The cost to maintain one line of source code may be 20 to 40 times the cost of initial development of that line.      </a:t>
            </a:r>
          </a:p>
          <a:p>
            <a:pPr marL="0" marR="0" lvl="0" indent="0" algn="l" rtl="0">
              <a:lnSpc>
                <a:spcPct val="90000"/>
              </a:lnSpc>
              <a:spcBef>
                <a:spcPts val="80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2.  	Redesign of the software architecture (program and/or data structure), using modern design concepts, can greatly facilitate future maintenance.</a:t>
            </a:r>
          </a:p>
          <a:p>
            <a:pPr marL="0" marR="0" lvl="0" indent="0" algn="l" rtl="0">
              <a:lnSpc>
                <a:spcPct val="90000"/>
              </a:lnSpc>
              <a:spcBef>
                <a:spcPts val="80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3.  	Because a prototype of the software already exists, development productivity should be much higher than average.      </a:t>
            </a:r>
          </a:p>
          <a:p>
            <a:pPr marL="0" marR="0" lvl="0" indent="0" algn="l" rtl="0">
              <a:lnSpc>
                <a:spcPct val="90000"/>
              </a:lnSpc>
              <a:spcBef>
                <a:spcPts val="80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4.  	The user now has experience with the software. Therefore, new requirements and the direction of change can be ascertained with greater ease.</a:t>
            </a:r>
          </a:p>
          <a:p>
            <a:pPr marL="0" marR="0" lvl="0" indent="0" algn="l" rtl="0">
              <a:lnSpc>
                <a:spcPct val="90000"/>
              </a:lnSpc>
              <a:spcBef>
                <a:spcPts val="80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5.	CASE tools for reengineering will automate some parts of the job.      </a:t>
            </a:r>
          </a:p>
          <a:p>
            <a:pPr marL="0" marR="0" lvl="0" indent="0" algn="l" rtl="0">
              <a:lnSpc>
                <a:spcPct val="90000"/>
              </a:lnSpc>
              <a:spcBef>
                <a:spcPts val="800"/>
              </a:spcBef>
              <a:spcAft>
                <a:spcPts val="0"/>
              </a:spcAft>
              <a:buClr>
                <a:schemeClr val="dk1"/>
              </a:buClr>
              <a:buSzPct val="25000"/>
              <a:buFont typeface="Quattrocento"/>
              <a:buNone/>
            </a:pPr>
            <a:r>
              <a:rPr lang="en-US" sz="2000" b="0" i="0" u="none" strike="noStrike" cap="none" baseline="0" dirty="0">
                <a:solidFill>
                  <a:schemeClr val="dk1"/>
                </a:solidFill>
                <a:latin typeface="Quattrocento"/>
                <a:ea typeface="Quattrocento"/>
                <a:cs typeface="Quattrocento"/>
                <a:sym typeface="Quattrocento"/>
              </a:rPr>
              <a:t>6.  	A complete software configuration (documents, programs and data) will exist upon completion of preventive maintenance.</a:t>
            </a:r>
            <a:r>
              <a:rPr lang="en-US" sz="2000" b="1" i="0" u="none" strike="noStrike" cap="none" baseline="0" dirty="0">
                <a:solidFill>
                  <a:schemeClr val="lt1"/>
                </a:solidFill>
                <a:latin typeface="Helvetica Neue"/>
                <a:ea typeface="Helvetica Neue"/>
                <a:cs typeface="Helvetica Neue"/>
                <a:sym typeface="Helvetica Neue"/>
              </a:rPr>
              <a:t>      </a:t>
            </a:r>
          </a:p>
          <a:p>
            <a:pPr marL="0" marR="0" lvl="0" indent="0" algn="l" rtl="0">
              <a:lnSpc>
                <a:spcPct val="100000"/>
              </a:lnSpc>
              <a:spcBef>
                <a:spcPts val="0"/>
              </a:spcBef>
              <a:spcAft>
                <a:spcPts val="0"/>
              </a:spcAft>
              <a:buNone/>
            </a:pPr>
            <a:endParaRPr sz="2000" b="1" i="0" u="none" strike="noStrike" cap="none" baseline="0" dirty="0">
              <a:solidFill>
                <a:schemeClr val="lt1"/>
              </a:solidFill>
              <a:latin typeface="Helvetica Neue"/>
              <a:ea typeface="Helvetica Neue"/>
              <a:cs typeface="Helvetica Neue"/>
              <a:sym typeface="Helvetica Neue"/>
            </a:endParaRPr>
          </a:p>
        </p:txBody>
      </p:sp>
      <p:sp>
        <p:nvSpPr>
          <p:cNvPr id="3" name="مستطيل 2"/>
          <p:cNvSpPr/>
          <p:nvPr/>
        </p:nvSpPr>
        <p:spPr>
          <a:xfrm>
            <a:off x="5868144" y="533629"/>
            <a:ext cx="2827039" cy="6186309"/>
          </a:xfrm>
          <a:prstGeom prst="rect">
            <a:avLst/>
          </a:prstGeom>
        </p:spPr>
        <p:txBody>
          <a:bodyPr wrap="square">
            <a:spAutoFit/>
          </a:bodyPr>
          <a:lstStyle/>
          <a:p>
            <a:r>
              <a:rPr lang="ar-SA" sz="1800" dirty="0"/>
              <a:t>1. تكلفة للحفاظ على سطر واحد من التعليمات البرمجية المصدر قد يكون 20 إلى 40 أضعاف تكلفة التطوير الأولي ل هذا الخط.</a:t>
            </a:r>
          </a:p>
          <a:p>
            <a:r>
              <a:rPr lang="ar-SA" sz="1800" dirty="0"/>
              <a:t>2. إعادة تصميم هندسة البرمجيات (البرنامج و / أو بنية البيانات) وذلك باستخدام مفاهيم التصميم الحديثة، يمكن أن تسهل إلى حد كبير الصيانة في المستقبل.</a:t>
            </a:r>
          </a:p>
          <a:p>
            <a:r>
              <a:rPr lang="ar-SA" sz="1800" dirty="0"/>
              <a:t>3. لأن نموذج أولي من البرنامج موجود بالفعل، وينبغي أن تكون الإنتاجية وتطوير أعلى بكثير من المتوسط.</a:t>
            </a:r>
          </a:p>
          <a:p>
            <a:r>
              <a:rPr lang="ar-SA" sz="1800" dirty="0"/>
              <a:t>4. المستخدم لديه الآن خبرة مع البرنامج. ولذلك، المتطلبات الجديدة و اتجاه التغيير يمكن التأكد بسهولة أكبر.</a:t>
            </a:r>
          </a:p>
          <a:p>
            <a:r>
              <a:rPr lang="ar-SA" sz="1800" dirty="0"/>
              <a:t>5. أدوات حالة ل إعادة هندسة </a:t>
            </a:r>
            <a:r>
              <a:rPr lang="ar-SA" sz="1800" dirty="0" err="1"/>
              <a:t>أتمتة</a:t>
            </a:r>
            <a:r>
              <a:rPr lang="ar-SA" sz="1800" dirty="0"/>
              <a:t> بعض أجزاء من هذا المنصب.</a:t>
            </a:r>
          </a:p>
          <a:p>
            <a:r>
              <a:rPr lang="ar-SA" sz="1800" dirty="0"/>
              <a:t>6. التكوين برامج كاملة (وثائق والبرامج و البيانات) موجودة عند الانتهاء من الصيانة الوقائية.</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97" name="Shape 297"/>
          <p:cNvSpPr txBox="1">
            <a:spLocks noGrp="1"/>
          </p:cNvSpPr>
          <p:nvPr>
            <p:ph type="title"/>
          </p:nvPr>
        </p:nvSpPr>
        <p:spPr>
          <a:xfrm>
            <a:off x="38099" y="159966"/>
            <a:ext cx="76961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Economics of Reengineering-I</a:t>
            </a:r>
          </a:p>
        </p:txBody>
      </p:sp>
      <p:sp>
        <p:nvSpPr>
          <p:cNvPr id="298" name="Shape 298"/>
          <p:cNvSpPr txBox="1">
            <a:spLocks noGrp="1"/>
          </p:cNvSpPr>
          <p:nvPr>
            <p:ph idx="1"/>
          </p:nvPr>
        </p:nvSpPr>
        <p:spPr>
          <a:xfrm>
            <a:off x="-108520" y="796220"/>
            <a:ext cx="6264111" cy="45259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Times New Roman"/>
                <a:ea typeface="Times New Roman"/>
                <a:cs typeface="Times New Roman"/>
                <a:sym typeface="Times New Roman"/>
              </a:rPr>
              <a:t>A cost/benefit analysis model for reengineering has been proposed by Sneed [Sne95]. Nine parameters are defined:</a:t>
            </a:r>
          </a:p>
          <a:p>
            <a:pPr marL="1143000" marR="0" lvl="2" indent="-228600" algn="l" rtl="0">
              <a:lnSpc>
                <a:spcPct val="90000"/>
              </a:lnSpc>
              <a:spcBef>
                <a:spcPts val="60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1 </a:t>
            </a:r>
            <a:r>
              <a:rPr lang="en-US" sz="1800" b="0" i="0" u="none" strike="noStrike" cap="none" baseline="0" dirty="0">
                <a:solidFill>
                  <a:schemeClr val="dk1"/>
                </a:solidFill>
                <a:latin typeface="Times New Roman"/>
                <a:ea typeface="Times New Roman"/>
                <a:cs typeface="Times New Roman"/>
                <a:sym typeface="Times New Roman"/>
              </a:rPr>
              <a:t>= current annual maintenance cost for an application.</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2</a:t>
            </a:r>
            <a:r>
              <a:rPr lang="en-US" sz="1800" b="0" i="0" u="none" strike="noStrike" cap="none" baseline="0" dirty="0">
                <a:solidFill>
                  <a:schemeClr val="dk1"/>
                </a:solidFill>
                <a:latin typeface="Times New Roman"/>
                <a:ea typeface="Times New Roman"/>
                <a:cs typeface="Times New Roman"/>
                <a:sym typeface="Times New Roman"/>
              </a:rPr>
              <a:t> = current annual operation cost for an application.</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3 </a:t>
            </a:r>
            <a:r>
              <a:rPr lang="en-US" sz="1800" b="0" i="0" u="none" strike="noStrike" cap="none" baseline="0" dirty="0">
                <a:solidFill>
                  <a:schemeClr val="dk1"/>
                </a:solidFill>
                <a:latin typeface="Times New Roman"/>
                <a:ea typeface="Times New Roman"/>
                <a:cs typeface="Times New Roman"/>
                <a:sym typeface="Times New Roman"/>
              </a:rPr>
              <a:t>= current annual business value of an application.</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4</a:t>
            </a:r>
            <a:r>
              <a:rPr lang="en-US" sz="1800" b="0" i="0" u="none" strike="noStrike" cap="none" baseline="0" dirty="0">
                <a:solidFill>
                  <a:schemeClr val="dk1"/>
                </a:solidFill>
                <a:latin typeface="Times New Roman"/>
                <a:ea typeface="Times New Roman"/>
                <a:cs typeface="Times New Roman"/>
                <a:sym typeface="Times New Roman"/>
              </a:rPr>
              <a:t> = predicted annual maintenance cost after reengineering.</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5</a:t>
            </a:r>
            <a:r>
              <a:rPr lang="en-US" sz="1800" b="0" i="0" u="none" strike="noStrike" cap="none" baseline="0" dirty="0">
                <a:solidFill>
                  <a:schemeClr val="dk1"/>
                </a:solidFill>
                <a:latin typeface="Times New Roman"/>
                <a:ea typeface="Times New Roman"/>
                <a:cs typeface="Times New Roman"/>
                <a:sym typeface="Times New Roman"/>
              </a:rPr>
              <a:t> = predicted annual operations cost after reengineering.</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6</a:t>
            </a:r>
            <a:r>
              <a:rPr lang="en-US" sz="1800" b="0" i="0" u="none" strike="noStrike" cap="none" baseline="0" dirty="0">
                <a:solidFill>
                  <a:schemeClr val="dk1"/>
                </a:solidFill>
                <a:latin typeface="Times New Roman"/>
                <a:ea typeface="Times New Roman"/>
                <a:cs typeface="Times New Roman"/>
                <a:sym typeface="Times New Roman"/>
              </a:rPr>
              <a:t> = predicted annual business value after reengineering.</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7</a:t>
            </a:r>
            <a:r>
              <a:rPr lang="en-US" sz="1800" b="0" i="0" u="none" strike="noStrike" cap="none" baseline="0" dirty="0">
                <a:solidFill>
                  <a:schemeClr val="dk1"/>
                </a:solidFill>
                <a:latin typeface="Times New Roman"/>
                <a:ea typeface="Times New Roman"/>
                <a:cs typeface="Times New Roman"/>
                <a:sym typeface="Times New Roman"/>
              </a:rPr>
              <a:t> = estimated reengineering costs.</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8</a:t>
            </a:r>
            <a:r>
              <a:rPr lang="en-US" sz="1800" b="0" i="0" u="none" strike="noStrike" cap="none" baseline="0" dirty="0">
                <a:solidFill>
                  <a:schemeClr val="dk1"/>
                </a:solidFill>
                <a:latin typeface="Times New Roman"/>
                <a:ea typeface="Times New Roman"/>
                <a:cs typeface="Times New Roman"/>
                <a:sym typeface="Times New Roman"/>
              </a:rPr>
              <a:t> = estimated reengineering calendar time.</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P</a:t>
            </a:r>
            <a:r>
              <a:rPr lang="en-US" sz="1800" b="0" i="0" u="none" strike="noStrike" cap="none" baseline="-25000" dirty="0">
                <a:solidFill>
                  <a:schemeClr val="dk1"/>
                </a:solidFill>
                <a:latin typeface="Times New Roman"/>
                <a:ea typeface="Times New Roman"/>
                <a:cs typeface="Times New Roman"/>
                <a:sym typeface="Times New Roman"/>
              </a:rPr>
              <a:t>9</a:t>
            </a:r>
            <a:r>
              <a:rPr lang="en-US" sz="1800" b="0" i="0" u="none" strike="noStrike" cap="none" baseline="0" dirty="0">
                <a:solidFill>
                  <a:schemeClr val="dk1"/>
                </a:solidFill>
                <a:latin typeface="Times New Roman"/>
                <a:ea typeface="Times New Roman"/>
                <a:cs typeface="Times New Roman"/>
                <a:sym typeface="Times New Roman"/>
              </a:rPr>
              <a:t> = reengineering risk factor (P</a:t>
            </a:r>
            <a:r>
              <a:rPr lang="en-US" sz="1800" b="0" i="0" u="none" strike="noStrike" cap="none" baseline="-25000" dirty="0">
                <a:solidFill>
                  <a:schemeClr val="dk1"/>
                </a:solidFill>
                <a:latin typeface="Times New Roman"/>
                <a:ea typeface="Times New Roman"/>
                <a:cs typeface="Times New Roman"/>
                <a:sym typeface="Times New Roman"/>
              </a:rPr>
              <a:t>9</a:t>
            </a:r>
            <a:r>
              <a:rPr lang="en-US" sz="1800" b="0" i="0" u="none" strike="noStrike" cap="none" baseline="0" dirty="0">
                <a:solidFill>
                  <a:schemeClr val="dk1"/>
                </a:solidFill>
                <a:latin typeface="Times New Roman"/>
                <a:ea typeface="Times New Roman"/>
                <a:cs typeface="Times New Roman"/>
                <a:sym typeface="Times New Roman"/>
              </a:rPr>
              <a:t> = 1.0 is nominal).</a:t>
            </a:r>
          </a:p>
          <a:p>
            <a:pPr marL="1143000" marR="0" lvl="2" indent="-228600" algn="l" rtl="0">
              <a:lnSpc>
                <a:spcPct val="90000"/>
              </a:lnSpc>
              <a:spcBef>
                <a:spcPts val="360"/>
              </a:spcBef>
              <a:spcAft>
                <a:spcPts val="0"/>
              </a:spcAft>
              <a:buClr>
                <a:schemeClr val="dk2"/>
              </a:buClr>
              <a:buSzPct val="100000"/>
              <a:buFont typeface="Times New Roman"/>
              <a:buChar char="•"/>
            </a:pPr>
            <a:r>
              <a:rPr lang="en-US" sz="1800" b="0" i="0" u="none" strike="noStrike" cap="none" baseline="0" dirty="0">
                <a:solidFill>
                  <a:schemeClr val="dk1"/>
                </a:solidFill>
                <a:latin typeface="Times New Roman"/>
                <a:ea typeface="Times New Roman"/>
                <a:cs typeface="Times New Roman"/>
                <a:sym typeface="Times New Roman"/>
              </a:rPr>
              <a:t>L  = expected life of the system.</a:t>
            </a:r>
          </a:p>
        </p:txBody>
      </p:sp>
      <p:sp>
        <p:nvSpPr>
          <p:cNvPr id="2" name="مستطيل 1"/>
          <p:cNvSpPr/>
          <p:nvPr/>
        </p:nvSpPr>
        <p:spPr>
          <a:xfrm>
            <a:off x="6644724" y="476672"/>
            <a:ext cx="1620957" cy="307777"/>
          </a:xfrm>
          <a:prstGeom prst="rect">
            <a:avLst/>
          </a:prstGeom>
        </p:spPr>
        <p:txBody>
          <a:bodyPr wrap="none">
            <a:spAutoFit/>
          </a:bodyPr>
          <a:lstStyle/>
          <a:p>
            <a:r>
              <a:rPr lang="ar-SA" dirty="0"/>
              <a:t>اقتصاديات إعادة هندسة-</a:t>
            </a:r>
            <a:r>
              <a:rPr lang="en-US" dirty="0"/>
              <a:t>I</a:t>
            </a:r>
            <a:endParaRPr lang="ar-SA" dirty="0"/>
          </a:p>
        </p:txBody>
      </p:sp>
      <p:sp>
        <p:nvSpPr>
          <p:cNvPr id="3" name="مستطيل 2"/>
          <p:cNvSpPr/>
          <p:nvPr/>
        </p:nvSpPr>
        <p:spPr>
          <a:xfrm>
            <a:off x="5940151" y="1052736"/>
            <a:ext cx="3175689" cy="5016758"/>
          </a:xfrm>
          <a:prstGeom prst="rect">
            <a:avLst/>
          </a:prstGeom>
        </p:spPr>
        <p:txBody>
          <a:bodyPr wrap="square">
            <a:spAutoFit/>
          </a:bodyPr>
          <a:lstStyle/>
          <a:p>
            <a:pPr marL="285750" indent="-285750" algn="r" rtl="1">
              <a:buFont typeface="Arial" pitchFamily="34" charset="0"/>
              <a:buChar char="•"/>
            </a:pPr>
            <a:r>
              <a:rPr lang="ar-SA" sz="1600" dirty="0"/>
              <a:t>نموذج تحليل التكلفة / المنفعة للهندسة و-تم إعادة المقترحة من قبل مقبض المنجل [سنيه 95]. يتم تعريف تسعة المعلمات:</a:t>
            </a:r>
          </a:p>
          <a:p>
            <a:pPr marL="285750" indent="-285750" algn="r" rtl="1">
              <a:buFont typeface="Arial" pitchFamily="34" charset="0"/>
              <a:buChar char="•"/>
            </a:pPr>
            <a:r>
              <a:rPr lang="en-US" sz="1600" dirty="0"/>
              <a:t>P1 = </a:t>
            </a:r>
            <a:r>
              <a:rPr lang="ar-SA" sz="1600" dirty="0"/>
              <a:t>السنوية تكلفة الخدمة الحالية للتطبيق.</a:t>
            </a:r>
          </a:p>
          <a:p>
            <a:pPr marL="285750" indent="-285750" algn="r" rtl="1">
              <a:buFont typeface="Arial" pitchFamily="34" charset="0"/>
              <a:buChar char="•"/>
            </a:pPr>
            <a:r>
              <a:rPr lang="en-US" sz="1600" dirty="0"/>
              <a:t>P2 = </a:t>
            </a:r>
            <a:r>
              <a:rPr lang="ar-SA" sz="1600" dirty="0"/>
              <a:t>التكلفة الحالية العملية السنوية للتطبيق.</a:t>
            </a:r>
          </a:p>
          <a:p>
            <a:pPr marL="285750" indent="-285750" algn="r" rtl="1">
              <a:buFont typeface="Arial" pitchFamily="34" charset="0"/>
              <a:buChar char="•"/>
            </a:pPr>
            <a:r>
              <a:rPr lang="en-US" sz="1600" dirty="0"/>
              <a:t>P3 = </a:t>
            </a:r>
            <a:r>
              <a:rPr lang="ar-SA" sz="1600" dirty="0"/>
              <a:t>الحالية قيمة الأعمال السنوية للتطبيق.</a:t>
            </a:r>
          </a:p>
          <a:p>
            <a:pPr marL="285750" indent="-285750" algn="r" rtl="1">
              <a:buFont typeface="Arial" pitchFamily="34" charset="0"/>
              <a:buChar char="•"/>
            </a:pPr>
            <a:r>
              <a:rPr lang="en-US" sz="1600" dirty="0"/>
              <a:t>P4 = </a:t>
            </a:r>
            <a:r>
              <a:rPr lang="ar-SA" sz="1600" dirty="0"/>
              <a:t>توقع سعر الخدمة السنوية بعد إعادة الهيكلة.</a:t>
            </a:r>
          </a:p>
          <a:p>
            <a:pPr marL="285750" indent="-285750" algn="r" rtl="1">
              <a:buFont typeface="Arial" pitchFamily="34" charset="0"/>
              <a:buChar char="•"/>
            </a:pPr>
            <a:r>
              <a:rPr lang="ar-SA" sz="1600" dirty="0"/>
              <a:t>تكلفة العمليات السنوية </a:t>
            </a:r>
            <a:r>
              <a:rPr lang="en-US" sz="1600" dirty="0"/>
              <a:t>P5 = </a:t>
            </a:r>
            <a:r>
              <a:rPr lang="ar-SA" sz="1600" dirty="0"/>
              <a:t>توقع بعد إعادة الهيكلة.</a:t>
            </a:r>
          </a:p>
          <a:p>
            <a:pPr marL="285750" indent="-285750" algn="r" rtl="1">
              <a:buFont typeface="Arial" pitchFamily="34" charset="0"/>
              <a:buChar char="•"/>
            </a:pPr>
            <a:r>
              <a:rPr lang="en-US" sz="1600" dirty="0"/>
              <a:t>P6 = </a:t>
            </a:r>
            <a:r>
              <a:rPr lang="ar-SA" sz="1600" dirty="0"/>
              <a:t>توقع السنوية بعد قيمة إعادة هندسة الأعمال.</a:t>
            </a:r>
          </a:p>
          <a:p>
            <a:pPr marL="285750" indent="-285750" algn="r" rtl="1">
              <a:buFont typeface="Arial" pitchFamily="34" charset="0"/>
              <a:buChar char="•"/>
            </a:pPr>
            <a:r>
              <a:rPr lang="en-US" sz="1600" dirty="0"/>
              <a:t>P7 = </a:t>
            </a:r>
            <a:r>
              <a:rPr lang="ar-SA" sz="1600" dirty="0"/>
              <a:t>التكاليف التقديرية إعادة الهيكلة.</a:t>
            </a:r>
          </a:p>
          <a:p>
            <a:pPr marL="285750" indent="-285750" algn="r" rtl="1">
              <a:buFont typeface="Arial" pitchFamily="34" charset="0"/>
              <a:buChar char="•"/>
            </a:pPr>
            <a:r>
              <a:rPr lang="en-US" sz="1600" dirty="0"/>
              <a:t>P8 = </a:t>
            </a:r>
            <a:r>
              <a:rPr lang="ar-SA" sz="1600" dirty="0"/>
              <a:t>يقدر وقت التقويم إعادة الهيكلة.</a:t>
            </a:r>
          </a:p>
          <a:p>
            <a:pPr marL="285750" indent="-285750" algn="r" rtl="1">
              <a:buFont typeface="Arial" pitchFamily="34" charset="0"/>
              <a:buChar char="•"/>
            </a:pPr>
            <a:r>
              <a:rPr lang="en-US" sz="1600" dirty="0"/>
              <a:t>P9 = </a:t>
            </a:r>
            <a:r>
              <a:rPr lang="ar-SA" sz="1600" dirty="0"/>
              <a:t>معامل إعادة هندسة المخاطر (</a:t>
            </a:r>
            <a:r>
              <a:rPr lang="en-US" sz="1600" dirty="0"/>
              <a:t>P9 = </a:t>
            </a:r>
            <a:r>
              <a:rPr lang="ar-SA" sz="1600" dirty="0"/>
              <a:t>اسمية 1.0).</a:t>
            </a:r>
          </a:p>
          <a:p>
            <a:pPr marL="285750" indent="-285750" algn="r" rtl="1">
              <a:buFont typeface="Arial" pitchFamily="34" charset="0"/>
              <a:buChar char="•"/>
            </a:pPr>
            <a:r>
              <a:rPr lang="en-US" sz="1600" dirty="0"/>
              <a:t>L = </a:t>
            </a:r>
            <a:r>
              <a:rPr lang="ar-SA" sz="1600" dirty="0"/>
              <a:t>العمر المتوقع للنظام.</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Shape 304"/>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06" name="Shape 306"/>
          <p:cNvSpPr txBox="1">
            <a:spLocks noGrp="1"/>
          </p:cNvSpPr>
          <p:nvPr>
            <p:ph type="title"/>
          </p:nvPr>
        </p:nvSpPr>
        <p:spPr>
          <a:xfrm>
            <a:off x="539552" y="188640"/>
            <a:ext cx="73913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Economics of Reengineering-II</a:t>
            </a:r>
          </a:p>
        </p:txBody>
      </p:sp>
      <p:sp>
        <p:nvSpPr>
          <p:cNvPr id="307" name="Shape 307"/>
          <p:cNvSpPr txBox="1">
            <a:spLocks noGrp="1"/>
          </p:cNvSpPr>
          <p:nvPr>
            <p:ph idx="1"/>
          </p:nvPr>
        </p:nvSpPr>
        <p:spPr>
          <a:xfrm>
            <a:off x="179512" y="836713"/>
            <a:ext cx="8964488" cy="3672408"/>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The cost associated with continuing maintenance of a candidate application (i.e., reengineering is not performed) can be defined as</a:t>
            </a:r>
          </a:p>
          <a:p>
            <a:pPr marL="342900" marR="0" lvl="0" indent="-342900" algn="l" rtl="0">
              <a:lnSpc>
                <a:spcPct val="90000"/>
              </a:lnSpc>
              <a:spcBef>
                <a:spcPts val="600"/>
              </a:spcBef>
              <a:spcAft>
                <a:spcPts val="0"/>
              </a:spcAft>
              <a:buClr>
                <a:schemeClr val="folHlink"/>
              </a:buClr>
              <a:buSzPct val="25000"/>
              <a:buFont typeface="Noto Symbol"/>
              <a:buNone/>
            </a:pPr>
            <a:r>
              <a:rPr lang="en-US" sz="2000" b="0" i="0" u="none" strike="noStrike" cap="none" baseline="0" dirty="0">
                <a:solidFill>
                  <a:schemeClr val="dk1"/>
                </a:solidFill>
                <a:latin typeface="Times New Roman"/>
                <a:ea typeface="Times New Roman"/>
                <a:cs typeface="Times New Roman"/>
                <a:sym typeface="Times New Roman"/>
              </a:rPr>
              <a:t>		</a:t>
            </a:r>
            <a:r>
              <a:rPr lang="en-US" sz="2000" b="0" i="0" u="none" strike="noStrike" cap="none" baseline="0" dirty="0" err="1">
                <a:solidFill>
                  <a:schemeClr val="folHlink"/>
                </a:solidFill>
                <a:latin typeface="Times New Roman"/>
                <a:ea typeface="Times New Roman"/>
                <a:cs typeface="Times New Roman"/>
                <a:sym typeface="Times New Roman"/>
              </a:rPr>
              <a:t>C</a:t>
            </a:r>
            <a:r>
              <a:rPr lang="en-US" sz="2000" b="0" i="0" u="none" strike="noStrike" cap="none" baseline="-25000" dirty="0" err="1">
                <a:solidFill>
                  <a:schemeClr val="folHlink"/>
                </a:solidFill>
                <a:latin typeface="Times New Roman"/>
                <a:ea typeface="Times New Roman"/>
                <a:cs typeface="Times New Roman"/>
                <a:sym typeface="Times New Roman"/>
              </a:rPr>
              <a:t>maint</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3</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1</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2</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folHlink"/>
                </a:solidFill>
                <a:latin typeface="Helvetica Neue"/>
                <a:ea typeface="Helvetica Neue"/>
                <a:cs typeface="Helvetica Neue"/>
                <a:sym typeface="Helvetica Neue"/>
              </a:rPr>
              <a:t>x</a:t>
            </a:r>
            <a:r>
              <a:rPr lang="en-US" sz="2000" b="0" i="0" u="none" strike="noStrike" cap="none" baseline="0" dirty="0">
                <a:solidFill>
                  <a:schemeClr val="folHlink"/>
                </a:solidFill>
                <a:latin typeface="Times New Roman"/>
                <a:ea typeface="Times New Roman"/>
                <a:cs typeface="Times New Roman"/>
                <a:sym typeface="Times New Roman"/>
              </a:rPr>
              <a:t> L	</a:t>
            </a:r>
            <a:r>
              <a:rPr lang="en-US" sz="2000" b="0" i="0" u="none" strike="noStrike" cap="none" baseline="0" dirty="0">
                <a:solidFill>
                  <a:schemeClr val="dk1"/>
                </a:solidFill>
                <a:latin typeface="Times New Roman"/>
                <a:ea typeface="Times New Roman"/>
                <a:cs typeface="Times New Roman"/>
                <a:sym typeface="Times New Roman"/>
              </a:rPr>
              <a:t>						</a:t>
            </a:r>
          </a:p>
          <a:p>
            <a:pPr marL="342900" marR="0" lvl="0" indent="-342900" algn="l" rtl="0">
              <a:lnSpc>
                <a:spcPct val="90000"/>
              </a:lnSpc>
              <a:spcBef>
                <a:spcPts val="60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The costs associated with reengineering are defined using the following relationship:</a:t>
            </a:r>
          </a:p>
          <a:p>
            <a:pPr marL="342900" marR="0" lvl="0" indent="-342900" algn="l" rtl="0">
              <a:lnSpc>
                <a:spcPct val="90000"/>
              </a:lnSpc>
              <a:spcBef>
                <a:spcPts val="600"/>
              </a:spcBef>
              <a:spcAft>
                <a:spcPts val="0"/>
              </a:spcAft>
              <a:buClr>
                <a:schemeClr val="folHlink"/>
              </a:buClr>
              <a:buSzPct val="25000"/>
              <a:buFont typeface="Noto Symbol"/>
              <a:buNone/>
            </a:pPr>
            <a:r>
              <a:rPr lang="en-US" sz="2000" b="0" i="0" u="none" strike="noStrike" cap="none" baseline="0" dirty="0">
                <a:solidFill>
                  <a:schemeClr val="dk1"/>
                </a:solidFill>
                <a:latin typeface="Times New Roman"/>
                <a:ea typeface="Times New Roman"/>
                <a:cs typeface="Times New Roman"/>
                <a:sym typeface="Times New Roman"/>
              </a:rPr>
              <a:t>	</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err="1">
                <a:solidFill>
                  <a:schemeClr val="folHlink"/>
                </a:solidFill>
                <a:latin typeface="Times New Roman"/>
                <a:ea typeface="Times New Roman"/>
                <a:cs typeface="Times New Roman"/>
                <a:sym typeface="Times New Roman"/>
              </a:rPr>
              <a:t>C</a:t>
            </a:r>
            <a:r>
              <a:rPr lang="en-US" sz="2000" b="0" i="0" u="none" strike="noStrike" cap="none" baseline="-25000" dirty="0" err="1">
                <a:solidFill>
                  <a:schemeClr val="folHlink"/>
                </a:solidFill>
                <a:latin typeface="Times New Roman"/>
                <a:ea typeface="Times New Roman"/>
                <a:cs typeface="Times New Roman"/>
                <a:sym typeface="Times New Roman"/>
              </a:rPr>
              <a:t>reeng</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6</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4</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5</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folHlink"/>
                </a:solidFill>
                <a:latin typeface="Helvetica Neue"/>
                <a:ea typeface="Helvetica Neue"/>
                <a:cs typeface="Helvetica Neue"/>
                <a:sym typeface="Helvetica Neue"/>
              </a:rPr>
              <a:t>x</a:t>
            </a:r>
            <a:r>
              <a:rPr lang="en-US" sz="2000" b="0" i="0" u="none" strike="noStrike" cap="none" baseline="0" dirty="0">
                <a:solidFill>
                  <a:schemeClr val="folHlink"/>
                </a:solidFill>
                <a:latin typeface="Times New Roman"/>
                <a:ea typeface="Times New Roman"/>
                <a:cs typeface="Times New Roman"/>
                <a:sym typeface="Times New Roman"/>
              </a:rPr>
              <a:t> (L - P</a:t>
            </a:r>
            <a:r>
              <a:rPr lang="en-US" sz="2000" b="0" i="0" u="none" strike="noStrike" cap="none" baseline="-25000" dirty="0">
                <a:solidFill>
                  <a:schemeClr val="folHlink"/>
                </a:solidFill>
                <a:latin typeface="Times New Roman"/>
                <a:ea typeface="Times New Roman"/>
                <a:cs typeface="Times New Roman"/>
                <a:sym typeface="Times New Roman"/>
              </a:rPr>
              <a:t>8</a:t>
            </a:r>
            <a:r>
              <a:rPr lang="en-US" sz="2000" b="0" i="0" u="none" strike="noStrike" cap="none" baseline="0" dirty="0">
                <a:solidFill>
                  <a:schemeClr val="folHlink"/>
                </a:solidFill>
                <a:latin typeface="Times New Roman"/>
                <a:ea typeface="Times New Roman"/>
                <a:cs typeface="Times New Roman"/>
                <a:sym typeface="Times New Roman"/>
              </a:rPr>
              <a:t>) - (P</a:t>
            </a:r>
            <a:r>
              <a:rPr lang="en-US" sz="2000" b="0" i="0" u="none" strike="noStrike" cap="none" baseline="-25000" dirty="0">
                <a:solidFill>
                  <a:schemeClr val="folHlink"/>
                </a:solidFill>
                <a:latin typeface="Times New Roman"/>
                <a:ea typeface="Times New Roman"/>
                <a:cs typeface="Times New Roman"/>
                <a:sym typeface="Times New Roman"/>
              </a:rPr>
              <a:t>7</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folHlink"/>
                </a:solidFill>
                <a:latin typeface="Helvetica Neue"/>
                <a:ea typeface="Helvetica Neue"/>
                <a:cs typeface="Helvetica Neue"/>
                <a:sym typeface="Helvetica Neue"/>
              </a:rPr>
              <a:t>x</a:t>
            </a:r>
            <a:r>
              <a:rPr lang="en-US" sz="2000" b="0" i="0" u="none" strike="noStrike" cap="none" baseline="0" dirty="0">
                <a:solidFill>
                  <a:schemeClr val="folHlink"/>
                </a:solidFill>
                <a:latin typeface="Times New Roman"/>
                <a:ea typeface="Times New Roman"/>
                <a:cs typeface="Times New Roman"/>
                <a:sym typeface="Times New Roman"/>
              </a:rPr>
              <a:t> P</a:t>
            </a:r>
            <a:r>
              <a:rPr lang="en-US" sz="2000" b="0" i="0" u="none" strike="noStrike" cap="none" baseline="-25000" dirty="0">
                <a:solidFill>
                  <a:schemeClr val="folHlink"/>
                </a:solidFill>
                <a:latin typeface="Times New Roman"/>
                <a:ea typeface="Times New Roman"/>
                <a:cs typeface="Times New Roman"/>
                <a:sym typeface="Times New Roman"/>
              </a:rPr>
              <a:t>9</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dk1"/>
                </a:solidFill>
                <a:latin typeface="Times New Roman"/>
                <a:ea typeface="Times New Roman"/>
                <a:cs typeface="Times New Roman"/>
                <a:sym typeface="Times New Roman"/>
              </a:rPr>
              <a:t>		`		</a:t>
            </a:r>
          </a:p>
          <a:p>
            <a:pPr marL="342900" marR="0" lvl="0" indent="-342900" algn="l" rtl="0">
              <a:lnSpc>
                <a:spcPct val="90000"/>
              </a:lnSpc>
              <a:spcBef>
                <a:spcPts val="600"/>
              </a:spcBef>
              <a:spcAft>
                <a:spcPts val="0"/>
              </a:spcAft>
              <a:buClr>
                <a:schemeClr val="folHlink"/>
              </a:buClr>
              <a:buSzPct val="75000"/>
              <a:buFont typeface="Noto Symbol"/>
              <a:buChar char="■"/>
            </a:pPr>
            <a:r>
              <a:rPr lang="en-US" sz="2000" b="0" i="0" u="none" strike="noStrike" cap="none" baseline="0" dirty="0">
                <a:solidFill>
                  <a:schemeClr val="dk1"/>
                </a:solidFill>
                <a:latin typeface="Times New Roman"/>
                <a:ea typeface="Times New Roman"/>
                <a:cs typeface="Times New Roman"/>
                <a:sym typeface="Times New Roman"/>
              </a:rPr>
              <a:t>Using the costs presented in equations above, the overall benefit of reengineering can be computed as</a:t>
            </a:r>
          </a:p>
          <a:p>
            <a:pPr marL="342900" marR="0" lvl="0" indent="-342900" algn="l" rtl="0">
              <a:lnSpc>
                <a:spcPct val="90000"/>
              </a:lnSpc>
              <a:spcBef>
                <a:spcPts val="600"/>
              </a:spcBef>
              <a:spcAft>
                <a:spcPts val="0"/>
              </a:spcAft>
              <a:buClr>
                <a:schemeClr val="folHlink"/>
              </a:buClr>
              <a:buSzPct val="25000"/>
              <a:buFont typeface="Noto Symbol"/>
              <a:buNone/>
            </a:pPr>
            <a:r>
              <a:rPr lang="en-US" sz="2000" b="0" i="0" u="none" strike="noStrike" cap="none" baseline="0" dirty="0">
                <a:solidFill>
                  <a:schemeClr val="dk1"/>
                </a:solidFill>
                <a:latin typeface="Times New Roman"/>
                <a:ea typeface="Times New Roman"/>
                <a:cs typeface="Times New Roman"/>
                <a:sym typeface="Times New Roman"/>
              </a:rPr>
              <a:t>	</a:t>
            </a:r>
            <a:r>
              <a:rPr lang="en-US" sz="2000" b="0" i="0" u="none" strike="noStrike" cap="none" baseline="0" dirty="0">
                <a:solidFill>
                  <a:schemeClr val="folHlink"/>
                </a:solidFill>
                <a:latin typeface="Times New Roman"/>
                <a:ea typeface="Times New Roman"/>
                <a:cs typeface="Times New Roman"/>
                <a:sym typeface="Times New Roman"/>
              </a:rPr>
              <a:t>	cost benefit = </a:t>
            </a:r>
            <a:r>
              <a:rPr lang="en-US" sz="2000" b="0" i="0" u="none" strike="noStrike" cap="none" baseline="0" dirty="0" err="1">
                <a:solidFill>
                  <a:schemeClr val="folHlink"/>
                </a:solidFill>
                <a:latin typeface="Times New Roman"/>
                <a:ea typeface="Times New Roman"/>
                <a:cs typeface="Times New Roman"/>
                <a:sym typeface="Times New Roman"/>
              </a:rPr>
              <a:t>C</a:t>
            </a:r>
            <a:r>
              <a:rPr lang="en-US" sz="2000" b="0" i="0" u="none" strike="noStrike" cap="none" baseline="-25000" dirty="0" err="1">
                <a:solidFill>
                  <a:schemeClr val="folHlink"/>
                </a:solidFill>
                <a:latin typeface="Times New Roman"/>
                <a:ea typeface="Times New Roman"/>
                <a:cs typeface="Times New Roman"/>
                <a:sym typeface="Times New Roman"/>
              </a:rPr>
              <a:t>reeng</a:t>
            </a:r>
            <a:r>
              <a:rPr lang="en-US" sz="2000" b="0" i="0" u="none" strike="noStrike" cap="none" baseline="-2500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err="1">
                <a:solidFill>
                  <a:schemeClr val="folHlink"/>
                </a:solidFill>
                <a:latin typeface="Times New Roman"/>
                <a:ea typeface="Times New Roman"/>
                <a:cs typeface="Times New Roman"/>
                <a:sym typeface="Times New Roman"/>
              </a:rPr>
              <a:t>C</a:t>
            </a:r>
            <a:r>
              <a:rPr lang="en-US" sz="2000" b="0" i="0" u="none" strike="noStrike" cap="none" baseline="-25000" dirty="0" err="1">
                <a:solidFill>
                  <a:schemeClr val="folHlink"/>
                </a:solidFill>
                <a:latin typeface="Times New Roman"/>
                <a:ea typeface="Times New Roman"/>
                <a:cs typeface="Times New Roman"/>
                <a:sym typeface="Times New Roman"/>
              </a:rPr>
              <a:t>maint</a:t>
            </a:r>
            <a:r>
              <a:rPr lang="en-US" sz="2000" b="0" i="0" u="none" strike="noStrike" cap="none" baseline="0" dirty="0">
                <a:solidFill>
                  <a:schemeClr val="folHlink"/>
                </a:solidFill>
                <a:latin typeface="Times New Roman"/>
                <a:ea typeface="Times New Roman"/>
                <a:cs typeface="Times New Roman"/>
                <a:sym typeface="Times New Roman"/>
              </a:rPr>
              <a:t>		</a:t>
            </a:r>
            <a:r>
              <a:rPr lang="en-US" sz="2000" b="0" i="0" u="none" strike="noStrike" cap="none" baseline="0" dirty="0">
                <a:solidFill>
                  <a:schemeClr val="dk1"/>
                </a:solidFill>
                <a:latin typeface="Times New Roman"/>
                <a:ea typeface="Times New Roman"/>
                <a:cs typeface="Times New Roman"/>
                <a:sym typeface="Times New Roman"/>
              </a:rPr>
              <a:t>					</a:t>
            </a:r>
          </a:p>
        </p:txBody>
      </p:sp>
      <p:sp>
        <p:nvSpPr>
          <p:cNvPr id="2" name="مستطيل 1"/>
          <p:cNvSpPr/>
          <p:nvPr/>
        </p:nvSpPr>
        <p:spPr>
          <a:xfrm>
            <a:off x="251520" y="4725144"/>
            <a:ext cx="8748464" cy="1569660"/>
          </a:xfrm>
          <a:prstGeom prst="rect">
            <a:avLst/>
          </a:prstGeom>
        </p:spPr>
        <p:txBody>
          <a:bodyPr wrap="square">
            <a:spAutoFit/>
          </a:bodyPr>
          <a:lstStyle/>
          <a:p>
            <a:pPr marL="285750" indent="-285750" algn="r" rtl="1">
              <a:buFont typeface="Arial" pitchFamily="34" charset="0"/>
              <a:buChar char="•"/>
            </a:pPr>
            <a:r>
              <a:rPr lang="ar-SA" sz="1600" dirty="0"/>
              <a:t>التكاليف المرتبطة الخدمة المستمرة لتطبيق مرشح (أي، لم يتم تنفيذ إعادة الهيكلة) يمكن تعريفها بأنها </a:t>
            </a:r>
            <a:r>
              <a:rPr lang="en-US" sz="1600" dirty="0" err="1"/>
              <a:t>Cmaint</a:t>
            </a:r>
            <a:r>
              <a:rPr lang="en-US" sz="1600" dirty="0"/>
              <a:t> = [P3 - (P1 + P2)] </a:t>
            </a:r>
            <a:r>
              <a:rPr lang="ar-SA" sz="1600" dirty="0"/>
              <a:t>س </a:t>
            </a:r>
            <a:r>
              <a:rPr lang="en-US" sz="1600" dirty="0"/>
              <a:t>L</a:t>
            </a:r>
          </a:p>
          <a:p>
            <a:pPr marL="285750" indent="-285750" algn="r" rtl="1">
              <a:buFont typeface="Arial" pitchFamily="34" charset="0"/>
              <a:buChar char="•"/>
            </a:pPr>
            <a:r>
              <a:rPr lang="ar-SA" sz="1600" dirty="0"/>
              <a:t>يتم تعريف التكاليف المرتبطة إعادة الهيكلة باستخدام العلاقة التالية: </a:t>
            </a:r>
            <a:r>
              <a:rPr lang="en-US" sz="1600" dirty="0" err="1"/>
              <a:t>Creeng</a:t>
            </a:r>
            <a:r>
              <a:rPr lang="en-US" sz="1600" dirty="0"/>
              <a:t> = [P6 - (P4 P5 +) </a:t>
            </a:r>
            <a:r>
              <a:rPr lang="ar-SA" sz="1600" dirty="0"/>
              <a:t>س (</a:t>
            </a:r>
            <a:r>
              <a:rPr lang="en-US" sz="1600" dirty="0"/>
              <a:t>L - P8) - (P7 P9 </a:t>
            </a:r>
            <a:r>
              <a:rPr lang="ar-SA" sz="1600" dirty="0"/>
              <a:t>خ)] `</a:t>
            </a:r>
          </a:p>
          <a:p>
            <a:pPr marL="285750" indent="-285750" algn="r" rtl="1">
              <a:buFont typeface="Arial" pitchFamily="34" charset="0"/>
              <a:buChar char="•"/>
            </a:pPr>
            <a:r>
              <a:rPr lang="ar-SA" sz="1600" dirty="0"/>
              <a:t>باستخدام التكاليف الواردة في المعادلات أعلاه، والاستفادة الشاملة من إعادة الهيكلة يمكن حسابها كما التكاليف والفوائد = البكاء - صبغ</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2" name="Shape 142"/>
          <p:cNvSpPr txBox="1">
            <a:spLocks noGrp="1"/>
          </p:cNvSpPr>
          <p:nvPr>
            <p:ph type="title"/>
          </p:nvPr>
        </p:nvSpPr>
        <p:spPr>
          <a:xfrm>
            <a:off x="-38100" y="-162272"/>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Software Maintenance</a:t>
            </a:r>
          </a:p>
        </p:txBody>
      </p:sp>
      <p:sp>
        <p:nvSpPr>
          <p:cNvPr id="143" name="Shape 143"/>
          <p:cNvSpPr txBox="1">
            <a:spLocks noGrp="1"/>
          </p:cNvSpPr>
          <p:nvPr>
            <p:ph idx="1"/>
          </p:nvPr>
        </p:nvSpPr>
        <p:spPr>
          <a:xfrm>
            <a:off x="17010" y="919261"/>
            <a:ext cx="9019485" cy="3877891"/>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Software is released to end-users, and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Quattrocento"/>
                <a:ea typeface="Quattrocento"/>
                <a:cs typeface="Quattrocento"/>
                <a:sym typeface="Quattrocento"/>
              </a:rPr>
              <a:t>within days, </a:t>
            </a:r>
            <a:r>
              <a:rPr lang="en-US" sz="2000" b="0" i="0" u="none" strike="noStrike" cap="none" baseline="0" dirty="0">
                <a:solidFill>
                  <a:schemeClr val="folHlink"/>
                </a:solidFill>
                <a:latin typeface="Quattrocento"/>
                <a:ea typeface="Quattrocento"/>
                <a:cs typeface="Quattrocento"/>
                <a:sym typeface="Quattrocento"/>
              </a:rPr>
              <a:t>bug reports filter back</a:t>
            </a:r>
            <a:r>
              <a:rPr lang="en-US" sz="2000" b="0" i="0" u="none" strike="noStrike" cap="none" baseline="0" dirty="0">
                <a:solidFill>
                  <a:schemeClr val="dk1"/>
                </a:solidFill>
                <a:latin typeface="Quattrocento"/>
                <a:ea typeface="Quattrocento"/>
                <a:cs typeface="Quattrocento"/>
                <a:sym typeface="Quattrocento"/>
              </a:rPr>
              <a:t> to the software engineering organization.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Quattrocento"/>
                <a:ea typeface="Quattrocento"/>
                <a:cs typeface="Quattrocento"/>
                <a:sym typeface="Quattrocento"/>
              </a:rPr>
              <a:t>within weeks, one class of users indicates that the software must be </a:t>
            </a:r>
            <a:r>
              <a:rPr lang="en-US" sz="2000" b="0" i="0" u="none" strike="noStrike" cap="none" baseline="0" dirty="0">
                <a:solidFill>
                  <a:schemeClr val="folHlink"/>
                </a:solidFill>
                <a:latin typeface="Quattrocento"/>
                <a:ea typeface="Quattrocento"/>
                <a:cs typeface="Quattrocento"/>
                <a:sym typeface="Quattrocento"/>
              </a:rPr>
              <a:t>changed so that it can accommodate the special needs</a:t>
            </a:r>
            <a:r>
              <a:rPr lang="en-US" sz="2000" b="0" i="0" u="none" strike="noStrike" cap="none" baseline="0" dirty="0">
                <a:solidFill>
                  <a:schemeClr val="dk1"/>
                </a:solidFill>
                <a:latin typeface="Quattrocento"/>
                <a:ea typeface="Quattrocento"/>
                <a:cs typeface="Quattrocento"/>
                <a:sym typeface="Quattrocento"/>
              </a:rPr>
              <a:t> of their environment.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Quattrocento"/>
                <a:ea typeface="Quattrocento"/>
                <a:cs typeface="Quattrocento"/>
                <a:sym typeface="Quattrocento"/>
              </a:rPr>
              <a:t>within months, another corporate group who wanted nothing to do with the software when it was released, now recognizes that it may provide them with unexpected benefit. They’ll need </a:t>
            </a:r>
            <a:r>
              <a:rPr lang="en-US" sz="2000" b="0" i="0" u="none" strike="noStrike" cap="none" baseline="0" dirty="0">
                <a:solidFill>
                  <a:schemeClr val="folHlink"/>
                </a:solidFill>
                <a:latin typeface="Quattrocento"/>
                <a:ea typeface="Quattrocento"/>
                <a:cs typeface="Quattrocento"/>
                <a:sym typeface="Quattrocento"/>
              </a:rPr>
              <a:t>a few enhancements </a:t>
            </a:r>
            <a:r>
              <a:rPr lang="en-US" sz="2000" b="0" i="0" u="none" strike="noStrike" cap="none" baseline="0" dirty="0">
                <a:solidFill>
                  <a:schemeClr val="dk1"/>
                </a:solidFill>
                <a:latin typeface="Quattrocento"/>
                <a:ea typeface="Quattrocento"/>
                <a:cs typeface="Quattrocento"/>
                <a:sym typeface="Quattrocento"/>
              </a:rPr>
              <a:t>to make it work in their world.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All of this work is </a:t>
            </a:r>
            <a:r>
              <a:rPr lang="en-US" sz="2400" b="0" i="1" u="none" strike="noStrike" cap="none" baseline="0" dirty="0">
                <a:solidFill>
                  <a:schemeClr val="folHlink"/>
                </a:solidFill>
                <a:latin typeface="Quattrocento"/>
                <a:ea typeface="Quattrocento"/>
                <a:cs typeface="Quattrocento"/>
                <a:sym typeface="Quattrocento"/>
              </a:rPr>
              <a:t>software maintenance</a:t>
            </a:r>
          </a:p>
        </p:txBody>
      </p:sp>
      <p:sp>
        <p:nvSpPr>
          <p:cNvPr id="2" name="مستطيل 1"/>
          <p:cNvSpPr/>
          <p:nvPr/>
        </p:nvSpPr>
        <p:spPr>
          <a:xfrm>
            <a:off x="7706636" y="404664"/>
            <a:ext cx="1165704" cy="307777"/>
          </a:xfrm>
          <a:prstGeom prst="rect">
            <a:avLst/>
          </a:prstGeom>
        </p:spPr>
        <p:txBody>
          <a:bodyPr wrap="none">
            <a:spAutoFit/>
          </a:bodyPr>
          <a:lstStyle/>
          <a:p>
            <a:r>
              <a:rPr lang="ar-SA" dirty="0"/>
              <a:t>صيانة البرمجيات</a:t>
            </a:r>
          </a:p>
        </p:txBody>
      </p:sp>
      <p:sp>
        <p:nvSpPr>
          <p:cNvPr id="3" name="مستطيل 2"/>
          <p:cNvSpPr/>
          <p:nvPr/>
        </p:nvSpPr>
        <p:spPr>
          <a:xfrm>
            <a:off x="107504" y="4872529"/>
            <a:ext cx="8764836" cy="2031325"/>
          </a:xfrm>
          <a:prstGeom prst="rect">
            <a:avLst/>
          </a:prstGeom>
        </p:spPr>
        <p:txBody>
          <a:bodyPr wrap="square">
            <a:spAutoFit/>
          </a:bodyPr>
          <a:lstStyle/>
          <a:p>
            <a:pPr marL="285750" indent="-285750" algn="r" rtl="1">
              <a:buFont typeface="Arial" pitchFamily="34" charset="0"/>
              <a:buChar char="•"/>
            </a:pPr>
            <a:r>
              <a:rPr lang="ar-SA" sz="1800" dirty="0"/>
              <a:t>يتم تحرير البرمجيات للمستخدمين النهائيين، و</a:t>
            </a:r>
          </a:p>
          <a:p>
            <a:pPr marL="285750" indent="-285750" algn="r" rtl="1">
              <a:buFont typeface="Arial" pitchFamily="34" charset="0"/>
              <a:buChar char="•"/>
            </a:pPr>
            <a:r>
              <a:rPr lang="ar-SA" sz="1800" dirty="0"/>
              <a:t>وفي غضون أيام، فلتر تقارير علة العودة إلى المنظمة هندسة البرمجيات.</a:t>
            </a:r>
          </a:p>
          <a:p>
            <a:pPr marL="285750" indent="-285750" algn="r" rtl="1">
              <a:buFont typeface="Arial" pitchFamily="34" charset="0"/>
              <a:buChar char="•"/>
            </a:pPr>
            <a:r>
              <a:rPr lang="ar-SA" sz="1800" dirty="0"/>
              <a:t>في غضون أسابيع، فئة واحدة من المستخدمين تشير يجب كيو لا يتغير البرنامج بحيث يمكن استيعاب الاحتياجات الخاصة من بيئتهم.</a:t>
            </a:r>
          </a:p>
          <a:p>
            <a:pPr marL="285750" indent="-285750" algn="r" rtl="1">
              <a:buFont typeface="Arial" pitchFamily="34" charset="0"/>
              <a:buChar char="•"/>
            </a:pPr>
            <a:r>
              <a:rPr lang="ar-SA" sz="1800" dirty="0"/>
              <a:t>في غضون أشهر، </a:t>
            </a:r>
            <a:r>
              <a:rPr lang="ar-SA" sz="1800" dirty="0" err="1"/>
              <a:t>فى</a:t>
            </a:r>
            <a:r>
              <a:rPr lang="ar-SA" sz="1800" dirty="0"/>
              <a:t> مجموعة شركات أخرى من أراد أن يفعل مع البرنامج عندما تم إصداره في شيء، والآن يعترف أنه قد توفر لهم فوائد غير متوقعة. وأنها سوف تحتاج إلى بعض التحسينات والعمل على انجاحه في عالمهم.</a:t>
            </a:r>
          </a:p>
          <a:p>
            <a:pPr marL="285750" indent="-285750" algn="r" rtl="1">
              <a:buFont typeface="Arial" pitchFamily="34" charset="0"/>
              <a:buChar char="•"/>
            </a:pPr>
            <a:r>
              <a:rPr lang="ar-SA" sz="1800" dirty="0"/>
              <a:t>كل هذا العمل هو صيانة البرمجيات</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51" name="Shape 151"/>
          <p:cNvSpPr txBox="1">
            <a:spLocks noGrp="1"/>
          </p:cNvSpPr>
          <p:nvPr>
            <p:ph type="title"/>
          </p:nvPr>
        </p:nvSpPr>
        <p:spPr>
          <a:xfrm>
            <a:off x="0" y="-243408"/>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Maintainable Software</a:t>
            </a:r>
          </a:p>
        </p:txBody>
      </p:sp>
      <p:sp>
        <p:nvSpPr>
          <p:cNvPr id="152" name="Shape 152"/>
          <p:cNvSpPr txBox="1">
            <a:spLocks noGrp="1"/>
          </p:cNvSpPr>
          <p:nvPr>
            <p:ph idx="1"/>
          </p:nvPr>
        </p:nvSpPr>
        <p:spPr>
          <a:xfrm>
            <a:off x="251520" y="928465"/>
            <a:ext cx="8784976" cy="45259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Maintainable software exhibits effective modularity</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It makes use of design patterns that allow ease of understanding.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It has been constructed using well-defined coding standards and conventions, leading to source code that is self-documenting and understandable.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It has undergone a variety of quality assurance techniques that have uncovered potential maintenance problems before the software is released.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It has been created by software engineers who recognize that they may not be around when changes must be made. </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folHlink"/>
                </a:solidFill>
                <a:latin typeface="Quattrocento"/>
                <a:ea typeface="Quattrocento"/>
                <a:cs typeface="Quattrocento"/>
                <a:sym typeface="Quattrocento"/>
              </a:rPr>
              <a:t>Therefore, the design and implementation of the software must “assist” the person who is making the change</a:t>
            </a:r>
          </a:p>
        </p:txBody>
      </p:sp>
      <p:sp>
        <p:nvSpPr>
          <p:cNvPr id="2" name="مستطيل 1"/>
          <p:cNvSpPr/>
          <p:nvPr/>
        </p:nvSpPr>
        <p:spPr>
          <a:xfrm>
            <a:off x="7135705" y="620688"/>
            <a:ext cx="1037463" cy="307777"/>
          </a:xfrm>
          <a:prstGeom prst="rect">
            <a:avLst/>
          </a:prstGeom>
        </p:spPr>
        <p:txBody>
          <a:bodyPr wrap="none">
            <a:spAutoFit/>
          </a:bodyPr>
          <a:lstStyle/>
          <a:p>
            <a:r>
              <a:rPr lang="ar-SA" dirty="0"/>
              <a:t>برنامج للصيانة</a:t>
            </a:r>
          </a:p>
        </p:txBody>
      </p:sp>
      <p:sp>
        <p:nvSpPr>
          <p:cNvPr id="3" name="مستطيل 2"/>
          <p:cNvSpPr/>
          <p:nvPr/>
        </p:nvSpPr>
        <p:spPr>
          <a:xfrm>
            <a:off x="0" y="4674275"/>
            <a:ext cx="9144000" cy="1754326"/>
          </a:xfrm>
          <a:prstGeom prst="rect">
            <a:avLst/>
          </a:prstGeom>
        </p:spPr>
        <p:txBody>
          <a:bodyPr wrap="square">
            <a:spAutoFit/>
          </a:bodyPr>
          <a:lstStyle/>
          <a:p>
            <a:pPr marL="285750" indent="-285750" algn="r" rtl="1">
              <a:buFont typeface="Arial" pitchFamily="34" charset="0"/>
              <a:buChar char="•"/>
            </a:pPr>
            <a:r>
              <a:rPr lang="ar-SA" sz="1800" dirty="0"/>
              <a:t>تستعصي على نمطية البرامج المعارض الفعلية</a:t>
            </a:r>
          </a:p>
          <a:p>
            <a:pPr marL="285750" indent="-285750" algn="r" rtl="1">
              <a:buFont typeface="Arial" pitchFamily="34" charset="0"/>
              <a:buChar char="•"/>
            </a:pPr>
            <a:r>
              <a:rPr lang="ar-SA" sz="1800" dirty="0"/>
              <a:t>فإنه يجعل من استخدام أنماط التصميم يسمح هذا سهولة الفهم.</a:t>
            </a:r>
          </a:p>
          <a:p>
            <a:pPr marL="285750" indent="-285750" algn="r" rtl="1">
              <a:buFont typeface="Arial" pitchFamily="34" charset="0"/>
              <a:buChar char="•"/>
            </a:pPr>
            <a:r>
              <a:rPr lang="ar-SA" sz="1800" dirty="0"/>
              <a:t>وقد-تم بناؤها باستخدام معايير الترميز واضحة المعالم والاتفاقيات، مما أدى إلى مصدر وهذا هو الذاتي توثيق ومفهومة.</a:t>
            </a:r>
          </a:p>
          <a:p>
            <a:pPr marL="285750" indent="-285750" algn="r" rtl="1">
              <a:buFont typeface="Arial" pitchFamily="34" charset="0"/>
              <a:buChar char="•"/>
            </a:pPr>
            <a:r>
              <a:rPr lang="ar-SA" sz="1800" dirty="0"/>
              <a:t>مرت بها مجموعة متنوعة من ضمان الجودة التقني والذي كشف المشاكل المحتملة قبل خدمة إصدار البرنامج.</a:t>
            </a:r>
          </a:p>
          <a:p>
            <a:pPr marL="285750" indent="-285750" algn="r" rtl="1">
              <a:buFont typeface="Arial" pitchFamily="34" charset="0"/>
              <a:buChar char="•"/>
            </a:pPr>
            <a:r>
              <a:rPr lang="ar-SA" sz="1800" dirty="0"/>
              <a:t>و-تم إنشاؤه من قبل مهندسي البرمجيات الذين يدركون أن أنها قد لا تكون في جميع أنحاء عندما يجب أن يتم الصرف.</a:t>
            </a:r>
          </a:p>
          <a:p>
            <a:pPr marL="285750" indent="-285750" algn="r" rtl="1">
              <a:buFont typeface="Arial" pitchFamily="34" charset="0"/>
              <a:buChar char="•"/>
            </a:pPr>
            <a:r>
              <a:rPr lang="ar-SA" sz="1800" dirty="0"/>
              <a:t>لذلك، وتصميم وتنفيذ البرامج يجب أن "مساعدة" الشخص الذي جعل التغييرات</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0" name="Shape 160"/>
          <p:cNvSpPr txBox="1">
            <a:spLocks noGrp="1"/>
          </p:cNvSpPr>
          <p:nvPr>
            <p:ph type="title"/>
          </p:nvPr>
        </p:nvSpPr>
        <p:spPr>
          <a:xfrm>
            <a:off x="35496" y="-315416"/>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Software Supportability</a:t>
            </a:r>
          </a:p>
        </p:txBody>
      </p:sp>
      <p:sp>
        <p:nvSpPr>
          <p:cNvPr id="161" name="Shape 161"/>
          <p:cNvSpPr txBox="1">
            <a:spLocks noGrp="1"/>
          </p:cNvSpPr>
          <p:nvPr>
            <p:ph idx="1"/>
          </p:nvPr>
        </p:nvSpPr>
        <p:spPr>
          <a:xfrm>
            <a:off x="0" y="861529"/>
            <a:ext cx="9144000" cy="3791607"/>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a:t>
            </a:r>
            <a:r>
              <a:rPr lang="en-US" sz="2000" b="0" i="0" u="none" strike="noStrike" cap="none" baseline="0" dirty="0">
                <a:solidFill>
                  <a:srgbClr val="000000"/>
                </a:solidFill>
                <a:latin typeface="Quattrocento"/>
                <a:ea typeface="Quattrocento"/>
                <a:cs typeface="Quattrocento"/>
                <a:sym typeface="Quattrocento"/>
              </a:rPr>
              <a:t>the capability of supporting a software system over its whole product life. </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This implies satisfying any necessary needs or requirements, but also the provision of equipment, support infrastructure, additional software, facilities, manpower, or any other resource required to maintain the software operational and capable of satisfying its function.”</a:t>
            </a:r>
            <a:r>
              <a:rPr lang="en-US" sz="1800" b="0" i="0" u="none" strike="noStrike" cap="none" baseline="0" dirty="0">
                <a:solidFill>
                  <a:schemeClr val="dk1"/>
                </a:solidFill>
                <a:latin typeface="Quattrocento"/>
                <a:ea typeface="Quattrocento"/>
                <a:cs typeface="Quattrocento"/>
                <a:sym typeface="Quattrocento"/>
              </a:rPr>
              <a:t> [SSO08]</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The software should contain facilities to assist support personnel when a defect is encountered in the operational environment (and make no mistake, defects </a:t>
            </a:r>
            <a:r>
              <a:rPr lang="en-US" sz="2000" b="0" i="1" u="none" strike="noStrike" cap="none" baseline="0" dirty="0">
                <a:solidFill>
                  <a:schemeClr val="dk1"/>
                </a:solidFill>
                <a:latin typeface="Quattrocento"/>
                <a:ea typeface="Quattrocento"/>
                <a:cs typeface="Quattrocento"/>
                <a:sym typeface="Quattrocento"/>
              </a:rPr>
              <a:t>will</a:t>
            </a:r>
            <a:r>
              <a:rPr lang="en-US" sz="2000" b="0" i="0" u="none" strike="noStrike" cap="none" baseline="0" dirty="0">
                <a:solidFill>
                  <a:schemeClr val="dk1"/>
                </a:solidFill>
                <a:latin typeface="Quattrocento"/>
                <a:ea typeface="Quattrocento"/>
                <a:cs typeface="Quattrocento"/>
                <a:sym typeface="Quattrocento"/>
              </a:rPr>
              <a:t> be encountered).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Support personnel should have access to a database that contains records of all defects that have already been encountered—their characteristics, cause, and cure.</a:t>
            </a:r>
          </a:p>
        </p:txBody>
      </p:sp>
      <p:sp>
        <p:nvSpPr>
          <p:cNvPr id="2" name="مستطيل 1"/>
          <p:cNvSpPr/>
          <p:nvPr/>
        </p:nvSpPr>
        <p:spPr>
          <a:xfrm>
            <a:off x="7164288" y="260648"/>
            <a:ext cx="1640193" cy="338554"/>
          </a:xfrm>
          <a:prstGeom prst="rect">
            <a:avLst/>
          </a:prstGeom>
        </p:spPr>
        <p:txBody>
          <a:bodyPr wrap="none">
            <a:spAutoFit/>
          </a:bodyPr>
          <a:lstStyle/>
          <a:p>
            <a:r>
              <a:rPr lang="ar-SA" sz="1600" dirty="0"/>
              <a:t>إمكانية دعم البرمجيات</a:t>
            </a:r>
          </a:p>
        </p:txBody>
      </p:sp>
      <p:sp>
        <p:nvSpPr>
          <p:cNvPr id="3" name="مستطيل 2"/>
          <p:cNvSpPr/>
          <p:nvPr/>
        </p:nvSpPr>
        <p:spPr>
          <a:xfrm>
            <a:off x="611560" y="4563705"/>
            <a:ext cx="8303839" cy="2031325"/>
          </a:xfrm>
          <a:prstGeom prst="rect">
            <a:avLst/>
          </a:prstGeom>
        </p:spPr>
        <p:txBody>
          <a:bodyPr wrap="square">
            <a:spAutoFit/>
          </a:bodyPr>
          <a:lstStyle/>
          <a:p>
            <a:pPr marL="285750" indent="-285750" algn="r" rtl="1">
              <a:buFont typeface="Arial" pitchFamily="34" charset="0"/>
              <a:buChar char="•"/>
            </a:pPr>
            <a:r>
              <a:rPr lang="ar-SA" sz="1800" dirty="0"/>
              <a:t>"دعم قدرات نظام البرامج على تكنولوجيا المعلومات والاتصالات حياة المنتج بأكملها. وهذا يعني أي احتياجات أو متطلبات مرضية الضرورية، الهدف </a:t>
            </a:r>
            <a:r>
              <a:rPr lang="en-US" sz="1800" dirty="0"/>
              <a:t>AUSSI </a:t>
            </a:r>
            <a:r>
              <a:rPr lang="ar-SA" sz="1800" dirty="0"/>
              <a:t>توفير المعدات والدعم البنية التحتية، وبرامج إضافية والمرافق والقوى العاملة، أو أي مورد آخر المطلوبة للحفاظ على البرنامج التشغيلي وقادرة وظيفة تكنولوجيا المعلومات والاتصالات مرضية ". [</a:t>
            </a:r>
            <a:r>
              <a:rPr lang="en-US" sz="1800" dirty="0"/>
              <a:t>SSO08] </a:t>
            </a:r>
            <a:r>
              <a:rPr lang="ar-SA" sz="1800" dirty="0"/>
              <a:t>مرافق يحتوي البرنامج يجب لمساعدة موظفي الدعم عند مواجهة الخلل في البيئة التشغيلية (وجعل أي خطأ، وعيوب ستواجه). فريق الدعم يجب -الوصول إلى قاعدة بيانات يحتوي على سجلات من كل هذا العيوب بالفعل قد تم مصادفة-هذا-خصائصها، والسبب والعلاج.</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8" name="Shape 168"/>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69" name="Shape 16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Reengineering</a:t>
            </a:r>
          </a:p>
        </p:txBody>
      </p:sp>
      <p:sp>
        <p:nvSpPr>
          <p:cNvPr id="170" name="Shape 170"/>
          <p:cNvSpPr txBox="1"/>
          <p:nvPr/>
        </p:nvSpPr>
        <p:spPr>
          <a:xfrm>
            <a:off x="3581400" y="2133600"/>
            <a:ext cx="2838450" cy="1500187"/>
          </a:xfrm>
          <a:prstGeom prst="rect">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171" name="Shape 171"/>
          <p:cNvSpPr txBox="1"/>
          <p:nvPr/>
        </p:nvSpPr>
        <p:spPr>
          <a:xfrm>
            <a:off x="1530350" y="4257675"/>
            <a:ext cx="2035175" cy="1268411"/>
          </a:xfrm>
          <a:prstGeom prst="rect">
            <a:avLst/>
          </a:prstGeom>
          <a:solidFill>
            <a:schemeClr val="dk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172" name="Shape 172"/>
          <p:cNvSpPr txBox="1"/>
          <p:nvPr/>
        </p:nvSpPr>
        <p:spPr>
          <a:xfrm>
            <a:off x="6688136" y="4427537"/>
            <a:ext cx="1646237" cy="1020762"/>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173" name="Shape 173"/>
          <p:cNvSpPr/>
          <p:nvPr/>
        </p:nvSpPr>
        <p:spPr>
          <a:xfrm>
            <a:off x="3802062" y="3751262"/>
            <a:ext cx="2474912" cy="1676400"/>
          </a:xfrm>
          <a:custGeom>
            <a:avLst/>
            <a:gdLst/>
            <a:ahLst/>
            <a:cxnLst/>
            <a:rect l="0" t="0" r="0" b="0"/>
            <a:pathLst>
              <a:path w="21600" h="21600" extrusionOk="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lnTo>
                  <a:pt x="10800" y="0"/>
                </a:lnTo>
                <a:close/>
              </a:path>
            </a:pathLst>
          </a:custGeom>
          <a:solidFill>
            <a:schemeClr val="accent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174" name="Shape 174"/>
          <p:cNvSpPr txBox="1"/>
          <p:nvPr/>
        </p:nvSpPr>
        <p:spPr>
          <a:xfrm>
            <a:off x="4200525" y="2476500"/>
            <a:ext cx="1573211" cy="749299"/>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accent1"/>
              </a:buClr>
              <a:buSzPct val="25000"/>
              <a:buFont typeface="Helvetica Neue"/>
              <a:buNone/>
            </a:pPr>
            <a:r>
              <a:rPr lang="en-US" sz="2400" b="0" i="0" u="none" strike="noStrike" cap="none" baseline="0">
                <a:solidFill>
                  <a:schemeClr val="accent1"/>
                </a:solidFill>
                <a:latin typeface="Helvetica Neue"/>
                <a:ea typeface="Helvetica Neue"/>
                <a:cs typeface="Helvetica Neue"/>
                <a:sym typeface="Helvetica Neue"/>
              </a:rPr>
              <a:t>Business </a:t>
            </a:r>
          </a:p>
          <a:p>
            <a:pPr marL="0" marR="0" lvl="0" indent="0" algn="ctr" rtl="0">
              <a:lnSpc>
                <a:spcPct val="90000"/>
              </a:lnSpc>
              <a:spcBef>
                <a:spcPts val="0"/>
              </a:spcBef>
              <a:spcAft>
                <a:spcPts val="0"/>
              </a:spcAft>
              <a:buClr>
                <a:schemeClr val="accent1"/>
              </a:buClr>
              <a:buSzPct val="25000"/>
              <a:buFont typeface="Helvetica Neue"/>
              <a:buNone/>
            </a:pPr>
            <a:r>
              <a:rPr lang="en-US" sz="2400" b="0" i="0" u="none" strike="noStrike" cap="none" baseline="0">
                <a:solidFill>
                  <a:schemeClr val="accent1"/>
                </a:solidFill>
                <a:latin typeface="Helvetica Neue"/>
                <a:ea typeface="Helvetica Neue"/>
                <a:cs typeface="Helvetica Neue"/>
                <a:sym typeface="Helvetica Neue"/>
              </a:rPr>
              <a:t>processes</a:t>
            </a:r>
          </a:p>
        </p:txBody>
      </p:sp>
      <p:sp>
        <p:nvSpPr>
          <p:cNvPr id="175" name="Shape 175"/>
          <p:cNvSpPr txBox="1"/>
          <p:nvPr/>
        </p:nvSpPr>
        <p:spPr>
          <a:xfrm>
            <a:off x="1927225" y="4411662"/>
            <a:ext cx="1301749" cy="749299"/>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Helvetica Neue"/>
              <a:buNone/>
            </a:pPr>
            <a:r>
              <a:rPr lang="en-US" sz="2400" b="0" i="0" u="none" strike="noStrike" cap="none" baseline="0">
                <a:solidFill>
                  <a:schemeClr val="lt1"/>
                </a:solidFill>
                <a:latin typeface="Helvetica Neue"/>
                <a:ea typeface="Helvetica Neue"/>
                <a:cs typeface="Helvetica Neue"/>
                <a:sym typeface="Helvetica Neue"/>
              </a:rPr>
              <a:t>IT</a:t>
            </a:r>
          </a:p>
          <a:p>
            <a:pPr marL="0" marR="0" lvl="0" indent="0" algn="ctr" rtl="0">
              <a:lnSpc>
                <a:spcPct val="90000"/>
              </a:lnSpc>
              <a:spcBef>
                <a:spcPts val="0"/>
              </a:spcBef>
              <a:spcAft>
                <a:spcPts val="0"/>
              </a:spcAft>
              <a:buClr>
                <a:schemeClr val="lt1"/>
              </a:buClr>
              <a:buSzPct val="25000"/>
              <a:buFont typeface="Helvetica Neue"/>
              <a:buNone/>
            </a:pPr>
            <a:r>
              <a:rPr lang="en-US" sz="2400" b="0" i="0" u="none" strike="noStrike" cap="none" baseline="0">
                <a:solidFill>
                  <a:schemeClr val="lt1"/>
                </a:solidFill>
                <a:latin typeface="Helvetica Neue"/>
                <a:ea typeface="Helvetica Neue"/>
                <a:cs typeface="Helvetica Neue"/>
                <a:sym typeface="Helvetica Neue"/>
              </a:rPr>
              <a:t>systems</a:t>
            </a:r>
          </a:p>
        </p:txBody>
      </p:sp>
      <p:sp>
        <p:nvSpPr>
          <p:cNvPr id="176" name="Shape 176"/>
          <p:cNvSpPr txBox="1"/>
          <p:nvPr/>
        </p:nvSpPr>
        <p:spPr>
          <a:xfrm>
            <a:off x="6705600" y="4572000"/>
            <a:ext cx="1525587" cy="641350"/>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accent1"/>
              </a:buClr>
              <a:buSzPct val="25000"/>
              <a:buFont typeface="Helvetica Neue"/>
              <a:buNone/>
            </a:pPr>
            <a:r>
              <a:rPr lang="en-US" sz="2000" b="0" i="0" u="none" strike="noStrike" cap="none" baseline="0">
                <a:solidFill>
                  <a:schemeClr val="accent1"/>
                </a:solidFill>
                <a:latin typeface="Helvetica Neue"/>
                <a:ea typeface="Helvetica Neue"/>
                <a:cs typeface="Helvetica Neue"/>
                <a:sym typeface="Helvetica Neue"/>
              </a:rPr>
              <a:t>Software</a:t>
            </a:r>
          </a:p>
          <a:p>
            <a:pPr marL="0" marR="0" lvl="0" indent="0" algn="ctr" rtl="0">
              <a:lnSpc>
                <a:spcPct val="90000"/>
              </a:lnSpc>
              <a:spcBef>
                <a:spcPts val="0"/>
              </a:spcBef>
              <a:spcAft>
                <a:spcPts val="0"/>
              </a:spcAft>
              <a:buClr>
                <a:schemeClr val="accent1"/>
              </a:buClr>
              <a:buSzPct val="25000"/>
              <a:buFont typeface="Helvetica Neue"/>
              <a:buNone/>
            </a:pPr>
            <a:r>
              <a:rPr lang="en-US" sz="2000" b="0" i="0" u="none" strike="noStrike" cap="none" baseline="0">
                <a:solidFill>
                  <a:schemeClr val="accent1"/>
                </a:solidFill>
                <a:latin typeface="Helvetica Neue"/>
                <a:ea typeface="Helvetica Neue"/>
                <a:cs typeface="Helvetica Neue"/>
                <a:sym typeface="Helvetica Neue"/>
              </a:rPr>
              <a:t>applications</a:t>
            </a:r>
          </a:p>
        </p:txBody>
      </p:sp>
      <p:sp>
        <p:nvSpPr>
          <p:cNvPr id="177" name="Shape 177"/>
          <p:cNvSpPr txBox="1"/>
          <p:nvPr/>
        </p:nvSpPr>
        <p:spPr>
          <a:xfrm>
            <a:off x="3932237" y="4752975"/>
            <a:ext cx="2166936" cy="42068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dk1"/>
              </a:buClr>
              <a:buSzPct val="25000"/>
              <a:buFont typeface="Helvetica Neue"/>
              <a:buNone/>
            </a:pPr>
            <a:r>
              <a:rPr lang="en-US" sz="2400" b="0" i="0" u="none" strike="noStrike" cap="none" baseline="0">
                <a:solidFill>
                  <a:schemeClr val="dk1"/>
                </a:solidFill>
                <a:latin typeface="Helvetica Neue"/>
                <a:ea typeface="Helvetica Neue"/>
                <a:cs typeface="Helvetica Neue"/>
                <a:sym typeface="Helvetica Neue"/>
              </a:rPr>
              <a:t>Reengineering</a:t>
            </a:r>
          </a:p>
        </p:txBody>
      </p:sp>
      <p:sp>
        <p:nvSpPr>
          <p:cNvPr id="2" name="مستطيل 1"/>
          <p:cNvSpPr/>
          <p:nvPr/>
        </p:nvSpPr>
        <p:spPr>
          <a:xfrm>
            <a:off x="5301254" y="908720"/>
            <a:ext cx="982961" cy="338554"/>
          </a:xfrm>
          <a:prstGeom prst="rect">
            <a:avLst/>
          </a:prstGeom>
        </p:spPr>
        <p:txBody>
          <a:bodyPr wrap="none">
            <a:spAutoFit/>
          </a:bodyPr>
          <a:lstStyle/>
          <a:p>
            <a:r>
              <a:rPr lang="ar-SA" sz="1600" dirty="0"/>
              <a:t>إعادة الهيكلة</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5" name="Shape 185"/>
          <p:cNvSpPr txBox="1">
            <a:spLocks noGrp="1"/>
          </p:cNvSpPr>
          <p:nvPr>
            <p:ph type="title"/>
          </p:nvPr>
        </p:nvSpPr>
        <p:spPr>
          <a:xfrm>
            <a:off x="288497" y="159966"/>
            <a:ext cx="7619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3600" b="0" i="0" u="none" strike="noStrike" cap="none" baseline="0" dirty="0">
                <a:solidFill>
                  <a:schemeClr val="dk2"/>
                </a:solidFill>
                <a:latin typeface="Helvetica Neue"/>
                <a:ea typeface="Helvetica Neue"/>
                <a:cs typeface="Helvetica Neue"/>
                <a:sym typeface="Helvetica Neue"/>
              </a:rPr>
              <a:t>Business Process Reengineering</a:t>
            </a:r>
          </a:p>
        </p:txBody>
      </p:sp>
      <p:sp>
        <p:nvSpPr>
          <p:cNvPr id="186" name="Shape 186"/>
          <p:cNvSpPr txBox="1">
            <a:spLocks noGrp="1"/>
          </p:cNvSpPr>
          <p:nvPr>
            <p:ph idx="1"/>
          </p:nvPr>
        </p:nvSpPr>
        <p:spPr>
          <a:xfrm>
            <a:off x="101598" y="908721"/>
            <a:ext cx="8737601" cy="3528392"/>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Business definition.</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 Business goals are identified within the context of four key drivers: cost reduction, time reduction, quality improvement, and personnel development and empowerment.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Process identification.</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 Processes that are critical to achieving the goals defined in the business definition are identified.</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Process evaluation.</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 The existing process is thoroughly analyzed and measured.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Process specification and design. </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Based on information obtained during the first three BPR activities, use-cases are prepared for each process that is to be redesigned.</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Prototyping.</a:t>
            </a:r>
            <a:r>
              <a:rPr lang="en-US" sz="1800" b="0" i="0" u="none" strike="noStrike" cap="none" baseline="0" dirty="0">
                <a:solidFill>
                  <a:schemeClr val="dk1"/>
                </a:solidFill>
                <a:latin typeface="Times New Roman"/>
                <a:ea typeface="Times New Roman"/>
                <a:cs typeface="Times New Roman"/>
                <a:sym typeface="Times New Roman"/>
              </a:rPr>
              <a:t>  A redesigned business process must be prototyped before it is fully integrated into the business.</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1" i="0" u="none" strike="noStrike" cap="none" baseline="0" dirty="0">
                <a:solidFill>
                  <a:schemeClr val="folHlink"/>
                </a:solidFill>
                <a:latin typeface="Times New Roman"/>
                <a:ea typeface="Times New Roman"/>
                <a:cs typeface="Times New Roman"/>
                <a:sym typeface="Times New Roman"/>
              </a:rPr>
              <a:t>Refinement and instantiation. </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chemeClr val="dk1"/>
                </a:solidFill>
                <a:latin typeface="Times New Roman"/>
                <a:ea typeface="Times New Roman"/>
                <a:cs typeface="Times New Roman"/>
                <a:sym typeface="Times New Roman"/>
              </a:rPr>
              <a:t>Based on feedback from the prototype, the business process is refined and then instantiated within a business system.</a:t>
            </a:r>
          </a:p>
        </p:txBody>
      </p:sp>
      <p:sp>
        <p:nvSpPr>
          <p:cNvPr id="2" name="مستطيل 1"/>
          <p:cNvSpPr/>
          <p:nvPr/>
        </p:nvSpPr>
        <p:spPr>
          <a:xfrm>
            <a:off x="7543800" y="168895"/>
            <a:ext cx="1409887" cy="584775"/>
          </a:xfrm>
          <a:prstGeom prst="rect">
            <a:avLst/>
          </a:prstGeom>
        </p:spPr>
        <p:txBody>
          <a:bodyPr wrap="square">
            <a:spAutoFit/>
          </a:bodyPr>
          <a:lstStyle/>
          <a:p>
            <a:pPr algn="r"/>
            <a:r>
              <a:rPr lang="ar-SA" sz="1600" dirty="0"/>
              <a:t>إعادة هندسة العمليات الإدارية</a:t>
            </a:r>
          </a:p>
        </p:txBody>
      </p:sp>
      <p:sp>
        <p:nvSpPr>
          <p:cNvPr id="3" name="مستطيل 2"/>
          <p:cNvSpPr/>
          <p:nvPr/>
        </p:nvSpPr>
        <p:spPr>
          <a:xfrm>
            <a:off x="179512" y="4221088"/>
            <a:ext cx="8643041" cy="2585323"/>
          </a:xfrm>
          <a:prstGeom prst="rect">
            <a:avLst/>
          </a:prstGeom>
        </p:spPr>
        <p:txBody>
          <a:bodyPr wrap="square">
            <a:spAutoFit/>
          </a:bodyPr>
          <a:lstStyle/>
          <a:p>
            <a:pPr marL="285750" indent="-285750" algn="r" rtl="1">
              <a:buFont typeface="Arial" pitchFamily="34" charset="0"/>
              <a:buChar char="•"/>
            </a:pPr>
            <a:r>
              <a:rPr lang="ar-SA" sz="1800" dirty="0"/>
              <a:t>تعريف رجال الأعمال. أهداف العمل هي استحسان وفي سياق أربعة سائقين رئيسية هي: خفض التكاليف، والحد من الوقت، وتحسين الجودة، والتنمية الشخصية والتمكين.</a:t>
            </a:r>
          </a:p>
          <a:p>
            <a:pPr marL="285750" indent="-285750" algn="r" rtl="1">
              <a:buFont typeface="Arial" pitchFamily="34" charset="0"/>
              <a:buChar char="•"/>
            </a:pPr>
            <a:r>
              <a:rPr lang="ar-SA" sz="1800" dirty="0"/>
              <a:t>تحديد العملية. أن عمليات حاسمة لتحقيق الأهداف المحددة في التعريف هي استحسان الأعمال.</a:t>
            </a:r>
          </a:p>
          <a:p>
            <a:pPr marL="285750" indent="-285750" algn="r" rtl="1">
              <a:buFont typeface="Arial" pitchFamily="34" charset="0"/>
              <a:buChar char="•"/>
            </a:pPr>
            <a:r>
              <a:rPr lang="ar-SA" sz="1800" dirty="0"/>
              <a:t>تقييم العملية. ويتم تحليل هذه العملية بدقة الموجودة وقياسها.</a:t>
            </a:r>
          </a:p>
          <a:p>
            <a:pPr marL="285750" indent="-285750" algn="r" rtl="1">
              <a:buFont typeface="Arial" pitchFamily="34" charset="0"/>
              <a:buChar char="•"/>
            </a:pPr>
            <a:r>
              <a:rPr lang="ar-SA" sz="1800" dirty="0"/>
              <a:t>مواصفات العملية والتصميم. وبناء على معلومات تم الحصول عليها خلال ثلاثة أنشطة الاستعراض الأولى، يتم إعداد حالات الاستخدام لكل عملية هو أن يعاد تصميمها.</a:t>
            </a:r>
          </a:p>
          <a:p>
            <a:pPr marL="285750" indent="-285750" algn="r" rtl="1">
              <a:buFont typeface="Arial" pitchFamily="34" charset="0"/>
              <a:buChar char="•"/>
            </a:pPr>
            <a:r>
              <a:rPr lang="ar-SA" sz="1800" dirty="0"/>
              <a:t>النماذج. يجب أن يكون نموذج أولي لعملية إعادة تصميم الأعمال قبل انه مندمج تماما في الأعمال التجارية.</a:t>
            </a:r>
          </a:p>
          <a:p>
            <a:pPr marL="285750" indent="-285750" algn="r" rtl="1">
              <a:buFont typeface="Arial" pitchFamily="34" charset="0"/>
              <a:buChar char="•"/>
            </a:pPr>
            <a:r>
              <a:rPr lang="ar-SA" sz="1800" dirty="0"/>
              <a:t>الصقل ومثيل. على أساس التغذية المرتدة من النموذج الأولي، العملية التجارية هي المكرر وبعد ذلك إنشاء مثيل ضمن نظام العمل.</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Shape 192"/>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4" name="Shape 194"/>
          <p:cNvSpPr txBox="1">
            <a:spLocks noGrp="1"/>
          </p:cNvSpPr>
          <p:nvPr>
            <p:ph type="title"/>
          </p:nvPr>
        </p:nvSpPr>
        <p:spPr>
          <a:xfrm>
            <a:off x="430925" y="564931"/>
            <a:ext cx="7610474"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Business Process Reengineering</a:t>
            </a:r>
          </a:p>
        </p:txBody>
      </p:sp>
      <p:pic>
        <p:nvPicPr>
          <p:cNvPr id="195" name="Shape 195"/>
          <p:cNvPicPr preferRelativeResize="0"/>
          <p:nvPr/>
        </p:nvPicPr>
        <p:blipFill rotWithShape="1">
          <a:blip r:embed="rId3">
            <a:alphaModFix/>
          </a:blip>
          <a:srcRect/>
          <a:stretch/>
        </p:blipFill>
        <p:spPr>
          <a:xfrm>
            <a:off x="539552" y="1828800"/>
            <a:ext cx="7920880" cy="4238625"/>
          </a:xfrm>
          <a:prstGeom prst="rect">
            <a:avLst/>
          </a:prstGeom>
          <a:noFill/>
          <a:ln>
            <a:noFill/>
          </a:ln>
        </p:spPr>
      </p:pic>
      <p:sp>
        <p:nvSpPr>
          <p:cNvPr id="2" name="مستطيل 1"/>
          <p:cNvSpPr/>
          <p:nvPr/>
        </p:nvSpPr>
        <p:spPr>
          <a:xfrm>
            <a:off x="6977793" y="260648"/>
            <a:ext cx="2161169" cy="338554"/>
          </a:xfrm>
          <a:prstGeom prst="rect">
            <a:avLst/>
          </a:prstGeom>
        </p:spPr>
        <p:txBody>
          <a:bodyPr wrap="none">
            <a:spAutoFit/>
          </a:bodyPr>
          <a:lstStyle/>
          <a:p>
            <a:r>
              <a:rPr lang="ar-SA" sz="1600" b="1" dirty="0"/>
              <a:t>إعادة هندسة العمليات الإدارية</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Shape 20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3" name="Shape 203"/>
          <p:cNvSpPr txBox="1">
            <a:spLocks noGrp="1"/>
          </p:cNvSpPr>
          <p:nvPr>
            <p:ph type="title"/>
          </p:nvPr>
        </p:nvSpPr>
        <p:spPr>
          <a:xfrm>
            <a:off x="251520" y="188640"/>
            <a:ext cx="3514724"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BPR Principles</a:t>
            </a:r>
          </a:p>
        </p:txBody>
      </p:sp>
      <p:sp>
        <p:nvSpPr>
          <p:cNvPr id="204" name="Shape 204"/>
          <p:cNvSpPr txBox="1">
            <a:spLocks noGrp="1"/>
          </p:cNvSpPr>
          <p:nvPr>
            <p:ph idx="1"/>
          </p:nvPr>
        </p:nvSpPr>
        <p:spPr>
          <a:xfrm>
            <a:off x="0" y="980728"/>
            <a:ext cx="8839200" cy="2952328"/>
          </a:xfrm>
          <a:prstGeom prst="rect">
            <a:avLst/>
          </a:prstGeom>
          <a:noFill/>
          <a:ln>
            <a:noFill/>
          </a:ln>
        </p:spPr>
        <p:txBody>
          <a:bodyPr lIns="90475" tIns="44450" rIns="90475" bIns="44450" anchor="t" anchorCtr="0">
            <a:noAutofit/>
          </a:bodyPr>
          <a:lstStyle/>
          <a:p>
            <a:pPr marL="285750" marR="0" lvl="0" indent="-285750" algn="l" rtl="0">
              <a:lnSpc>
                <a:spcPct val="85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Organize around outcomes, not tasks. </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Have those who use the output of the process perform the process.</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Incorporate information processing work into the real work that produces the raw information. </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Treat geographically dispersed resources as though they were centralized.  </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Link parallel activities instead of integrated their results.   When different </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Put the decision point where the work is performed, and build control into the process.</a:t>
            </a:r>
          </a:p>
          <a:p>
            <a:pPr marL="285750" marR="0" lvl="0" indent="-285750" algn="l" rtl="0">
              <a:lnSpc>
                <a:spcPct val="85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Capture data once, at its source.</a:t>
            </a:r>
          </a:p>
        </p:txBody>
      </p:sp>
      <p:sp>
        <p:nvSpPr>
          <p:cNvPr id="2" name="مستطيل 1"/>
          <p:cNvSpPr/>
          <p:nvPr/>
        </p:nvSpPr>
        <p:spPr>
          <a:xfrm>
            <a:off x="7092280" y="476672"/>
            <a:ext cx="1229824" cy="307777"/>
          </a:xfrm>
          <a:prstGeom prst="rect">
            <a:avLst/>
          </a:prstGeom>
        </p:spPr>
        <p:txBody>
          <a:bodyPr wrap="none">
            <a:spAutoFit/>
          </a:bodyPr>
          <a:lstStyle/>
          <a:p>
            <a:r>
              <a:rPr lang="ar-SA" dirty="0"/>
              <a:t>مبادئ الاستعراض</a:t>
            </a:r>
          </a:p>
        </p:txBody>
      </p:sp>
      <p:sp>
        <p:nvSpPr>
          <p:cNvPr id="3" name="مستطيل 2"/>
          <p:cNvSpPr/>
          <p:nvPr/>
        </p:nvSpPr>
        <p:spPr>
          <a:xfrm>
            <a:off x="467544" y="3861048"/>
            <a:ext cx="8371656" cy="2246769"/>
          </a:xfrm>
          <a:prstGeom prst="rect">
            <a:avLst/>
          </a:prstGeom>
        </p:spPr>
        <p:txBody>
          <a:bodyPr wrap="square">
            <a:spAutoFit/>
          </a:bodyPr>
          <a:lstStyle/>
          <a:p>
            <a:pPr marL="285750" indent="-285750" algn="r" rtl="1">
              <a:buFont typeface="Arial" pitchFamily="34" charset="0"/>
              <a:buChar char="•"/>
            </a:pPr>
            <a:r>
              <a:rPr lang="ar-SA" sz="2000" dirty="0"/>
              <a:t>تنظيم حول النتائج، وليس المهام.</a:t>
            </a:r>
          </a:p>
          <a:p>
            <a:pPr marL="285750" indent="-285750" algn="r" rtl="1">
              <a:buFont typeface="Arial" pitchFamily="34" charset="0"/>
              <a:buChar char="•"/>
            </a:pPr>
            <a:r>
              <a:rPr lang="ar-SA" sz="2000" dirty="0"/>
              <a:t>أولئك الذين لديهم يستخدم الناتج من عملية تنفيذ هذه العملية.</a:t>
            </a:r>
          </a:p>
          <a:p>
            <a:pPr marL="285750" indent="-285750" algn="r" rtl="1">
              <a:buFont typeface="Arial" pitchFamily="34" charset="0"/>
              <a:buChar char="•"/>
            </a:pPr>
            <a:r>
              <a:rPr lang="ar-SA" sz="2000" dirty="0"/>
              <a:t>دمج العمل معالجة المعلومات في العمل الحقيقي الذي ينتج المعلومات الخام.</a:t>
            </a:r>
          </a:p>
          <a:p>
            <a:pPr marL="285750" indent="-285750" algn="r" rtl="1">
              <a:buFont typeface="Arial" pitchFamily="34" charset="0"/>
              <a:buChar char="•"/>
            </a:pPr>
            <a:r>
              <a:rPr lang="ar-SA" sz="2000" dirty="0"/>
              <a:t>موزعة جغرافيا الموارد علاج كما لو كانوا مركزية.</a:t>
            </a:r>
          </a:p>
          <a:p>
            <a:pPr marL="285750" indent="-285750" algn="r" rtl="1">
              <a:buFont typeface="Arial" pitchFamily="34" charset="0"/>
              <a:buChar char="•"/>
            </a:pPr>
            <a:r>
              <a:rPr lang="ar-SA" sz="2000" dirty="0"/>
              <a:t>أنشطة صلة موازية المدمجة عوضا نتائجها. عندما مختلفة</a:t>
            </a:r>
          </a:p>
          <a:p>
            <a:pPr marL="285750" indent="-285750" algn="r" rtl="1">
              <a:buFont typeface="Arial" pitchFamily="34" charset="0"/>
              <a:buChar char="•"/>
            </a:pPr>
            <a:r>
              <a:rPr lang="ar-SA" sz="2000" dirty="0"/>
              <a:t>وضع نقطة من القرار حيث يتم تنفيذ العمل، وبناء التحكم في هذه العملية.</a:t>
            </a:r>
          </a:p>
          <a:p>
            <a:pPr marL="285750" indent="-285750" algn="r" rtl="1">
              <a:buFont typeface="Arial" pitchFamily="34" charset="0"/>
              <a:buChar char="•"/>
            </a:pPr>
            <a:r>
              <a:rPr lang="ar-SA" sz="2000" dirty="0"/>
              <a:t>القبض اوقية (الاونصة) في مصدر بيانات تكنولوجيا المعلومات والاتصالات.</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11" name="Shape 211"/>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12" name="Shape 212"/>
          <p:cNvSpPr txBox="1">
            <a:spLocks noGrp="1"/>
          </p:cNvSpPr>
          <p:nvPr>
            <p:ph type="title"/>
          </p:nvPr>
        </p:nvSpPr>
        <p:spPr>
          <a:xfrm>
            <a:off x="50801" y="551946"/>
            <a:ext cx="5576886"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Software Reengineering</a:t>
            </a:r>
          </a:p>
        </p:txBody>
      </p:sp>
      <p:grpSp>
        <p:nvGrpSpPr>
          <p:cNvPr id="213" name="Shape 213"/>
          <p:cNvGrpSpPr/>
          <p:nvPr/>
        </p:nvGrpSpPr>
        <p:grpSpPr>
          <a:xfrm>
            <a:off x="3276600" y="1981200"/>
            <a:ext cx="3416299" cy="3848100"/>
            <a:chOff x="2778125" y="1414462"/>
            <a:chExt cx="3416299" cy="3419474"/>
          </a:xfrm>
        </p:grpSpPr>
        <p:sp>
          <p:nvSpPr>
            <p:cNvPr id="214" name="Shape 214"/>
            <p:cNvSpPr/>
            <p:nvPr/>
          </p:nvSpPr>
          <p:spPr>
            <a:xfrm>
              <a:off x="3089275" y="1497012"/>
              <a:ext cx="1241425" cy="1225550"/>
            </a:xfrm>
            <a:custGeom>
              <a:avLst/>
              <a:gdLst/>
              <a:ahLst/>
              <a:cxnLst/>
              <a:rect l="0" t="0" r="0" b="0"/>
              <a:pathLst>
                <a:path w="782" h="772" extrusionOk="0">
                  <a:moveTo>
                    <a:pt x="0" y="613"/>
                  </a:moveTo>
                  <a:lnTo>
                    <a:pt x="8" y="597"/>
                  </a:lnTo>
                  <a:lnTo>
                    <a:pt x="16" y="581"/>
                  </a:lnTo>
                  <a:lnTo>
                    <a:pt x="24" y="573"/>
                  </a:lnTo>
                  <a:lnTo>
                    <a:pt x="32" y="557"/>
                  </a:lnTo>
                  <a:lnTo>
                    <a:pt x="40" y="541"/>
                  </a:lnTo>
                  <a:lnTo>
                    <a:pt x="47" y="533"/>
                  </a:lnTo>
                  <a:lnTo>
                    <a:pt x="55" y="517"/>
                  </a:lnTo>
                  <a:lnTo>
                    <a:pt x="63" y="501"/>
                  </a:lnTo>
                  <a:lnTo>
                    <a:pt x="71" y="486"/>
                  </a:lnTo>
                  <a:lnTo>
                    <a:pt x="87" y="470"/>
                  </a:lnTo>
                  <a:lnTo>
                    <a:pt x="95" y="454"/>
                  </a:lnTo>
                  <a:lnTo>
                    <a:pt x="103" y="446"/>
                  </a:lnTo>
                  <a:lnTo>
                    <a:pt x="119" y="430"/>
                  </a:lnTo>
                  <a:lnTo>
                    <a:pt x="127" y="414"/>
                  </a:lnTo>
                  <a:lnTo>
                    <a:pt x="143" y="398"/>
                  </a:lnTo>
                  <a:lnTo>
                    <a:pt x="151" y="382"/>
                  </a:lnTo>
                  <a:lnTo>
                    <a:pt x="167" y="374"/>
                  </a:lnTo>
                  <a:lnTo>
                    <a:pt x="183" y="358"/>
                  </a:lnTo>
                  <a:lnTo>
                    <a:pt x="191" y="342"/>
                  </a:lnTo>
                  <a:lnTo>
                    <a:pt x="207" y="326"/>
                  </a:lnTo>
                  <a:lnTo>
                    <a:pt x="223" y="318"/>
                  </a:lnTo>
                  <a:lnTo>
                    <a:pt x="231" y="302"/>
                  </a:lnTo>
                  <a:lnTo>
                    <a:pt x="247" y="294"/>
                  </a:lnTo>
                  <a:lnTo>
                    <a:pt x="263" y="279"/>
                  </a:lnTo>
                  <a:lnTo>
                    <a:pt x="279" y="271"/>
                  </a:lnTo>
                  <a:lnTo>
                    <a:pt x="295" y="255"/>
                  </a:lnTo>
                  <a:lnTo>
                    <a:pt x="311" y="247"/>
                  </a:lnTo>
                  <a:lnTo>
                    <a:pt x="327" y="231"/>
                  </a:lnTo>
                  <a:lnTo>
                    <a:pt x="343" y="215"/>
                  </a:lnTo>
                  <a:lnTo>
                    <a:pt x="367" y="207"/>
                  </a:lnTo>
                  <a:lnTo>
                    <a:pt x="383" y="191"/>
                  </a:lnTo>
                  <a:lnTo>
                    <a:pt x="407" y="183"/>
                  </a:lnTo>
                  <a:lnTo>
                    <a:pt x="423" y="167"/>
                  </a:lnTo>
                  <a:lnTo>
                    <a:pt x="447" y="159"/>
                  </a:lnTo>
                  <a:lnTo>
                    <a:pt x="463" y="151"/>
                  </a:lnTo>
                  <a:lnTo>
                    <a:pt x="479" y="143"/>
                  </a:lnTo>
                  <a:lnTo>
                    <a:pt x="495" y="135"/>
                  </a:lnTo>
                  <a:lnTo>
                    <a:pt x="431" y="0"/>
                  </a:lnTo>
                  <a:lnTo>
                    <a:pt x="782" y="199"/>
                  </a:lnTo>
                  <a:lnTo>
                    <a:pt x="686" y="605"/>
                  </a:lnTo>
                  <a:lnTo>
                    <a:pt x="630" y="486"/>
                  </a:lnTo>
                  <a:lnTo>
                    <a:pt x="614" y="501"/>
                  </a:lnTo>
                  <a:lnTo>
                    <a:pt x="591" y="509"/>
                  </a:lnTo>
                  <a:lnTo>
                    <a:pt x="567" y="525"/>
                  </a:lnTo>
                  <a:lnTo>
                    <a:pt x="543" y="541"/>
                  </a:lnTo>
                  <a:lnTo>
                    <a:pt x="519" y="557"/>
                  </a:lnTo>
                  <a:lnTo>
                    <a:pt x="503" y="573"/>
                  </a:lnTo>
                  <a:lnTo>
                    <a:pt x="479" y="589"/>
                  </a:lnTo>
                  <a:lnTo>
                    <a:pt x="463" y="605"/>
                  </a:lnTo>
                  <a:lnTo>
                    <a:pt x="447" y="621"/>
                  </a:lnTo>
                  <a:lnTo>
                    <a:pt x="431" y="645"/>
                  </a:lnTo>
                  <a:lnTo>
                    <a:pt x="415" y="661"/>
                  </a:lnTo>
                  <a:lnTo>
                    <a:pt x="399" y="685"/>
                  </a:lnTo>
                  <a:lnTo>
                    <a:pt x="383" y="701"/>
                  </a:lnTo>
                  <a:lnTo>
                    <a:pt x="375" y="724"/>
                  </a:lnTo>
                  <a:lnTo>
                    <a:pt x="359" y="740"/>
                  </a:lnTo>
                  <a:lnTo>
                    <a:pt x="351" y="756"/>
                  </a:lnTo>
                  <a:lnTo>
                    <a:pt x="343" y="772"/>
                  </a:lnTo>
                  <a:lnTo>
                    <a:pt x="0" y="613"/>
                  </a:lnTo>
                  <a:close/>
                </a:path>
              </a:pathLst>
            </a:custGeom>
            <a:solidFill>
              <a:srgbClr val="00FFFF"/>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15" name="Shape 215"/>
            <p:cNvSpPr/>
            <p:nvPr/>
          </p:nvSpPr>
          <p:spPr>
            <a:xfrm>
              <a:off x="2784475" y="2368550"/>
              <a:ext cx="1090611" cy="1365250"/>
            </a:xfrm>
            <a:custGeom>
              <a:avLst/>
              <a:gdLst/>
              <a:ahLst/>
              <a:cxnLst/>
              <a:rect l="0" t="0" r="0" b="0"/>
              <a:pathLst>
                <a:path w="687" h="860" extrusionOk="0">
                  <a:moveTo>
                    <a:pt x="687" y="351"/>
                  </a:moveTo>
                  <a:lnTo>
                    <a:pt x="511" y="279"/>
                  </a:lnTo>
                  <a:lnTo>
                    <a:pt x="503" y="295"/>
                  </a:lnTo>
                  <a:lnTo>
                    <a:pt x="503" y="311"/>
                  </a:lnTo>
                  <a:lnTo>
                    <a:pt x="495" y="335"/>
                  </a:lnTo>
                  <a:lnTo>
                    <a:pt x="495" y="351"/>
                  </a:lnTo>
                  <a:lnTo>
                    <a:pt x="487" y="374"/>
                  </a:lnTo>
                  <a:lnTo>
                    <a:pt x="487" y="390"/>
                  </a:lnTo>
                  <a:lnTo>
                    <a:pt x="479" y="414"/>
                  </a:lnTo>
                  <a:lnTo>
                    <a:pt x="479" y="438"/>
                  </a:lnTo>
                  <a:lnTo>
                    <a:pt x="479" y="462"/>
                  </a:lnTo>
                  <a:lnTo>
                    <a:pt x="479" y="502"/>
                  </a:lnTo>
                  <a:lnTo>
                    <a:pt x="479" y="526"/>
                  </a:lnTo>
                  <a:lnTo>
                    <a:pt x="479" y="542"/>
                  </a:lnTo>
                  <a:lnTo>
                    <a:pt x="479" y="566"/>
                  </a:lnTo>
                  <a:lnTo>
                    <a:pt x="487" y="589"/>
                  </a:lnTo>
                  <a:lnTo>
                    <a:pt x="487" y="605"/>
                  </a:lnTo>
                  <a:lnTo>
                    <a:pt x="495" y="629"/>
                  </a:lnTo>
                  <a:lnTo>
                    <a:pt x="503" y="653"/>
                  </a:lnTo>
                  <a:lnTo>
                    <a:pt x="176" y="860"/>
                  </a:lnTo>
                  <a:lnTo>
                    <a:pt x="168" y="836"/>
                  </a:lnTo>
                  <a:lnTo>
                    <a:pt x="160" y="820"/>
                  </a:lnTo>
                  <a:lnTo>
                    <a:pt x="152" y="804"/>
                  </a:lnTo>
                  <a:lnTo>
                    <a:pt x="152" y="781"/>
                  </a:lnTo>
                  <a:lnTo>
                    <a:pt x="144" y="765"/>
                  </a:lnTo>
                  <a:lnTo>
                    <a:pt x="136" y="749"/>
                  </a:lnTo>
                  <a:lnTo>
                    <a:pt x="136" y="733"/>
                  </a:lnTo>
                  <a:lnTo>
                    <a:pt x="128" y="717"/>
                  </a:lnTo>
                  <a:lnTo>
                    <a:pt x="128" y="701"/>
                  </a:lnTo>
                  <a:lnTo>
                    <a:pt x="120" y="677"/>
                  </a:lnTo>
                  <a:lnTo>
                    <a:pt x="120" y="661"/>
                  </a:lnTo>
                  <a:lnTo>
                    <a:pt x="112" y="637"/>
                  </a:lnTo>
                  <a:lnTo>
                    <a:pt x="112" y="621"/>
                  </a:lnTo>
                  <a:lnTo>
                    <a:pt x="104" y="597"/>
                  </a:lnTo>
                  <a:lnTo>
                    <a:pt x="104" y="573"/>
                  </a:lnTo>
                  <a:lnTo>
                    <a:pt x="104" y="550"/>
                  </a:lnTo>
                  <a:lnTo>
                    <a:pt x="104" y="534"/>
                  </a:lnTo>
                  <a:lnTo>
                    <a:pt x="104" y="510"/>
                  </a:lnTo>
                  <a:lnTo>
                    <a:pt x="104" y="486"/>
                  </a:lnTo>
                  <a:lnTo>
                    <a:pt x="104" y="454"/>
                  </a:lnTo>
                  <a:lnTo>
                    <a:pt x="104" y="430"/>
                  </a:lnTo>
                  <a:lnTo>
                    <a:pt x="104" y="406"/>
                  </a:lnTo>
                  <a:lnTo>
                    <a:pt x="104" y="390"/>
                  </a:lnTo>
                  <a:lnTo>
                    <a:pt x="104" y="366"/>
                  </a:lnTo>
                  <a:lnTo>
                    <a:pt x="112" y="343"/>
                  </a:lnTo>
                  <a:lnTo>
                    <a:pt x="112" y="319"/>
                  </a:lnTo>
                  <a:lnTo>
                    <a:pt x="120" y="303"/>
                  </a:lnTo>
                  <a:lnTo>
                    <a:pt x="120" y="271"/>
                  </a:lnTo>
                  <a:lnTo>
                    <a:pt x="128" y="255"/>
                  </a:lnTo>
                  <a:lnTo>
                    <a:pt x="136" y="231"/>
                  </a:lnTo>
                  <a:lnTo>
                    <a:pt x="136" y="207"/>
                  </a:lnTo>
                  <a:lnTo>
                    <a:pt x="144" y="191"/>
                  </a:lnTo>
                  <a:lnTo>
                    <a:pt x="152" y="167"/>
                  </a:lnTo>
                  <a:lnTo>
                    <a:pt x="160" y="136"/>
                  </a:lnTo>
                  <a:lnTo>
                    <a:pt x="0" y="72"/>
                  </a:lnTo>
                  <a:lnTo>
                    <a:pt x="431" y="0"/>
                  </a:lnTo>
                  <a:lnTo>
                    <a:pt x="687" y="351"/>
                  </a:lnTo>
                  <a:close/>
                </a:path>
              </a:pathLst>
            </a:custGeom>
            <a:solidFill>
              <a:srgbClr val="00800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16" name="Shape 216"/>
            <p:cNvSpPr/>
            <p:nvPr/>
          </p:nvSpPr>
          <p:spPr>
            <a:xfrm>
              <a:off x="3082925" y="1490662"/>
              <a:ext cx="1241425" cy="1225550"/>
            </a:xfrm>
            <a:custGeom>
              <a:avLst/>
              <a:gdLst/>
              <a:ahLst/>
              <a:cxnLst/>
              <a:rect l="0" t="0" r="0" b="0"/>
              <a:pathLst>
                <a:path w="782" h="772" extrusionOk="0">
                  <a:moveTo>
                    <a:pt x="0" y="613"/>
                  </a:moveTo>
                  <a:lnTo>
                    <a:pt x="8" y="597"/>
                  </a:lnTo>
                  <a:lnTo>
                    <a:pt x="16" y="581"/>
                  </a:lnTo>
                  <a:lnTo>
                    <a:pt x="24" y="573"/>
                  </a:lnTo>
                  <a:lnTo>
                    <a:pt x="32" y="557"/>
                  </a:lnTo>
                  <a:lnTo>
                    <a:pt x="40" y="541"/>
                  </a:lnTo>
                  <a:lnTo>
                    <a:pt x="48" y="533"/>
                  </a:lnTo>
                  <a:lnTo>
                    <a:pt x="55" y="517"/>
                  </a:lnTo>
                  <a:lnTo>
                    <a:pt x="63" y="501"/>
                  </a:lnTo>
                  <a:lnTo>
                    <a:pt x="71" y="486"/>
                  </a:lnTo>
                  <a:lnTo>
                    <a:pt x="87" y="470"/>
                  </a:lnTo>
                  <a:lnTo>
                    <a:pt x="95" y="454"/>
                  </a:lnTo>
                  <a:lnTo>
                    <a:pt x="103" y="446"/>
                  </a:lnTo>
                  <a:lnTo>
                    <a:pt x="119" y="430"/>
                  </a:lnTo>
                  <a:lnTo>
                    <a:pt x="127" y="414"/>
                  </a:lnTo>
                  <a:lnTo>
                    <a:pt x="143" y="398"/>
                  </a:lnTo>
                  <a:lnTo>
                    <a:pt x="151" y="382"/>
                  </a:lnTo>
                  <a:lnTo>
                    <a:pt x="167" y="374"/>
                  </a:lnTo>
                  <a:lnTo>
                    <a:pt x="183" y="358"/>
                  </a:lnTo>
                  <a:lnTo>
                    <a:pt x="191" y="342"/>
                  </a:lnTo>
                  <a:lnTo>
                    <a:pt x="207" y="326"/>
                  </a:lnTo>
                  <a:lnTo>
                    <a:pt x="223" y="318"/>
                  </a:lnTo>
                  <a:lnTo>
                    <a:pt x="231" y="302"/>
                  </a:lnTo>
                  <a:lnTo>
                    <a:pt x="247" y="294"/>
                  </a:lnTo>
                  <a:lnTo>
                    <a:pt x="263" y="279"/>
                  </a:lnTo>
                  <a:lnTo>
                    <a:pt x="279" y="271"/>
                  </a:lnTo>
                  <a:lnTo>
                    <a:pt x="295" y="255"/>
                  </a:lnTo>
                  <a:lnTo>
                    <a:pt x="311" y="247"/>
                  </a:lnTo>
                  <a:lnTo>
                    <a:pt x="327" y="231"/>
                  </a:lnTo>
                  <a:lnTo>
                    <a:pt x="343" y="215"/>
                  </a:lnTo>
                  <a:lnTo>
                    <a:pt x="367" y="207"/>
                  </a:lnTo>
                  <a:lnTo>
                    <a:pt x="383" y="191"/>
                  </a:lnTo>
                  <a:lnTo>
                    <a:pt x="407" y="183"/>
                  </a:lnTo>
                  <a:lnTo>
                    <a:pt x="423" y="167"/>
                  </a:lnTo>
                  <a:lnTo>
                    <a:pt x="447" y="159"/>
                  </a:lnTo>
                  <a:lnTo>
                    <a:pt x="463" y="151"/>
                  </a:lnTo>
                  <a:lnTo>
                    <a:pt x="479" y="143"/>
                  </a:lnTo>
                  <a:lnTo>
                    <a:pt x="495" y="135"/>
                  </a:lnTo>
                  <a:lnTo>
                    <a:pt x="431" y="0"/>
                  </a:lnTo>
                  <a:lnTo>
                    <a:pt x="782" y="199"/>
                  </a:lnTo>
                  <a:lnTo>
                    <a:pt x="686" y="605"/>
                  </a:lnTo>
                  <a:lnTo>
                    <a:pt x="630" y="486"/>
                  </a:lnTo>
                  <a:lnTo>
                    <a:pt x="614" y="501"/>
                  </a:lnTo>
                  <a:lnTo>
                    <a:pt x="591" y="509"/>
                  </a:lnTo>
                  <a:lnTo>
                    <a:pt x="567" y="525"/>
                  </a:lnTo>
                  <a:lnTo>
                    <a:pt x="543" y="541"/>
                  </a:lnTo>
                  <a:lnTo>
                    <a:pt x="519" y="557"/>
                  </a:lnTo>
                  <a:lnTo>
                    <a:pt x="503" y="573"/>
                  </a:lnTo>
                  <a:lnTo>
                    <a:pt x="479" y="589"/>
                  </a:lnTo>
                  <a:lnTo>
                    <a:pt x="463" y="605"/>
                  </a:lnTo>
                  <a:lnTo>
                    <a:pt x="447" y="621"/>
                  </a:lnTo>
                  <a:lnTo>
                    <a:pt x="431" y="645"/>
                  </a:lnTo>
                  <a:lnTo>
                    <a:pt x="415" y="661"/>
                  </a:lnTo>
                  <a:lnTo>
                    <a:pt x="399" y="685"/>
                  </a:lnTo>
                  <a:lnTo>
                    <a:pt x="383" y="701"/>
                  </a:lnTo>
                  <a:lnTo>
                    <a:pt x="375" y="724"/>
                  </a:lnTo>
                  <a:lnTo>
                    <a:pt x="359" y="740"/>
                  </a:lnTo>
                  <a:lnTo>
                    <a:pt x="351" y="756"/>
                  </a:lnTo>
                  <a:lnTo>
                    <a:pt x="343" y="772"/>
                  </a:lnTo>
                  <a:lnTo>
                    <a:pt x="0" y="613"/>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17" name="Shape 217"/>
            <p:cNvSpPr/>
            <p:nvPr/>
          </p:nvSpPr>
          <p:spPr>
            <a:xfrm>
              <a:off x="2778125" y="2362200"/>
              <a:ext cx="1090611" cy="1365250"/>
            </a:xfrm>
            <a:custGeom>
              <a:avLst/>
              <a:gdLst/>
              <a:ahLst/>
              <a:cxnLst/>
              <a:rect l="0" t="0" r="0" b="0"/>
              <a:pathLst>
                <a:path w="687" h="860" extrusionOk="0">
                  <a:moveTo>
                    <a:pt x="687" y="351"/>
                  </a:moveTo>
                  <a:lnTo>
                    <a:pt x="511" y="279"/>
                  </a:lnTo>
                  <a:lnTo>
                    <a:pt x="503" y="295"/>
                  </a:lnTo>
                  <a:lnTo>
                    <a:pt x="503" y="311"/>
                  </a:lnTo>
                  <a:lnTo>
                    <a:pt x="495" y="335"/>
                  </a:lnTo>
                  <a:lnTo>
                    <a:pt x="495" y="351"/>
                  </a:lnTo>
                  <a:lnTo>
                    <a:pt x="487" y="374"/>
                  </a:lnTo>
                  <a:lnTo>
                    <a:pt x="487" y="390"/>
                  </a:lnTo>
                  <a:lnTo>
                    <a:pt x="479" y="414"/>
                  </a:lnTo>
                  <a:lnTo>
                    <a:pt x="479" y="438"/>
                  </a:lnTo>
                  <a:lnTo>
                    <a:pt x="479" y="462"/>
                  </a:lnTo>
                  <a:lnTo>
                    <a:pt x="479" y="502"/>
                  </a:lnTo>
                  <a:lnTo>
                    <a:pt x="479" y="526"/>
                  </a:lnTo>
                  <a:lnTo>
                    <a:pt x="479" y="542"/>
                  </a:lnTo>
                  <a:lnTo>
                    <a:pt x="479" y="566"/>
                  </a:lnTo>
                  <a:lnTo>
                    <a:pt x="487" y="589"/>
                  </a:lnTo>
                  <a:lnTo>
                    <a:pt x="487" y="605"/>
                  </a:lnTo>
                  <a:lnTo>
                    <a:pt x="495" y="629"/>
                  </a:lnTo>
                  <a:lnTo>
                    <a:pt x="503" y="653"/>
                  </a:lnTo>
                  <a:lnTo>
                    <a:pt x="176" y="860"/>
                  </a:lnTo>
                  <a:lnTo>
                    <a:pt x="168" y="836"/>
                  </a:lnTo>
                  <a:lnTo>
                    <a:pt x="160" y="820"/>
                  </a:lnTo>
                  <a:lnTo>
                    <a:pt x="152" y="804"/>
                  </a:lnTo>
                  <a:lnTo>
                    <a:pt x="152" y="781"/>
                  </a:lnTo>
                  <a:lnTo>
                    <a:pt x="144" y="765"/>
                  </a:lnTo>
                  <a:lnTo>
                    <a:pt x="136" y="749"/>
                  </a:lnTo>
                  <a:lnTo>
                    <a:pt x="136" y="733"/>
                  </a:lnTo>
                  <a:lnTo>
                    <a:pt x="128" y="717"/>
                  </a:lnTo>
                  <a:lnTo>
                    <a:pt x="128" y="701"/>
                  </a:lnTo>
                  <a:lnTo>
                    <a:pt x="120" y="677"/>
                  </a:lnTo>
                  <a:lnTo>
                    <a:pt x="120" y="661"/>
                  </a:lnTo>
                  <a:lnTo>
                    <a:pt x="112" y="637"/>
                  </a:lnTo>
                  <a:lnTo>
                    <a:pt x="112" y="621"/>
                  </a:lnTo>
                  <a:lnTo>
                    <a:pt x="104" y="597"/>
                  </a:lnTo>
                  <a:lnTo>
                    <a:pt x="104" y="574"/>
                  </a:lnTo>
                  <a:lnTo>
                    <a:pt x="104" y="550"/>
                  </a:lnTo>
                  <a:lnTo>
                    <a:pt x="104" y="534"/>
                  </a:lnTo>
                  <a:lnTo>
                    <a:pt x="104" y="510"/>
                  </a:lnTo>
                  <a:lnTo>
                    <a:pt x="104" y="486"/>
                  </a:lnTo>
                  <a:lnTo>
                    <a:pt x="104" y="454"/>
                  </a:lnTo>
                  <a:lnTo>
                    <a:pt x="104" y="430"/>
                  </a:lnTo>
                  <a:lnTo>
                    <a:pt x="104" y="406"/>
                  </a:lnTo>
                  <a:lnTo>
                    <a:pt x="104" y="390"/>
                  </a:lnTo>
                  <a:lnTo>
                    <a:pt x="104" y="367"/>
                  </a:lnTo>
                  <a:lnTo>
                    <a:pt x="112" y="343"/>
                  </a:lnTo>
                  <a:lnTo>
                    <a:pt x="112" y="319"/>
                  </a:lnTo>
                  <a:lnTo>
                    <a:pt x="120" y="303"/>
                  </a:lnTo>
                  <a:lnTo>
                    <a:pt x="120" y="271"/>
                  </a:lnTo>
                  <a:lnTo>
                    <a:pt x="128" y="255"/>
                  </a:lnTo>
                  <a:lnTo>
                    <a:pt x="136" y="231"/>
                  </a:lnTo>
                  <a:lnTo>
                    <a:pt x="136" y="207"/>
                  </a:lnTo>
                  <a:lnTo>
                    <a:pt x="144" y="191"/>
                  </a:lnTo>
                  <a:lnTo>
                    <a:pt x="152" y="167"/>
                  </a:lnTo>
                  <a:lnTo>
                    <a:pt x="160" y="136"/>
                  </a:lnTo>
                  <a:lnTo>
                    <a:pt x="0" y="72"/>
                  </a:lnTo>
                  <a:lnTo>
                    <a:pt x="431" y="0"/>
                  </a:lnTo>
                  <a:lnTo>
                    <a:pt x="687" y="351"/>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18" name="Shape 218"/>
            <p:cNvSpPr/>
            <p:nvPr/>
          </p:nvSpPr>
          <p:spPr>
            <a:xfrm>
              <a:off x="2835275" y="3354387"/>
              <a:ext cx="1241425" cy="1163637"/>
            </a:xfrm>
            <a:custGeom>
              <a:avLst/>
              <a:gdLst/>
              <a:ahLst/>
              <a:cxnLst/>
              <a:rect l="0" t="0" r="0" b="0"/>
              <a:pathLst>
                <a:path w="782" h="733" extrusionOk="0">
                  <a:moveTo>
                    <a:pt x="623" y="733"/>
                  </a:moveTo>
                  <a:lnTo>
                    <a:pt x="607" y="725"/>
                  </a:lnTo>
                  <a:lnTo>
                    <a:pt x="591" y="725"/>
                  </a:lnTo>
                  <a:lnTo>
                    <a:pt x="575" y="717"/>
                  </a:lnTo>
                  <a:lnTo>
                    <a:pt x="567" y="709"/>
                  </a:lnTo>
                  <a:lnTo>
                    <a:pt x="551" y="701"/>
                  </a:lnTo>
                  <a:lnTo>
                    <a:pt x="535" y="693"/>
                  </a:lnTo>
                  <a:lnTo>
                    <a:pt x="519" y="685"/>
                  </a:lnTo>
                  <a:lnTo>
                    <a:pt x="511" y="677"/>
                  </a:lnTo>
                  <a:lnTo>
                    <a:pt x="495" y="661"/>
                  </a:lnTo>
                  <a:lnTo>
                    <a:pt x="471" y="653"/>
                  </a:lnTo>
                  <a:lnTo>
                    <a:pt x="463" y="645"/>
                  </a:lnTo>
                  <a:lnTo>
                    <a:pt x="447" y="629"/>
                  </a:lnTo>
                  <a:lnTo>
                    <a:pt x="431" y="621"/>
                  </a:lnTo>
                  <a:lnTo>
                    <a:pt x="415" y="605"/>
                  </a:lnTo>
                  <a:lnTo>
                    <a:pt x="407" y="597"/>
                  </a:lnTo>
                  <a:lnTo>
                    <a:pt x="391" y="581"/>
                  </a:lnTo>
                  <a:lnTo>
                    <a:pt x="375" y="574"/>
                  </a:lnTo>
                  <a:lnTo>
                    <a:pt x="359" y="558"/>
                  </a:lnTo>
                  <a:lnTo>
                    <a:pt x="343" y="542"/>
                  </a:lnTo>
                  <a:lnTo>
                    <a:pt x="335" y="534"/>
                  </a:lnTo>
                  <a:lnTo>
                    <a:pt x="319" y="518"/>
                  </a:lnTo>
                  <a:lnTo>
                    <a:pt x="311" y="502"/>
                  </a:lnTo>
                  <a:lnTo>
                    <a:pt x="295" y="494"/>
                  </a:lnTo>
                  <a:lnTo>
                    <a:pt x="287" y="478"/>
                  </a:lnTo>
                  <a:lnTo>
                    <a:pt x="271" y="462"/>
                  </a:lnTo>
                  <a:lnTo>
                    <a:pt x="263" y="446"/>
                  </a:lnTo>
                  <a:lnTo>
                    <a:pt x="247" y="430"/>
                  </a:lnTo>
                  <a:lnTo>
                    <a:pt x="231" y="414"/>
                  </a:lnTo>
                  <a:lnTo>
                    <a:pt x="223" y="390"/>
                  </a:lnTo>
                  <a:lnTo>
                    <a:pt x="207" y="374"/>
                  </a:lnTo>
                  <a:lnTo>
                    <a:pt x="200" y="359"/>
                  </a:lnTo>
                  <a:lnTo>
                    <a:pt x="184" y="335"/>
                  </a:lnTo>
                  <a:lnTo>
                    <a:pt x="176" y="311"/>
                  </a:lnTo>
                  <a:lnTo>
                    <a:pt x="168" y="295"/>
                  </a:lnTo>
                  <a:lnTo>
                    <a:pt x="160" y="279"/>
                  </a:lnTo>
                  <a:lnTo>
                    <a:pt x="152" y="263"/>
                  </a:lnTo>
                  <a:lnTo>
                    <a:pt x="0" y="327"/>
                  </a:lnTo>
                  <a:lnTo>
                    <a:pt x="247" y="0"/>
                  </a:lnTo>
                  <a:lnTo>
                    <a:pt x="663" y="32"/>
                  </a:lnTo>
                  <a:lnTo>
                    <a:pt x="495" y="112"/>
                  </a:lnTo>
                  <a:lnTo>
                    <a:pt x="503" y="128"/>
                  </a:lnTo>
                  <a:lnTo>
                    <a:pt x="519" y="152"/>
                  </a:lnTo>
                  <a:lnTo>
                    <a:pt x="527" y="175"/>
                  </a:lnTo>
                  <a:lnTo>
                    <a:pt x="551" y="199"/>
                  </a:lnTo>
                  <a:lnTo>
                    <a:pt x="559" y="223"/>
                  </a:lnTo>
                  <a:lnTo>
                    <a:pt x="583" y="239"/>
                  </a:lnTo>
                  <a:lnTo>
                    <a:pt x="599" y="263"/>
                  </a:lnTo>
                  <a:lnTo>
                    <a:pt x="615" y="279"/>
                  </a:lnTo>
                  <a:lnTo>
                    <a:pt x="631" y="295"/>
                  </a:lnTo>
                  <a:lnTo>
                    <a:pt x="647" y="311"/>
                  </a:lnTo>
                  <a:lnTo>
                    <a:pt x="671" y="327"/>
                  </a:lnTo>
                  <a:lnTo>
                    <a:pt x="687" y="343"/>
                  </a:lnTo>
                  <a:lnTo>
                    <a:pt x="703" y="351"/>
                  </a:lnTo>
                  <a:lnTo>
                    <a:pt x="727" y="367"/>
                  </a:lnTo>
                  <a:lnTo>
                    <a:pt x="751" y="382"/>
                  </a:lnTo>
                  <a:lnTo>
                    <a:pt x="766" y="390"/>
                  </a:lnTo>
                  <a:lnTo>
                    <a:pt x="782" y="398"/>
                  </a:lnTo>
                  <a:lnTo>
                    <a:pt x="623" y="733"/>
                  </a:lnTo>
                  <a:close/>
                </a:path>
              </a:pathLst>
            </a:custGeom>
            <a:solidFill>
              <a:srgbClr val="FF00FF"/>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19" name="Shape 219"/>
            <p:cNvSpPr/>
            <p:nvPr/>
          </p:nvSpPr>
          <p:spPr>
            <a:xfrm>
              <a:off x="3773487" y="3759200"/>
              <a:ext cx="1330325" cy="1074736"/>
            </a:xfrm>
            <a:custGeom>
              <a:avLst/>
              <a:gdLst/>
              <a:ahLst/>
              <a:cxnLst/>
              <a:rect l="0" t="0" r="0" b="0"/>
              <a:pathLst>
                <a:path w="838" h="677" extrusionOk="0">
                  <a:moveTo>
                    <a:pt x="335" y="0"/>
                  </a:moveTo>
                  <a:lnTo>
                    <a:pt x="263" y="175"/>
                  </a:lnTo>
                  <a:lnTo>
                    <a:pt x="279" y="183"/>
                  </a:lnTo>
                  <a:lnTo>
                    <a:pt x="295" y="183"/>
                  </a:lnTo>
                  <a:lnTo>
                    <a:pt x="311" y="191"/>
                  </a:lnTo>
                  <a:lnTo>
                    <a:pt x="335" y="199"/>
                  </a:lnTo>
                  <a:lnTo>
                    <a:pt x="351" y="199"/>
                  </a:lnTo>
                  <a:lnTo>
                    <a:pt x="375" y="207"/>
                  </a:lnTo>
                  <a:lnTo>
                    <a:pt x="391" y="207"/>
                  </a:lnTo>
                  <a:lnTo>
                    <a:pt x="415" y="207"/>
                  </a:lnTo>
                  <a:lnTo>
                    <a:pt x="439" y="215"/>
                  </a:lnTo>
                  <a:lnTo>
                    <a:pt x="487" y="215"/>
                  </a:lnTo>
                  <a:lnTo>
                    <a:pt x="503" y="207"/>
                  </a:lnTo>
                  <a:lnTo>
                    <a:pt x="527" y="207"/>
                  </a:lnTo>
                  <a:lnTo>
                    <a:pt x="551" y="207"/>
                  </a:lnTo>
                  <a:lnTo>
                    <a:pt x="567" y="199"/>
                  </a:lnTo>
                  <a:lnTo>
                    <a:pt x="591" y="199"/>
                  </a:lnTo>
                  <a:lnTo>
                    <a:pt x="615" y="191"/>
                  </a:lnTo>
                  <a:lnTo>
                    <a:pt x="639" y="183"/>
                  </a:lnTo>
                  <a:lnTo>
                    <a:pt x="838" y="510"/>
                  </a:lnTo>
                  <a:lnTo>
                    <a:pt x="822" y="518"/>
                  </a:lnTo>
                  <a:lnTo>
                    <a:pt x="798" y="526"/>
                  </a:lnTo>
                  <a:lnTo>
                    <a:pt x="782" y="534"/>
                  </a:lnTo>
                  <a:lnTo>
                    <a:pt x="766" y="541"/>
                  </a:lnTo>
                  <a:lnTo>
                    <a:pt x="750" y="541"/>
                  </a:lnTo>
                  <a:lnTo>
                    <a:pt x="734" y="549"/>
                  </a:lnTo>
                  <a:lnTo>
                    <a:pt x="719" y="549"/>
                  </a:lnTo>
                  <a:lnTo>
                    <a:pt x="703" y="557"/>
                  </a:lnTo>
                  <a:lnTo>
                    <a:pt x="679" y="557"/>
                  </a:lnTo>
                  <a:lnTo>
                    <a:pt x="663" y="565"/>
                  </a:lnTo>
                  <a:lnTo>
                    <a:pt x="639" y="565"/>
                  </a:lnTo>
                  <a:lnTo>
                    <a:pt x="623" y="573"/>
                  </a:lnTo>
                  <a:lnTo>
                    <a:pt x="599" y="573"/>
                  </a:lnTo>
                  <a:lnTo>
                    <a:pt x="583" y="581"/>
                  </a:lnTo>
                  <a:lnTo>
                    <a:pt x="559" y="581"/>
                  </a:lnTo>
                  <a:lnTo>
                    <a:pt x="535" y="581"/>
                  </a:lnTo>
                  <a:lnTo>
                    <a:pt x="511" y="581"/>
                  </a:lnTo>
                  <a:lnTo>
                    <a:pt x="487" y="581"/>
                  </a:lnTo>
                  <a:lnTo>
                    <a:pt x="463" y="581"/>
                  </a:lnTo>
                  <a:lnTo>
                    <a:pt x="439" y="581"/>
                  </a:lnTo>
                  <a:lnTo>
                    <a:pt x="407" y="581"/>
                  </a:lnTo>
                  <a:lnTo>
                    <a:pt x="391" y="581"/>
                  </a:lnTo>
                  <a:lnTo>
                    <a:pt x="367" y="581"/>
                  </a:lnTo>
                  <a:lnTo>
                    <a:pt x="351" y="581"/>
                  </a:lnTo>
                  <a:lnTo>
                    <a:pt x="319" y="573"/>
                  </a:lnTo>
                  <a:lnTo>
                    <a:pt x="303" y="573"/>
                  </a:lnTo>
                  <a:lnTo>
                    <a:pt x="279" y="565"/>
                  </a:lnTo>
                  <a:lnTo>
                    <a:pt x="255" y="565"/>
                  </a:lnTo>
                  <a:lnTo>
                    <a:pt x="239" y="557"/>
                  </a:lnTo>
                  <a:lnTo>
                    <a:pt x="215" y="549"/>
                  </a:lnTo>
                  <a:lnTo>
                    <a:pt x="191" y="549"/>
                  </a:lnTo>
                  <a:lnTo>
                    <a:pt x="168" y="541"/>
                  </a:lnTo>
                  <a:lnTo>
                    <a:pt x="152" y="534"/>
                  </a:lnTo>
                  <a:lnTo>
                    <a:pt x="120" y="526"/>
                  </a:lnTo>
                  <a:lnTo>
                    <a:pt x="56" y="677"/>
                  </a:lnTo>
                  <a:lnTo>
                    <a:pt x="0" y="247"/>
                  </a:lnTo>
                  <a:lnTo>
                    <a:pt x="335" y="0"/>
                  </a:lnTo>
                  <a:close/>
                </a:path>
              </a:pathLst>
            </a:custGeom>
            <a:solidFill>
              <a:srgbClr val="FFFF0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0" name="Shape 220"/>
            <p:cNvSpPr/>
            <p:nvPr/>
          </p:nvSpPr>
          <p:spPr>
            <a:xfrm>
              <a:off x="2828925" y="3348037"/>
              <a:ext cx="1241425" cy="1163637"/>
            </a:xfrm>
            <a:custGeom>
              <a:avLst/>
              <a:gdLst/>
              <a:ahLst/>
              <a:cxnLst/>
              <a:rect l="0" t="0" r="0" b="0"/>
              <a:pathLst>
                <a:path w="782" h="733" extrusionOk="0">
                  <a:moveTo>
                    <a:pt x="623" y="733"/>
                  </a:moveTo>
                  <a:lnTo>
                    <a:pt x="607" y="725"/>
                  </a:lnTo>
                  <a:lnTo>
                    <a:pt x="591" y="725"/>
                  </a:lnTo>
                  <a:lnTo>
                    <a:pt x="575" y="717"/>
                  </a:lnTo>
                  <a:lnTo>
                    <a:pt x="567" y="709"/>
                  </a:lnTo>
                  <a:lnTo>
                    <a:pt x="551" y="701"/>
                  </a:lnTo>
                  <a:lnTo>
                    <a:pt x="535" y="693"/>
                  </a:lnTo>
                  <a:lnTo>
                    <a:pt x="519" y="685"/>
                  </a:lnTo>
                  <a:lnTo>
                    <a:pt x="511" y="677"/>
                  </a:lnTo>
                  <a:lnTo>
                    <a:pt x="495" y="661"/>
                  </a:lnTo>
                  <a:lnTo>
                    <a:pt x="471" y="653"/>
                  </a:lnTo>
                  <a:lnTo>
                    <a:pt x="463" y="645"/>
                  </a:lnTo>
                  <a:lnTo>
                    <a:pt x="447" y="629"/>
                  </a:lnTo>
                  <a:lnTo>
                    <a:pt x="431" y="621"/>
                  </a:lnTo>
                  <a:lnTo>
                    <a:pt x="415" y="605"/>
                  </a:lnTo>
                  <a:lnTo>
                    <a:pt x="407" y="597"/>
                  </a:lnTo>
                  <a:lnTo>
                    <a:pt x="391" y="582"/>
                  </a:lnTo>
                  <a:lnTo>
                    <a:pt x="375" y="574"/>
                  </a:lnTo>
                  <a:lnTo>
                    <a:pt x="359" y="558"/>
                  </a:lnTo>
                  <a:lnTo>
                    <a:pt x="343" y="542"/>
                  </a:lnTo>
                  <a:lnTo>
                    <a:pt x="335" y="534"/>
                  </a:lnTo>
                  <a:lnTo>
                    <a:pt x="319" y="518"/>
                  </a:lnTo>
                  <a:lnTo>
                    <a:pt x="311" y="502"/>
                  </a:lnTo>
                  <a:lnTo>
                    <a:pt x="295" y="494"/>
                  </a:lnTo>
                  <a:lnTo>
                    <a:pt x="287" y="478"/>
                  </a:lnTo>
                  <a:lnTo>
                    <a:pt x="271" y="462"/>
                  </a:lnTo>
                  <a:lnTo>
                    <a:pt x="263" y="446"/>
                  </a:lnTo>
                  <a:lnTo>
                    <a:pt x="247" y="430"/>
                  </a:lnTo>
                  <a:lnTo>
                    <a:pt x="231" y="414"/>
                  </a:lnTo>
                  <a:lnTo>
                    <a:pt x="223" y="390"/>
                  </a:lnTo>
                  <a:lnTo>
                    <a:pt x="208" y="374"/>
                  </a:lnTo>
                  <a:lnTo>
                    <a:pt x="200" y="359"/>
                  </a:lnTo>
                  <a:lnTo>
                    <a:pt x="184" y="335"/>
                  </a:lnTo>
                  <a:lnTo>
                    <a:pt x="176" y="311"/>
                  </a:lnTo>
                  <a:lnTo>
                    <a:pt x="168" y="295"/>
                  </a:lnTo>
                  <a:lnTo>
                    <a:pt x="160" y="279"/>
                  </a:lnTo>
                  <a:lnTo>
                    <a:pt x="152" y="263"/>
                  </a:lnTo>
                  <a:lnTo>
                    <a:pt x="0" y="327"/>
                  </a:lnTo>
                  <a:lnTo>
                    <a:pt x="247" y="0"/>
                  </a:lnTo>
                  <a:lnTo>
                    <a:pt x="663" y="32"/>
                  </a:lnTo>
                  <a:lnTo>
                    <a:pt x="495" y="112"/>
                  </a:lnTo>
                  <a:lnTo>
                    <a:pt x="503" y="128"/>
                  </a:lnTo>
                  <a:lnTo>
                    <a:pt x="519" y="152"/>
                  </a:lnTo>
                  <a:lnTo>
                    <a:pt x="527" y="175"/>
                  </a:lnTo>
                  <a:lnTo>
                    <a:pt x="551" y="199"/>
                  </a:lnTo>
                  <a:lnTo>
                    <a:pt x="559" y="223"/>
                  </a:lnTo>
                  <a:lnTo>
                    <a:pt x="583" y="239"/>
                  </a:lnTo>
                  <a:lnTo>
                    <a:pt x="599" y="263"/>
                  </a:lnTo>
                  <a:lnTo>
                    <a:pt x="615" y="279"/>
                  </a:lnTo>
                  <a:lnTo>
                    <a:pt x="631" y="295"/>
                  </a:lnTo>
                  <a:lnTo>
                    <a:pt x="647" y="311"/>
                  </a:lnTo>
                  <a:lnTo>
                    <a:pt x="671" y="327"/>
                  </a:lnTo>
                  <a:lnTo>
                    <a:pt x="687" y="343"/>
                  </a:lnTo>
                  <a:lnTo>
                    <a:pt x="703" y="351"/>
                  </a:lnTo>
                  <a:lnTo>
                    <a:pt x="727" y="367"/>
                  </a:lnTo>
                  <a:lnTo>
                    <a:pt x="751" y="382"/>
                  </a:lnTo>
                  <a:lnTo>
                    <a:pt x="766" y="390"/>
                  </a:lnTo>
                  <a:lnTo>
                    <a:pt x="782" y="398"/>
                  </a:lnTo>
                  <a:lnTo>
                    <a:pt x="623" y="733"/>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1" name="Shape 221"/>
            <p:cNvSpPr/>
            <p:nvPr/>
          </p:nvSpPr>
          <p:spPr>
            <a:xfrm>
              <a:off x="3767137" y="3752850"/>
              <a:ext cx="1330325" cy="1074736"/>
            </a:xfrm>
            <a:custGeom>
              <a:avLst/>
              <a:gdLst/>
              <a:ahLst/>
              <a:cxnLst/>
              <a:rect l="0" t="0" r="0" b="0"/>
              <a:pathLst>
                <a:path w="838" h="677" extrusionOk="0">
                  <a:moveTo>
                    <a:pt x="335" y="0"/>
                  </a:moveTo>
                  <a:lnTo>
                    <a:pt x="263" y="175"/>
                  </a:lnTo>
                  <a:lnTo>
                    <a:pt x="279" y="183"/>
                  </a:lnTo>
                  <a:lnTo>
                    <a:pt x="295" y="183"/>
                  </a:lnTo>
                  <a:lnTo>
                    <a:pt x="311" y="191"/>
                  </a:lnTo>
                  <a:lnTo>
                    <a:pt x="335" y="199"/>
                  </a:lnTo>
                  <a:lnTo>
                    <a:pt x="351" y="199"/>
                  </a:lnTo>
                  <a:lnTo>
                    <a:pt x="375" y="207"/>
                  </a:lnTo>
                  <a:lnTo>
                    <a:pt x="391" y="207"/>
                  </a:lnTo>
                  <a:lnTo>
                    <a:pt x="415" y="207"/>
                  </a:lnTo>
                  <a:lnTo>
                    <a:pt x="439" y="215"/>
                  </a:lnTo>
                  <a:lnTo>
                    <a:pt x="487" y="215"/>
                  </a:lnTo>
                  <a:lnTo>
                    <a:pt x="503" y="207"/>
                  </a:lnTo>
                  <a:lnTo>
                    <a:pt x="527" y="207"/>
                  </a:lnTo>
                  <a:lnTo>
                    <a:pt x="551" y="207"/>
                  </a:lnTo>
                  <a:lnTo>
                    <a:pt x="567" y="199"/>
                  </a:lnTo>
                  <a:lnTo>
                    <a:pt x="591" y="199"/>
                  </a:lnTo>
                  <a:lnTo>
                    <a:pt x="615" y="191"/>
                  </a:lnTo>
                  <a:lnTo>
                    <a:pt x="639" y="183"/>
                  </a:lnTo>
                  <a:lnTo>
                    <a:pt x="838" y="510"/>
                  </a:lnTo>
                  <a:lnTo>
                    <a:pt x="822" y="518"/>
                  </a:lnTo>
                  <a:lnTo>
                    <a:pt x="798" y="526"/>
                  </a:lnTo>
                  <a:lnTo>
                    <a:pt x="782" y="534"/>
                  </a:lnTo>
                  <a:lnTo>
                    <a:pt x="766" y="541"/>
                  </a:lnTo>
                  <a:lnTo>
                    <a:pt x="750" y="541"/>
                  </a:lnTo>
                  <a:lnTo>
                    <a:pt x="734" y="549"/>
                  </a:lnTo>
                  <a:lnTo>
                    <a:pt x="719" y="549"/>
                  </a:lnTo>
                  <a:lnTo>
                    <a:pt x="703" y="557"/>
                  </a:lnTo>
                  <a:lnTo>
                    <a:pt x="679" y="557"/>
                  </a:lnTo>
                  <a:lnTo>
                    <a:pt x="663" y="565"/>
                  </a:lnTo>
                  <a:lnTo>
                    <a:pt x="639" y="565"/>
                  </a:lnTo>
                  <a:lnTo>
                    <a:pt x="623" y="573"/>
                  </a:lnTo>
                  <a:lnTo>
                    <a:pt x="599" y="573"/>
                  </a:lnTo>
                  <a:lnTo>
                    <a:pt x="583" y="581"/>
                  </a:lnTo>
                  <a:lnTo>
                    <a:pt x="559" y="581"/>
                  </a:lnTo>
                  <a:lnTo>
                    <a:pt x="535" y="581"/>
                  </a:lnTo>
                  <a:lnTo>
                    <a:pt x="511" y="581"/>
                  </a:lnTo>
                  <a:lnTo>
                    <a:pt x="487" y="581"/>
                  </a:lnTo>
                  <a:lnTo>
                    <a:pt x="463" y="581"/>
                  </a:lnTo>
                  <a:lnTo>
                    <a:pt x="439" y="581"/>
                  </a:lnTo>
                  <a:lnTo>
                    <a:pt x="407" y="581"/>
                  </a:lnTo>
                  <a:lnTo>
                    <a:pt x="391" y="581"/>
                  </a:lnTo>
                  <a:lnTo>
                    <a:pt x="367" y="581"/>
                  </a:lnTo>
                  <a:lnTo>
                    <a:pt x="351" y="581"/>
                  </a:lnTo>
                  <a:lnTo>
                    <a:pt x="319" y="573"/>
                  </a:lnTo>
                  <a:lnTo>
                    <a:pt x="303" y="573"/>
                  </a:lnTo>
                  <a:lnTo>
                    <a:pt x="279" y="565"/>
                  </a:lnTo>
                  <a:lnTo>
                    <a:pt x="255" y="565"/>
                  </a:lnTo>
                  <a:lnTo>
                    <a:pt x="239" y="557"/>
                  </a:lnTo>
                  <a:lnTo>
                    <a:pt x="215" y="549"/>
                  </a:lnTo>
                  <a:lnTo>
                    <a:pt x="191" y="549"/>
                  </a:lnTo>
                  <a:lnTo>
                    <a:pt x="168" y="541"/>
                  </a:lnTo>
                  <a:lnTo>
                    <a:pt x="152" y="534"/>
                  </a:lnTo>
                  <a:lnTo>
                    <a:pt x="120" y="526"/>
                  </a:lnTo>
                  <a:lnTo>
                    <a:pt x="56" y="677"/>
                  </a:lnTo>
                  <a:lnTo>
                    <a:pt x="0" y="247"/>
                  </a:lnTo>
                  <a:lnTo>
                    <a:pt x="335" y="0"/>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2" name="Shape 222"/>
            <p:cNvSpPr/>
            <p:nvPr/>
          </p:nvSpPr>
          <p:spPr>
            <a:xfrm>
              <a:off x="4737100" y="3557587"/>
              <a:ext cx="1165225" cy="1162050"/>
            </a:xfrm>
            <a:custGeom>
              <a:avLst/>
              <a:gdLst/>
              <a:ahLst/>
              <a:cxnLst/>
              <a:rect l="0" t="0" r="0" b="0"/>
              <a:pathLst>
                <a:path w="734" h="732" extrusionOk="0">
                  <a:moveTo>
                    <a:pt x="734" y="159"/>
                  </a:moveTo>
                  <a:lnTo>
                    <a:pt x="726" y="175"/>
                  </a:lnTo>
                  <a:lnTo>
                    <a:pt x="718" y="183"/>
                  </a:lnTo>
                  <a:lnTo>
                    <a:pt x="710" y="199"/>
                  </a:lnTo>
                  <a:lnTo>
                    <a:pt x="702" y="215"/>
                  </a:lnTo>
                  <a:lnTo>
                    <a:pt x="694" y="223"/>
                  </a:lnTo>
                  <a:lnTo>
                    <a:pt x="686" y="239"/>
                  </a:lnTo>
                  <a:lnTo>
                    <a:pt x="678" y="254"/>
                  </a:lnTo>
                  <a:lnTo>
                    <a:pt x="671" y="270"/>
                  </a:lnTo>
                  <a:lnTo>
                    <a:pt x="663" y="286"/>
                  </a:lnTo>
                  <a:lnTo>
                    <a:pt x="647" y="302"/>
                  </a:lnTo>
                  <a:lnTo>
                    <a:pt x="639" y="310"/>
                  </a:lnTo>
                  <a:lnTo>
                    <a:pt x="631" y="326"/>
                  </a:lnTo>
                  <a:lnTo>
                    <a:pt x="615" y="342"/>
                  </a:lnTo>
                  <a:lnTo>
                    <a:pt x="607" y="358"/>
                  </a:lnTo>
                  <a:lnTo>
                    <a:pt x="591" y="374"/>
                  </a:lnTo>
                  <a:lnTo>
                    <a:pt x="583" y="390"/>
                  </a:lnTo>
                  <a:lnTo>
                    <a:pt x="567" y="398"/>
                  </a:lnTo>
                  <a:lnTo>
                    <a:pt x="551" y="414"/>
                  </a:lnTo>
                  <a:lnTo>
                    <a:pt x="543" y="430"/>
                  </a:lnTo>
                  <a:lnTo>
                    <a:pt x="527" y="438"/>
                  </a:lnTo>
                  <a:lnTo>
                    <a:pt x="511" y="453"/>
                  </a:lnTo>
                  <a:lnTo>
                    <a:pt x="503" y="461"/>
                  </a:lnTo>
                  <a:lnTo>
                    <a:pt x="487" y="477"/>
                  </a:lnTo>
                  <a:lnTo>
                    <a:pt x="471" y="485"/>
                  </a:lnTo>
                  <a:lnTo>
                    <a:pt x="455" y="501"/>
                  </a:lnTo>
                  <a:lnTo>
                    <a:pt x="439" y="509"/>
                  </a:lnTo>
                  <a:lnTo>
                    <a:pt x="423" y="525"/>
                  </a:lnTo>
                  <a:lnTo>
                    <a:pt x="407" y="541"/>
                  </a:lnTo>
                  <a:lnTo>
                    <a:pt x="391" y="549"/>
                  </a:lnTo>
                  <a:lnTo>
                    <a:pt x="367" y="565"/>
                  </a:lnTo>
                  <a:lnTo>
                    <a:pt x="351" y="573"/>
                  </a:lnTo>
                  <a:lnTo>
                    <a:pt x="327" y="589"/>
                  </a:lnTo>
                  <a:lnTo>
                    <a:pt x="431" y="732"/>
                  </a:lnTo>
                  <a:lnTo>
                    <a:pt x="32" y="549"/>
                  </a:lnTo>
                  <a:lnTo>
                    <a:pt x="0" y="191"/>
                  </a:lnTo>
                  <a:lnTo>
                    <a:pt x="80" y="294"/>
                  </a:lnTo>
                  <a:lnTo>
                    <a:pt x="104" y="286"/>
                  </a:lnTo>
                  <a:lnTo>
                    <a:pt x="119" y="270"/>
                  </a:lnTo>
                  <a:lnTo>
                    <a:pt x="143" y="262"/>
                  </a:lnTo>
                  <a:lnTo>
                    <a:pt x="167" y="246"/>
                  </a:lnTo>
                  <a:lnTo>
                    <a:pt x="191" y="231"/>
                  </a:lnTo>
                  <a:lnTo>
                    <a:pt x="215" y="215"/>
                  </a:lnTo>
                  <a:lnTo>
                    <a:pt x="239" y="199"/>
                  </a:lnTo>
                  <a:lnTo>
                    <a:pt x="255" y="183"/>
                  </a:lnTo>
                  <a:lnTo>
                    <a:pt x="271" y="167"/>
                  </a:lnTo>
                  <a:lnTo>
                    <a:pt x="287" y="143"/>
                  </a:lnTo>
                  <a:lnTo>
                    <a:pt x="303" y="127"/>
                  </a:lnTo>
                  <a:lnTo>
                    <a:pt x="319" y="111"/>
                  </a:lnTo>
                  <a:lnTo>
                    <a:pt x="335" y="87"/>
                  </a:lnTo>
                  <a:lnTo>
                    <a:pt x="351" y="71"/>
                  </a:lnTo>
                  <a:lnTo>
                    <a:pt x="367" y="47"/>
                  </a:lnTo>
                  <a:lnTo>
                    <a:pt x="375" y="32"/>
                  </a:lnTo>
                  <a:lnTo>
                    <a:pt x="383" y="16"/>
                  </a:lnTo>
                  <a:lnTo>
                    <a:pt x="391" y="0"/>
                  </a:lnTo>
                  <a:lnTo>
                    <a:pt x="734" y="159"/>
                  </a:lnTo>
                  <a:close/>
                </a:path>
              </a:pathLst>
            </a:custGeom>
            <a:solidFill>
              <a:srgbClr val="00808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3" name="Shape 223"/>
            <p:cNvSpPr/>
            <p:nvPr/>
          </p:nvSpPr>
          <p:spPr>
            <a:xfrm>
              <a:off x="5129212" y="2508250"/>
              <a:ext cx="1065211" cy="1352550"/>
            </a:xfrm>
            <a:custGeom>
              <a:avLst/>
              <a:gdLst/>
              <a:ahLst/>
              <a:cxnLst/>
              <a:rect l="0" t="0" r="0" b="0"/>
              <a:pathLst>
                <a:path w="671" h="852" extrusionOk="0">
                  <a:moveTo>
                    <a:pt x="0" y="541"/>
                  </a:moveTo>
                  <a:lnTo>
                    <a:pt x="168" y="605"/>
                  </a:lnTo>
                  <a:lnTo>
                    <a:pt x="176" y="589"/>
                  </a:lnTo>
                  <a:lnTo>
                    <a:pt x="184" y="565"/>
                  </a:lnTo>
                  <a:lnTo>
                    <a:pt x="184" y="549"/>
                  </a:lnTo>
                  <a:lnTo>
                    <a:pt x="192" y="533"/>
                  </a:lnTo>
                  <a:lnTo>
                    <a:pt x="200" y="509"/>
                  </a:lnTo>
                  <a:lnTo>
                    <a:pt x="200" y="485"/>
                  </a:lnTo>
                  <a:lnTo>
                    <a:pt x="208" y="470"/>
                  </a:lnTo>
                  <a:lnTo>
                    <a:pt x="208" y="446"/>
                  </a:lnTo>
                  <a:lnTo>
                    <a:pt x="208" y="430"/>
                  </a:lnTo>
                  <a:lnTo>
                    <a:pt x="208" y="406"/>
                  </a:lnTo>
                  <a:lnTo>
                    <a:pt x="208" y="358"/>
                  </a:lnTo>
                  <a:lnTo>
                    <a:pt x="208" y="334"/>
                  </a:lnTo>
                  <a:lnTo>
                    <a:pt x="208" y="318"/>
                  </a:lnTo>
                  <a:lnTo>
                    <a:pt x="208" y="294"/>
                  </a:lnTo>
                  <a:lnTo>
                    <a:pt x="200" y="271"/>
                  </a:lnTo>
                  <a:lnTo>
                    <a:pt x="200" y="255"/>
                  </a:lnTo>
                  <a:lnTo>
                    <a:pt x="192" y="231"/>
                  </a:lnTo>
                  <a:lnTo>
                    <a:pt x="184" y="207"/>
                  </a:lnTo>
                  <a:lnTo>
                    <a:pt x="511" y="0"/>
                  </a:lnTo>
                  <a:lnTo>
                    <a:pt x="519" y="24"/>
                  </a:lnTo>
                  <a:lnTo>
                    <a:pt x="527" y="40"/>
                  </a:lnTo>
                  <a:lnTo>
                    <a:pt x="535" y="56"/>
                  </a:lnTo>
                  <a:lnTo>
                    <a:pt x="543" y="79"/>
                  </a:lnTo>
                  <a:lnTo>
                    <a:pt x="543" y="95"/>
                  </a:lnTo>
                  <a:lnTo>
                    <a:pt x="551" y="111"/>
                  </a:lnTo>
                  <a:lnTo>
                    <a:pt x="551" y="127"/>
                  </a:lnTo>
                  <a:lnTo>
                    <a:pt x="559" y="143"/>
                  </a:lnTo>
                  <a:lnTo>
                    <a:pt x="559" y="159"/>
                  </a:lnTo>
                  <a:lnTo>
                    <a:pt x="567" y="183"/>
                  </a:lnTo>
                  <a:lnTo>
                    <a:pt x="567" y="199"/>
                  </a:lnTo>
                  <a:lnTo>
                    <a:pt x="575" y="223"/>
                  </a:lnTo>
                  <a:lnTo>
                    <a:pt x="575" y="239"/>
                  </a:lnTo>
                  <a:lnTo>
                    <a:pt x="583" y="263"/>
                  </a:lnTo>
                  <a:lnTo>
                    <a:pt x="583" y="286"/>
                  </a:lnTo>
                  <a:lnTo>
                    <a:pt x="583" y="310"/>
                  </a:lnTo>
                  <a:lnTo>
                    <a:pt x="583" y="334"/>
                  </a:lnTo>
                  <a:lnTo>
                    <a:pt x="583" y="350"/>
                  </a:lnTo>
                  <a:lnTo>
                    <a:pt x="583" y="374"/>
                  </a:lnTo>
                  <a:lnTo>
                    <a:pt x="583" y="406"/>
                  </a:lnTo>
                  <a:lnTo>
                    <a:pt x="583" y="430"/>
                  </a:lnTo>
                  <a:lnTo>
                    <a:pt x="583" y="454"/>
                  </a:lnTo>
                  <a:lnTo>
                    <a:pt x="583" y="470"/>
                  </a:lnTo>
                  <a:lnTo>
                    <a:pt x="583" y="493"/>
                  </a:lnTo>
                  <a:lnTo>
                    <a:pt x="575" y="517"/>
                  </a:lnTo>
                  <a:lnTo>
                    <a:pt x="575" y="541"/>
                  </a:lnTo>
                  <a:lnTo>
                    <a:pt x="567" y="565"/>
                  </a:lnTo>
                  <a:lnTo>
                    <a:pt x="567" y="589"/>
                  </a:lnTo>
                  <a:lnTo>
                    <a:pt x="559" y="605"/>
                  </a:lnTo>
                  <a:lnTo>
                    <a:pt x="551" y="629"/>
                  </a:lnTo>
                  <a:lnTo>
                    <a:pt x="551" y="653"/>
                  </a:lnTo>
                  <a:lnTo>
                    <a:pt x="543" y="669"/>
                  </a:lnTo>
                  <a:lnTo>
                    <a:pt x="535" y="693"/>
                  </a:lnTo>
                  <a:lnTo>
                    <a:pt x="527" y="724"/>
                  </a:lnTo>
                  <a:lnTo>
                    <a:pt x="519" y="748"/>
                  </a:lnTo>
                  <a:lnTo>
                    <a:pt x="671" y="812"/>
                  </a:lnTo>
                  <a:lnTo>
                    <a:pt x="272" y="852"/>
                  </a:lnTo>
                  <a:lnTo>
                    <a:pt x="0" y="541"/>
                  </a:lnTo>
                  <a:close/>
                </a:path>
              </a:pathLst>
            </a:custGeom>
            <a:solidFill>
              <a:srgbClr val="0000FF"/>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4" name="Shape 224"/>
            <p:cNvSpPr/>
            <p:nvPr/>
          </p:nvSpPr>
          <p:spPr>
            <a:xfrm>
              <a:off x="4730750" y="3551237"/>
              <a:ext cx="1165225" cy="1162050"/>
            </a:xfrm>
            <a:custGeom>
              <a:avLst/>
              <a:gdLst/>
              <a:ahLst/>
              <a:cxnLst/>
              <a:rect l="0" t="0" r="0" b="0"/>
              <a:pathLst>
                <a:path w="734" h="732" extrusionOk="0">
                  <a:moveTo>
                    <a:pt x="734" y="159"/>
                  </a:moveTo>
                  <a:lnTo>
                    <a:pt x="726" y="175"/>
                  </a:lnTo>
                  <a:lnTo>
                    <a:pt x="718" y="183"/>
                  </a:lnTo>
                  <a:lnTo>
                    <a:pt x="710" y="199"/>
                  </a:lnTo>
                  <a:lnTo>
                    <a:pt x="702" y="215"/>
                  </a:lnTo>
                  <a:lnTo>
                    <a:pt x="694" y="223"/>
                  </a:lnTo>
                  <a:lnTo>
                    <a:pt x="686" y="239"/>
                  </a:lnTo>
                  <a:lnTo>
                    <a:pt x="678" y="254"/>
                  </a:lnTo>
                  <a:lnTo>
                    <a:pt x="671" y="270"/>
                  </a:lnTo>
                  <a:lnTo>
                    <a:pt x="663" y="286"/>
                  </a:lnTo>
                  <a:lnTo>
                    <a:pt x="647" y="302"/>
                  </a:lnTo>
                  <a:lnTo>
                    <a:pt x="639" y="310"/>
                  </a:lnTo>
                  <a:lnTo>
                    <a:pt x="631" y="326"/>
                  </a:lnTo>
                  <a:lnTo>
                    <a:pt x="615" y="342"/>
                  </a:lnTo>
                  <a:lnTo>
                    <a:pt x="607" y="358"/>
                  </a:lnTo>
                  <a:lnTo>
                    <a:pt x="591" y="374"/>
                  </a:lnTo>
                  <a:lnTo>
                    <a:pt x="583" y="390"/>
                  </a:lnTo>
                  <a:lnTo>
                    <a:pt x="567" y="398"/>
                  </a:lnTo>
                  <a:lnTo>
                    <a:pt x="551" y="414"/>
                  </a:lnTo>
                  <a:lnTo>
                    <a:pt x="543" y="430"/>
                  </a:lnTo>
                  <a:lnTo>
                    <a:pt x="527" y="438"/>
                  </a:lnTo>
                  <a:lnTo>
                    <a:pt x="511" y="454"/>
                  </a:lnTo>
                  <a:lnTo>
                    <a:pt x="503" y="461"/>
                  </a:lnTo>
                  <a:lnTo>
                    <a:pt x="487" y="477"/>
                  </a:lnTo>
                  <a:lnTo>
                    <a:pt x="471" y="485"/>
                  </a:lnTo>
                  <a:lnTo>
                    <a:pt x="455" y="501"/>
                  </a:lnTo>
                  <a:lnTo>
                    <a:pt x="439" y="509"/>
                  </a:lnTo>
                  <a:lnTo>
                    <a:pt x="423" y="525"/>
                  </a:lnTo>
                  <a:lnTo>
                    <a:pt x="407" y="541"/>
                  </a:lnTo>
                  <a:lnTo>
                    <a:pt x="391" y="549"/>
                  </a:lnTo>
                  <a:lnTo>
                    <a:pt x="367" y="565"/>
                  </a:lnTo>
                  <a:lnTo>
                    <a:pt x="351" y="573"/>
                  </a:lnTo>
                  <a:lnTo>
                    <a:pt x="327" y="589"/>
                  </a:lnTo>
                  <a:lnTo>
                    <a:pt x="431" y="732"/>
                  </a:lnTo>
                  <a:lnTo>
                    <a:pt x="32" y="549"/>
                  </a:lnTo>
                  <a:lnTo>
                    <a:pt x="0" y="191"/>
                  </a:lnTo>
                  <a:lnTo>
                    <a:pt x="80" y="294"/>
                  </a:lnTo>
                  <a:lnTo>
                    <a:pt x="104" y="286"/>
                  </a:lnTo>
                  <a:lnTo>
                    <a:pt x="120" y="270"/>
                  </a:lnTo>
                  <a:lnTo>
                    <a:pt x="143" y="262"/>
                  </a:lnTo>
                  <a:lnTo>
                    <a:pt x="167" y="246"/>
                  </a:lnTo>
                  <a:lnTo>
                    <a:pt x="191" y="231"/>
                  </a:lnTo>
                  <a:lnTo>
                    <a:pt x="215" y="215"/>
                  </a:lnTo>
                  <a:lnTo>
                    <a:pt x="239" y="199"/>
                  </a:lnTo>
                  <a:lnTo>
                    <a:pt x="255" y="183"/>
                  </a:lnTo>
                  <a:lnTo>
                    <a:pt x="271" y="167"/>
                  </a:lnTo>
                  <a:lnTo>
                    <a:pt x="287" y="143"/>
                  </a:lnTo>
                  <a:lnTo>
                    <a:pt x="303" y="127"/>
                  </a:lnTo>
                  <a:lnTo>
                    <a:pt x="319" y="111"/>
                  </a:lnTo>
                  <a:lnTo>
                    <a:pt x="335" y="87"/>
                  </a:lnTo>
                  <a:lnTo>
                    <a:pt x="351" y="71"/>
                  </a:lnTo>
                  <a:lnTo>
                    <a:pt x="367" y="47"/>
                  </a:lnTo>
                  <a:lnTo>
                    <a:pt x="375" y="32"/>
                  </a:lnTo>
                  <a:lnTo>
                    <a:pt x="383" y="16"/>
                  </a:lnTo>
                  <a:lnTo>
                    <a:pt x="391" y="0"/>
                  </a:lnTo>
                  <a:lnTo>
                    <a:pt x="734" y="159"/>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5" name="Shape 225"/>
            <p:cNvSpPr/>
            <p:nvPr/>
          </p:nvSpPr>
          <p:spPr>
            <a:xfrm>
              <a:off x="5122862" y="2501900"/>
              <a:ext cx="1065211" cy="1352550"/>
            </a:xfrm>
            <a:custGeom>
              <a:avLst/>
              <a:gdLst/>
              <a:ahLst/>
              <a:cxnLst/>
              <a:rect l="0" t="0" r="0" b="0"/>
              <a:pathLst>
                <a:path w="671" h="852" extrusionOk="0">
                  <a:moveTo>
                    <a:pt x="0" y="541"/>
                  </a:moveTo>
                  <a:lnTo>
                    <a:pt x="168" y="605"/>
                  </a:lnTo>
                  <a:lnTo>
                    <a:pt x="176" y="589"/>
                  </a:lnTo>
                  <a:lnTo>
                    <a:pt x="184" y="565"/>
                  </a:lnTo>
                  <a:lnTo>
                    <a:pt x="184" y="549"/>
                  </a:lnTo>
                  <a:lnTo>
                    <a:pt x="192" y="533"/>
                  </a:lnTo>
                  <a:lnTo>
                    <a:pt x="200" y="509"/>
                  </a:lnTo>
                  <a:lnTo>
                    <a:pt x="200" y="486"/>
                  </a:lnTo>
                  <a:lnTo>
                    <a:pt x="208" y="470"/>
                  </a:lnTo>
                  <a:lnTo>
                    <a:pt x="208" y="446"/>
                  </a:lnTo>
                  <a:lnTo>
                    <a:pt x="208" y="430"/>
                  </a:lnTo>
                  <a:lnTo>
                    <a:pt x="208" y="406"/>
                  </a:lnTo>
                  <a:lnTo>
                    <a:pt x="208" y="358"/>
                  </a:lnTo>
                  <a:lnTo>
                    <a:pt x="208" y="334"/>
                  </a:lnTo>
                  <a:lnTo>
                    <a:pt x="208" y="318"/>
                  </a:lnTo>
                  <a:lnTo>
                    <a:pt x="208" y="294"/>
                  </a:lnTo>
                  <a:lnTo>
                    <a:pt x="200" y="271"/>
                  </a:lnTo>
                  <a:lnTo>
                    <a:pt x="200" y="255"/>
                  </a:lnTo>
                  <a:lnTo>
                    <a:pt x="192" y="231"/>
                  </a:lnTo>
                  <a:lnTo>
                    <a:pt x="184" y="207"/>
                  </a:lnTo>
                  <a:lnTo>
                    <a:pt x="511" y="0"/>
                  </a:lnTo>
                  <a:lnTo>
                    <a:pt x="519" y="24"/>
                  </a:lnTo>
                  <a:lnTo>
                    <a:pt x="527" y="40"/>
                  </a:lnTo>
                  <a:lnTo>
                    <a:pt x="535" y="56"/>
                  </a:lnTo>
                  <a:lnTo>
                    <a:pt x="543" y="79"/>
                  </a:lnTo>
                  <a:lnTo>
                    <a:pt x="543" y="95"/>
                  </a:lnTo>
                  <a:lnTo>
                    <a:pt x="551" y="111"/>
                  </a:lnTo>
                  <a:lnTo>
                    <a:pt x="551" y="127"/>
                  </a:lnTo>
                  <a:lnTo>
                    <a:pt x="559" y="143"/>
                  </a:lnTo>
                  <a:lnTo>
                    <a:pt x="559" y="159"/>
                  </a:lnTo>
                  <a:lnTo>
                    <a:pt x="567" y="183"/>
                  </a:lnTo>
                  <a:lnTo>
                    <a:pt x="567" y="199"/>
                  </a:lnTo>
                  <a:lnTo>
                    <a:pt x="575" y="223"/>
                  </a:lnTo>
                  <a:lnTo>
                    <a:pt x="575" y="239"/>
                  </a:lnTo>
                  <a:lnTo>
                    <a:pt x="583" y="263"/>
                  </a:lnTo>
                  <a:lnTo>
                    <a:pt x="583" y="286"/>
                  </a:lnTo>
                  <a:lnTo>
                    <a:pt x="583" y="310"/>
                  </a:lnTo>
                  <a:lnTo>
                    <a:pt x="583" y="334"/>
                  </a:lnTo>
                  <a:lnTo>
                    <a:pt x="583" y="350"/>
                  </a:lnTo>
                  <a:lnTo>
                    <a:pt x="583" y="374"/>
                  </a:lnTo>
                  <a:lnTo>
                    <a:pt x="583" y="406"/>
                  </a:lnTo>
                  <a:lnTo>
                    <a:pt x="583" y="430"/>
                  </a:lnTo>
                  <a:lnTo>
                    <a:pt x="583" y="454"/>
                  </a:lnTo>
                  <a:lnTo>
                    <a:pt x="583" y="470"/>
                  </a:lnTo>
                  <a:lnTo>
                    <a:pt x="583" y="493"/>
                  </a:lnTo>
                  <a:lnTo>
                    <a:pt x="575" y="517"/>
                  </a:lnTo>
                  <a:lnTo>
                    <a:pt x="575" y="541"/>
                  </a:lnTo>
                  <a:lnTo>
                    <a:pt x="567" y="565"/>
                  </a:lnTo>
                  <a:lnTo>
                    <a:pt x="567" y="589"/>
                  </a:lnTo>
                  <a:lnTo>
                    <a:pt x="559" y="605"/>
                  </a:lnTo>
                  <a:lnTo>
                    <a:pt x="551" y="629"/>
                  </a:lnTo>
                  <a:lnTo>
                    <a:pt x="551" y="653"/>
                  </a:lnTo>
                  <a:lnTo>
                    <a:pt x="543" y="669"/>
                  </a:lnTo>
                  <a:lnTo>
                    <a:pt x="535" y="693"/>
                  </a:lnTo>
                  <a:lnTo>
                    <a:pt x="527" y="724"/>
                  </a:lnTo>
                  <a:lnTo>
                    <a:pt x="519" y="748"/>
                  </a:lnTo>
                  <a:lnTo>
                    <a:pt x="671" y="812"/>
                  </a:lnTo>
                  <a:lnTo>
                    <a:pt x="272" y="852"/>
                  </a:lnTo>
                  <a:lnTo>
                    <a:pt x="0" y="541"/>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6" name="Shape 226"/>
            <p:cNvSpPr/>
            <p:nvPr/>
          </p:nvSpPr>
          <p:spPr>
            <a:xfrm>
              <a:off x="4926012" y="1724025"/>
              <a:ext cx="1255711" cy="1201736"/>
            </a:xfrm>
            <a:custGeom>
              <a:avLst/>
              <a:gdLst/>
              <a:ahLst/>
              <a:cxnLst/>
              <a:rect l="0" t="0" r="0" b="0"/>
              <a:pathLst>
                <a:path w="791" h="757" extrusionOk="0">
                  <a:moveTo>
                    <a:pt x="160" y="0"/>
                  </a:moveTo>
                  <a:lnTo>
                    <a:pt x="176" y="8"/>
                  </a:lnTo>
                  <a:lnTo>
                    <a:pt x="192" y="16"/>
                  </a:lnTo>
                  <a:lnTo>
                    <a:pt x="208" y="24"/>
                  </a:lnTo>
                  <a:lnTo>
                    <a:pt x="216" y="32"/>
                  </a:lnTo>
                  <a:lnTo>
                    <a:pt x="232" y="40"/>
                  </a:lnTo>
                  <a:lnTo>
                    <a:pt x="248" y="48"/>
                  </a:lnTo>
                  <a:lnTo>
                    <a:pt x="256" y="56"/>
                  </a:lnTo>
                  <a:lnTo>
                    <a:pt x="272" y="64"/>
                  </a:lnTo>
                  <a:lnTo>
                    <a:pt x="288" y="72"/>
                  </a:lnTo>
                  <a:lnTo>
                    <a:pt x="304" y="88"/>
                  </a:lnTo>
                  <a:lnTo>
                    <a:pt x="320" y="96"/>
                  </a:lnTo>
                  <a:lnTo>
                    <a:pt x="328" y="104"/>
                  </a:lnTo>
                  <a:lnTo>
                    <a:pt x="344" y="120"/>
                  </a:lnTo>
                  <a:lnTo>
                    <a:pt x="360" y="128"/>
                  </a:lnTo>
                  <a:lnTo>
                    <a:pt x="376" y="143"/>
                  </a:lnTo>
                  <a:lnTo>
                    <a:pt x="392" y="151"/>
                  </a:lnTo>
                  <a:lnTo>
                    <a:pt x="408" y="167"/>
                  </a:lnTo>
                  <a:lnTo>
                    <a:pt x="424" y="183"/>
                  </a:lnTo>
                  <a:lnTo>
                    <a:pt x="432" y="191"/>
                  </a:lnTo>
                  <a:lnTo>
                    <a:pt x="448" y="207"/>
                  </a:lnTo>
                  <a:lnTo>
                    <a:pt x="464" y="223"/>
                  </a:lnTo>
                  <a:lnTo>
                    <a:pt x="472" y="231"/>
                  </a:lnTo>
                  <a:lnTo>
                    <a:pt x="480" y="247"/>
                  </a:lnTo>
                  <a:lnTo>
                    <a:pt x="496" y="263"/>
                  </a:lnTo>
                  <a:lnTo>
                    <a:pt x="512" y="279"/>
                  </a:lnTo>
                  <a:lnTo>
                    <a:pt x="520" y="295"/>
                  </a:lnTo>
                  <a:lnTo>
                    <a:pt x="528" y="311"/>
                  </a:lnTo>
                  <a:lnTo>
                    <a:pt x="544" y="327"/>
                  </a:lnTo>
                  <a:lnTo>
                    <a:pt x="559" y="343"/>
                  </a:lnTo>
                  <a:lnTo>
                    <a:pt x="567" y="366"/>
                  </a:lnTo>
                  <a:lnTo>
                    <a:pt x="583" y="382"/>
                  </a:lnTo>
                  <a:lnTo>
                    <a:pt x="591" y="406"/>
                  </a:lnTo>
                  <a:lnTo>
                    <a:pt x="607" y="422"/>
                  </a:lnTo>
                  <a:lnTo>
                    <a:pt x="615" y="446"/>
                  </a:lnTo>
                  <a:lnTo>
                    <a:pt x="623" y="462"/>
                  </a:lnTo>
                  <a:lnTo>
                    <a:pt x="631" y="478"/>
                  </a:lnTo>
                  <a:lnTo>
                    <a:pt x="639" y="494"/>
                  </a:lnTo>
                  <a:lnTo>
                    <a:pt x="791" y="430"/>
                  </a:lnTo>
                  <a:lnTo>
                    <a:pt x="552" y="757"/>
                  </a:lnTo>
                  <a:lnTo>
                    <a:pt x="112" y="701"/>
                  </a:lnTo>
                  <a:lnTo>
                    <a:pt x="288" y="629"/>
                  </a:lnTo>
                  <a:lnTo>
                    <a:pt x="280" y="613"/>
                  </a:lnTo>
                  <a:lnTo>
                    <a:pt x="264" y="589"/>
                  </a:lnTo>
                  <a:lnTo>
                    <a:pt x="248" y="565"/>
                  </a:lnTo>
                  <a:lnTo>
                    <a:pt x="232" y="542"/>
                  </a:lnTo>
                  <a:lnTo>
                    <a:pt x="216" y="518"/>
                  </a:lnTo>
                  <a:lnTo>
                    <a:pt x="200" y="502"/>
                  </a:lnTo>
                  <a:lnTo>
                    <a:pt x="184" y="478"/>
                  </a:lnTo>
                  <a:lnTo>
                    <a:pt x="168" y="462"/>
                  </a:lnTo>
                  <a:lnTo>
                    <a:pt x="152" y="446"/>
                  </a:lnTo>
                  <a:lnTo>
                    <a:pt x="128" y="430"/>
                  </a:lnTo>
                  <a:lnTo>
                    <a:pt x="112" y="414"/>
                  </a:lnTo>
                  <a:lnTo>
                    <a:pt x="96" y="398"/>
                  </a:lnTo>
                  <a:lnTo>
                    <a:pt x="72" y="382"/>
                  </a:lnTo>
                  <a:lnTo>
                    <a:pt x="56" y="374"/>
                  </a:lnTo>
                  <a:lnTo>
                    <a:pt x="32" y="358"/>
                  </a:lnTo>
                  <a:lnTo>
                    <a:pt x="16" y="351"/>
                  </a:lnTo>
                  <a:lnTo>
                    <a:pt x="0" y="343"/>
                  </a:lnTo>
                  <a:lnTo>
                    <a:pt x="160" y="0"/>
                  </a:lnTo>
                  <a:close/>
                </a:path>
              </a:pathLst>
            </a:custGeom>
            <a:solidFill>
              <a:srgbClr val="00FF0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7" name="Shape 227"/>
            <p:cNvSpPr/>
            <p:nvPr/>
          </p:nvSpPr>
          <p:spPr>
            <a:xfrm>
              <a:off x="4051300" y="1420812"/>
              <a:ext cx="1204911" cy="985837"/>
            </a:xfrm>
            <a:custGeom>
              <a:avLst/>
              <a:gdLst/>
              <a:ahLst/>
              <a:cxnLst/>
              <a:rect l="0" t="0" r="0" b="0"/>
              <a:pathLst>
                <a:path w="759" h="621" extrusionOk="0">
                  <a:moveTo>
                    <a:pt x="408" y="621"/>
                  </a:moveTo>
                  <a:lnTo>
                    <a:pt x="456" y="494"/>
                  </a:lnTo>
                  <a:lnTo>
                    <a:pt x="440" y="494"/>
                  </a:lnTo>
                  <a:lnTo>
                    <a:pt x="424" y="486"/>
                  </a:lnTo>
                  <a:lnTo>
                    <a:pt x="400" y="486"/>
                  </a:lnTo>
                  <a:lnTo>
                    <a:pt x="376" y="478"/>
                  </a:lnTo>
                  <a:lnTo>
                    <a:pt x="360" y="478"/>
                  </a:lnTo>
                  <a:lnTo>
                    <a:pt x="336" y="478"/>
                  </a:lnTo>
                  <a:lnTo>
                    <a:pt x="312" y="470"/>
                  </a:lnTo>
                  <a:lnTo>
                    <a:pt x="272" y="470"/>
                  </a:lnTo>
                  <a:lnTo>
                    <a:pt x="248" y="478"/>
                  </a:lnTo>
                  <a:lnTo>
                    <a:pt x="224" y="478"/>
                  </a:lnTo>
                  <a:lnTo>
                    <a:pt x="208" y="478"/>
                  </a:lnTo>
                  <a:lnTo>
                    <a:pt x="184" y="486"/>
                  </a:lnTo>
                  <a:lnTo>
                    <a:pt x="160" y="486"/>
                  </a:lnTo>
                  <a:lnTo>
                    <a:pt x="136" y="494"/>
                  </a:lnTo>
                  <a:lnTo>
                    <a:pt x="120" y="502"/>
                  </a:lnTo>
                  <a:lnTo>
                    <a:pt x="176" y="247"/>
                  </a:lnTo>
                  <a:lnTo>
                    <a:pt x="0" y="143"/>
                  </a:lnTo>
                  <a:lnTo>
                    <a:pt x="8" y="143"/>
                  </a:lnTo>
                  <a:lnTo>
                    <a:pt x="24" y="135"/>
                  </a:lnTo>
                  <a:lnTo>
                    <a:pt x="40" y="127"/>
                  </a:lnTo>
                  <a:lnTo>
                    <a:pt x="56" y="127"/>
                  </a:lnTo>
                  <a:lnTo>
                    <a:pt x="72" y="120"/>
                  </a:lnTo>
                  <a:lnTo>
                    <a:pt x="88" y="120"/>
                  </a:lnTo>
                  <a:lnTo>
                    <a:pt x="112" y="112"/>
                  </a:lnTo>
                  <a:lnTo>
                    <a:pt x="128" y="112"/>
                  </a:lnTo>
                  <a:lnTo>
                    <a:pt x="152" y="104"/>
                  </a:lnTo>
                  <a:lnTo>
                    <a:pt x="168" y="104"/>
                  </a:lnTo>
                  <a:lnTo>
                    <a:pt x="192" y="104"/>
                  </a:lnTo>
                  <a:lnTo>
                    <a:pt x="216" y="104"/>
                  </a:lnTo>
                  <a:lnTo>
                    <a:pt x="240" y="96"/>
                  </a:lnTo>
                  <a:lnTo>
                    <a:pt x="264" y="96"/>
                  </a:lnTo>
                  <a:lnTo>
                    <a:pt x="288" y="96"/>
                  </a:lnTo>
                  <a:lnTo>
                    <a:pt x="320" y="96"/>
                  </a:lnTo>
                  <a:lnTo>
                    <a:pt x="344" y="104"/>
                  </a:lnTo>
                  <a:lnTo>
                    <a:pt x="360" y="104"/>
                  </a:lnTo>
                  <a:lnTo>
                    <a:pt x="384" y="104"/>
                  </a:lnTo>
                  <a:lnTo>
                    <a:pt x="408" y="104"/>
                  </a:lnTo>
                  <a:lnTo>
                    <a:pt x="432" y="112"/>
                  </a:lnTo>
                  <a:lnTo>
                    <a:pt x="448" y="112"/>
                  </a:lnTo>
                  <a:lnTo>
                    <a:pt x="472" y="120"/>
                  </a:lnTo>
                  <a:lnTo>
                    <a:pt x="496" y="120"/>
                  </a:lnTo>
                  <a:lnTo>
                    <a:pt x="520" y="127"/>
                  </a:lnTo>
                  <a:lnTo>
                    <a:pt x="544" y="135"/>
                  </a:lnTo>
                  <a:lnTo>
                    <a:pt x="559" y="135"/>
                  </a:lnTo>
                  <a:lnTo>
                    <a:pt x="583" y="143"/>
                  </a:lnTo>
                  <a:lnTo>
                    <a:pt x="607" y="151"/>
                  </a:lnTo>
                  <a:lnTo>
                    <a:pt x="671" y="0"/>
                  </a:lnTo>
                  <a:lnTo>
                    <a:pt x="759" y="422"/>
                  </a:lnTo>
                  <a:lnTo>
                    <a:pt x="408" y="621"/>
                  </a:lnTo>
                  <a:close/>
                </a:path>
              </a:pathLst>
            </a:custGeom>
            <a:solidFill>
              <a:srgbClr val="FF000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8" name="Shape 228"/>
            <p:cNvSpPr/>
            <p:nvPr/>
          </p:nvSpPr>
          <p:spPr>
            <a:xfrm>
              <a:off x="4921250" y="1717675"/>
              <a:ext cx="1254125" cy="1201736"/>
            </a:xfrm>
            <a:custGeom>
              <a:avLst/>
              <a:gdLst/>
              <a:ahLst/>
              <a:cxnLst/>
              <a:rect l="0" t="0" r="0" b="0"/>
              <a:pathLst>
                <a:path w="790" h="757" extrusionOk="0">
                  <a:moveTo>
                    <a:pt x="159" y="0"/>
                  </a:moveTo>
                  <a:lnTo>
                    <a:pt x="175" y="8"/>
                  </a:lnTo>
                  <a:lnTo>
                    <a:pt x="191" y="16"/>
                  </a:lnTo>
                  <a:lnTo>
                    <a:pt x="207" y="24"/>
                  </a:lnTo>
                  <a:lnTo>
                    <a:pt x="215" y="32"/>
                  </a:lnTo>
                  <a:lnTo>
                    <a:pt x="231" y="40"/>
                  </a:lnTo>
                  <a:lnTo>
                    <a:pt x="247" y="48"/>
                  </a:lnTo>
                  <a:lnTo>
                    <a:pt x="255" y="56"/>
                  </a:lnTo>
                  <a:lnTo>
                    <a:pt x="271" y="64"/>
                  </a:lnTo>
                  <a:lnTo>
                    <a:pt x="287" y="72"/>
                  </a:lnTo>
                  <a:lnTo>
                    <a:pt x="303" y="88"/>
                  </a:lnTo>
                  <a:lnTo>
                    <a:pt x="319" y="96"/>
                  </a:lnTo>
                  <a:lnTo>
                    <a:pt x="327" y="104"/>
                  </a:lnTo>
                  <a:lnTo>
                    <a:pt x="343" y="120"/>
                  </a:lnTo>
                  <a:lnTo>
                    <a:pt x="359" y="128"/>
                  </a:lnTo>
                  <a:lnTo>
                    <a:pt x="375" y="144"/>
                  </a:lnTo>
                  <a:lnTo>
                    <a:pt x="391" y="151"/>
                  </a:lnTo>
                  <a:lnTo>
                    <a:pt x="407" y="167"/>
                  </a:lnTo>
                  <a:lnTo>
                    <a:pt x="423" y="183"/>
                  </a:lnTo>
                  <a:lnTo>
                    <a:pt x="431" y="191"/>
                  </a:lnTo>
                  <a:lnTo>
                    <a:pt x="447" y="207"/>
                  </a:lnTo>
                  <a:lnTo>
                    <a:pt x="463" y="223"/>
                  </a:lnTo>
                  <a:lnTo>
                    <a:pt x="471" y="231"/>
                  </a:lnTo>
                  <a:lnTo>
                    <a:pt x="479" y="247"/>
                  </a:lnTo>
                  <a:lnTo>
                    <a:pt x="495" y="263"/>
                  </a:lnTo>
                  <a:lnTo>
                    <a:pt x="511" y="279"/>
                  </a:lnTo>
                  <a:lnTo>
                    <a:pt x="519" y="295"/>
                  </a:lnTo>
                  <a:lnTo>
                    <a:pt x="527" y="311"/>
                  </a:lnTo>
                  <a:lnTo>
                    <a:pt x="543" y="327"/>
                  </a:lnTo>
                  <a:lnTo>
                    <a:pt x="558" y="343"/>
                  </a:lnTo>
                  <a:lnTo>
                    <a:pt x="566" y="366"/>
                  </a:lnTo>
                  <a:lnTo>
                    <a:pt x="582" y="382"/>
                  </a:lnTo>
                  <a:lnTo>
                    <a:pt x="590" y="406"/>
                  </a:lnTo>
                  <a:lnTo>
                    <a:pt x="606" y="422"/>
                  </a:lnTo>
                  <a:lnTo>
                    <a:pt x="614" y="446"/>
                  </a:lnTo>
                  <a:lnTo>
                    <a:pt x="622" y="462"/>
                  </a:lnTo>
                  <a:lnTo>
                    <a:pt x="630" y="478"/>
                  </a:lnTo>
                  <a:lnTo>
                    <a:pt x="638" y="494"/>
                  </a:lnTo>
                  <a:lnTo>
                    <a:pt x="790" y="430"/>
                  </a:lnTo>
                  <a:lnTo>
                    <a:pt x="551" y="757"/>
                  </a:lnTo>
                  <a:lnTo>
                    <a:pt x="111" y="701"/>
                  </a:lnTo>
                  <a:lnTo>
                    <a:pt x="287" y="629"/>
                  </a:lnTo>
                  <a:lnTo>
                    <a:pt x="279" y="613"/>
                  </a:lnTo>
                  <a:lnTo>
                    <a:pt x="263" y="589"/>
                  </a:lnTo>
                  <a:lnTo>
                    <a:pt x="247" y="565"/>
                  </a:lnTo>
                  <a:lnTo>
                    <a:pt x="231" y="542"/>
                  </a:lnTo>
                  <a:lnTo>
                    <a:pt x="215" y="518"/>
                  </a:lnTo>
                  <a:lnTo>
                    <a:pt x="199" y="502"/>
                  </a:lnTo>
                  <a:lnTo>
                    <a:pt x="183" y="478"/>
                  </a:lnTo>
                  <a:lnTo>
                    <a:pt x="167" y="462"/>
                  </a:lnTo>
                  <a:lnTo>
                    <a:pt x="151" y="446"/>
                  </a:lnTo>
                  <a:lnTo>
                    <a:pt x="127" y="430"/>
                  </a:lnTo>
                  <a:lnTo>
                    <a:pt x="111" y="414"/>
                  </a:lnTo>
                  <a:lnTo>
                    <a:pt x="95" y="398"/>
                  </a:lnTo>
                  <a:lnTo>
                    <a:pt x="71" y="382"/>
                  </a:lnTo>
                  <a:lnTo>
                    <a:pt x="55" y="374"/>
                  </a:lnTo>
                  <a:lnTo>
                    <a:pt x="31" y="358"/>
                  </a:lnTo>
                  <a:lnTo>
                    <a:pt x="15" y="351"/>
                  </a:lnTo>
                  <a:lnTo>
                    <a:pt x="0" y="343"/>
                  </a:lnTo>
                  <a:lnTo>
                    <a:pt x="159" y="0"/>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29" name="Shape 229"/>
            <p:cNvSpPr/>
            <p:nvPr/>
          </p:nvSpPr>
          <p:spPr>
            <a:xfrm>
              <a:off x="4044950" y="1414462"/>
              <a:ext cx="1204911" cy="985837"/>
            </a:xfrm>
            <a:custGeom>
              <a:avLst/>
              <a:gdLst/>
              <a:ahLst/>
              <a:cxnLst/>
              <a:rect l="0" t="0" r="0" b="0"/>
              <a:pathLst>
                <a:path w="759" h="621" extrusionOk="0">
                  <a:moveTo>
                    <a:pt x="408" y="621"/>
                  </a:moveTo>
                  <a:lnTo>
                    <a:pt x="456" y="494"/>
                  </a:lnTo>
                  <a:lnTo>
                    <a:pt x="440" y="494"/>
                  </a:lnTo>
                  <a:lnTo>
                    <a:pt x="424" y="486"/>
                  </a:lnTo>
                  <a:lnTo>
                    <a:pt x="400" y="486"/>
                  </a:lnTo>
                  <a:lnTo>
                    <a:pt x="376" y="478"/>
                  </a:lnTo>
                  <a:lnTo>
                    <a:pt x="360" y="478"/>
                  </a:lnTo>
                  <a:lnTo>
                    <a:pt x="336" y="478"/>
                  </a:lnTo>
                  <a:lnTo>
                    <a:pt x="312" y="470"/>
                  </a:lnTo>
                  <a:lnTo>
                    <a:pt x="272" y="470"/>
                  </a:lnTo>
                  <a:lnTo>
                    <a:pt x="248" y="478"/>
                  </a:lnTo>
                  <a:lnTo>
                    <a:pt x="224" y="478"/>
                  </a:lnTo>
                  <a:lnTo>
                    <a:pt x="208" y="478"/>
                  </a:lnTo>
                  <a:lnTo>
                    <a:pt x="184" y="486"/>
                  </a:lnTo>
                  <a:lnTo>
                    <a:pt x="160" y="486"/>
                  </a:lnTo>
                  <a:lnTo>
                    <a:pt x="136" y="494"/>
                  </a:lnTo>
                  <a:lnTo>
                    <a:pt x="120" y="502"/>
                  </a:lnTo>
                  <a:lnTo>
                    <a:pt x="176" y="247"/>
                  </a:lnTo>
                  <a:lnTo>
                    <a:pt x="0" y="143"/>
                  </a:lnTo>
                  <a:lnTo>
                    <a:pt x="8" y="143"/>
                  </a:lnTo>
                  <a:lnTo>
                    <a:pt x="24" y="135"/>
                  </a:lnTo>
                  <a:lnTo>
                    <a:pt x="40" y="127"/>
                  </a:lnTo>
                  <a:lnTo>
                    <a:pt x="56" y="127"/>
                  </a:lnTo>
                  <a:lnTo>
                    <a:pt x="72" y="120"/>
                  </a:lnTo>
                  <a:lnTo>
                    <a:pt x="88" y="120"/>
                  </a:lnTo>
                  <a:lnTo>
                    <a:pt x="112" y="112"/>
                  </a:lnTo>
                  <a:lnTo>
                    <a:pt x="128" y="112"/>
                  </a:lnTo>
                  <a:lnTo>
                    <a:pt x="152" y="104"/>
                  </a:lnTo>
                  <a:lnTo>
                    <a:pt x="168" y="104"/>
                  </a:lnTo>
                  <a:lnTo>
                    <a:pt x="192" y="104"/>
                  </a:lnTo>
                  <a:lnTo>
                    <a:pt x="216" y="104"/>
                  </a:lnTo>
                  <a:lnTo>
                    <a:pt x="240" y="96"/>
                  </a:lnTo>
                  <a:lnTo>
                    <a:pt x="264" y="96"/>
                  </a:lnTo>
                  <a:lnTo>
                    <a:pt x="288" y="96"/>
                  </a:lnTo>
                  <a:lnTo>
                    <a:pt x="320" y="96"/>
                  </a:lnTo>
                  <a:lnTo>
                    <a:pt x="344" y="104"/>
                  </a:lnTo>
                  <a:lnTo>
                    <a:pt x="360" y="104"/>
                  </a:lnTo>
                  <a:lnTo>
                    <a:pt x="384" y="104"/>
                  </a:lnTo>
                  <a:lnTo>
                    <a:pt x="408" y="104"/>
                  </a:lnTo>
                  <a:lnTo>
                    <a:pt x="432" y="112"/>
                  </a:lnTo>
                  <a:lnTo>
                    <a:pt x="448" y="112"/>
                  </a:lnTo>
                  <a:lnTo>
                    <a:pt x="472" y="120"/>
                  </a:lnTo>
                  <a:lnTo>
                    <a:pt x="496" y="120"/>
                  </a:lnTo>
                  <a:lnTo>
                    <a:pt x="520" y="127"/>
                  </a:lnTo>
                  <a:lnTo>
                    <a:pt x="544" y="135"/>
                  </a:lnTo>
                  <a:lnTo>
                    <a:pt x="559" y="135"/>
                  </a:lnTo>
                  <a:lnTo>
                    <a:pt x="583" y="143"/>
                  </a:lnTo>
                  <a:lnTo>
                    <a:pt x="607" y="151"/>
                  </a:lnTo>
                  <a:lnTo>
                    <a:pt x="671" y="0"/>
                  </a:lnTo>
                  <a:lnTo>
                    <a:pt x="759" y="422"/>
                  </a:lnTo>
                  <a:lnTo>
                    <a:pt x="408" y="621"/>
                  </a:lnTo>
                  <a:close/>
                </a:path>
              </a:pathLst>
            </a:custGeom>
            <a:noFill/>
            <a:ln w="12700" cap="flat"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230" name="Shape 230"/>
          <p:cNvSpPr txBox="1"/>
          <p:nvPr/>
        </p:nvSpPr>
        <p:spPr>
          <a:xfrm>
            <a:off x="2433636" y="2044700"/>
            <a:ext cx="14795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Forward</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engineering</a:t>
            </a:r>
          </a:p>
        </p:txBody>
      </p:sp>
      <p:sp>
        <p:nvSpPr>
          <p:cNvPr id="231" name="Shape 231"/>
          <p:cNvSpPr txBox="1"/>
          <p:nvPr/>
        </p:nvSpPr>
        <p:spPr>
          <a:xfrm>
            <a:off x="1765300" y="3535362"/>
            <a:ext cx="16065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Data</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restructuring</a:t>
            </a:r>
          </a:p>
        </p:txBody>
      </p:sp>
      <p:sp>
        <p:nvSpPr>
          <p:cNvPr id="232" name="Shape 232"/>
          <p:cNvSpPr txBox="1"/>
          <p:nvPr/>
        </p:nvSpPr>
        <p:spPr>
          <a:xfrm>
            <a:off x="2279650" y="5087937"/>
            <a:ext cx="16065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code</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restructuring</a:t>
            </a:r>
          </a:p>
        </p:txBody>
      </p:sp>
      <p:sp>
        <p:nvSpPr>
          <p:cNvPr id="233" name="Shape 233"/>
          <p:cNvSpPr txBox="1"/>
          <p:nvPr/>
        </p:nvSpPr>
        <p:spPr>
          <a:xfrm>
            <a:off x="6373812" y="4976812"/>
            <a:ext cx="14795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reverse</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engineering</a:t>
            </a:r>
          </a:p>
        </p:txBody>
      </p:sp>
      <p:sp>
        <p:nvSpPr>
          <p:cNvPr id="234" name="Shape 234"/>
          <p:cNvSpPr txBox="1"/>
          <p:nvPr/>
        </p:nvSpPr>
        <p:spPr>
          <a:xfrm>
            <a:off x="6723061" y="3556000"/>
            <a:ext cx="16065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document</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restructuring</a:t>
            </a:r>
          </a:p>
        </p:txBody>
      </p:sp>
      <p:sp>
        <p:nvSpPr>
          <p:cNvPr id="235" name="Shape 235"/>
          <p:cNvSpPr txBox="1"/>
          <p:nvPr/>
        </p:nvSpPr>
        <p:spPr>
          <a:xfrm>
            <a:off x="6207125" y="2079625"/>
            <a:ext cx="1212850"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inventory</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analysis</a:t>
            </a:r>
          </a:p>
        </p:txBody>
      </p:sp>
      <p:sp>
        <p:nvSpPr>
          <p:cNvPr id="2" name="مستطيل 1"/>
          <p:cNvSpPr/>
          <p:nvPr/>
        </p:nvSpPr>
        <p:spPr>
          <a:xfrm>
            <a:off x="6788113" y="548680"/>
            <a:ext cx="1499128" cy="307777"/>
          </a:xfrm>
          <a:prstGeom prst="rect">
            <a:avLst/>
          </a:prstGeom>
        </p:spPr>
        <p:txBody>
          <a:bodyPr wrap="none">
            <a:spAutoFit/>
          </a:bodyPr>
          <a:lstStyle/>
          <a:p>
            <a:r>
              <a:rPr lang="ar-SA" dirty="0"/>
              <a:t>إعادة هندسة البرمجيات</a:t>
            </a:r>
          </a:p>
        </p:txBody>
      </p:sp>
    </p:spTree>
  </p:cSld>
  <p:clrMapOvr>
    <a:masterClrMapping/>
  </p:clrMapOvr>
  <p:transition spd="slow">
    <p:cut/>
  </p:transition>
</p:sld>
</file>

<file path=ppt/theme/theme1.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2387</Words>
  <Application>Microsoft Office PowerPoint</Application>
  <PresentationFormat>عرض على الشاشة (3:4)‏</PresentationFormat>
  <Paragraphs>249</Paragraphs>
  <Slides>17</Slides>
  <Notes>17</Notes>
  <HiddenSlides>0</HiddenSlides>
  <MMClips>0</MMClips>
  <ScaleCrop>false</ScaleCrop>
  <HeadingPairs>
    <vt:vector size="6" baseType="variant">
      <vt:variant>
        <vt:lpstr>الخطوط المستخدمة</vt:lpstr>
      </vt:variant>
      <vt:variant>
        <vt:i4>6</vt:i4>
      </vt:variant>
      <vt:variant>
        <vt:lpstr>نسق</vt:lpstr>
      </vt:variant>
      <vt:variant>
        <vt:i4>2</vt:i4>
      </vt:variant>
      <vt:variant>
        <vt:lpstr>عناوين الشرائح</vt:lpstr>
      </vt:variant>
      <vt:variant>
        <vt:i4>17</vt:i4>
      </vt:variant>
    </vt:vector>
  </HeadingPairs>
  <TitlesOfParts>
    <vt:vector size="25" baseType="lpstr">
      <vt:lpstr>Arial</vt:lpstr>
      <vt:lpstr>Noto Symbol</vt:lpstr>
      <vt:lpstr>Helvetica Neue</vt:lpstr>
      <vt:lpstr>Quattrocento</vt:lpstr>
      <vt:lpstr>Times New Roman</vt:lpstr>
      <vt:lpstr>Calibri</vt:lpstr>
      <vt:lpstr>1_Bold Stripes</vt:lpstr>
      <vt:lpstr>نسق Office</vt:lpstr>
      <vt:lpstr>Chapter 36</vt:lpstr>
      <vt:lpstr>Software Maintenance</vt:lpstr>
      <vt:lpstr>Maintainable Software</vt:lpstr>
      <vt:lpstr>Software Supportability</vt:lpstr>
      <vt:lpstr>Reengineering</vt:lpstr>
      <vt:lpstr>Business Process Reengineering</vt:lpstr>
      <vt:lpstr>Business Process Reengineering</vt:lpstr>
      <vt:lpstr>BPR Principles</vt:lpstr>
      <vt:lpstr>Software Reengineering</vt:lpstr>
      <vt:lpstr>Inventory Analysis</vt:lpstr>
      <vt:lpstr>Document Restructuring</vt:lpstr>
      <vt:lpstr>Reverse Engineering</vt:lpstr>
      <vt:lpstr>Code Restructuring</vt:lpstr>
      <vt:lpstr>Data Restructuring</vt:lpstr>
      <vt:lpstr>Forward Engineering</vt:lpstr>
      <vt:lpstr>Economics of Reengineering-I</vt:lpstr>
      <vt:lpstr>Economics of Reengineering-II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36</dc:title>
  <cp:lastModifiedBy>Microsoft</cp:lastModifiedBy>
  <cp:revision>3</cp:revision>
  <dcterms:modified xsi:type="dcterms:W3CDTF">2015-12-01T10:23:50Z</dcterms:modified>
</cp:coreProperties>
</file>