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60" r:id="rId1"/>
    <p:sldMasterId id="2147483661" r:id="rId2"/>
  </p:sldMasterIdLst>
  <p:notesMasterIdLst>
    <p:notesMasterId r:id="rId19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</p:sldIdLst>
  <p:sldSz cx="9144000" cy="6858000" type="screen4x3"/>
  <p:notesSz cx="6858000" cy="9144000"/>
  <p:embeddedFontLst>
    <p:embeddedFont>
      <p:font typeface="Helvetica Neue" charset="0"/>
      <p:regular r:id="rId20"/>
      <p:bold r:id="rId21"/>
      <p:italic r:id="rId22"/>
      <p:boldItalic r:id="rId23"/>
    </p:embeddedFont>
    <p:embeddedFont>
      <p:font typeface="Tahoma" pitchFamily="34" charset="0"/>
      <p:regular r:id="rId24"/>
      <p:bold r:id="rId25"/>
    </p:embeddedFont>
    <p:embeddedFont>
      <p:font typeface="Arial Black" pitchFamily="34" charset="0"/>
      <p:bold r:id="rId26"/>
    </p:embeddedFont>
    <p:embeddedFont>
      <p:font typeface="Quattrocento" charset="0"/>
      <p:regular r:id="rId27"/>
      <p:bold r:id="rId28"/>
    </p:embeddedFont>
  </p:embeddedFontLst>
  <p:defaultTextStyle>
    <a:defPPr marR="0" algn="l" rtl="0">
      <a:lnSpc>
        <a:spcPct val="100000"/>
      </a:lnSpc>
      <a:spcBef>
        <a:spcPts val="0"/>
      </a:spcBef>
      <a:spcAft>
        <a:spcPts val="0"/>
      </a:spcAft>
    </a:defPPr>
    <a:lvl1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1pPr>
    <a:lvl2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2pPr>
    <a:lvl3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3pPr>
    <a:lvl4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4pPr>
    <a:lvl5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5pPr>
    <a:lvl6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6pPr>
    <a:lvl7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7pPr>
    <a:lvl8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8pPr>
    <a:lvl9pPr marR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 baseline="0">
        <a:solidFill>
          <a:srgbClr val="000000"/>
        </a:solidFill>
        <a:latin typeface="Arial"/>
        <a:ea typeface="Arial"/>
        <a:cs typeface="Arial"/>
        <a:sym typeface="Arial"/>
        <a:rtl val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90651C3A-4460-11DB-9652-00E08161165F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254" autoAdjust="0"/>
    <p:restoredTop sz="94660"/>
  </p:normalViewPr>
  <p:slideViewPr>
    <p:cSldViewPr>
      <p:cViewPr varScale="1">
        <p:scale>
          <a:sx n="62" d="100"/>
          <a:sy n="62" d="100"/>
        </p:scale>
        <p:origin x="-163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font" Target="fonts/font7.fntdata"/><Relationship Id="rId3" Type="http://schemas.openxmlformats.org/officeDocument/2006/relationships/slide" Target="slides/slide1.xml"/><Relationship Id="rId21" Type="http://schemas.openxmlformats.org/officeDocument/2006/relationships/font" Target="fonts/font2.fntdata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font" Target="fonts/font6.fntdata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font" Target="fonts/font1.fntdata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font" Target="fonts/font5.fntdata"/><Relationship Id="rId32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font" Target="fonts/font4.fntdata"/><Relationship Id="rId28" Type="http://schemas.openxmlformats.org/officeDocument/2006/relationships/font" Target="fonts/font9.fntdata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31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font" Target="fonts/font3.fntdata"/><Relationship Id="rId27" Type="http://schemas.openxmlformats.org/officeDocument/2006/relationships/font" Target="fonts/font8.fntdata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/>
        </a:solidFill>
        <a:effectLst/>
      </p:bgPr>
    </p:bg>
    <p:spTree>
      <p:nvGrpSpPr>
        <p:cNvPr id="1" name="Shape 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marL="4572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marL="6400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3" name="Shape 3"/>
          <p:cNvSpPr txBox="1">
            <a:spLocks noGrp="1"/>
          </p:cNvSpPr>
          <p:nvPr>
            <p:ph type="dt" idx="10"/>
          </p:nvPr>
        </p:nvSpPr>
        <p:spPr>
          <a:xfrm>
            <a:off x="388620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marL="4572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marL="6400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4" name="Shape 4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/>
            <a:headEnd type="none" w="med" len="med"/>
            <a:tailEnd type="none" w="med" len="med"/>
          </a:ln>
        </p:spPr>
      </p:sp>
      <p:sp>
        <p:nvSpPr>
          <p:cNvPr id="5" name="Shape 5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>
              <a:spcBef>
                <a:spcPts val="0"/>
              </a:spcBef>
              <a:defRPr/>
            </a:lvl1pPr>
            <a:lvl2pPr>
              <a:spcBef>
                <a:spcPts val="0"/>
              </a:spcBef>
              <a:defRPr/>
            </a:lvl2pPr>
            <a:lvl3pPr>
              <a:spcBef>
                <a:spcPts val="0"/>
              </a:spcBef>
              <a:defRPr/>
            </a:lvl3pPr>
            <a:lvl4pPr>
              <a:spcBef>
                <a:spcPts val="0"/>
              </a:spcBef>
              <a:defRPr/>
            </a:lvl4pPr>
            <a:lvl5pPr>
              <a:spcBef>
                <a:spcPts val="0"/>
              </a:spcBef>
              <a:defRPr/>
            </a:lvl5pPr>
            <a:lvl6pPr>
              <a:spcBef>
                <a:spcPts val="0"/>
              </a:spcBef>
              <a:defRPr/>
            </a:lvl6pPr>
            <a:lvl7pPr>
              <a:spcBef>
                <a:spcPts val="0"/>
              </a:spcBef>
              <a:defRPr/>
            </a:lvl7pPr>
            <a:lvl8pPr>
              <a:spcBef>
                <a:spcPts val="0"/>
              </a:spcBef>
              <a:defRPr/>
            </a:lvl8pPr>
            <a:lvl9pPr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6" name="Shape 6"/>
          <p:cNvSpPr txBox="1">
            <a:spLocks noGrp="1"/>
          </p:cNvSpPr>
          <p:nvPr>
            <p:ph type="ftr" idx="11"/>
          </p:nvPr>
        </p:nvSpPr>
        <p:spPr>
          <a:xfrm>
            <a:off x="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1pPr>
            <a:lvl2pPr marL="4572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2pPr>
            <a:lvl3pPr marL="914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3pPr>
            <a:lvl4pPr marL="13716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4pPr>
            <a:lvl5pPr marL="1828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5pPr>
            <a:lvl6pPr marL="2286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6pPr>
            <a:lvl7pPr marL="32004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7pPr>
            <a:lvl8pPr marL="45720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8pPr>
            <a:lvl9pPr marL="6400800" marR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sldNum" idx="12"/>
          </p:nvPr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lang="en-US" sz="1200" b="0" i="0" u="none" strike="noStrike" cap="none" baseline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725127463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Shape 136"/>
          <p:cNvSpPr txBox="1"/>
          <p:nvPr/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</a:t>
            </a:fld>
            <a:endParaRPr lang="en-US" sz="1200" b="0" i="0" u="none" strike="noStrike" cap="none" baseline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37" name="Shape 13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38" name="Shape 138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Shape 218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19" name="Shape 21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Shape 22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27" name="Shape 22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35" name="Shape 23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Shape 24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43" name="Shape 24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Shape 250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51" name="Shape 25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Shape 258"/>
          <p:cNvSpPr txBox="1"/>
          <p:nvPr/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15</a:t>
            </a:fld>
            <a:endParaRPr lang="en-US" sz="1200" b="0" i="0" u="none" strike="noStrike" cap="none" baseline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59" name="Shape 25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60" name="Shape 260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7" name="Shape 267"/>
          <p:cNvSpPr txBox="1"/>
          <p:nvPr/>
        </p:nvSpPr>
        <p:spPr>
          <a:xfrm>
            <a:off x="3886200" y="868680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ct val="25000"/>
              <a:buFont typeface="Arial"/>
              <a:buNone/>
            </a:pPr>
            <a:fld id="{00000000-1234-1234-1234-123412341234}" type="slidenum">
              <a:rPr lang="en-US" sz="1200" b="0" i="0" u="none" strike="noStrike" cap="none" baseline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16</a:t>
            </a:fld>
            <a:endParaRPr lang="en-US" sz="1200" b="0" i="0" u="none" strike="noStrike" cap="none" baseline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68" name="Shape 268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69" name="Shape 269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Shape 145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46" name="Shape 14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Shape 153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54" name="Shape 15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Shape 169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70" name="Shape 170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Shape 178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79" name="Shape 17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Shape 186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87" name="Shape 187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195" name="Shape 19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Shape 202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03" name="Shape 20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Shape 210"/>
          <p:cNvSpPr txBox="1">
            <a:spLocks noGrp="1"/>
          </p:cNvSpPr>
          <p:nvPr>
            <p:ph type="body" idx="1"/>
          </p:nvPr>
        </p:nvSpPr>
        <p:spPr>
          <a:xfrm>
            <a:off x="914400" y="4343400"/>
            <a:ext cx="5029199" cy="4114800"/>
          </a:xfrm>
          <a:prstGeom prst="rect">
            <a:avLst/>
          </a:prstGeom>
        </p:spPr>
        <p:txBody>
          <a:bodyPr lIns="91425" tIns="91425" rIns="91425" bIns="91425" anchor="ctr" anchorCtr="0">
            <a:noAutofit/>
          </a:bodyPr>
          <a:lstStyle/>
          <a:p>
            <a:pPr>
              <a:spcBef>
                <a:spcPts val="0"/>
              </a:spcBef>
              <a:buNone/>
            </a:pPr>
            <a:endParaRPr/>
          </a:p>
        </p:txBody>
      </p:sp>
      <p:sp>
        <p:nvSpPr>
          <p:cNvPr id="211" name="Shape 211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Shape 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hape 342"/>
          <p:cNvSpPr txBox="1">
            <a:spLocks noGrp="1"/>
          </p:cNvSpPr>
          <p:nvPr>
            <p:ph type="ctrTitle"/>
          </p:nvPr>
        </p:nvSpPr>
        <p:spPr>
          <a:xfrm>
            <a:off x="779462" y="1447800"/>
            <a:ext cx="7678736" cy="1081088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r" rtl="0">
              <a:spcBef>
                <a:spcPts val="0"/>
              </a:spcBef>
              <a:spcAft>
                <a:spcPts val="0"/>
              </a:spcAft>
              <a:defRPr/>
            </a:lvl1pPr>
            <a:lvl2pPr marL="0" marR="0" indent="0" algn="l" rtl="0">
              <a:spcBef>
                <a:spcPts val="0"/>
              </a:spcBef>
              <a:spcAft>
                <a:spcPts val="0"/>
              </a:spcAft>
              <a:defRPr/>
            </a:lvl2pPr>
            <a:lvl3pPr marL="0" marR="0" indent="0" algn="l" rtl="0">
              <a:spcBef>
                <a:spcPts val="0"/>
              </a:spcBef>
              <a:spcAft>
                <a:spcPts val="0"/>
              </a:spcAft>
              <a:defRPr/>
            </a:lvl3pPr>
            <a:lvl4pPr marL="0" marR="0" indent="0" algn="l" rtl="0">
              <a:spcBef>
                <a:spcPts val="0"/>
              </a:spcBef>
              <a:spcAft>
                <a:spcPts val="0"/>
              </a:spcAft>
              <a:defRPr/>
            </a:lvl4pPr>
            <a:lvl5pPr marL="0" marR="0" indent="0" algn="l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indent="0" algn="l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indent="0" algn="l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indent="0" algn="l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indent="0" algn="l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343" name="Shape 343"/>
          <p:cNvSpPr txBox="1">
            <a:spLocks noGrp="1"/>
          </p:cNvSpPr>
          <p:nvPr>
            <p:ph type="subTitle" idx="1"/>
          </p:nvPr>
        </p:nvSpPr>
        <p:spPr>
          <a:xfrm>
            <a:off x="4021137" y="2860675"/>
            <a:ext cx="4437062" cy="31146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indent="0" algn="l" rtl="0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None/>
              <a:defRPr/>
            </a:lvl1pPr>
            <a:lvl2pPr marL="742950" marR="0" indent="-19685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marL="1143000" marR="0" indent="-114300" algn="l" rtl="0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marL="1600200" marR="0" indent="-127000" algn="l" rtl="0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marL="2057400" marR="0" indent="-142239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marL="2514600" marR="0" indent="-142239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marL="2971800" marR="0" indent="-142239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marL="3429000" marR="0" indent="-14224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marL="3886200" marR="0" indent="-14224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>
            <a:endParaRPr/>
          </a:p>
        </p:txBody>
      </p:sp>
      <p:sp>
        <p:nvSpPr>
          <p:cNvPr id="344" name="Shape 34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45" name="Shape 34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46" name="Shape 34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4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 smtClean="0"/>
              <a:t>انقر فوق الأيقونة لإضافة صورة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EA923-9BEE-48CE-9F28-5B525F399BAD}" type="datetime4">
              <a:rPr lang="en-US" smtClean="0"/>
              <a:pPr/>
              <a:t>September 5, 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 smtClean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31F9E-604E-4343-9F29-EF72E8231CAD}" type="datetime4">
              <a:rPr lang="en-US" smtClean="0"/>
              <a:pPr/>
              <a:t>September 5,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 smtClean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A8E1CE-37F8-4102-8DF9-852A0A51F293}" type="datetime4">
              <a:rPr lang="en-US" smtClean="0"/>
              <a:pPr/>
              <a:t>September 5,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 smtClean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228600"/>
            <a:ext cx="7772400" cy="4571999"/>
          </a:xfrm>
        </p:spPr>
        <p:txBody>
          <a:bodyPr anchor="ctr">
            <a:noAutofit/>
          </a:bodyPr>
          <a:lstStyle>
            <a:lvl1pPr>
              <a:lnSpc>
                <a:spcPct val="100000"/>
              </a:lnSpc>
              <a:defRPr sz="8800" spc="-80" baseline="0">
                <a:solidFill>
                  <a:schemeClr val="tx1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" y="4800600"/>
            <a:ext cx="6858000" cy="914400"/>
          </a:xfrm>
        </p:spPr>
        <p:txBody>
          <a:bodyPr/>
          <a:lstStyle>
            <a:lvl1pPr marL="0" indent="0" algn="l">
              <a:buNone/>
              <a:defRPr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DEABC-D766-4322-8E78-B830FAE35C72}" type="datetime4">
              <a:rPr lang="en-US" smtClean="0"/>
              <a:pPr/>
              <a:t>September 5, 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 smtClean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33F43-3E86-47E4-BFBB-2476D384E1C6}" type="datetime4">
              <a:rPr lang="en-US" smtClean="0"/>
              <a:pPr/>
              <a:t>September 5, 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 smtClean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663BA-01FC-4367-B6F3-ABB2645D55F1}" type="datetime4">
              <a:rPr lang="en-US" smtClean="0"/>
              <a:pPr/>
              <a:t>September 5, 2015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 smtClean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ar-SA"/>
          </a:p>
        </p:txBody>
      </p:sp>
    </p:spTree>
  </p:cSld>
  <p:clrMapOvr>
    <a:masterClrMapping/>
  </p:clrMapOvr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63068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90160" y="1574800"/>
            <a:ext cx="329184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B19C71-EC74-44AF-B27E-FC7DC3C3A61D}" type="datetime4">
              <a:rPr lang="en-US" smtClean="0"/>
              <a:pPr/>
              <a:t>September 5, 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 smtClean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5CDA29-3CBE-48EA-92AE-A996835462BA}" type="datetime4">
              <a:rPr lang="en-US" smtClean="0"/>
              <a:pPr/>
              <a:t>September 5, 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 smtClean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9EC054-3869-4501-B163-1BBFDE8DCE04}" type="datetime4">
              <a:rPr lang="en-US" smtClean="0"/>
              <a:pPr/>
              <a:t>September 5, 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 smtClean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63D831-56C1-49CF-8EF7-8B9A98402BCD}" type="datetime4">
              <a:rPr lang="en-US" smtClean="0"/>
              <a:pPr/>
              <a:t>September 5, 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 smtClean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AD5615-7F4F-4584-84D5-CC95918C321F}" type="datetime4">
              <a:rPr lang="en-US" smtClean="0"/>
              <a:pPr/>
              <a:t>September 5, 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 smtClean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</p:spTree>
  </p:cSld>
  <p:clrMapOvr>
    <a:masterClrMapping/>
  </p:clrMapOvr>
  <p:hf hdr="0" ftr="0" dt="0"/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1" name="Shape 271"/>
          <p:cNvGrpSpPr/>
          <p:nvPr/>
        </p:nvGrpSpPr>
        <p:grpSpPr>
          <a:xfrm>
            <a:off x="-3175" y="0"/>
            <a:ext cx="9147175" cy="6867525"/>
            <a:chOff x="-3175" y="0"/>
            <a:chExt cx="9147175" cy="6867525"/>
          </a:xfrm>
        </p:grpSpPr>
        <p:grpSp>
          <p:nvGrpSpPr>
            <p:cNvPr id="272" name="Shape 272"/>
            <p:cNvGrpSpPr/>
            <p:nvPr/>
          </p:nvGrpSpPr>
          <p:grpSpPr>
            <a:xfrm>
              <a:off x="-3175" y="0"/>
              <a:ext cx="9067799" cy="6867525"/>
              <a:chOff x="-3175" y="0"/>
              <a:chExt cx="9067799" cy="6867525"/>
            </a:xfrm>
          </p:grpSpPr>
          <p:sp>
            <p:nvSpPr>
              <p:cNvPr id="273" name="Shape 273"/>
              <p:cNvSpPr txBox="1"/>
              <p:nvPr/>
            </p:nvSpPr>
            <p:spPr>
              <a:xfrm>
                <a:off x="-3175" y="0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4" name="Shape 274"/>
              <p:cNvSpPr txBox="1"/>
              <p:nvPr/>
            </p:nvSpPr>
            <p:spPr>
              <a:xfrm>
                <a:off x="149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5" name="Shape 275"/>
              <p:cNvSpPr txBox="1"/>
              <p:nvPr/>
            </p:nvSpPr>
            <p:spPr>
              <a:xfrm>
                <a:off x="301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6" name="Shape 276"/>
              <p:cNvSpPr txBox="1"/>
              <p:nvPr/>
            </p:nvSpPr>
            <p:spPr>
              <a:xfrm>
                <a:off x="454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7" name="Shape 277"/>
              <p:cNvSpPr txBox="1"/>
              <p:nvPr/>
            </p:nvSpPr>
            <p:spPr>
              <a:xfrm>
                <a:off x="606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8" name="Shape 278"/>
              <p:cNvSpPr txBox="1"/>
              <p:nvPr/>
            </p:nvSpPr>
            <p:spPr>
              <a:xfrm>
                <a:off x="758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79" name="Shape 279"/>
              <p:cNvSpPr txBox="1"/>
              <p:nvPr/>
            </p:nvSpPr>
            <p:spPr>
              <a:xfrm>
                <a:off x="911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0" name="Shape 280"/>
              <p:cNvSpPr txBox="1"/>
              <p:nvPr/>
            </p:nvSpPr>
            <p:spPr>
              <a:xfrm>
                <a:off x="1063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1" name="Shape 281"/>
              <p:cNvSpPr txBox="1"/>
              <p:nvPr/>
            </p:nvSpPr>
            <p:spPr>
              <a:xfrm>
                <a:off x="1216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2" name="Shape 282"/>
              <p:cNvSpPr txBox="1"/>
              <p:nvPr/>
            </p:nvSpPr>
            <p:spPr>
              <a:xfrm>
                <a:off x="1368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3" name="Shape 283"/>
              <p:cNvSpPr txBox="1"/>
              <p:nvPr/>
            </p:nvSpPr>
            <p:spPr>
              <a:xfrm>
                <a:off x="1520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4" name="Shape 284"/>
              <p:cNvSpPr txBox="1"/>
              <p:nvPr/>
            </p:nvSpPr>
            <p:spPr>
              <a:xfrm>
                <a:off x="1673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5" name="Shape 285"/>
              <p:cNvSpPr txBox="1"/>
              <p:nvPr/>
            </p:nvSpPr>
            <p:spPr>
              <a:xfrm>
                <a:off x="1825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6" name="Shape 286"/>
              <p:cNvSpPr txBox="1"/>
              <p:nvPr/>
            </p:nvSpPr>
            <p:spPr>
              <a:xfrm>
                <a:off x="1978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7" name="Shape 287"/>
              <p:cNvSpPr txBox="1"/>
              <p:nvPr/>
            </p:nvSpPr>
            <p:spPr>
              <a:xfrm>
                <a:off x="2130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8" name="Shape 288"/>
              <p:cNvSpPr txBox="1"/>
              <p:nvPr/>
            </p:nvSpPr>
            <p:spPr>
              <a:xfrm>
                <a:off x="2282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89" name="Shape 289"/>
              <p:cNvSpPr txBox="1"/>
              <p:nvPr/>
            </p:nvSpPr>
            <p:spPr>
              <a:xfrm>
                <a:off x="2435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0" name="Shape 290"/>
              <p:cNvSpPr txBox="1"/>
              <p:nvPr/>
            </p:nvSpPr>
            <p:spPr>
              <a:xfrm>
                <a:off x="2587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1" name="Shape 291"/>
              <p:cNvSpPr txBox="1"/>
              <p:nvPr/>
            </p:nvSpPr>
            <p:spPr>
              <a:xfrm>
                <a:off x="2740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2" name="Shape 292"/>
              <p:cNvSpPr txBox="1"/>
              <p:nvPr/>
            </p:nvSpPr>
            <p:spPr>
              <a:xfrm>
                <a:off x="2892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3" name="Shape 293"/>
              <p:cNvSpPr txBox="1"/>
              <p:nvPr/>
            </p:nvSpPr>
            <p:spPr>
              <a:xfrm>
                <a:off x="3044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4" name="Shape 294"/>
              <p:cNvSpPr txBox="1"/>
              <p:nvPr/>
            </p:nvSpPr>
            <p:spPr>
              <a:xfrm>
                <a:off x="3197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5" name="Shape 295"/>
              <p:cNvSpPr txBox="1"/>
              <p:nvPr/>
            </p:nvSpPr>
            <p:spPr>
              <a:xfrm>
                <a:off x="3349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6" name="Shape 296"/>
              <p:cNvSpPr txBox="1"/>
              <p:nvPr/>
            </p:nvSpPr>
            <p:spPr>
              <a:xfrm>
                <a:off x="3502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7" name="Shape 297"/>
              <p:cNvSpPr txBox="1"/>
              <p:nvPr/>
            </p:nvSpPr>
            <p:spPr>
              <a:xfrm>
                <a:off x="3654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8" name="Shape 298"/>
              <p:cNvSpPr txBox="1"/>
              <p:nvPr/>
            </p:nvSpPr>
            <p:spPr>
              <a:xfrm>
                <a:off x="3806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299" name="Shape 299"/>
              <p:cNvSpPr txBox="1"/>
              <p:nvPr/>
            </p:nvSpPr>
            <p:spPr>
              <a:xfrm>
                <a:off x="3959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0" name="Shape 300"/>
              <p:cNvSpPr txBox="1"/>
              <p:nvPr/>
            </p:nvSpPr>
            <p:spPr>
              <a:xfrm>
                <a:off x="4111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1" name="Shape 301"/>
              <p:cNvSpPr txBox="1"/>
              <p:nvPr/>
            </p:nvSpPr>
            <p:spPr>
              <a:xfrm>
                <a:off x="4264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2" name="Shape 302"/>
              <p:cNvSpPr txBox="1"/>
              <p:nvPr/>
            </p:nvSpPr>
            <p:spPr>
              <a:xfrm>
                <a:off x="4416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3" name="Shape 303"/>
              <p:cNvSpPr txBox="1"/>
              <p:nvPr/>
            </p:nvSpPr>
            <p:spPr>
              <a:xfrm>
                <a:off x="4568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4" name="Shape 304"/>
              <p:cNvSpPr txBox="1"/>
              <p:nvPr/>
            </p:nvSpPr>
            <p:spPr>
              <a:xfrm>
                <a:off x="4721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5" name="Shape 305"/>
              <p:cNvSpPr txBox="1"/>
              <p:nvPr/>
            </p:nvSpPr>
            <p:spPr>
              <a:xfrm>
                <a:off x="4873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6" name="Shape 306"/>
              <p:cNvSpPr txBox="1"/>
              <p:nvPr/>
            </p:nvSpPr>
            <p:spPr>
              <a:xfrm>
                <a:off x="5026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7" name="Shape 307"/>
              <p:cNvSpPr txBox="1"/>
              <p:nvPr/>
            </p:nvSpPr>
            <p:spPr>
              <a:xfrm>
                <a:off x="5178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8" name="Shape 308"/>
              <p:cNvSpPr txBox="1"/>
              <p:nvPr/>
            </p:nvSpPr>
            <p:spPr>
              <a:xfrm>
                <a:off x="5330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09" name="Shape 309"/>
              <p:cNvSpPr txBox="1"/>
              <p:nvPr/>
            </p:nvSpPr>
            <p:spPr>
              <a:xfrm>
                <a:off x="5483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0" name="Shape 310"/>
              <p:cNvSpPr txBox="1"/>
              <p:nvPr/>
            </p:nvSpPr>
            <p:spPr>
              <a:xfrm>
                <a:off x="5635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1" name="Shape 311"/>
              <p:cNvSpPr txBox="1"/>
              <p:nvPr/>
            </p:nvSpPr>
            <p:spPr>
              <a:xfrm>
                <a:off x="5788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2" name="Shape 312"/>
              <p:cNvSpPr txBox="1"/>
              <p:nvPr/>
            </p:nvSpPr>
            <p:spPr>
              <a:xfrm>
                <a:off x="5940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3" name="Shape 313"/>
              <p:cNvSpPr txBox="1"/>
              <p:nvPr/>
            </p:nvSpPr>
            <p:spPr>
              <a:xfrm>
                <a:off x="6092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4" name="Shape 314"/>
              <p:cNvSpPr txBox="1"/>
              <p:nvPr/>
            </p:nvSpPr>
            <p:spPr>
              <a:xfrm>
                <a:off x="6245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5" name="Shape 315"/>
              <p:cNvSpPr txBox="1"/>
              <p:nvPr/>
            </p:nvSpPr>
            <p:spPr>
              <a:xfrm>
                <a:off x="6397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6" name="Shape 316"/>
              <p:cNvSpPr txBox="1"/>
              <p:nvPr/>
            </p:nvSpPr>
            <p:spPr>
              <a:xfrm>
                <a:off x="6550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7" name="Shape 317"/>
              <p:cNvSpPr txBox="1"/>
              <p:nvPr/>
            </p:nvSpPr>
            <p:spPr>
              <a:xfrm>
                <a:off x="6702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8" name="Shape 318"/>
              <p:cNvSpPr txBox="1"/>
              <p:nvPr/>
            </p:nvSpPr>
            <p:spPr>
              <a:xfrm>
                <a:off x="6854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19" name="Shape 319"/>
              <p:cNvSpPr txBox="1"/>
              <p:nvPr/>
            </p:nvSpPr>
            <p:spPr>
              <a:xfrm>
                <a:off x="7007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0" name="Shape 320"/>
              <p:cNvSpPr txBox="1"/>
              <p:nvPr/>
            </p:nvSpPr>
            <p:spPr>
              <a:xfrm>
                <a:off x="7159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1" name="Shape 321"/>
              <p:cNvSpPr txBox="1"/>
              <p:nvPr/>
            </p:nvSpPr>
            <p:spPr>
              <a:xfrm>
                <a:off x="7312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2" name="Shape 322"/>
              <p:cNvSpPr txBox="1"/>
              <p:nvPr/>
            </p:nvSpPr>
            <p:spPr>
              <a:xfrm>
                <a:off x="7464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3" name="Shape 323"/>
              <p:cNvSpPr txBox="1"/>
              <p:nvPr/>
            </p:nvSpPr>
            <p:spPr>
              <a:xfrm>
                <a:off x="7616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4" name="Shape 324"/>
              <p:cNvSpPr txBox="1"/>
              <p:nvPr/>
            </p:nvSpPr>
            <p:spPr>
              <a:xfrm>
                <a:off x="7769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5" name="Shape 325"/>
              <p:cNvSpPr txBox="1"/>
              <p:nvPr/>
            </p:nvSpPr>
            <p:spPr>
              <a:xfrm>
                <a:off x="7921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6" name="Shape 326"/>
              <p:cNvSpPr txBox="1"/>
              <p:nvPr/>
            </p:nvSpPr>
            <p:spPr>
              <a:xfrm>
                <a:off x="8074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7" name="Shape 327"/>
              <p:cNvSpPr txBox="1"/>
              <p:nvPr/>
            </p:nvSpPr>
            <p:spPr>
              <a:xfrm>
                <a:off x="8226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8" name="Shape 328"/>
              <p:cNvSpPr txBox="1"/>
              <p:nvPr/>
            </p:nvSpPr>
            <p:spPr>
              <a:xfrm>
                <a:off x="83788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29" name="Shape 329"/>
              <p:cNvSpPr txBox="1"/>
              <p:nvPr/>
            </p:nvSpPr>
            <p:spPr>
              <a:xfrm>
                <a:off x="85312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0" name="Shape 330"/>
              <p:cNvSpPr txBox="1"/>
              <p:nvPr/>
            </p:nvSpPr>
            <p:spPr>
              <a:xfrm>
                <a:off x="86836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1" name="Shape 331"/>
              <p:cNvSpPr txBox="1"/>
              <p:nvPr/>
            </p:nvSpPr>
            <p:spPr>
              <a:xfrm>
                <a:off x="88360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  <p:sp>
            <p:nvSpPr>
              <p:cNvPr id="332" name="Shape 332"/>
              <p:cNvSpPr txBox="1"/>
              <p:nvPr/>
            </p:nvSpPr>
            <p:spPr>
              <a:xfrm>
                <a:off x="8988425" y="9525"/>
                <a:ext cx="76199" cy="6858000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2400" b="0" i="0" u="none" strike="noStrike" cap="none" baseline="0">
                  <a:solidFill>
                    <a:schemeClr val="dk1"/>
                  </a:solidFill>
                  <a:latin typeface="Arial"/>
                  <a:ea typeface="Arial"/>
                  <a:cs typeface="Arial"/>
                  <a:sym typeface="Arial"/>
                </a:endParaRPr>
              </a:p>
            </p:txBody>
          </p:sp>
        </p:grpSp>
        <p:sp>
          <p:nvSpPr>
            <p:cNvPr id="333" name="Shape 333"/>
            <p:cNvSpPr txBox="1"/>
            <p:nvPr/>
          </p:nvSpPr>
          <p:spPr>
            <a:xfrm>
              <a:off x="681037" y="0"/>
              <a:ext cx="8462961" cy="6858000"/>
            </a:xfrm>
            <a:prstGeom prst="rect">
              <a:avLst/>
            </a:prstGeom>
            <a:solidFill>
              <a:schemeClr val="accent1">
                <a:alpha val="49803"/>
              </a:schemeClr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4" name="Shape 334"/>
            <p:cNvSpPr txBox="1"/>
            <p:nvPr/>
          </p:nvSpPr>
          <p:spPr>
            <a:xfrm>
              <a:off x="0" y="0"/>
              <a:ext cx="9144000" cy="509586"/>
            </a:xfrm>
            <a:prstGeom prst="rect">
              <a:avLst/>
            </a:prstGeom>
            <a:solidFill>
              <a:schemeClr val="hlink">
                <a:alpha val="49803"/>
              </a:schemeClr>
            </a:solidFill>
            <a:ln>
              <a:noFill/>
            </a:ln>
          </p:spPr>
          <p:txBody>
            <a:bodyPr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2400" b="0" i="0" u="none" strike="noStrike" cap="none" baseline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335" name="Shape 335"/>
          <p:cNvSpPr txBox="1"/>
          <p:nvPr/>
        </p:nvSpPr>
        <p:spPr>
          <a:xfrm>
            <a:off x="3505200" y="2590800"/>
            <a:ext cx="4892675" cy="76199"/>
          </a:xfrm>
          <a:prstGeom prst="rect">
            <a:avLst/>
          </a:prstGeom>
          <a:solidFill>
            <a:schemeClr val="hlink">
              <a:alpha val="49803"/>
            </a:schemeClr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36" name="Shape 336"/>
          <p:cNvSpPr txBox="1">
            <a:spLocks noGrp="1"/>
          </p:cNvSpPr>
          <p:nvPr>
            <p:ph type="title"/>
          </p:nvPr>
        </p:nvSpPr>
        <p:spPr>
          <a:xfrm>
            <a:off x="1219200" y="990600"/>
            <a:ext cx="6705599" cy="6334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spcAft>
                <a:spcPts val="0"/>
              </a:spcAft>
              <a:defRPr/>
            </a:lvl1pPr>
            <a:lvl2pPr marL="0" marR="0" indent="0" algn="l" rtl="0">
              <a:spcBef>
                <a:spcPts val="0"/>
              </a:spcBef>
              <a:spcAft>
                <a:spcPts val="0"/>
              </a:spcAft>
              <a:defRPr/>
            </a:lvl2pPr>
            <a:lvl3pPr marL="0" marR="0" indent="0" algn="l" rtl="0">
              <a:spcBef>
                <a:spcPts val="0"/>
              </a:spcBef>
              <a:spcAft>
                <a:spcPts val="0"/>
              </a:spcAft>
              <a:defRPr/>
            </a:lvl3pPr>
            <a:lvl4pPr marL="0" marR="0" indent="0" algn="l" rtl="0">
              <a:spcBef>
                <a:spcPts val="0"/>
              </a:spcBef>
              <a:spcAft>
                <a:spcPts val="0"/>
              </a:spcAft>
              <a:defRPr/>
            </a:lvl4pPr>
            <a:lvl5pPr marL="0" marR="0" indent="0" algn="l" rtl="0">
              <a:spcBef>
                <a:spcPts val="0"/>
              </a:spcBef>
              <a:spcAft>
                <a:spcPts val="0"/>
              </a:spcAft>
              <a:defRPr/>
            </a:lvl5pPr>
            <a:lvl6pPr marL="457200" marR="0" indent="0" algn="l" rtl="0">
              <a:spcBef>
                <a:spcPts val="0"/>
              </a:spcBef>
              <a:spcAft>
                <a:spcPts val="0"/>
              </a:spcAft>
              <a:defRPr/>
            </a:lvl6pPr>
            <a:lvl7pPr marL="914400" marR="0" indent="0" algn="l" rtl="0">
              <a:spcBef>
                <a:spcPts val="0"/>
              </a:spcBef>
              <a:spcAft>
                <a:spcPts val="0"/>
              </a:spcAft>
              <a:defRPr/>
            </a:lvl7pPr>
            <a:lvl8pPr marL="1371600" marR="0" indent="0" algn="l" rtl="0">
              <a:spcBef>
                <a:spcPts val="0"/>
              </a:spcBef>
              <a:spcAft>
                <a:spcPts val="0"/>
              </a:spcAft>
              <a:defRPr/>
            </a:lvl8pPr>
            <a:lvl9pPr marL="1828800" marR="0" indent="0" algn="l" rtl="0">
              <a:spcBef>
                <a:spcPts val="0"/>
              </a:spcBef>
              <a:spcAft>
                <a:spcPts val="0"/>
              </a:spcAft>
              <a:defRPr/>
            </a:lvl9pPr>
          </a:lstStyle>
          <a:p>
            <a:endParaRPr/>
          </a:p>
        </p:txBody>
      </p:sp>
      <p:sp>
        <p:nvSpPr>
          <p:cNvPr id="337" name="Shape 337"/>
          <p:cNvSpPr txBox="1">
            <a:spLocks noGrp="1"/>
          </p:cNvSpPr>
          <p:nvPr>
            <p:ph type="body" idx="1"/>
          </p:nvPr>
        </p:nvSpPr>
        <p:spPr>
          <a:xfrm>
            <a:off x="1828800" y="1905000"/>
            <a:ext cx="6934199" cy="41909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indent="-228600" algn="l" rtl="0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1pPr>
            <a:lvl2pPr marL="742950" marR="0" indent="-196850" algn="l" rtl="0"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Char char="■"/>
              <a:defRPr/>
            </a:lvl2pPr>
            <a:lvl3pPr marL="1143000" marR="0" indent="-114300" algn="l" rtl="0"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Font typeface="Helvetica Neue"/>
              <a:buChar char="•"/>
              <a:defRPr/>
            </a:lvl3pPr>
            <a:lvl4pPr marL="1600200" marR="0" indent="-127000" algn="l" rtl="0">
              <a:spcBef>
                <a:spcPts val="320"/>
              </a:spcBef>
              <a:spcAft>
                <a:spcPts val="0"/>
              </a:spcAft>
              <a:buClr>
                <a:schemeClr val="hlink"/>
              </a:buClr>
              <a:buFont typeface="Helvetica Neue"/>
              <a:buChar char="•"/>
              <a:defRPr/>
            </a:lvl4pPr>
            <a:lvl5pPr marL="2057400" marR="0" indent="-142239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5pPr>
            <a:lvl6pPr marL="2514600" marR="0" indent="-142239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6pPr>
            <a:lvl7pPr marL="2971800" marR="0" indent="-142239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7pPr>
            <a:lvl8pPr marL="3429000" marR="0" indent="-14224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8pPr>
            <a:lvl9pPr marL="3886200" marR="0" indent="-14224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Helvetica Neue"/>
              <a:buChar char="•"/>
              <a:defRPr/>
            </a:lvl9pPr>
          </a:lstStyle>
          <a:p>
            <a:endParaRPr/>
          </a:p>
        </p:txBody>
      </p:sp>
      <p:sp>
        <p:nvSpPr>
          <p:cNvPr id="338" name="Shape 33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39" name="Shape 33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indent="0" algn="l" rtl="0">
              <a:spcBef>
                <a:spcPts val="0"/>
              </a:spcBef>
              <a:defRPr/>
            </a:lvl1pPr>
            <a:lvl2pPr marL="457200" marR="0" indent="0" algn="l" rtl="0">
              <a:spcBef>
                <a:spcPts val="0"/>
              </a:spcBef>
              <a:defRPr/>
            </a:lvl2pPr>
            <a:lvl3pPr marL="914400" marR="0" indent="0" algn="l" rtl="0">
              <a:spcBef>
                <a:spcPts val="0"/>
              </a:spcBef>
              <a:defRPr/>
            </a:lvl3pPr>
            <a:lvl4pPr marL="1371600" marR="0" indent="0" algn="l" rtl="0">
              <a:spcBef>
                <a:spcPts val="0"/>
              </a:spcBef>
              <a:defRPr/>
            </a:lvl4pPr>
            <a:lvl5pPr marL="1828800" marR="0" indent="0" algn="l" rtl="0">
              <a:spcBef>
                <a:spcPts val="0"/>
              </a:spcBef>
              <a:defRPr/>
            </a:lvl5pPr>
            <a:lvl6pPr marL="2286000" marR="0" indent="0" algn="l" rtl="0">
              <a:spcBef>
                <a:spcPts val="0"/>
              </a:spcBef>
              <a:defRPr/>
            </a:lvl6pPr>
            <a:lvl7pPr marL="2743200" marR="0" indent="0" algn="l" rtl="0">
              <a:spcBef>
                <a:spcPts val="0"/>
              </a:spcBef>
              <a:defRPr/>
            </a:lvl7pPr>
            <a:lvl8pPr marL="3200400" marR="0" indent="0" algn="l" rtl="0">
              <a:spcBef>
                <a:spcPts val="0"/>
              </a:spcBef>
              <a:defRPr/>
            </a:lvl8pPr>
            <a:lvl9pPr marL="3657600" marR="0" indent="0" algn="l" rtl="0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40" name="Shape 34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4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4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8" r:id="rId1"/>
  </p:sldLayoutIdLst>
  <p:hf hdr="0" ftr="0" dt="0"/>
  <p:txStyles>
    <p:title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</p:titleStyle>
    <p:body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bodyStyle>
    <p:otherStyle>
      <a:defPPr marR="0" algn="l" rtl="0">
        <a:lnSpc>
          <a:spcPct val="100000"/>
        </a:lnSpc>
        <a:spcBef>
          <a:spcPts val="0"/>
        </a:spcBef>
        <a:spcAft>
          <a:spcPts val="0"/>
        </a:spcAft>
      </a:defPPr>
      <a:lvl1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1pPr>
      <a:lvl2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2pPr>
      <a:lvl3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3pPr>
      <a:lvl4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4pPr>
      <a:lvl5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5pPr>
      <a:lvl6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6pPr>
      <a:lvl7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7pPr>
      <a:lvl8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8pPr>
      <a:lvl9pPr marR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 baseline="0">
          <a:solidFill>
            <a:srgbClr val="000000"/>
          </a:solidFill>
          <a:latin typeface="Arial"/>
          <a:ea typeface="Arial"/>
          <a:cs typeface="Arial"/>
          <a:sym typeface="Arial"/>
          <a:rtl val="0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718"/>
            <a:ext cx="5791200" cy="13716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76200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17D0EFEE-2756-4A20-BF2A-63F0A94F99AC}" type="datetime4">
              <a:rPr lang="en-US" smtClean="0"/>
              <a:pPr/>
              <a:t>September 5, 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00" b="1">
                <a:solidFill>
                  <a:schemeClr val="tx2"/>
                </a:solidFill>
              </a:defRPr>
            </a:lvl1pPr>
          </a:lstStyle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 smtClean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‹#›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9001124" y="0"/>
            <a:ext cx="142876" cy="1371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9001124" y="1371600"/>
            <a:ext cx="142876" cy="54864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l" defTabSz="914400" rtl="1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r" defTabSz="914400" rtl="1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Shape 13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Chapter 2</a:t>
            </a:r>
          </a:p>
        </p:txBody>
      </p:sp>
      <p:sp>
        <p:nvSpPr>
          <p:cNvPr id="131" name="Shape 131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1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</a:t>
            </a:r>
          </a:p>
        </p:txBody>
      </p:sp>
      <p:sp>
        <p:nvSpPr>
          <p:cNvPr id="132" name="Shape 132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 </a:t>
            </a:r>
          </a:p>
        </p:txBody>
      </p:sp>
      <p:sp>
        <p:nvSpPr>
          <p:cNvPr id="133" name="Shape 133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34" name="Shape 134"/>
          <p:cNvSpPr txBox="1"/>
          <p:nvPr/>
        </p:nvSpPr>
        <p:spPr>
          <a:xfrm>
            <a:off x="2133600" y="2438400"/>
            <a:ext cx="6476999" cy="332422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1800" b="0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Slide Set to accompany</a:t>
            </a:r>
            <a:r>
              <a:rPr lang="en-US" sz="3200" b="0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/>
            </a:r>
            <a:br>
              <a:rPr lang="en-US" sz="3200" b="0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-US" sz="2000" b="0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</a:t>
            </a:r>
            <a:r>
              <a:rPr lang="en-US" sz="2400" b="0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600" b="1" u="none" strike="noStrike" cap="none" baseline="0" dirty="0">
                <a:solidFill>
                  <a:schemeClr val="dk1"/>
                </a:solidFill>
                <a:sym typeface="Arial"/>
              </a:rPr>
              <a:t>by Roger S. Pressman and Bruce R. Maxim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200" b="1" u="none" strike="noStrike" cap="none" baseline="0" dirty="0">
              <a:solidFill>
                <a:schemeClr val="dk1"/>
              </a:solidFill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1" u="none" strike="noStrike" cap="none" baseline="0" dirty="0">
                <a:solidFill>
                  <a:schemeClr val="dk1"/>
                </a:solidFill>
                <a:sym typeface="Arial"/>
              </a:rPr>
              <a:t>Slides copyright © 1996, 2001, 2005, 2009, 2014</a:t>
            </a:r>
            <a:r>
              <a:rPr lang="en-US" sz="1800" b="0" u="none" strike="noStrike" cap="none" baseline="0" dirty="0">
                <a:solidFill>
                  <a:schemeClr val="dk1"/>
                </a:solidFill>
                <a:sym typeface="Arial"/>
              </a:rPr>
              <a:t> </a:t>
            </a:r>
            <a:r>
              <a:rPr lang="en-US" sz="1200" b="1" u="none" strike="noStrike" cap="none" baseline="0" dirty="0">
                <a:solidFill>
                  <a:schemeClr val="dk1"/>
                </a:solidFill>
                <a:sym typeface="Arial"/>
              </a:rPr>
              <a:t>by Roger S. Pressman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800" b="1" u="none" strike="noStrike" cap="none" baseline="0" dirty="0">
              <a:solidFill>
                <a:schemeClr val="dk2"/>
              </a:solidFill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Arial"/>
              <a:buNone/>
            </a:pPr>
            <a:r>
              <a:rPr lang="en-US" sz="1800" b="1" u="none" strike="noStrike" cap="none" baseline="0" dirty="0">
                <a:solidFill>
                  <a:schemeClr val="dk2"/>
                </a:solidFill>
                <a:sym typeface="Arial"/>
              </a:rPr>
              <a:t>For non-profit educational use only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400" b="0" u="none" strike="noStrike" cap="none" baseline="0" dirty="0">
              <a:solidFill>
                <a:schemeClr val="dk1"/>
              </a:solidFill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u="none" strike="noStrike" cap="none" baseline="0" dirty="0">
                <a:solidFill>
                  <a:schemeClr val="dk1"/>
                </a:solidFill>
                <a:sym typeface="Arial"/>
              </a:rPr>
              <a:t>May be reproduced ONLY for student use at the university level when used in conjunction with Software Engineering: A Practitioner's Approach, 8/e. Any other reproduction or use is prohibited without the express written permission of the author.</a:t>
            </a: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endParaRPr sz="1200" b="0" u="none" strike="noStrike" cap="none" baseline="0" dirty="0">
              <a:solidFill>
                <a:schemeClr val="dk1"/>
              </a:solidFill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Arial"/>
              <a:buNone/>
            </a:pPr>
            <a:r>
              <a:rPr lang="en-US" sz="1200" b="0" u="none" strike="noStrike" cap="none" baseline="0" dirty="0">
                <a:solidFill>
                  <a:schemeClr val="dk1"/>
                </a:solidFill>
                <a:sym typeface="Arial"/>
              </a:rPr>
              <a:t>All copyright information MUST appear if these slides are posted on a website for student use.</a:t>
            </a:r>
          </a:p>
        </p:txBody>
      </p:sp>
    </p:spTree>
  </p:cSld>
  <p:clrMapOvr>
    <a:masterClrMapping/>
  </p:clrMapOvr>
  <p:transition spd="slow">
    <p:cut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Shape 214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10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15" name="Shape 215"/>
          <p:cNvSpPr txBox="1">
            <a:spLocks noGrp="1"/>
          </p:cNvSpPr>
          <p:nvPr>
            <p:ph type="title"/>
          </p:nvPr>
        </p:nvSpPr>
        <p:spPr>
          <a:xfrm>
            <a:off x="457200" y="-315416"/>
            <a:ext cx="5791200" cy="1371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Understand the Problem</a:t>
            </a:r>
          </a:p>
        </p:txBody>
      </p:sp>
      <p:sp>
        <p:nvSpPr>
          <p:cNvPr id="216" name="Shape 216"/>
          <p:cNvSpPr txBox="1">
            <a:spLocks noGrp="1"/>
          </p:cNvSpPr>
          <p:nvPr>
            <p:ph idx="1"/>
          </p:nvPr>
        </p:nvSpPr>
        <p:spPr>
          <a:xfrm>
            <a:off x="457200" y="1484784"/>
            <a:ext cx="5770984" cy="43735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u="none" strike="noStrike" cap="none" baseline="0" dirty="0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Who has a stake in the solution to the problem?</a:t>
            </a:r>
            <a:r>
              <a:rPr lang="en-US" sz="2400" b="0" u="none" strike="noStrike" cap="none" baseline="0" dirty="0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That is, who are the stakeholders?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u="none" strike="noStrike" cap="none" baseline="0" dirty="0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What are the unknowns?</a:t>
            </a:r>
            <a:r>
              <a:rPr lang="en-US" sz="2400" b="0" u="none" strike="noStrike" cap="none" baseline="0" dirty="0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What data, functions, and features are required to properly solve the problem?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u="none" strike="noStrike" cap="none" baseline="0" dirty="0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Can the problem be compartmentalized?</a:t>
            </a:r>
            <a:r>
              <a:rPr lang="en-US" sz="2400" b="0" u="none" strike="noStrike" cap="none" baseline="0" dirty="0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Is it possible to represent smaller problems that may be easier to understand?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u="none" strike="noStrike" cap="none" baseline="0" dirty="0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Can the problem be represented graphically?</a:t>
            </a:r>
            <a:r>
              <a:rPr lang="en-US" sz="2400" b="0" u="none" strike="noStrike" cap="none" baseline="0" dirty="0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Can an analysis model be created?</a:t>
            </a:r>
          </a:p>
          <a:p>
            <a:pPr marL="3429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None/>
            </a:pPr>
            <a:endParaRPr sz="2400" b="0" u="none" strike="noStrike" cap="none" baseline="0" dirty="0">
              <a:solidFill>
                <a:schemeClr val="dk1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7543800" y="980728"/>
            <a:ext cx="827471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dirty="0"/>
              <a:t>فهم المشكلة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6281936" y="1844824"/>
            <a:ext cx="2286000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buFont typeface="Arial" pitchFamily="34" charset="0"/>
              <a:buChar char="•"/>
            </a:pPr>
            <a:r>
              <a:rPr lang="ar-SA" sz="1800" dirty="0"/>
              <a:t>الذي لديه مصلحة في حل لهذه المشكلة؟ وهذا هو، من هم أصحاب المصلحة؟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800" dirty="0"/>
              <a:t>ما هي المجهولة؟ ما هي البيانات والوظائف والميزات المطلوبة لإيجاد حل سليم للمشكلة؟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800" dirty="0"/>
              <a:t>يمكن مجزأة المشكلة؟ هل من الممكن أن تمثل المشاكل الصغيرة التي قد تكون أسهل للفهم؟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800" dirty="0"/>
              <a:t>يمكن تمثيل المشكلة بوضوح؟ يمكن إنشاء نموذج التحليل؟</a:t>
            </a:r>
          </a:p>
        </p:txBody>
      </p:sp>
    </p:spTree>
  </p:cSld>
  <p:clrMapOvr>
    <a:masterClrMapping/>
  </p:clrMapOvr>
  <p:transition spd="slow">
    <p:cut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Shape 222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11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23" name="Shape 223"/>
          <p:cNvSpPr txBox="1">
            <a:spLocks noGrp="1"/>
          </p:cNvSpPr>
          <p:nvPr>
            <p:ph type="title"/>
          </p:nvPr>
        </p:nvSpPr>
        <p:spPr>
          <a:xfrm>
            <a:off x="457200" y="-603448"/>
            <a:ext cx="5791200" cy="1371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Plan the Solution</a:t>
            </a:r>
          </a:p>
        </p:txBody>
      </p:sp>
      <p:sp>
        <p:nvSpPr>
          <p:cNvPr id="224" name="Shape 224"/>
          <p:cNvSpPr txBox="1">
            <a:spLocks noGrp="1"/>
          </p:cNvSpPr>
          <p:nvPr>
            <p:ph idx="1"/>
          </p:nvPr>
        </p:nvSpPr>
        <p:spPr>
          <a:xfrm>
            <a:off x="107504" y="692696"/>
            <a:ext cx="5976664" cy="43735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u="none" strike="noStrike" cap="none" baseline="0" dirty="0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Have you seen similar problems before?</a:t>
            </a:r>
            <a:r>
              <a:rPr lang="en-US" u="none" strike="noStrike" cap="none" baseline="0" dirty="0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lang="en-US" u="none" strike="noStrike" cap="none" baseline="0" dirty="0" smtClean="0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     </a:t>
            </a:r>
            <a:r>
              <a:rPr lang="en-US" b="0" dirty="0" smtClean="0">
                <a:solidFill>
                  <a:schemeClr val="dk1"/>
                </a:solidFill>
                <a:latin typeface="Quattrocento" charset="0"/>
                <a:ea typeface="Quattrocento"/>
                <a:cs typeface="Quattrocento"/>
                <a:sym typeface="Quattrocento"/>
              </a:rPr>
              <a:t>Are </a:t>
            </a:r>
            <a:r>
              <a:rPr lang="en-US" b="0" dirty="0">
                <a:solidFill>
                  <a:schemeClr val="dk1"/>
                </a:solidFill>
                <a:latin typeface="Quattrocento" charset="0"/>
                <a:ea typeface="Quattrocento"/>
                <a:cs typeface="Quattrocento"/>
                <a:sym typeface="Quattrocento"/>
              </a:rPr>
              <a:t>there patterns that are recognizable in a potential solution? </a:t>
            </a:r>
            <a:r>
              <a:rPr lang="en-US" b="0" dirty="0">
                <a:solidFill>
                  <a:schemeClr val="dk1"/>
                </a:solidFill>
                <a:latin typeface="Quattrocento" charset="0"/>
                <a:ea typeface="Quattrocento"/>
                <a:cs typeface="Quattrocento"/>
                <a:sym typeface="Quattrocento"/>
              </a:rPr>
              <a:t>Is there existing software that implements the data, functions, and features that are required? </a:t>
            </a:r>
          </a:p>
          <a:p>
            <a:pPr marL="342900" marR="0" lvl="0" indent="-34290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u="none" strike="noStrike" cap="none" baseline="0" dirty="0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Has a similar problem been solved</a:t>
            </a:r>
            <a:r>
              <a:rPr lang="en-US" u="none" strike="noStrike" cap="none" baseline="0" dirty="0" smtClean="0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?                  </a:t>
            </a:r>
            <a:r>
              <a:rPr lang="en-US" u="none" strike="noStrike" cap="none" baseline="0" dirty="0" smtClean="0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lang="en-US" u="none" strike="noStrike" cap="none" baseline="0" dirty="0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If so, are elements of the solution reusable?</a:t>
            </a:r>
          </a:p>
          <a:p>
            <a:pPr marL="342900" marR="0" lvl="0" indent="-34290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u="none" strike="noStrike" cap="none" baseline="0" dirty="0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Can </a:t>
            </a:r>
            <a:r>
              <a:rPr lang="en-US" u="none" strike="noStrike" cap="none" baseline="0" dirty="0" err="1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subproblems</a:t>
            </a:r>
            <a:r>
              <a:rPr lang="en-US" u="none" strike="noStrike" cap="none" baseline="0" dirty="0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lang="en-US" u="none" strike="noStrike" cap="none" baseline="0" dirty="0" smtClean="0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 be </a:t>
            </a:r>
            <a:r>
              <a:rPr lang="en-US" u="none" strike="noStrike" cap="none" baseline="0" dirty="0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defined?</a:t>
            </a:r>
            <a:r>
              <a:rPr lang="en-US" u="none" strike="noStrike" cap="none" baseline="0" dirty="0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</a:t>
            </a:r>
            <a:r>
              <a:rPr lang="en-US" u="none" strike="noStrike" cap="none" baseline="0" dirty="0" smtClean="0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                           If </a:t>
            </a:r>
            <a:r>
              <a:rPr lang="en-US" u="none" strike="noStrike" cap="none" baseline="0" dirty="0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so, are solutions readily apparent for the </a:t>
            </a:r>
            <a:r>
              <a:rPr lang="en-US" u="none" strike="noStrike" cap="none" baseline="0" dirty="0" err="1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subproblems</a:t>
            </a:r>
            <a:r>
              <a:rPr lang="en-US" u="none" strike="noStrike" cap="none" baseline="0" dirty="0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?</a:t>
            </a:r>
          </a:p>
          <a:p>
            <a:pPr marL="342900" marR="0" lvl="0" indent="-34290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u="none" strike="noStrike" cap="none" baseline="0" dirty="0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Can you represent a solution in a manner that leads to effective implementation? </a:t>
            </a:r>
            <a:r>
              <a:rPr lang="en-US" u="none" strike="noStrike" cap="none" baseline="0" dirty="0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Can a design model be created?</a:t>
            </a:r>
          </a:p>
          <a:p>
            <a:pPr marL="342900" marR="0" lvl="0" indent="-247650" algn="l" rtl="0">
              <a:lnSpc>
                <a:spcPct val="15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None/>
            </a:pPr>
            <a:endParaRPr u="none" strike="noStrike" cap="none" baseline="0" dirty="0">
              <a:solidFill>
                <a:schemeClr val="dk1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7626096" y="332656"/>
            <a:ext cx="76014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dirty="0"/>
              <a:t>خطة الحل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5991040" y="908720"/>
            <a:ext cx="2699792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 rtl="1"/>
            <a:r>
              <a:rPr lang="ar-SA" sz="2000" dirty="0"/>
              <a:t>هل رأيت مشاكل مماثلة من قبل؟ هل هناك الأنماط التي يمكن التعرف عليها في حل محتمل؟ هل هناك برنامج القائمة التي تطبق على البيانات والوظائف والميزات المطلوبة؟</a:t>
            </a:r>
          </a:p>
          <a:p>
            <a:pPr algn="r" rtl="1"/>
            <a:r>
              <a:rPr lang="ar-SA" sz="2000" dirty="0"/>
              <a:t>وقد تم حل مشكلة مماثلة؟ إذا كان الأمر كذلك، هي عناصر قابلة لإعادة الاستخدام الحل؟</a:t>
            </a:r>
          </a:p>
          <a:p>
            <a:pPr algn="r" rtl="1"/>
            <a:r>
              <a:rPr lang="ar-SA" sz="2000" dirty="0"/>
              <a:t>يمكن تعريف المشاكل الثانوية؟ إذا كان الأمر كذلك، حلول بادية للعيان </a:t>
            </a:r>
            <a:r>
              <a:rPr lang="ar-SA" sz="2000" dirty="0" err="1" smtClean="0"/>
              <a:t>للا</a:t>
            </a:r>
            <a:r>
              <a:rPr lang="ar-SA" sz="2000" dirty="0" smtClean="0"/>
              <a:t> لمشاكل </a:t>
            </a:r>
            <a:r>
              <a:rPr lang="ar-SA" sz="2000" dirty="0"/>
              <a:t>الثانوية؟</a:t>
            </a:r>
          </a:p>
          <a:p>
            <a:pPr algn="r" rtl="1"/>
            <a:r>
              <a:rPr lang="ar-SA" sz="2000" dirty="0"/>
              <a:t>يمكنك يمثل حلا بطريقة تؤدي إلى التنفيذ الفعال؟ يمكن إنشاء نموذج التصميم؟</a:t>
            </a:r>
          </a:p>
        </p:txBody>
      </p:sp>
    </p:spTree>
  </p:cSld>
  <p:clrMapOvr>
    <a:masterClrMapping/>
  </p:clrMapOvr>
  <p:transition spd="slow">
    <p:cut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Shape 229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 </a:t>
            </a:r>
          </a:p>
        </p:txBody>
      </p:sp>
      <p:sp>
        <p:nvSpPr>
          <p:cNvPr id="230" name="Shape 230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12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31" name="Shape 231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Carry Out the Plan</a:t>
            </a:r>
          </a:p>
        </p:txBody>
      </p:sp>
      <p:sp>
        <p:nvSpPr>
          <p:cNvPr id="232" name="Shape 232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u="none" strike="noStrike" cap="none" baseline="0" dirty="0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Does the solution conform to the plan?</a:t>
            </a:r>
            <a:r>
              <a:rPr lang="en-US" sz="2400" b="0" u="none" strike="noStrike" cap="none" baseline="0" dirty="0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Is source code traceable to the design model?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u="none" strike="noStrike" cap="none" baseline="0" dirty="0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Is each component part of the solution provably correct?</a:t>
            </a:r>
            <a:r>
              <a:rPr lang="en-US" sz="2400" b="0" u="none" strike="noStrike" cap="none" baseline="0" dirty="0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Has the design and code been reviewed, or better, have correctness proofs been applied to algorithm?</a:t>
            </a:r>
          </a:p>
          <a:p>
            <a:pPr marL="3429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None/>
            </a:pPr>
            <a:endParaRPr sz="2400" b="0" u="none" strike="noStrike" cap="none" baseline="0" dirty="0">
              <a:solidFill>
                <a:schemeClr val="dk1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7432078" y="1124744"/>
            <a:ext cx="92685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1800" b="1" dirty="0"/>
              <a:t>تنفيذ خطة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827584" y="4509120"/>
            <a:ext cx="7531351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buFont typeface="Arial" pitchFamily="34" charset="0"/>
              <a:buChar char="•"/>
            </a:pPr>
            <a:r>
              <a:rPr lang="ar-SA" sz="1800" dirty="0"/>
              <a:t>هل تتفق الحل لهذه الخطة؟ هو شفرة المصدر يمكن عزوها إلى نموذج التصميم؟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800" dirty="0"/>
              <a:t>هو كل جزء مكون من الحل الصحيح ثبت نجاح؟ وتصميم ورمز تم استعراض، أو أفضل، والبراهين صحة تم تطبيقها على خوارزمية؟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Shape 237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 </a:t>
            </a:r>
          </a:p>
        </p:txBody>
      </p:sp>
      <p:sp>
        <p:nvSpPr>
          <p:cNvPr id="238" name="Shape 238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13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39" name="Shape 239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Examine the Result</a:t>
            </a:r>
          </a:p>
        </p:txBody>
      </p:sp>
      <p:sp>
        <p:nvSpPr>
          <p:cNvPr id="240" name="Shape 240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u="none" strike="noStrike" cap="none" baseline="0" dirty="0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Is it possible to test each component part of the solution?</a:t>
            </a:r>
            <a:r>
              <a:rPr lang="en-US" sz="2400" b="0" u="none" strike="noStrike" cap="none" baseline="0" dirty="0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Has a reasonable testing strategy been implemented?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u="none" strike="noStrike" cap="none" baseline="0" dirty="0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Does the solution produce results that conform to the data, functions, and features that are required?</a:t>
            </a:r>
            <a:r>
              <a:rPr lang="en-US" sz="2400" b="0" u="none" strike="noStrike" cap="none" baseline="0" dirty="0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Has the software been validated against all stakeholder requirements?</a:t>
            </a:r>
          </a:p>
          <a:p>
            <a:pPr marL="3429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None/>
            </a:pPr>
            <a:endParaRPr sz="2400" b="0" u="none" strike="noStrike" cap="none" baseline="0" dirty="0">
              <a:solidFill>
                <a:schemeClr val="dk1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7119645" y="1052736"/>
            <a:ext cx="88036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dirty="0"/>
              <a:t>دراسة نتائج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827584" y="4797152"/>
            <a:ext cx="7706815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buFont typeface="Arial" pitchFamily="34" charset="0"/>
              <a:buChar char="•"/>
            </a:pPr>
            <a:r>
              <a:rPr lang="ar-SA" sz="1800" dirty="0"/>
              <a:t>هل من الممكن لاختبار كل جزء مكون من الحل؟ لديه استراتيجية اختبار معقولة تم تنفيذها؟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800" dirty="0"/>
              <a:t>لا نتائج إنتاج الحل التي تتوافق مع البيانات والوظائف والميزات المطلوبة؟ تمت البرنامج تم التحقق من جميع متطلبات أصحاب المصلحة؟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Shape 245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 </a:t>
            </a:r>
          </a:p>
        </p:txBody>
      </p:sp>
      <p:sp>
        <p:nvSpPr>
          <p:cNvPr id="246" name="Shape 246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14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47" name="Shape 247"/>
          <p:cNvSpPr txBox="1">
            <a:spLocks noGrp="1"/>
          </p:cNvSpPr>
          <p:nvPr>
            <p:ph type="title"/>
          </p:nvPr>
        </p:nvSpPr>
        <p:spPr>
          <a:xfrm>
            <a:off x="457200" y="152718"/>
            <a:ext cx="7443216" cy="1371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 dirty="0" smtClean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Hooker’s General Principles</a:t>
            </a:r>
            <a:endParaRPr lang="en-US" sz="4000" b="0" i="0" u="none" strike="noStrike" cap="none" baseline="0" dirty="0">
              <a:solidFill>
                <a:schemeClr val="dk2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48" name="Shape 248"/>
          <p:cNvSpPr txBox="1">
            <a:spLocks noGrp="1"/>
          </p:cNvSpPr>
          <p:nvPr>
            <p:ph idx="1"/>
          </p:nvPr>
        </p:nvSpPr>
        <p:spPr>
          <a:xfrm>
            <a:off x="152399" y="1628800"/>
            <a:ext cx="5211689" cy="34290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u="none" strike="noStrike" cap="none" baseline="0" dirty="0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1: The Reason It All Exists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u="none" strike="noStrike" cap="none" baseline="0" dirty="0">
                <a:solidFill>
                  <a:srgbClr val="000000"/>
                </a:solidFill>
                <a:latin typeface="Quattrocento"/>
                <a:ea typeface="Quattrocento"/>
                <a:cs typeface="Quattrocento"/>
                <a:sym typeface="Quattrocento"/>
              </a:rPr>
              <a:t>2: KISS (Keep It Simple, Stupid!)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u="none" strike="noStrike" cap="none" baseline="0" dirty="0">
                <a:solidFill>
                  <a:srgbClr val="000000"/>
                </a:solidFill>
                <a:latin typeface="Quattrocento"/>
                <a:ea typeface="Quattrocento"/>
                <a:cs typeface="Quattrocento"/>
                <a:sym typeface="Quattrocento"/>
              </a:rPr>
              <a:t>3: Maintain the Vision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u="none" strike="noStrike" cap="none" baseline="0" dirty="0">
                <a:solidFill>
                  <a:srgbClr val="000000"/>
                </a:solidFill>
                <a:latin typeface="Quattrocento"/>
                <a:ea typeface="Quattrocento"/>
                <a:cs typeface="Quattrocento"/>
                <a:sym typeface="Quattrocento"/>
              </a:rPr>
              <a:t>4: What You Produce, Others Will Consume 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u="none" strike="noStrike" cap="none" baseline="0" dirty="0">
                <a:solidFill>
                  <a:srgbClr val="000000"/>
                </a:solidFill>
                <a:latin typeface="Quattrocento"/>
                <a:ea typeface="Quattrocento"/>
                <a:cs typeface="Quattrocento"/>
                <a:sym typeface="Quattrocento"/>
              </a:rPr>
              <a:t>5: Be Open to the Future  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u="none" strike="noStrike" cap="none" baseline="0" dirty="0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6: </a:t>
            </a:r>
            <a:r>
              <a:rPr lang="en-US" sz="2400" b="0" u="none" strike="noStrike" cap="none" baseline="0" dirty="0">
                <a:solidFill>
                  <a:srgbClr val="000000"/>
                </a:solidFill>
                <a:latin typeface="Quattrocento"/>
                <a:ea typeface="Quattrocento"/>
                <a:cs typeface="Quattrocento"/>
                <a:sym typeface="Quattrocento"/>
              </a:rPr>
              <a:t>Plan Ahead for Reuse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u="none" strike="noStrike" cap="none" baseline="0" dirty="0">
                <a:solidFill>
                  <a:srgbClr val="000000"/>
                </a:solidFill>
                <a:latin typeface="Quattrocento"/>
                <a:ea typeface="Quattrocento"/>
                <a:cs typeface="Quattrocento"/>
                <a:sym typeface="Quattrocento"/>
              </a:rPr>
              <a:t>7: Think!</a:t>
            </a:r>
          </a:p>
        </p:txBody>
      </p:sp>
      <p:sp>
        <p:nvSpPr>
          <p:cNvPr id="2" name="مستطيل 1"/>
          <p:cNvSpPr/>
          <p:nvPr/>
        </p:nvSpPr>
        <p:spPr>
          <a:xfrm>
            <a:off x="7164288" y="1052736"/>
            <a:ext cx="158408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1800" b="1" dirty="0"/>
              <a:t>المبادئ العامة </a:t>
            </a:r>
            <a:r>
              <a:rPr lang="ar-SA" sz="1800" b="1" dirty="0" smtClean="0"/>
              <a:t>هكر</a:t>
            </a:r>
            <a:endParaRPr lang="ar-SA" sz="1800" b="1" dirty="0"/>
          </a:p>
        </p:txBody>
      </p:sp>
      <p:sp>
        <p:nvSpPr>
          <p:cNvPr id="3" name="مستطيل 2"/>
          <p:cNvSpPr/>
          <p:nvPr/>
        </p:nvSpPr>
        <p:spPr>
          <a:xfrm>
            <a:off x="5796136" y="1828562"/>
            <a:ext cx="2756535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buFont typeface="Arial" pitchFamily="34" charset="0"/>
              <a:buChar char="•"/>
            </a:pPr>
            <a:r>
              <a:rPr lang="ar-SA" sz="2000" dirty="0"/>
              <a:t>1: السبب هو كل موجود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2000" dirty="0"/>
              <a:t>2: </a:t>
            </a:r>
            <a:r>
              <a:rPr lang="en-US" sz="2000" dirty="0"/>
              <a:t>KISS (</a:t>
            </a:r>
            <a:r>
              <a:rPr lang="ar-SA" sz="2000" dirty="0"/>
              <a:t>يبقيه بسيط، غبي!)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2000" dirty="0"/>
              <a:t>3: الحفاظ على الرؤية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2000" dirty="0"/>
              <a:t>4: ما أنت إنتاج، أخرى سوف تستهلك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2000" dirty="0"/>
              <a:t>5: كن منفتحا على المستقبل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2000" dirty="0"/>
              <a:t>6: التخطيط المبكر لإعادة الاستخدام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2000" dirty="0"/>
              <a:t>7: فكر!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Shape 253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 </a:t>
            </a:r>
          </a:p>
        </p:txBody>
      </p:sp>
      <p:sp>
        <p:nvSpPr>
          <p:cNvPr id="254" name="Shape 254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15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55" name="Shape 255"/>
          <p:cNvSpPr txBox="1">
            <a:spLocks noGrp="1"/>
          </p:cNvSpPr>
          <p:nvPr>
            <p:ph type="title"/>
          </p:nvPr>
        </p:nvSpPr>
        <p:spPr>
          <a:xfrm>
            <a:off x="395536" y="260648"/>
            <a:ext cx="4359274" cy="7096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Myths</a:t>
            </a:r>
          </a:p>
        </p:txBody>
      </p:sp>
      <p:sp>
        <p:nvSpPr>
          <p:cNvPr id="256" name="Shape 256"/>
          <p:cNvSpPr txBox="1">
            <a:spLocks noGrp="1"/>
          </p:cNvSpPr>
          <p:nvPr>
            <p:ph idx="1"/>
          </p:nvPr>
        </p:nvSpPr>
        <p:spPr>
          <a:xfrm>
            <a:off x="611560" y="1576537"/>
            <a:ext cx="5538787" cy="41909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dirty="0">
                <a:solidFill>
                  <a:srgbClr val="000000"/>
                </a:solidFill>
                <a:latin typeface="Quattrocento"/>
                <a:ea typeface="Quattrocento"/>
                <a:cs typeface="Quattrocento"/>
                <a:sym typeface="Helvetica Neue"/>
              </a:rPr>
              <a:t>Affect managers, customers (and other non-technical stakeholders) and practitioners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dirty="0">
                <a:solidFill>
                  <a:srgbClr val="000000"/>
                </a:solidFill>
                <a:latin typeface="Quattrocento"/>
                <a:ea typeface="Quattrocento"/>
                <a:cs typeface="Quattrocento"/>
                <a:sym typeface="Helvetica Neue"/>
              </a:rPr>
              <a:t>Are believable because they often have elements of truth, 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but …</a:t>
            </a:r>
          </a:p>
          <a:p>
            <a:pPr marL="342900" indent="-342900" algn="l" rtl="0"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dirty="0">
                <a:solidFill>
                  <a:srgbClr val="000000"/>
                </a:solidFill>
                <a:latin typeface="Quattrocento"/>
                <a:ea typeface="Quattrocento"/>
                <a:cs typeface="Quattrocento"/>
                <a:sym typeface="Helvetica Neue"/>
              </a:rPr>
              <a:t>Invariably lead to bad decisions, 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Noto Symbol"/>
              <a:buNone/>
            </a:pPr>
            <a:r>
              <a:rPr lang="en-US" sz="2400" b="0" u="none" strike="noStrike" cap="none" baseline="0" dirty="0" smtClean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therefore </a:t>
            </a:r>
            <a:r>
              <a:rPr lang="en-US" sz="2400" b="0" i="1" u="none" strike="noStrike" cap="none" baseline="0" dirty="0" smtClean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…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dirty="0">
                <a:solidFill>
                  <a:srgbClr val="000000"/>
                </a:solidFill>
                <a:latin typeface="Quattrocento"/>
                <a:ea typeface="Quattrocento"/>
                <a:cs typeface="Quattrocento"/>
                <a:sym typeface="Helvetica Neue"/>
              </a:rPr>
              <a:t>Insist on reality as you navigate your way through software engineering</a:t>
            </a:r>
            <a:endParaRPr lang="en-US" sz="2400" b="0" dirty="0">
              <a:solidFill>
                <a:srgbClr val="000000"/>
              </a:solidFill>
              <a:latin typeface="Quattrocento"/>
              <a:ea typeface="Quattrocento"/>
              <a:cs typeface="Quattrocento"/>
              <a:sym typeface="Helvetica Neue"/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6930491" y="1268760"/>
            <a:ext cx="122661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dirty="0"/>
              <a:t>أساطير البرمجيات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6444207" y="1772816"/>
            <a:ext cx="2090191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buFont typeface="Arial" pitchFamily="34" charset="0"/>
              <a:buChar char="•"/>
            </a:pPr>
            <a:r>
              <a:rPr lang="ar-SA" sz="1800" dirty="0"/>
              <a:t>تؤثر المديرين والعملاء (وأصحاب المصلحة غير الفنية) والممارسين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800" dirty="0"/>
              <a:t>هل يمكن تصديقها لأنها في كثير من الأحيان عناصر من الحقيقة،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800" dirty="0"/>
              <a:t>ولكن ...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800" dirty="0"/>
              <a:t>يؤدي حتما إلى قرارات سيئة،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800" dirty="0"/>
              <a:t>لذا …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800" dirty="0"/>
              <a:t>الإصرار على الواقع كما يمكنك التنقل في طريقك من خلال هندسة البرمجيات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3" name="Shape 263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16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64" name="Shape 264"/>
          <p:cNvSpPr txBox="1">
            <a:spLocks noGrp="1"/>
          </p:cNvSpPr>
          <p:nvPr>
            <p:ph type="title"/>
          </p:nvPr>
        </p:nvSpPr>
        <p:spPr>
          <a:xfrm>
            <a:off x="457200" y="-534888"/>
            <a:ext cx="5791200" cy="13716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How It all Starts</a:t>
            </a:r>
          </a:p>
        </p:txBody>
      </p:sp>
      <p:sp>
        <p:nvSpPr>
          <p:cNvPr id="265" name="Shape 265"/>
          <p:cNvSpPr txBox="1">
            <a:spLocks noGrp="1"/>
          </p:cNvSpPr>
          <p:nvPr>
            <p:ph idx="1"/>
          </p:nvPr>
        </p:nvSpPr>
        <p:spPr>
          <a:xfrm>
            <a:off x="35496" y="1143669"/>
            <a:ext cx="5904656" cy="43735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800" b="0" u="none" strike="noStrike" cap="none" baseline="0" dirty="0" err="1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SafeHome</a:t>
            </a:r>
            <a:r>
              <a:rPr lang="en-US" sz="2800" b="0" u="none" strike="noStrike" cap="none" baseline="0" dirty="0">
                <a:solidFill>
                  <a:schemeClr val="folHlink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: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400" dirty="0">
                <a:solidFill>
                  <a:srgbClr val="000000"/>
                </a:solidFill>
                <a:latin typeface="Quattrocento"/>
                <a:ea typeface="Quattrocento"/>
                <a:cs typeface="Quattrocento"/>
                <a:sym typeface="Quattrocento"/>
              </a:rPr>
              <a:t>Every software project is precipitated by some business need—</a:t>
            </a:r>
          </a:p>
          <a:p>
            <a:pPr marL="1143000" marR="0" lvl="2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Quattrocento"/>
              <a:buChar char="•"/>
            </a:pPr>
            <a:r>
              <a:rPr lang="en-US" sz="2400" dirty="0">
                <a:solidFill>
                  <a:srgbClr val="000000"/>
                </a:solidFill>
                <a:latin typeface="Quattrocento"/>
                <a:ea typeface="Quattrocento"/>
                <a:cs typeface="Quattrocento"/>
                <a:sym typeface="Quattrocento"/>
              </a:rPr>
              <a:t>the need to correct a defect in an existing application;</a:t>
            </a:r>
          </a:p>
          <a:p>
            <a:pPr marL="1143000" marR="0" lvl="2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Quattrocento"/>
              <a:buChar char="•"/>
            </a:pPr>
            <a:r>
              <a:rPr lang="en-US" sz="2400" dirty="0">
                <a:solidFill>
                  <a:srgbClr val="000000"/>
                </a:solidFill>
                <a:latin typeface="Quattrocento"/>
                <a:ea typeface="Quattrocento"/>
                <a:cs typeface="Quattrocento"/>
                <a:sym typeface="Quattrocento"/>
              </a:rPr>
              <a:t>the need to the need to adapt a ‘legacy system’ to a changing business environment;</a:t>
            </a:r>
          </a:p>
          <a:p>
            <a:pPr marL="1143000" marR="0" lvl="2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Quattrocento"/>
              <a:buChar char="•"/>
            </a:pPr>
            <a:r>
              <a:rPr lang="en-US" sz="2400" dirty="0">
                <a:solidFill>
                  <a:srgbClr val="000000"/>
                </a:solidFill>
                <a:latin typeface="Quattrocento"/>
                <a:ea typeface="Quattrocento"/>
                <a:cs typeface="Quattrocento"/>
                <a:sym typeface="Quattrocento"/>
              </a:rPr>
              <a:t>the need to extend the functions and features of an existing application, or</a:t>
            </a:r>
          </a:p>
          <a:p>
            <a:pPr marL="1143000" marR="0" lvl="2" indent="-22860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dk2"/>
              </a:buClr>
              <a:buSzPct val="100000"/>
              <a:buFont typeface="Quattrocento"/>
              <a:buChar char="•"/>
            </a:pPr>
            <a:r>
              <a:rPr lang="en-US" sz="2400" dirty="0">
                <a:solidFill>
                  <a:srgbClr val="000000"/>
                </a:solidFill>
                <a:latin typeface="Quattrocento"/>
                <a:ea typeface="Quattrocento"/>
                <a:cs typeface="Quattrocento"/>
                <a:sym typeface="Quattrocento"/>
              </a:rPr>
              <a:t>the need to create a new product, service, or system.</a:t>
            </a:r>
          </a:p>
          <a:p>
            <a:pPr marL="342900" marR="0" lvl="0" indent="-257175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None/>
            </a:pPr>
            <a:endParaRPr b="0" u="none" strike="noStrike" cap="none" baseline="0" dirty="0">
              <a:solidFill>
                <a:schemeClr val="dk1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6939307" y="1124744"/>
            <a:ext cx="120898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dirty="0"/>
              <a:t>كيف كل شيء يبدأ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6084168" y="1700808"/>
            <a:ext cx="2555776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buFont typeface="Arial" pitchFamily="34" charset="0"/>
              <a:buChar char="•"/>
            </a:pPr>
            <a:r>
              <a:rPr lang="en-US" sz="2000" dirty="0" err="1"/>
              <a:t>SafeHome</a:t>
            </a:r>
            <a:r>
              <a:rPr lang="en-US" sz="2000" dirty="0"/>
              <a:t>: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2000" dirty="0"/>
              <a:t>وعجلت كل مشروع البرنامج من قبل بعض رجال الأعمال الحاجة،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2000" dirty="0"/>
              <a:t>الحاجة إلى تصحيح الخلل في تطبيق القائمة؛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2000" dirty="0"/>
              <a:t>الحاجة إلى ضرورة التكيف مع "النظام القديم" لبيئة الأعمال المتغيرة؛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2000" dirty="0"/>
              <a:t>الحاجة لتوسيع وظائف وميزات أحد التطبيقات الموجودة، أو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2000" dirty="0"/>
              <a:t>الحاجة لخلق منتج جديد أو خدمة أو النظام.</a:t>
            </a:r>
          </a:p>
        </p:txBody>
      </p:sp>
    </p:spTree>
  </p:cSld>
  <p:clrMapOvr>
    <a:masterClrMapping/>
  </p:clrMapOvr>
  <p:transition spd="slow">
    <p:cu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2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42" name="Shape 14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</a:t>
            </a:r>
          </a:p>
        </p:txBody>
      </p:sp>
      <p:sp>
        <p:nvSpPr>
          <p:cNvPr id="143" name="Shape 143"/>
          <p:cNvSpPr txBox="1">
            <a:spLocks noGrp="1"/>
          </p:cNvSpPr>
          <p:nvPr>
            <p:ph idx="1"/>
          </p:nvPr>
        </p:nvSpPr>
        <p:spPr>
          <a:xfrm>
            <a:off x="251520" y="1628800"/>
            <a:ext cx="5785860" cy="41909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Some realities:</a:t>
            </a:r>
            <a:endParaRPr lang="en-US" b="0" dirty="0">
              <a:solidFill>
                <a:schemeClr val="dk1"/>
              </a:solidFill>
              <a:latin typeface="Quattrocento"/>
              <a:ea typeface="Quattrocento"/>
              <a:cs typeface="Quattrocento"/>
              <a:sym typeface="Helvetica Neue"/>
            </a:endParaRPr>
          </a:p>
          <a:p>
            <a:pPr marL="742950" marR="0" lvl="1" indent="-285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dirty="0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a concerted effort should be made to understand the problem before a software solution is developed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dirty="0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design becomes a pivotal activity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dirty="0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software should exhibit high quality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dirty="0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software should be maintainable</a:t>
            </a:r>
          </a:p>
          <a:p>
            <a:pPr marL="342900" marR="0" lvl="0" indent="-34290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u="none" strike="noStrike" cap="none" baseline="0" dirty="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The seminal definition: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u="none" strike="noStrike" cap="none" baseline="0" dirty="0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[Software engineering is] the establishment and use of </a:t>
            </a:r>
            <a:r>
              <a:rPr lang="en-US" sz="2000" b="0" u="none" strike="noStrike" cap="none" baseline="0" dirty="0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sound engineering principles</a:t>
            </a:r>
            <a:r>
              <a:rPr lang="en-US" sz="2000" b="0" u="none" strike="noStrike" cap="none" baseline="0" dirty="0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in order to obtain </a:t>
            </a:r>
            <a:r>
              <a:rPr lang="en-US" sz="2000" b="0" u="none" strike="noStrike" cap="none" baseline="0" dirty="0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economically</a:t>
            </a:r>
            <a:r>
              <a:rPr lang="en-US" sz="2000" b="0" u="none" strike="noStrike" cap="none" baseline="0" dirty="0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software that is </a:t>
            </a:r>
            <a:r>
              <a:rPr lang="en-US" sz="2000" b="0" u="none" strike="noStrike" cap="none" baseline="0" dirty="0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reliable and works efficiently </a:t>
            </a:r>
            <a:r>
              <a:rPr lang="en-US" sz="2000" b="0" u="none" strike="noStrike" cap="none" baseline="0" dirty="0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on </a:t>
            </a:r>
            <a:r>
              <a:rPr lang="en-US" sz="2000" b="0" u="none" strike="noStrike" cap="none" baseline="0" dirty="0" smtClean="0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real </a:t>
            </a:r>
            <a:r>
              <a:rPr lang="en-US" sz="2000" b="0" u="none" strike="noStrike" cap="none" baseline="0" dirty="0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machines</a:t>
            </a:r>
            <a:r>
              <a:rPr lang="en-US" sz="2000" b="0" u="none" strike="noStrike" cap="none" baseline="0" dirty="0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.</a:t>
            </a:r>
          </a:p>
        </p:txBody>
      </p:sp>
      <p:sp>
        <p:nvSpPr>
          <p:cNvPr id="2" name="مستطيل 1"/>
          <p:cNvSpPr/>
          <p:nvPr/>
        </p:nvSpPr>
        <p:spPr>
          <a:xfrm>
            <a:off x="6300192" y="1412776"/>
            <a:ext cx="2539008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buFont typeface="Arial" pitchFamily="34" charset="0"/>
              <a:buChar char="•"/>
            </a:pPr>
            <a:r>
              <a:rPr lang="ar-SA" sz="1800" dirty="0"/>
              <a:t>بعض الحقائق: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800" dirty="0"/>
              <a:t> وينبغي بذل جهود متضافرة لفهم المشكلة قبل أن يتم وضع حل البرمجيات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800" dirty="0"/>
              <a:t> تصميم يصبح النشاط المحوري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800" dirty="0"/>
              <a:t> البرمجيات يجب أن تظهر جودة عالية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800" dirty="0"/>
              <a:t> وينبغي أن تكون البرامج للصيانة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800" dirty="0"/>
              <a:t> تعريف المنوي: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800" dirty="0"/>
              <a:t> [هندسة البرمجيات هي] إنشاء واستخدام مبادئ الهندسة الصوتية من أجل الحصول على اقتصاديا البرمجيات التي يمكن الاعتماد عليها ويعمل بكفاءة على الأجهزة الحقيقية.</a:t>
            </a:r>
          </a:p>
        </p:txBody>
      </p:sp>
    </p:spTree>
  </p:cSld>
  <p:clrMapOvr>
    <a:masterClrMapping/>
  </p:clrMapOvr>
  <p:transition spd="slow">
    <p:cut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 </a:t>
            </a:r>
          </a:p>
        </p:txBody>
      </p:sp>
      <p:sp>
        <p:nvSpPr>
          <p:cNvPr id="149" name="Shape 149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3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50" name="Shape 150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</a:t>
            </a:r>
          </a:p>
        </p:txBody>
      </p:sp>
      <p:sp>
        <p:nvSpPr>
          <p:cNvPr id="151" name="Shape 151"/>
          <p:cNvSpPr txBox="1">
            <a:spLocks noGrp="1"/>
          </p:cNvSpPr>
          <p:nvPr>
            <p:ph idx="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IEEE definition: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b="0" u="none" strike="noStrike" cap="none" baseline="0" dirty="0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Software Engineering: 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b="0" u="none" strike="noStrike" cap="none" baseline="0" dirty="0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(1) The application of a </a:t>
            </a:r>
            <a:r>
              <a:rPr lang="en-US" b="0" u="none" strike="noStrike" cap="none" baseline="0" dirty="0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systematic, disciplined, quantifiable approach</a:t>
            </a:r>
            <a:r>
              <a:rPr lang="en-US" b="0" u="none" strike="noStrike" cap="none" baseline="0" dirty="0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to the </a:t>
            </a:r>
            <a:r>
              <a:rPr lang="en-US" b="0" u="none" strike="noStrike" cap="none" baseline="0" dirty="0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development, operation, and maintenance</a:t>
            </a:r>
            <a:r>
              <a:rPr lang="en-US" b="0" u="none" strike="noStrike" cap="none" baseline="0" dirty="0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 of software; that is, the application of engineering to software.  </a:t>
            </a:r>
          </a:p>
          <a:p>
            <a:pPr marL="742950" marR="0" lvl="1" indent="-285750" algn="l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b="0" u="none" strike="noStrike" cap="none" baseline="0" dirty="0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(2) The study of approaches as in (1).</a:t>
            </a:r>
          </a:p>
        </p:txBody>
      </p:sp>
      <p:sp>
        <p:nvSpPr>
          <p:cNvPr id="2" name="مستطيل 1"/>
          <p:cNvSpPr/>
          <p:nvPr/>
        </p:nvSpPr>
        <p:spPr>
          <a:xfrm>
            <a:off x="827583" y="4221088"/>
            <a:ext cx="7706815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buFont typeface="Arial" pitchFamily="34" charset="0"/>
              <a:buChar char="•"/>
            </a:pPr>
            <a:r>
              <a:rPr lang="ar-SA" sz="1800" dirty="0"/>
              <a:t>تعريف </a:t>
            </a:r>
            <a:r>
              <a:rPr lang="en-US" sz="1800" dirty="0"/>
              <a:t>IEEE: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800" dirty="0"/>
              <a:t>هندسة البرمجيات: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800" dirty="0"/>
              <a:t>(1) إن تطبيق منضبطة، مقاربة منهجية، قابلة للقياس الكمي لتطوير وتشغيل وصيانة البرمجيات؛ هذا هو، وتطبيق الهندسة إلى البرنامج.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800" dirty="0"/>
              <a:t>(2) دراسة النهج كما في (1).</a:t>
            </a:r>
          </a:p>
        </p:txBody>
      </p:sp>
    </p:spTree>
  </p:cSld>
  <p:clrMapOvr>
    <a:masterClrMapping/>
  </p:clrMapOvr>
  <p:transition spd="slow">
    <p:cut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 </a:t>
            </a:r>
          </a:p>
        </p:txBody>
      </p:sp>
      <p:sp>
        <p:nvSpPr>
          <p:cNvPr id="157" name="Shape 157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4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58" name="Shape 158"/>
          <p:cNvSpPr txBox="1">
            <a:spLocks noGrp="1"/>
          </p:cNvSpPr>
          <p:nvPr>
            <p:ph type="title"/>
          </p:nvPr>
        </p:nvSpPr>
        <p:spPr>
          <a:xfrm>
            <a:off x="1219200" y="990600"/>
            <a:ext cx="5421311" cy="660400"/>
          </a:xfrm>
          <a:prstGeom prst="rect">
            <a:avLst/>
          </a:prstGeom>
          <a:noFill/>
          <a:ln>
            <a:noFill/>
          </a:ln>
        </p:spPr>
        <p:txBody>
          <a:bodyPr lIns="63500" tIns="25400" rIns="63500" bIns="254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Layered Technology</a:t>
            </a:r>
          </a:p>
        </p:txBody>
      </p:sp>
      <p:sp>
        <p:nvSpPr>
          <p:cNvPr id="159" name="Shape 159"/>
          <p:cNvSpPr txBox="1"/>
          <p:nvPr/>
        </p:nvSpPr>
        <p:spPr>
          <a:xfrm>
            <a:off x="3429000" y="5029200"/>
            <a:ext cx="3084512" cy="417511"/>
          </a:xfrm>
          <a:prstGeom prst="rect">
            <a:avLst/>
          </a:prstGeom>
          <a:noFill/>
          <a:ln>
            <a:noFill/>
          </a:ln>
        </p:spPr>
        <p:txBody>
          <a:bodyPr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25000"/>
              <a:buFont typeface="Quattrocento"/>
              <a:buNone/>
            </a:pPr>
            <a:r>
              <a:rPr lang="en-US" sz="2400" b="1" i="1" u="none" strike="noStrike" cap="none" baseline="0">
                <a:solidFill>
                  <a:schemeClr val="folHlink"/>
                </a:solidFill>
                <a:latin typeface="Quattrocento"/>
                <a:ea typeface="Quattrocento"/>
                <a:cs typeface="Quattrocento"/>
                <a:sym typeface="Quattrocento"/>
              </a:rPr>
              <a:t>Software Engineering</a:t>
            </a:r>
          </a:p>
        </p:txBody>
      </p:sp>
      <p:sp>
        <p:nvSpPr>
          <p:cNvPr id="160" name="Shape 160"/>
          <p:cNvSpPr/>
          <p:nvPr/>
        </p:nvSpPr>
        <p:spPr>
          <a:xfrm>
            <a:off x="1004887" y="3397250"/>
            <a:ext cx="7619999" cy="1285874"/>
          </a:xfrm>
          <a:prstGeom prst="ellipse">
            <a:avLst/>
          </a:prstGeom>
          <a:solidFill>
            <a:srgbClr val="01EA89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1" name="Shape 161"/>
          <p:cNvSpPr/>
          <p:nvPr/>
        </p:nvSpPr>
        <p:spPr>
          <a:xfrm>
            <a:off x="1462087" y="2968625"/>
            <a:ext cx="6629400" cy="1200150"/>
          </a:xfrm>
          <a:prstGeom prst="ellipse">
            <a:avLst/>
          </a:prstGeom>
          <a:solidFill>
            <a:srgbClr val="BC3700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2" name="Shape 162"/>
          <p:cNvSpPr/>
          <p:nvPr/>
        </p:nvSpPr>
        <p:spPr>
          <a:xfrm>
            <a:off x="1995486" y="2511425"/>
            <a:ext cx="5486399" cy="1028700"/>
          </a:xfrm>
          <a:prstGeom prst="ellipse">
            <a:avLst/>
          </a:prstGeom>
          <a:solidFill>
            <a:schemeClr val="dk2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3" name="Shape 163"/>
          <p:cNvSpPr/>
          <p:nvPr/>
        </p:nvSpPr>
        <p:spPr>
          <a:xfrm>
            <a:off x="2376486" y="2282825"/>
            <a:ext cx="4724400" cy="685799"/>
          </a:xfrm>
          <a:prstGeom prst="ellipse">
            <a:avLst/>
          </a:prstGeom>
          <a:solidFill>
            <a:srgbClr val="790015"/>
          </a:solidFill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64" name="Shape 164"/>
          <p:cNvSpPr txBox="1"/>
          <p:nvPr/>
        </p:nvSpPr>
        <p:spPr>
          <a:xfrm>
            <a:off x="3657600" y="4238625"/>
            <a:ext cx="2141537" cy="393700"/>
          </a:xfrm>
          <a:prstGeom prst="rect">
            <a:avLst/>
          </a:prstGeom>
          <a:noFill/>
          <a:ln>
            <a:noFill/>
          </a:ln>
        </p:spPr>
        <p:txBody>
          <a:bodyPr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Quattrocento"/>
              <a:buNone/>
            </a:pPr>
            <a:r>
              <a:rPr lang="en-US" sz="2000" b="1" i="0" u="none" strike="noStrike" cap="none" baseline="0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a “quality” focus</a:t>
            </a:r>
          </a:p>
        </p:txBody>
      </p:sp>
      <p:sp>
        <p:nvSpPr>
          <p:cNvPr id="165" name="Shape 165"/>
          <p:cNvSpPr txBox="1"/>
          <p:nvPr/>
        </p:nvSpPr>
        <p:spPr>
          <a:xfrm>
            <a:off x="3759200" y="3638550"/>
            <a:ext cx="1838325" cy="393700"/>
          </a:xfrm>
          <a:prstGeom prst="rect">
            <a:avLst/>
          </a:prstGeom>
          <a:noFill/>
          <a:ln>
            <a:noFill/>
          </a:ln>
        </p:spPr>
        <p:txBody>
          <a:bodyPr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ADADA"/>
              </a:buClr>
              <a:buSzPct val="25000"/>
              <a:buFont typeface="Quattrocento"/>
              <a:buNone/>
            </a:pPr>
            <a:r>
              <a:rPr lang="en-US" sz="2000" b="1" i="0" u="none" strike="noStrike" cap="none" baseline="0">
                <a:solidFill>
                  <a:srgbClr val="DADADA"/>
                </a:solidFill>
                <a:latin typeface="Quattrocento"/>
                <a:ea typeface="Quattrocento"/>
                <a:cs typeface="Quattrocento"/>
                <a:sym typeface="Quattrocento"/>
              </a:rPr>
              <a:t>process model</a:t>
            </a:r>
          </a:p>
        </p:txBody>
      </p:sp>
      <p:sp>
        <p:nvSpPr>
          <p:cNvPr id="166" name="Shape 166"/>
          <p:cNvSpPr txBox="1"/>
          <p:nvPr/>
        </p:nvSpPr>
        <p:spPr>
          <a:xfrm>
            <a:off x="4114800" y="3038475"/>
            <a:ext cx="1182686" cy="393700"/>
          </a:xfrm>
          <a:prstGeom prst="rect">
            <a:avLst/>
          </a:prstGeom>
          <a:noFill/>
          <a:ln>
            <a:noFill/>
          </a:ln>
        </p:spPr>
        <p:txBody>
          <a:bodyPr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ADADA"/>
              </a:buClr>
              <a:buSzPct val="25000"/>
              <a:buFont typeface="Quattrocento"/>
              <a:buNone/>
            </a:pPr>
            <a:r>
              <a:rPr lang="en-US" sz="2000" b="1" i="0" u="none" strike="noStrike" cap="none" baseline="0">
                <a:solidFill>
                  <a:srgbClr val="DADADA"/>
                </a:solidFill>
                <a:latin typeface="Quattrocento"/>
                <a:ea typeface="Quattrocento"/>
                <a:cs typeface="Quattrocento"/>
                <a:sym typeface="Quattrocento"/>
              </a:rPr>
              <a:t>methods</a:t>
            </a:r>
          </a:p>
        </p:txBody>
      </p:sp>
      <p:sp>
        <p:nvSpPr>
          <p:cNvPr id="167" name="Shape 167"/>
          <p:cNvSpPr txBox="1"/>
          <p:nvPr/>
        </p:nvSpPr>
        <p:spPr>
          <a:xfrm>
            <a:off x="4419600" y="2438400"/>
            <a:ext cx="746125" cy="393700"/>
          </a:xfrm>
          <a:prstGeom prst="rect">
            <a:avLst/>
          </a:prstGeom>
          <a:noFill/>
          <a:ln>
            <a:noFill/>
          </a:ln>
        </p:spPr>
        <p:txBody>
          <a:bodyPr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DADADA"/>
              </a:buClr>
              <a:buSzPct val="25000"/>
              <a:buFont typeface="Quattrocento"/>
              <a:buNone/>
            </a:pPr>
            <a:r>
              <a:rPr lang="en-US" sz="2000" b="1" i="0" u="none" strike="noStrike" cap="none" baseline="0">
                <a:solidFill>
                  <a:srgbClr val="DADADA"/>
                </a:solidFill>
                <a:latin typeface="Quattrocento"/>
                <a:ea typeface="Quattrocento"/>
                <a:cs typeface="Quattrocento"/>
                <a:sym typeface="Quattrocento"/>
              </a:rPr>
              <a:t>tools</a:t>
            </a:r>
          </a:p>
        </p:txBody>
      </p:sp>
      <p:sp>
        <p:nvSpPr>
          <p:cNvPr id="2" name="مستطيل 1"/>
          <p:cNvSpPr/>
          <p:nvPr/>
        </p:nvSpPr>
        <p:spPr>
          <a:xfrm>
            <a:off x="7481885" y="1196752"/>
            <a:ext cx="94929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dirty="0"/>
              <a:t>تقنية الطبقات</a:t>
            </a:r>
          </a:p>
        </p:txBody>
      </p:sp>
    </p:spTree>
  </p:cSld>
  <p:clrMapOvr>
    <a:masterClrMapping/>
  </p:clrMapOvr>
  <p:transition spd="slow">
    <p:cut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Shape 172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 </a:t>
            </a:r>
          </a:p>
        </p:txBody>
      </p:sp>
      <p:sp>
        <p:nvSpPr>
          <p:cNvPr id="173" name="Shape 173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5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74" name="Shape 174"/>
          <p:cNvSpPr txBox="1"/>
          <p:nvPr/>
        </p:nvSpPr>
        <p:spPr>
          <a:xfrm>
            <a:off x="859060" y="2895600"/>
            <a:ext cx="3886200" cy="1676399"/>
          </a:xfrm>
          <a:prstGeom prst="rect">
            <a:avLst/>
          </a:prstGeom>
          <a:solidFill>
            <a:schemeClr val="folHlink"/>
          </a:solidFill>
          <a:ln w="9525" cap="flat" cmpd="sng">
            <a:solidFill>
              <a:schemeClr val="dk1"/>
            </a:solidFill>
            <a:prstDash val="solid"/>
            <a:miter/>
            <a:headEnd type="none" w="med" len="med"/>
            <a:tailEnd type="none" w="med" len="med"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2400" b="0" i="0" u="none" strike="noStrike" cap="none" baseline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5" name="Shape 175"/>
          <p:cNvSpPr txBox="1">
            <a:spLocks noGrp="1"/>
          </p:cNvSpPr>
          <p:nvPr>
            <p:ph type="title"/>
          </p:nvPr>
        </p:nvSpPr>
        <p:spPr>
          <a:xfrm>
            <a:off x="1219200" y="1066800"/>
            <a:ext cx="5122861" cy="660400"/>
          </a:xfrm>
          <a:prstGeom prst="rect">
            <a:avLst/>
          </a:prstGeom>
          <a:noFill/>
          <a:ln>
            <a:noFill/>
          </a:ln>
        </p:spPr>
        <p:txBody>
          <a:bodyPr lIns="63500" tIns="25400" rIns="63500" bIns="254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 Process Framework</a:t>
            </a:r>
          </a:p>
        </p:txBody>
      </p:sp>
      <p:sp>
        <p:nvSpPr>
          <p:cNvPr id="176" name="Shape 176"/>
          <p:cNvSpPr txBox="1"/>
          <p:nvPr/>
        </p:nvSpPr>
        <p:spPr>
          <a:xfrm>
            <a:off x="523305" y="1981200"/>
            <a:ext cx="4557711" cy="3033712"/>
          </a:xfrm>
          <a:prstGeom prst="rect">
            <a:avLst/>
          </a:prstGeom>
          <a:noFill/>
          <a:ln>
            <a:noFill/>
          </a:ln>
        </p:spPr>
        <p:txBody>
          <a:bodyPr lIns="90475" tIns="44450" rIns="90475" bIns="44450" anchor="t" anchorCtr="0">
            <a:noAutofit/>
          </a:bodyPr>
          <a:lstStyle/>
          <a:p>
            <a:pPr marL="0" marR="0" lvl="0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Quattrocento"/>
              <a:buNone/>
            </a:pPr>
            <a:r>
              <a:rPr lang="en-US" sz="2400" b="1" i="0" u="none" strike="noStrike" cap="none" baseline="0" dirty="0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Process framework</a:t>
            </a:r>
          </a:p>
          <a:p>
            <a:pPr marL="457200" marR="0" lvl="1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Quattrocento"/>
              <a:buNone/>
            </a:pPr>
            <a:r>
              <a:rPr lang="en-US" sz="2400" b="1" i="0" u="none" strike="noStrike" cap="none" baseline="0" dirty="0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Framework activities</a:t>
            </a:r>
          </a:p>
          <a:p>
            <a:pPr marL="914400" marR="0" lvl="2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Quattrocento"/>
              <a:buNone/>
            </a:pPr>
            <a:r>
              <a:rPr lang="en-US" sz="2400" b="1" i="0" u="none" strike="noStrike" cap="none" baseline="0" dirty="0">
                <a:solidFill>
                  <a:schemeClr val="tx1"/>
                </a:solidFill>
                <a:latin typeface="Quattrocento"/>
                <a:ea typeface="Quattrocento"/>
                <a:cs typeface="Quattrocento"/>
                <a:sym typeface="Quattrocento"/>
              </a:rPr>
              <a:t>work tasks</a:t>
            </a:r>
          </a:p>
          <a:p>
            <a:pPr marL="914400" marR="0" lvl="2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Quattrocento"/>
              <a:buNone/>
            </a:pPr>
            <a:r>
              <a:rPr lang="en-US" sz="2400" b="1" i="0" u="none" strike="noStrike" cap="none" baseline="0" dirty="0">
                <a:solidFill>
                  <a:schemeClr val="tx1"/>
                </a:solidFill>
                <a:latin typeface="Quattrocento"/>
                <a:ea typeface="Quattrocento"/>
                <a:cs typeface="Quattrocento"/>
                <a:sym typeface="Quattrocento"/>
              </a:rPr>
              <a:t>work products</a:t>
            </a:r>
          </a:p>
          <a:p>
            <a:pPr marL="914400" marR="0" lvl="2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Quattrocento"/>
              <a:buNone/>
            </a:pPr>
            <a:r>
              <a:rPr lang="en-US" sz="2400" b="1" i="0" u="none" strike="noStrike" cap="none" baseline="0" dirty="0">
                <a:solidFill>
                  <a:schemeClr val="tx1"/>
                </a:solidFill>
                <a:latin typeface="Quattrocento"/>
                <a:ea typeface="Quattrocento"/>
                <a:cs typeface="Quattrocento"/>
                <a:sym typeface="Quattrocento"/>
              </a:rPr>
              <a:t>milestones &amp; deliverables</a:t>
            </a:r>
          </a:p>
          <a:p>
            <a:pPr marL="914400" marR="0" lvl="2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ct val="25000"/>
              <a:buFont typeface="Quattrocento"/>
              <a:buNone/>
            </a:pPr>
            <a:r>
              <a:rPr lang="en-US" sz="2400" b="0" i="0" u="none" strike="noStrike" cap="none" baseline="0" dirty="0">
                <a:solidFill>
                  <a:schemeClr val="lt1"/>
                </a:solidFill>
                <a:latin typeface="Quattrocento"/>
                <a:ea typeface="Quattrocento"/>
                <a:cs typeface="Quattrocento"/>
                <a:sym typeface="Quattrocento"/>
              </a:rPr>
              <a:t>QA checkpoints</a:t>
            </a:r>
          </a:p>
          <a:p>
            <a:pPr marL="457200" marR="0" lvl="1" indent="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Quattrocento"/>
              <a:buNone/>
            </a:pPr>
            <a:r>
              <a:rPr lang="en-US" sz="2400" b="1" i="0" u="none" strike="noStrike" cap="none" baseline="0" dirty="0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Umbrella Activities</a:t>
            </a:r>
          </a:p>
        </p:txBody>
      </p:sp>
      <p:sp>
        <p:nvSpPr>
          <p:cNvPr id="2" name="مستطيل 1"/>
          <p:cNvSpPr/>
          <p:nvPr/>
        </p:nvSpPr>
        <p:spPr>
          <a:xfrm>
            <a:off x="7308304" y="1981200"/>
            <a:ext cx="150229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buFont typeface="Arial" pitchFamily="34" charset="0"/>
              <a:buChar char="•"/>
            </a:pPr>
            <a:r>
              <a:rPr lang="ar-SA" sz="1800" dirty="0"/>
              <a:t>إطار عملية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800" dirty="0"/>
              <a:t>أنشطة الإطار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800" dirty="0"/>
              <a:t>مهام العمل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800" dirty="0"/>
              <a:t>منتجات العمل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800" dirty="0"/>
              <a:t>المعالم والمنجزات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800" dirty="0"/>
              <a:t>نقاط التفتيش </a:t>
            </a:r>
            <a:r>
              <a:rPr lang="en-US" sz="1800" dirty="0"/>
              <a:t>QA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800" dirty="0"/>
              <a:t>مظلة الأنشطة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7650525" y="1268760"/>
            <a:ext cx="915635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1600" b="1" dirty="0"/>
              <a:t>إطار عملية</a:t>
            </a:r>
          </a:p>
        </p:txBody>
      </p:sp>
    </p:spTree>
  </p:cSld>
  <p:clrMapOvr>
    <a:masterClrMapping/>
  </p:clrMapOvr>
  <p:transition spd="slow">
    <p:cut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Shape 181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 </a:t>
            </a:r>
          </a:p>
        </p:txBody>
      </p:sp>
      <p:sp>
        <p:nvSpPr>
          <p:cNvPr id="182" name="Shape 182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6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83" name="Shape 183"/>
          <p:cNvSpPr txBox="1">
            <a:spLocks noGrp="1"/>
          </p:cNvSpPr>
          <p:nvPr>
            <p:ph type="title"/>
          </p:nvPr>
        </p:nvSpPr>
        <p:spPr>
          <a:xfrm>
            <a:off x="1295400" y="1143000"/>
            <a:ext cx="4881562" cy="6334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 dirty="0" smtClean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Framework Activities</a:t>
            </a:r>
            <a:endParaRPr lang="en-US" sz="4000" b="0" i="0" u="none" strike="noStrike" cap="none" baseline="0" dirty="0">
              <a:solidFill>
                <a:schemeClr val="dk2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84" name="Shape 184"/>
          <p:cNvSpPr txBox="1">
            <a:spLocks noGrp="1"/>
          </p:cNvSpPr>
          <p:nvPr>
            <p:ph idx="1"/>
          </p:nvPr>
        </p:nvSpPr>
        <p:spPr>
          <a:xfrm>
            <a:off x="323528" y="1772816"/>
            <a:ext cx="4440237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Communication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Planning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Modeling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Analysis of requirements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Design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Construction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Code generation</a:t>
            </a:r>
          </a:p>
          <a:p>
            <a:pPr marL="742950" marR="0" lvl="1" indent="-285750" algn="l" rtl="0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sz="20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Testing</a:t>
            </a:r>
          </a:p>
          <a:p>
            <a:pPr marL="342900" marR="0" lvl="0" indent="-342900" algn="l" rtl="0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Deployment</a:t>
            </a:r>
          </a:p>
        </p:txBody>
      </p:sp>
      <p:sp>
        <p:nvSpPr>
          <p:cNvPr id="2" name="مستطيل 1"/>
          <p:cNvSpPr/>
          <p:nvPr/>
        </p:nvSpPr>
        <p:spPr>
          <a:xfrm>
            <a:off x="7274201" y="1268760"/>
            <a:ext cx="115448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1800" b="1" dirty="0"/>
              <a:t>إطار الأنشطة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3962399" y="1988840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 algn="r" rtl="1">
              <a:buFont typeface="Arial" pitchFamily="34" charset="0"/>
              <a:buChar char="•"/>
            </a:pPr>
            <a:r>
              <a:rPr lang="ar-SA" sz="2000" dirty="0"/>
              <a:t>الاتصالات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2000" dirty="0"/>
              <a:t>تخطيط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2000" dirty="0"/>
              <a:t>تصميم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2000" dirty="0"/>
              <a:t>تحليل المتطلبات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2000" dirty="0"/>
              <a:t>تصميم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2000" dirty="0"/>
              <a:t>إنشاءات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2000" dirty="0"/>
              <a:t>رمز جيل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2000" dirty="0"/>
              <a:t>تجريب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2000" dirty="0"/>
              <a:t>نشر</a:t>
            </a:r>
          </a:p>
        </p:txBody>
      </p:sp>
    </p:spTree>
  </p:cSld>
  <p:clrMapOvr>
    <a:masterClrMapping/>
  </p:clrMapOvr>
  <p:transition spd="slow">
    <p:cut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 </a:t>
            </a:r>
          </a:p>
        </p:txBody>
      </p:sp>
      <p:sp>
        <p:nvSpPr>
          <p:cNvPr id="190" name="Shape 190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7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91" name="Shape 191"/>
          <p:cNvSpPr txBox="1">
            <a:spLocks noGrp="1"/>
          </p:cNvSpPr>
          <p:nvPr>
            <p:ph type="title"/>
          </p:nvPr>
        </p:nvSpPr>
        <p:spPr>
          <a:xfrm>
            <a:off x="1295400" y="1143000"/>
            <a:ext cx="4383087" cy="633412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Umbrella Activities</a:t>
            </a:r>
          </a:p>
        </p:txBody>
      </p:sp>
      <p:sp>
        <p:nvSpPr>
          <p:cNvPr id="192" name="Shape 192"/>
          <p:cNvSpPr txBox="1">
            <a:spLocks noGrp="1"/>
          </p:cNvSpPr>
          <p:nvPr>
            <p:ph idx="1"/>
          </p:nvPr>
        </p:nvSpPr>
        <p:spPr>
          <a:xfrm>
            <a:off x="202538" y="1772816"/>
            <a:ext cx="6508749" cy="4075111"/>
          </a:xfrm>
          <a:prstGeom prst="rect">
            <a:avLst/>
          </a:prstGeom>
          <a:noFill/>
          <a:ln>
            <a:noFill/>
          </a:ln>
        </p:spPr>
        <p:txBody>
          <a:bodyPr lIns="90475" tIns="44450" rIns="90475" bIns="44450" anchor="t" anchorCtr="0">
            <a:noAutofit/>
          </a:bodyPr>
          <a:lstStyle/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project tracking and control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Risk management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quality assurance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Technical reviews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Measurement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configuration management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Reusability management</a:t>
            </a:r>
          </a:p>
          <a:p>
            <a:pPr marL="285750" marR="0" lvl="0" indent="-285750" algn="l" rtl="0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i="0" u="none" strike="noStrike" cap="none" baseline="0" dirty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Work product preparation and production</a:t>
            </a:r>
          </a:p>
        </p:txBody>
      </p:sp>
      <p:sp>
        <p:nvSpPr>
          <p:cNvPr id="2" name="مستطيل 1"/>
          <p:cNvSpPr/>
          <p:nvPr/>
        </p:nvSpPr>
        <p:spPr>
          <a:xfrm>
            <a:off x="4243208" y="1988840"/>
            <a:ext cx="4572000" cy="2554545"/>
          </a:xfrm>
          <a:prstGeom prst="rect">
            <a:avLst/>
          </a:prstGeom>
        </p:spPr>
        <p:txBody>
          <a:bodyPr>
            <a:spAutoFit/>
          </a:bodyPr>
          <a:lstStyle/>
          <a:p>
            <a:pPr marL="285750" indent="-285750" algn="r" rtl="1">
              <a:buFont typeface="Arial" pitchFamily="34" charset="0"/>
              <a:buChar char="•"/>
            </a:pPr>
            <a:r>
              <a:rPr lang="ar-SA" sz="2000" dirty="0"/>
              <a:t>برنامج تتبع المشاريع ومراقبة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2000" dirty="0"/>
              <a:t>إدارة المخاطر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2000" dirty="0"/>
              <a:t>ضمان جودة البرمجيات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2000" dirty="0"/>
              <a:t>الاستعراضات الفنية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2000" dirty="0"/>
              <a:t>قياس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2000" dirty="0"/>
              <a:t>إدارة برامج التكوين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2000" dirty="0"/>
              <a:t>إدارة إعادة استخدام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2000" dirty="0"/>
              <a:t>إعداد المنتج العمل والإنتاج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7380312" y="1412776"/>
            <a:ext cx="96853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dirty="0"/>
              <a:t>مظلة الأنشطة</a:t>
            </a:r>
          </a:p>
        </p:txBody>
      </p:sp>
    </p:spTree>
  </p:cSld>
  <p:clrMapOvr>
    <a:masterClrMapping/>
  </p:clrMapOvr>
  <p:transition spd="slow">
    <p:cut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Shape 198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8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99" name="Shape 199"/>
          <p:cNvSpPr txBox="1">
            <a:spLocks noGrp="1"/>
          </p:cNvSpPr>
          <p:nvPr>
            <p:ph type="title"/>
          </p:nvPr>
        </p:nvSpPr>
        <p:spPr>
          <a:xfrm>
            <a:off x="457200" y="-243408"/>
            <a:ext cx="7734300" cy="104403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Adapting a Process Model</a:t>
            </a:r>
          </a:p>
        </p:txBody>
      </p:sp>
      <p:sp>
        <p:nvSpPr>
          <p:cNvPr id="200" name="Shape 200"/>
          <p:cNvSpPr txBox="1">
            <a:spLocks noGrp="1"/>
          </p:cNvSpPr>
          <p:nvPr>
            <p:ph idx="1"/>
          </p:nvPr>
        </p:nvSpPr>
        <p:spPr>
          <a:xfrm>
            <a:off x="-273967" y="836712"/>
            <a:ext cx="7150223" cy="4419599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742950" marR="0" lvl="1" indent="-285750" algn="l" rtl="0"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b="0" i="0" u="none" strike="noStrike" cap="none" baseline="0" dirty="0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the overall flow of activities, actions, and tasks and the interdependencies among them</a:t>
            </a:r>
          </a:p>
          <a:p>
            <a:pPr marL="742950" marR="0" lvl="1" indent="-285750" algn="l" rtl="0">
              <a:spcBef>
                <a:spcPts val="30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b="0" i="0" u="none" strike="noStrike" cap="none" baseline="0" dirty="0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the degree to which actions and tasks are defined within each framework activity</a:t>
            </a:r>
          </a:p>
          <a:p>
            <a:pPr marL="742950" marR="0" lvl="1" indent="-285750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b="0" i="0" u="none" strike="noStrike" cap="none" baseline="0" dirty="0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the degree to which work products are identified and required</a:t>
            </a:r>
          </a:p>
          <a:p>
            <a:pPr marL="742950" marR="0" lvl="1" indent="-285750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b="0" i="0" u="none" strike="noStrike" cap="none" baseline="0" dirty="0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the manner which quality assurance activities are applied</a:t>
            </a:r>
          </a:p>
          <a:p>
            <a:pPr marL="742950" marR="0" lvl="1" indent="-285750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b="0" i="0" u="none" strike="noStrike" cap="none" baseline="0" dirty="0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the manner in which project tracking and control activities are applied</a:t>
            </a:r>
          </a:p>
          <a:p>
            <a:pPr marL="742950" marR="0" lvl="1" indent="-285750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b="0" i="0" u="none" strike="noStrike" cap="none" baseline="0" dirty="0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the overall degree of detail and rigor with which the process is described</a:t>
            </a:r>
          </a:p>
          <a:p>
            <a:pPr marL="742950" marR="0" lvl="1" indent="-285750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b="0" i="0" u="none" strike="noStrike" cap="none" baseline="0" dirty="0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the degree to which the customer and other stakeholders are involved with the project</a:t>
            </a:r>
          </a:p>
          <a:p>
            <a:pPr marL="742950" marR="0" lvl="1" indent="-285750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b="0" i="0" u="none" strike="noStrike" cap="none" baseline="0" dirty="0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the level of autonomy given to the software team</a:t>
            </a:r>
          </a:p>
          <a:p>
            <a:pPr marL="742950" marR="0" lvl="1" indent="-285750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SzPct val="70000"/>
              <a:buFont typeface="Noto Symbol"/>
              <a:buChar char="■"/>
            </a:pPr>
            <a:r>
              <a:rPr lang="en-US" b="0" i="0" u="none" strike="noStrike" cap="none" baseline="0" dirty="0">
                <a:solidFill>
                  <a:schemeClr val="dk1"/>
                </a:solidFill>
                <a:latin typeface="Quattrocento"/>
                <a:ea typeface="Quattrocento"/>
                <a:cs typeface="Quattrocento"/>
                <a:sym typeface="Quattrocento"/>
              </a:rPr>
              <a:t>the degree to which team organization and roles are prescribed</a:t>
            </a:r>
          </a:p>
          <a:p>
            <a:pPr marL="342900" marR="0" lvl="0" indent="-257175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None/>
            </a:pPr>
            <a:endParaRPr b="0" i="0" u="none" strike="noStrike" cap="none" baseline="0" dirty="0">
              <a:solidFill>
                <a:schemeClr val="dk1"/>
              </a:solidFill>
              <a:latin typeface="Quattrocento"/>
              <a:ea typeface="Quattrocento"/>
              <a:cs typeface="Quattrocento"/>
              <a:sym typeface="Quattrocento"/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6876256" y="690448"/>
            <a:ext cx="166744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sz="1800" b="1" dirty="0"/>
              <a:t>تكييف نموذج عملية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6553200" y="913938"/>
            <a:ext cx="2286000" cy="57554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buFont typeface="Arial" pitchFamily="34" charset="0"/>
              <a:buChar char="•"/>
            </a:pPr>
            <a:r>
              <a:rPr lang="ar-SA" sz="1600" dirty="0"/>
              <a:t>التدفق الإجمالي للأنشطة والإجراءات والمهام والترابط فيما بينها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600" dirty="0"/>
              <a:t>يتم تحديد الدرجة التي الإجراءات والمهام داخل كل إطار النشاط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600" dirty="0"/>
              <a:t>الدرجة التي يتم التعرف على المنتجات والعمل المطلوب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600" dirty="0"/>
              <a:t>الطريقة التي يتم تطبيق أنشطة ضمان الجودة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600" dirty="0"/>
              <a:t>الطريقة التي يتم تطبيق أنشطة تتبع المشاريع والتحكم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600" dirty="0"/>
              <a:t>الدرجة الكلية من التفصيل والدقة التي وصفت عملية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600" dirty="0"/>
              <a:t>الدرجة التي تشارك العملاء وأصحاب المصلحة الآخرين في المشروع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600" dirty="0"/>
              <a:t>مستوى الحكم الذاتي الممنوح للفريق البرمجيات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600" dirty="0"/>
              <a:t>توصف الدرجة التي تنظيم الفريق والأدوار</a:t>
            </a:r>
          </a:p>
        </p:txBody>
      </p:sp>
    </p:spTree>
  </p:cSld>
  <p:clrMapOvr>
    <a:masterClrMapping/>
  </p:clrMapOvr>
  <p:transition spd="slow">
    <p:cut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hape 205"/>
          <p:cNvSpPr txBox="1"/>
          <p:nvPr/>
        </p:nvSpPr>
        <p:spPr>
          <a:xfrm>
            <a:off x="1219200" y="6248400"/>
            <a:ext cx="54863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These slides are designed to accompany </a:t>
            </a:r>
            <a:r>
              <a:rPr lang="en-US" sz="1000" b="0" i="1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Software Engineering: A Practitioner’s Approach, 8/e </a:t>
            </a:r>
            <a:r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(McGraw-Hill 2014). Slides copyright 2014 by Roger Pressman. </a:t>
            </a:r>
          </a:p>
        </p:txBody>
      </p:sp>
      <p:sp>
        <p:nvSpPr>
          <p:cNvPr id="206" name="Shape 206"/>
          <p:cNvSpPr txBox="1"/>
          <p:nvPr/>
        </p:nvSpPr>
        <p:spPr>
          <a:xfrm>
            <a:off x="7543800" y="6248400"/>
            <a:ext cx="12954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25000"/>
              <a:buFont typeface="Helvetica Neue"/>
              <a:buNone/>
            </a:pPr>
            <a:fld id="{00000000-1234-1234-1234-123412341234}" type="slidenum">
              <a:rPr lang="en-US" sz="1000" b="0" i="0" u="none" strike="noStrike" cap="none" baseline="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9</a:t>
            </a:fld>
            <a:endParaRPr lang="en-US" sz="1000" b="0" i="0" u="none" strike="noStrike" cap="none" baseline="0">
              <a:solidFill>
                <a:schemeClr val="dk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207" name="Shape 207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Helvetica Neue"/>
              <a:buNone/>
            </a:pPr>
            <a:r>
              <a:rPr lang="en-US" sz="4000" b="0" i="0" u="none" strike="noStrike" cap="none" baseline="0" dirty="0">
                <a:solidFill>
                  <a:schemeClr val="dk2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Essence of Practice</a:t>
            </a:r>
          </a:p>
        </p:txBody>
      </p:sp>
      <p:sp>
        <p:nvSpPr>
          <p:cNvPr id="208" name="Shape 208"/>
          <p:cNvSpPr txBox="1">
            <a:spLocks noGrp="1"/>
          </p:cNvSpPr>
          <p:nvPr>
            <p:ph idx="1"/>
          </p:nvPr>
        </p:nvSpPr>
        <p:spPr>
          <a:xfrm>
            <a:off x="0" y="1752600"/>
            <a:ext cx="8077200" cy="4373563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folHlink"/>
              </a:buClr>
              <a:buSzPct val="75000"/>
              <a:buFont typeface="Noto Symbol"/>
              <a:buChar char="■"/>
            </a:pPr>
            <a:r>
              <a:rPr lang="en-US" sz="2400" b="0" u="none" strike="noStrike" cap="none" baseline="0" dirty="0" err="1">
                <a:solidFill>
                  <a:schemeClr val="dk1"/>
                </a:solidFill>
                <a:latin typeface="Quattrocento" charset="0"/>
                <a:ea typeface="Helvetica Neue"/>
                <a:cs typeface="Helvetica Neue"/>
                <a:sym typeface="Helvetica Neue"/>
              </a:rPr>
              <a:t>Polya</a:t>
            </a:r>
            <a:r>
              <a:rPr lang="en-US" sz="2400" b="0" u="none" strike="noStrike" cap="none" baseline="0" dirty="0">
                <a:solidFill>
                  <a:schemeClr val="dk1"/>
                </a:solidFill>
                <a:latin typeface="Quattrocento" charset="0"/>
                <a:ea typeface="Helvetica Neue"/>
                <a:cs typeface="Helvetica Neue"/>
                <a:sym typeface="Helvetica Neue"/>
              </a:rPr>
              <a:t> suggests:</a:t>
            </a:r>
          </a:p>
          <a:p>
            <a:pPr marL="1143000" marR="0" lvl="2" indent="-228600" algn="l" rtl="0">
              <a:lnSpc>
                <a:spcPct val="15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Quattrocento"/>
              <a:buNone/>
            </a:pPr>
            <a:r>
              <a:rPr lang="en-US" sz="2000" b="0" u="none" strike="noStrike" cap="none" baseline="0" dirty="0">
                <a:solidFill>
                  <a:schemeClr val="dk1"/>
                </a:solidFill>
                <a:latin typeface="Quattrocento" charset="0"/>
                <a:ea typeface="Quattrocento"/>
                <a:cs typeface="Quattrocento"/>
                <a:sym typeface="Quattrocento"/>
              </a:rPr>
              <a:t>1.	Understand the problem (communication and analysis).</a:t>
            </a:r>
          </a:p>
          <a:p>
            <a:pPr marL="1143000" marR="0" lvl="2" indent="-228600" algn="l" rtl="0">
              <a:lnSpc>
                <a:spcPct val="15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Quattrocento"/>
              <a:buNone/>
            </a:pPr>
            <a:r>
              <a:rPr lang="en-US" sz="2000" b="0" u="none" strike="noStrike" cap="none" baseline="0" dirty="0">
                <a:solidFill>
                  <a:schemeClr val="dk1"/>
                </a:solidFill>
                <a:latin typeface="Quattrocento" charset="0"/>
                <a:ea typeface="Quattrocento"/>
                <a:cs typeface="Quattrocento"/>
                <a:sym typeface="Quattrocento"/>
              </a:rPr>
              <a:t>2.	Plan a solution (modeling and software design).</a:t>
            </a:r>
          </a:p>
          <a:p>
            <a:pPr marL="1143000" marR="0" lvl="2" indent="-228600" algn="l" rtl="0">
              <a:lnSpc>
                <a:spcPct val="15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Quattrocento"/>
              <a:buNone/>
            </a:pPr>
            <a:r>
              <a:rPr lang="en-US" sz="2000" b="0" u="none" strike="noStrike" cap="none" baseline="0" dirty="0">
                <a:solidFill>
                  <a:schemeClr val="dk1"/>
                </a:solidFill>
                <a:latin typeface="Quattrocento" charset="0"/>
                <a:ea typeface="Quattrocento"/>
                <a:cs typeface="Quattrocento"/>
                <a:sym typeface="Quattrocento"/>
              </a:rPr>
              <a:t>3.	Carry out the plan (code generation).</a:t>
            </a:r>
          </a:p>
          <a:p>
            <a:pPr marL="1143000" marR="0" lvl="2" indent="-228600" algn="l" rtl="0">
              <a:lnSpc>
                <a:spcPct val="150000"/>
              </a:lnSpc>
              <a:spcBef>
                <a:spcPts val="360"/>
              </a:spcBef>
              <a:spcAft>
                <a:spcPts val="0"/>
              </a:spcAft>
              <a:buClr>
                <a:schemeClr val="dk2"/>
              </a:buClr>
              <a:buSzPct val="25000"/>
              <a:buFont typeface="Quattrocento"/>
              <a:buNone/>
            </a:pPr>
            <a:r>
              <a:rPr lang="en-US" sz="2000" b="0" u="none" strike="noStrike" cap="none" baseline="0" dirty="0">
                <a:solidFill>
                  <a:schemeClr val="dk1"/>
                </a:solidFill>
                <a:latin typeface="Quattrocento" charset="0"/>
                <a:ea typeface="Quattrocento"/>
                <a:cs typeface="Quattrocento"/>
                <a:sym typeface="Quattrocento"/>
              </a:rPr>
              <a:t>4.	Examine the result for accuracy (testing and quality assurance).</a:t>
            </a:r>
          </a:p>
          <a:p>
            <a:pPr marL="342900" marR="0" lvl="0" indent="-257175" algn="l" rtl="0">
              <a:spcBef>
                <a:spcPts val="360"/>
              </a:spcBef>
              <a:spcAft>
                <a:spcPts val="0"/>
              </a:spcAft>
              <a:buClr>
                <a:schemeClr val="folHlink"/>
              </a:buClr>
              <a:buFont typeface="Noto Symbol"/>
              <a:buNone/>
            </a:pPr>
            <a:endParaRPr sz="1800" b="0" u="none" strike="noStrike" cap="none" baseline="0" dirty="0">
              <a:solidFill>
                <a:schemeClr val="dk1"/>
              </a:solidFill>
              <a:latin typeface="Quattrocento" charset="0"/>
              <a:ea typeface="Quattrocento"/>
              <a:cs typeface="Quattrocento"/>
              <a:sym typeface="Quattrocento"/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7125611" y="1052736"/>
            <a:ext cx="1101584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ar-SA" b="1" dirty="0"/>
              <a:t>جوهر الممارسة</a:t>
            </a:r>
          </a:p>
        </p:txBody>
      </p:sp>
      <p:sp>
        <p:nvSpPr>
          <p:cNvPr id="3" name="مستطيل 2"/>
          <p:cNvSpPr/>
          <p:nvPr/>
        </p:nvSpPr>
        <p:spPr>
          <a:xfrm>
            <a:off x="1219200" y="4149080"/>
            <a:ext cx="734567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r" rtl="1">
              <a:buFont typeface="Arial" pitchFamily="34" charset="0"/>
              <a:buChar char="•"/>
            </a:pPr>
            <a:r>
              <a:rPr lang="ar-SA" sz="1800" dirty="0"/>
              <a:t>بوليا يقترح: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800" dirty="0"/>
              <a:t>1. فهم المشكلة (الاتصال والتحليل).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800" dirty="0"/>
              <a:t>2. خطة الحل (</a:t>
            </a:r>
            <a:r>
              <a:rPr lang="ar-SA" sz="1800" dirty="0" err="1"/>
              <a:t>النمذجة</a:t>
            </a:r>
            <a:r>
              <a:rPr lang="ar-SA" sz="1800" dirty="0"/>
              <a:t> وتصميم البرمجيات).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800" dirty="0"/>
              <a:t>3. تنفيذ خطة (رمز جيل).</a:t>
            </a:r>
          </a:p>
          <a:p>
            <a:pPr marL="285750" indent="-285750" algn="r" rtl="1">
              <a:buFont typeface="Arial" pitchFamily="34" charset="0"/>
              <a:buChar char="•"/>
            </a:pPr>
            <a:r>
              <a:rPr lang="ar-SA" sz="1800" dirty="0"/>
              <a:t>4. افحص نتيجة للتأكد من دقتها (الاختبار وضمان الجودة).</a:t>
            </a:r>
          </a:p>
        </p:txBody>
      </p:sp>
    </p:spTree>
  </p:cSld>
  <p:clrMapOvr>
    <a:masterClrMapping/>
  </p:clrMapOvr>
  <p:transition spd="slow">
    <p:cut/>
  </p:transition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1_Bold Stripes">
  <a:themeElements>
    <a:clrScheme name="Bold Stripes 2">
      <a:dk1>
        <a:srgbClr val="000000"/>
      </a:dk1>
      <a:lt1>
        <a:srgbClr val="EAEAEA"/>
      </a:lt1>
      <a:dk2>
        <a:srgbClr val="003366"/>
      </a:dk2>
      <a:lt2>
        <a:srgbClr val="EAEAEA"/>
      </a:lt2>
      <a:accent1>
        <a:srgbClr val="FFFFFF"/>
      </a:accent1>
      <a:accent2>
        <a:srgbClr val="DDDDDD"/>
      </a:accent2>
      <a:accent3>
        <a:srgbClr val="F3F3F3"/>
      </a:accent3>
      <a:accent4>
        <a:srgbClr val="000000"/>
      </a:accent4>
      <a:accent5>
        <a:srgbClr val="FFFFFF"/>
      </a:accent5>
      <a:accent6>
        <a:srgbClr val="C8C8C8"/>
      </a:accent6>
      <a:hlink>
        <a:srgbClr val="336699"/>
      </a:hlink>
      <a:folHlink>
        <a:srgbClr val="9A00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أساسية">
  <a:themeElements>
    <a:clrScheme name="أساسية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أساسية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أساسية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</TotalTime>
  <Words>1705</Words>
  <Application>Microsoft Office PowerPoint</Application>
  <PresentationFormat>عرض على الشاشة (3:4)‏</PresentationFormat>
  <Paragraphs>235</Paragraphs>
  <Slides>16</Slides>
  <Notes>16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6</vt:i4>
      </vt:variant>
      <vt:variant>
        <vt:lpstr>نسق</vt:lpstr>
      </vt:variant>
      <vt:variant>
        <vt:i4>2</vt:i4>
      </vt:variant>
      <vt:variant>
        <vt:lpstr>عناوين الشرائح</vt:lpstr>
      </vt:variant>
      <vt:variant>
        <vt:i4>16</vt:i4>
      </vt:variant>
    </vt:vector>
  </HeadingPairs>
  <TitlesOfParts>
    <vt:vector size="24" baseType="lpstr">
      <vt:lpstr>Arial</vt:lpstr>
      <vt:lpstr>Helvetica Neue</vt:lpstr>
      <vt:lpstr>Tahoma</vt:lpstr>
      <vt:lpstr>Arial Black</vt:lpstr>
      <vt:lpstr>Noto Symbol</vt:lpstr>
      <vt:lpstr>Quattrocento</vt:lpstr>
      <vt:lpstr>1_Bold Stripes</vt:lpstr>
      <vt:lpstr>أساسية</vt:lpstr>
      <vt:lpstr>Chapter 2</vt:lpstr>
      <vt:lpstr>Software Engineering</vt:lpstr>
      <vt:lpstr>Software Engineering</vt:lpstr>
      <vt:lpstr>A Layered Technology</vt:lpstr>
      <vt:lpstr>A Process Framework</vt:lpstr>
      <vt:lpstr>Framework Activities</vt:lpstr>
      <vt:lpstr>Umbrella Activities</vt:lpstr>
      <vt:lpstr>Adapting a Process Model</vt:lpstr>
      <vt:lpstr>The Essence of Practice</vt:lpstr>
      <vt:lpstr>Understand the Problem</vt:lpstr>
      <vt:lpstr>Plan the Solution</vt:lpstr>
      <vt:lpstr>Carry Out the Plan</vt:lpstr>
      <vt:lpstr>Examine the Result</vt:lpstr>
      <vt:lpstr>Hooker’s General Principles</vt:lpstr>
      <vt:lpstr>Software Myths</vt:lpstr>
      <vt:lpstr>How It all Starts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2</dc:title>
  <dc:creator>M</dc:creator>
  <cp:lastModifiedBy>Windows User</cp:lastModifiedBy>
  <cp:revision>9</cp:revision>
  <dcterms:modified xsi:type="dcterms:W3CDTF">2015-09-04T23:39:57Z</dcterms:modified>
</cp:coreProperties>
</file>