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embeddedFontLst>
    <p:embeddedFont>
      <p:font typeface="Helvetica Neue" charset="0"/>
      <p:regular r:id="rId29"/>
      <p:bold r:id="rId30"/>
      <p:italic r:id="rId31"/>
      <p:boldItalic r:id="rId32"/>
    </p:embeddedFont>
    <p:embeddedFont>
      <p:font typeface="Bookman Old Style" pitchFamily="18" charset="0"/>
      <p:regular r:id="rId33"/>
      <p:bold r:id="rId34"/>
      <p:italic r:id="rId35"/>
      <p:boldItalic r:id="rId36"/>
    </p:embeddedFont>
    <p:embeddedFont>
      <p:font typeface="Wingdings 3" pitchFamily="18" charset="2"/>
      <p:regular r:id="rId37"/>
    </p:embeddedFont>
    <p:embeddedFont>
      <p:font typeface="Gill Sans MT" pitchFamily="34" charset="0"/>
      <p:regular r:id="rId38"/>
      <p:bold r:id="rId39"/>
      <p:italic r:id="rId40"/>
      <p:boldItalic r:id="rId41"/>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1.fntdata"/><Relationship Id="rId21" Type="http://schemas.openxmlformats.org/officeDocument/2006/relationships/slide" Target="slides/slide20.xml"/><Relationship Id="rId34" Type="http://schemas.openxmlformats.org/officeDocument/2006/relationships/font" Target="fonts/font6.fntdata"/><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40" Type="http://schemas.openxmlformats.org/officeDocument/2006/relationships/font" Target="fonts/font12.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font" Target="fonts/font10.fntdata"/><Relationship Id="rId20" Type="http://schemas.openxmlformats.org/officeDocument/2006/relationships/slide" Target="slides/slide19.xml"/><Relationship Id="rId41" Type="http://schemas.openxmlformats.org/officeDocument/2006/relationships/font" Target="fonts/font1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8620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14400" y="4343400"/>
            <a:ext cx="50291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6800"/>
            <a:ext cx="2971799" cy="45720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972561529"/>
      </p:ext>
    </p:extLst>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09" name="Shape 2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Shape 22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23" name="Shape 2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31" name="Shape 2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39" name="Shape 2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Shape 24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47" name="Shape 2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55" name="Shape 2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63" name="Shape 2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71" name="Shape 2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79" name="Shape 2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Shape 28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87" name="Shape 2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dirty="0"/>
          </a:p>
        </p:txBody>
      </p:sp>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Shape 29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95" name="Shape 2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Shape 30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03" name="Shape 3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11" name="Shape 3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Shape 31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19" name="Shape 3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Shape 32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27" name="Shape 3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Shape 33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35" name="Shape 3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Shape 34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43" name="Shape 3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53" name="Shape 1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77" name="Shape 1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85" name="Shape 1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400800" y="6355080"/>
            <a:ext cx="2286000" cy="365760"/>
          </a:xfrm>
        </p:spPr>
        <p:txBody>
          <a:bodyPr/>
          <a:lstStyle>
            <a:lvl1pPr>
              <a:defRPr sz="1400"/>
            </a:lvl1pPr>
          </a:lstStyle>
          <a:p>
            <a:endParaRPr lang="ar-SA"/>
          </a:p>
        </p:txBody>
      </p:sp>
      <p:sp>
        <p:nvSpPr>
          <p:cNvPr id="17" name="عنصر نائب للتذييل 16"/>
          <p:cNvSpPr>
            <a:spLocks noGrp="1"/>
          </p:cNvSpPr>
          <p:nvPr>
            <p:ph type="ftr" sz="quarter" idx="11"/>
          </p:nvPr>
        </p:nvSpPr>
        <p:spPr>
          <a:xfrm>
            <a:off x="2898648" y="6355080"/>
            <a:ext cx="3474720" cy="365760"/>
          </a:xfrm>
        </p:spPr>
        <p:txBody>
          <a:bodyPr/>
          <a:lstStyle/>
          <a:p>
            <a:endParaRPr lang="ar-SA"/>
          </a:p>
        </p:txBody>
      </p:sp>
      <p:sp>
        <p:nvSpPr>
          <p:cNvPr id="29" name="عنصر نائب لرقم الشريحة 28"/>
          <p:cNvSpPr>
            <a:spLocks noGrp="1"/>
          </p:cNvSpPr>
          <p:nvPr>
            <p:ph type="sldNum" sz="quarter" idx="12"/>
          </p:nvPr>
        </p:nvSpPr>
        <p:spPr>
          <a:xfrm>
            <a:off x="1216152" y="6355080"/>
            <a:ext cx="1219200" cy="365760"/>
          </a:xfrm>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21" name="مستطيل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مستطيل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مستطيل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7" name="رابط مستقيم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مثلث متساوي الساقين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رابط مستقيم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8" name="عنصر نائب للمحتوى 7"/>
          <p:cNvSpPr>
            <a:spLocks noGrp="1"/>
          </p:cNvSpPr>
          <p:nvPr>
            <p:ph sz="quarter" idx="1"/>
          </p:nvPr>
        </p:nvSpPr>
        <p:spPr>
          <a:xfrm>
            <a:off x="457200" y="1219200"/>
            <a:ext cx="8229600"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a:xfrm>
            <a:off x="6400800" y="6355080"/>
            <a:ext cx="2286000" cy="365760"/>
          </a:xfrm>
        </p:spPr>
        <p:txBody>
          <a:bodyPr/>
          <a:lstStyle/>
          <a:p>
            <a:endParaRPr lang="ar-SA"/>
          </a:p>
        </p:txBody>
      </p:sp>
      <p:sp>
        <p:nvSpPr>
          <p:cNvPr id="5" name="عنصر نائب للتذييل 4"/>
          <p:cNvSpPr>
            <a:spLocks noGrp="1"/>
          </p:cNvSpPr>
          <p:nvPr>
            <p:ph type="ftr" sz="quarter" idx="11"/>
          </p:nvPr>
        </p:nvSpPr>
        <p:spPr>
          <a:xfrm>
            <a:off x="2898648" y="6355080"/>
            <a:ext cx="3474720" cy="365760"/>
          </a:xfrm>
        </p:spPr>
        <p:txBody>
          <a:bodyPr/>
          <a:lstStyle/>
          <a:p>
            <a:endParaRPr lang="ar-SA"/>
          </a:p>
        </p:txBody>
      </p:sp>
      <p:sp>
        <p:nvSpPr>
          <p:cNvPr id="6" name="عنصر نائب لرقم الشريحة 5"/>
          <p:cNvSpPr>
            <a:spLocks noGrp="1"/>
          </p:cNvSpPr>
          <p:nvPr>
            <p:ph type="sldNum" sz="quarter" idx="12"/>
          </p:nvPr>
        </p:nvSpPr>
        <p:spPr>
          <a:xfrm>
            <a:off x="1069848" y="6355080"/>
            <a:ext cx="1520952" cy="365760"/>
          </a:xfrm>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7" name="مستطيل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9" name="عنصر نائب للمحتوى 8"/>
          <p:cNvSpPr>
            <a:spLocks noGrp="1"/>
          </p:cNvSpPr>
          <p:nvPr>
            <p:ph sz="quarter" idx="1"/>
          </p:nvPr>
        </p:nvSpPr>
        <p:spPr>
          <a:xfrm>
            <a:off x="457200" y="1219200"/>
            <a:ext cx="4041648"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632198" y="1216152"/>
            <a:ext cx="4041648" cy="493776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11" name="عنصر نائب للمحتوى 10"/>
          <p:cNvSpPr>
            <a:spLocks noGrp="1"/>
          </p:cNvSpPr>
          <p:nvPr>
            <p:ph sz="quarter" idx="2"/>
          </p:nvPr>
        </p:nvSpPr>
        <p:spPr>
          <a:xfrm>
            <a:off x="457200" y="2133600"/>
            <a:ext cx="4038600" cy="4038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648200" y="2133600"/>
            <a:ext cx="4038600" cy="4038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28600"/>
            <a:ext cx="8229600" cy="914400"/>
          </a:xfrm>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6" name="مثلث متساوي الساقين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5" name="رابط مستقيم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مثلث متساوي الساقين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8" name="رابط مستقيم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رابط مستقيم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مثلث متساوي الساقين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محتوى 11"/>
          <p:cNvSpPr>
            <a:spLocks noGrp="1"/>
          </p:cNvSpPr>
          <p:nvPr>
            <p:ph sz="quarter" idx="1"/>
          </p:nvPr>
        </p:nvSpPr>
        <p:spPr>
          <a:xfrm>
            <a:off x="304800" y="304800"/>
            <a:ext cx="5715000" cy="5715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8" name="رابط مستقيم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مثلث متساوي الساقين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457200" y="152400"/>
            <a:ext cx="8229600" cy="990600"/>
          </a:xfrm>
          <a:prstGeom prst="rect">
            <a:avLst/>
          </a:prstGeom>
        </p:spPr>
        <p:txBody>
          <a:bodyPr vert="horz" anchor="b" anchorCtr="0">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endParaRPr lang="ar-SA"/>
          </a:p>
        </p:txBody>
      </p:sp>
      <p:sp>
        <p:nvSpPr>
          <p:cNvPr id="3" name="عنصر نائب للتذييل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28" name="رابط مستقيم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رابط مستقيم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مثلث متساوي الساقين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l" rtl="1" eaLnBrk="1" latinLnBrk="0" hangingPunct="1">
        <a:spcBef>
          <a:spcPct val="0"/>
        </a:spcBef>
        <a:buNone/>
        <a:defRPr kumimoji="0" sz="3200" kern="120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r" rtl="1"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r" rtl="1"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r" rtl="1"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r" rtl="1"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r" rtl="1"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r" rtl="1"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r" rtl="1"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r" rtl="1"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31" name="Shape 131"/>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32" name="Shape 132"/>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Chapter 25</a:t>
            </a:r>
          </a:p>
        </p:txBody>
      </p:sp>
      <p:sp>
        <p:nvSpPr>
          <p:cNvPr id="133" name="Shape 133"/>
          <p:cNvSpPr txBox="1">
            <a:spLocks noGrp="1"/>
          </p:cNvSpPr>
          <p:nvPr>
            <p:ph sz="quarter"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1" i="0" u="none" strike="noStrike" cap="none" baseline="0">
                <a:solidFill>
                  <a:schemeClr val="folHlink"/>
                </a:solidFill>
                <a:latin typeface="Helvetica Neue"/>
                <a:ea typeface="Helvetica Neue"/>
                <a:cs typeface="Helvetica Neue"/>
                <a:sym typeface="Helvetica Neue"/>
              </a:rPr>
              <a:t>Testing Web Applications</a:t>
            </a:r>
          </a:p>
        </p:txBody>
      </p:sp>
      <p:sp>
        <p:nvSpPr>
          <p:cNvPr id="134" name="Shape 134"/>
          <p:cNvSpPr txBox="1"/>
          <p:nvPr/>
        </p:nvSpPr>
        <p:spPr>
          <a:xfrm>
            <a:off x="2133600" y="2438400"/>
            <a:ext cx="6476999" cy="33242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1800" b="0" i="1" u="none" strike="noStrike" cap="none" baseline="0">
                <a:solidFill>
                  <a:schemeClr val="dk2"/>
                </a:solidFill>
                <a:latin typeface="Helvetica Neue"/>
                <a:ea typeface="Helvetica Neue"/>
                <a:cs typeface="Helvetica Neue"/>
                <a:sym typeface="Helvetica Neue"/>
              </a:rPr>
              <a:t>Slide Set to accompany</a:t>
            </a:r>
            <a:r>
              <a:rPr lang="en-US" sz="3200" b="0" i="1" u="none" strike="noStrike" cap="none" baseline="0">
                <a:solidFill>
                  <a:schemeClr val="dk2"/>
                </a:solidFill>
                <a:latin typeface="Helvetica Neue"/>
                <a:ea typeface="Helvetica Neue"/>
                <a:cs typeface="Helvetica Neue"/>
                <a:sym typeface="Helvetica Neue"/>
              </a:rPr>
              <a:t/>
            </a:r>
            <a:br>
              <a:rPr lang="en-US" sz="3200" b="0" i="1" u="none" strike="noStrike" cap="none" baseline="0">
                <a:solidFill>
                  <a:schemeClr val="dk2"/>
                </a:solidFill>
                <a:latin typeface="Helvetica Neue"/>
                <a:ea typeface="Helvetica Neue"/>
                <a:cs typeface="Helvetica Neue"/>
                <a:sym typeface="Helvetica Neue"/>
              </a:rPr>
            </a:br>
            <a:r>
              <a:rPr lang="en-US" sz="2000" b="0" i="1" u="none" strike="noStrike" cap="none" baseline="0">
                <a:solidFill>
                  <a:schemeClr val="dk2"/>
                </a:solidFill>
                <a:latin typeface="Helvetica Neue"/>
                <a:ea typeface="Helvetica Neue"/>
                <a:cs typeface="Helvetica Neue"/>
                <a:sym typeface="Helvetica Neue"/>
              </a:rPr>
              <a:t>Software Engineering: A Practitioner’s Approach, 8/e</a:t>
            </a:r>
            <a:r>
              <a:rPr lang="en-US" sz="2400" b="0" i="1" u="none" strike="noStrike" cap="none" baseline="0">
                <a:solidFill>
                  <a:schemeClr val="dk2"/>
                </a:solidFill>
                <a:latin typeface="Helvetica Neue"/>
                <a:ea typeface="Helvetica Neue"/>
                <a:cs typeface="Helvetica Neue"/>
                <a:sym typeface="Helvetica Neue"/>
              </a:rPr>
              <a:t> </a:t>
            </a:r>
          </a:p>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by Roger S. Pressman and Bruce R. Maxim</a:t>
            </a:r>
          </a:p>
          <a:p>
            <a:pPr marL="0" marR="0" lvl="0" indent="0" algn="l" rtl="0">
              <a:lnSpc>
                <a:spcPct val="100000"/>
              </a:lnSpc>
              <a:spcBef>
                <a:spcPts val="0"/>
              </a:spcBef>
              <a:spcAft>
                <a:spcPts val="0"/>
              </a:spcAft>
              <a:buClr>
                <a:schemeClr val="dk1"/>
              </a:buClr>
              <a:buFont typeface="Arial"/>
              <a:buNone/>
            </a:pPr>
            <a:endParaRPr sz="1200" b="1"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1" i="0" u="none" strike="noStrike" cap="none" baseline="0">
                <a:solidFill>
                  <a:schemeClr val="dk1"/>
                </a:solidFill>
                <a:latin typeface="Arial"/>
                <a:ea typeface="Arial"/>
                <a:cs typeface="Arial"/>
                <a:sym typeface="Arial"/>
              </a:rPr>
              <a:t>Slides copyright © 1996, 2001, 2005, 2009, 2014</a:t>
            </a:r>
            <a:r>
              <a:rPr lang="en-US" sz="1800" b="0" i="0" u="none" strike="noStrike" cap="none" baseline="0">
                <a:solidFill>
                  <a:schemeClr val="dk1"/>
                </a:solidFill>
                <a:latin typeface="Arial"/>
                <a:ea typeface="Arial"/>
                <a:cs typeface="Arial"/>
                <a:sym typeface="Arial"/>
              </a:rPr>
              <a:t> </a:t>
            </a:r>
            <a:r>
              <a:rPr lang="en-US" sz="1200" b="1" i="0" u="none" strike="noStrike" cap="none" baseline="0">
                <a:solidFill>
                  <a:schemeClr val="dk1"/>
                </a:solidFill>
                <a:latin typeface="Arial"/>
                <a:ea typeface="Arial"/>
                <a:cs typeface="Arial"/>
                <a:sym typeface="Arial"/>
              </a:rPr>
              <a:t>by Roger S. Pressman</a:t>
            </a:r>
          </a:p>
          <a:p>
            <a:pPr marL="0" marR="0" lvl="0" indent="0" algn="l" rtl="0">
              <a:lnSpc>
                <a:spcPct val="100000"/>
              </a:lnSpc>
              <a:spcBef>
                <a:spcPts val="0"/>
              </a:spcBef>
              <a:spcAft>
                <a:spcPts val="0"/>
              </a:spcAft>
              <a:buClr>
                <a:schemeClr val="dk1"/>
              </a:buClr>
              <a:buFont typeface="Arial"/>
              <a:buNone/>
            </a:pPr>
            <a:endParaRPr sz="1800" b="1" i="1" u="none" strike="noStrike" cap="none" baseline="0">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US" sz="1800" b="1" i="1" u="none" strike="noStrike" cap="none" baseline="0">
                <a:solidFill>
                  <a:schemeClr val="dk2"/>
                </a:solidFill>
                <a:latin typeface="Arial"/>
                <a:ea typeface="Arial"/>
                <a:cs typeface="Arial"/>
                <a:sym typeface="Arial"/>
              </a:rPr>
              <a:t>For non-profit educational use only</a:t>
            </a:r>
          </a:p>
          <a:p>
            <a:pPr marL="0" marR="0" lvl="0" indent="0" algn="l" rtl="0">
              <a:lnSpc>
                <a:spcPct val="100000"/>
              </a:lnSpc>
              <a:spcBef>
                <a:spcPts val="0"/>
              </a:spcBef>
              <a:spcAft>
                <a:spcPts val="0"/>
              </a:spcAft>
              <a:buClr>
                <a:schemeClr val="dk1"/>
              </a:buClr>
              <a:buFont typeface="Arial"/>
              <a:buNone/>
            </a:pPr>
            <a:endParaRPr sz="1400" b="0"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a:solidFill>
                  <a:schemeClr val="dk1"/>
                </a:solidFill>
                <a:latin typeface="Arial"/>
                <a:ea typeface="Arial"/>
                <a:cs typeface="Arial"/>
                <a:sym typeface="Arial"/>
              </a:rPr>
              <a:t>May be reproduced ONLY for student use at the university level when used in conjunction with </a:t>
            </a:r>
            <a:r>
              <a:rPr lang="en-US" sz="1200" b="0" i="1" u="none" strike="noStrike" cap="none" baseline="0">
                <a:solidFill>
                  <a:schemeClr val="dk1"/>
                </a:solidFill>
                <a:latin typeface="Arial"/>
                <a:ea typeface="Arial"/>
                <a:cs typeface="Arial"/>
                <a:sym typeface="Arial"/>
              </a:rPr>
              <a:t>Software Engineering: A Practitioner's Approach, 8/e. </a:t>
            </a:r>
            <a:r>
              <a:rPr lang="en-US" sz="1200" b="0" i="0" u="none" strike="noStrike" cap="none" baseline="0">
                <a:solidFill>
                  <a:schemeClr val="dk1"/>
                </a:solidFill>
                <a:latin typeface="Arial"/>
                <a:ea typeface="Arial"/>
                <a:cs typeface="Arial"/>
                <a:sym typeface="Arial"/>
              </a:rPr>
              <a:t>Any other reproduction or use is prohibited without the express written permission of the author.</a:t>
            </a:r>
          </a:p>
          <a:p>
            <a:pPr marL="0" marR="0" lvl="0" indent="0" algn="l" rtl="0">
              <a:lnSpc>
                <a:spcPct val="100000"/>
              </a:lnSpc>
              <a:spcBef>
                <a:spcPts val="0"/>
              </a:spcBef>
              <a:spcAft>
                <a:spcPts val="0"/>
              </a:spcAft>
              <a:buClr>
                <a:schemeClr val="dk1"/>
              </a:buClr>
              <a:buFont typeface="Arial"/>
              <a:buNone/>
            </a:pPr>
            <a:endParaRPr sz="1200" b="0"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05" name="Shape 205"/>
          <p:cNvSpPr txBox="1">
            <a:spLocks noGrp="1"/>
          </p:cNvSpPr>
          <p:nvPr>
            <p:ph type="title"/>
          </p:nvPr>
        </p:nvSpPr>
        <p:spPr>
          <a:xfrm>
            <a:off x="266701" y="260648"/>
            <a:ext cx="79247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Assessing Content Semantics</a:t>
            </a:r>
          </a:p>
        </p:txBody>
      </p:sp>
      <p:sp>
        <p:nvSpPr>
          <p:cNvPr id="206" name="Shape 206"/>
          <p:cNvSpPr txBox="1">
            <a:spLocks noGrp="1"/>
          </p:cNvSpPr>
          <p:nvPr>
            <p:ph sz="quarter" idx="1"/>
          </p:nvPr>
        </p:nvSpPr>
        <p:spPr>
          <a:xfrm>
            <a:off x="457200" y="836712"/>
            <a:ext cx="4834880" cy="3505944"/>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the information factually accurate?</a:t>
            </a:r>
          </a:p>
          <a:p>
            <a:pPr marL="342900" marR="0" lvl="0" indent="-342900" algn="l" rtl="0">
              <a:lnSpc>
                <a:spcPct val="90000"/>
              </a:lnSpc>
              <a:spcBef>
                <a:spcPts val="30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the information concise and to the point?</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the layout of the content object easy for the user to understand?</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Can information embedded within a content object be found easily?</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Have proper references been provided for all information derived from other sources?</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the information presented consistent internally and consistent with information presented in other content objects?</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the content offensive, misleading, or does it open the door to litigation?</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the content infringe on existing copyrights or trademarks?</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the content contain internal links that supplement existing content? Are the links correct?</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the aesthetic style of the content conflict with the aesthetic style of the interface?</a:t>
            </a:r>
          </a:p>
        </p:txBody>
      </p:sp>
      <p:sp>
        <p:nvSpPr>
          <p:cNvPr id="2" name="مستطيل 1"/>
          <p:cNvSpPr/>
          <p:nvPr/>
        </p:nvSpPr>
        <p:spPr>
          <a:xfrm>
            <a:off x="7494747" y="476672"/>
            <a:ext cx="1330814" cy="307777"/>
          </a:xfrm>
          <a:prstGeom prst="rect">
            <a:avLst/>
          </a:prstGeom>
        </p:spPr>
        <p:txBody>
          <a:bodyPr wrap="none">
            <a:spAutoFit/>
          </a:bodyPr>
          <a:lstStyle/>
          <a:p>
            <a:r>
              <a:rPr lang="ar-SA" dirty="0"/>
              <a:t>تقييم الدلالة المحتوى</a:t>
            </a:r>
          </a:p>
        </p:txBody>
      </p:sp>
      <p:sp>
        <p:nvSpPr>
          <p:cNvPr id="3" name="مستطيل 2"/>
          <p:cNvSpPr/>
          <p:nvPr/>
        </p:nvSpPr>
        <p:spPr>
          <a:xfrm>
            <a:off x="5724127" y="1268760"/>
            <a:ext cx="3101433" cy="5016758"/>
          </a:xfrm>
          <a:prstGeom prst="rect">
            <a:avLst/>
          </a:prstGeom>
        </p:spPr>
        <p:txBody>
          <a:bodyPr wrap="square">
            <a:spAutoFit/>
          </a:bodyPr>
          <a:lstStyle/>
          <a:p>
            <a:pPr algn="r"/>
            <a:r>
              <a:rPr lang="ar-SA" sz="1600" dirty="0"/>
              <a:t>هي معلومات دقيقة واقعي؟</a:t>
            </a:r>
          </a:p>
          <a:p>
            <a:pPr algn="r"/>
            <a:r>
              <a:rPr lang="ar-SA" sz="1600" dirty="0"/>
              <a:t>هي معلومات موجزة وإلى هذه النقطة؟</a:t>
            </a:r>
          </a:p>
          <a:p>
            <a:pPr algn="r"/>
            <a:r>
              <a:rPr lang="ar-SA" sz="1600" dirty="0"/>
              <a:t>تم تخطيط المحتوى يعترض من السهل على المستخدم أن يفهم؟</a:t>
            </a:r>
          </a:p>
          <a:p>
            <a:pPr algn="r"/>
            <a:r>
              <a:rPr lang="ar-SA" sz="1600" dirty="0"/>
              <a:t>ويمكن الاطلاع على المعلومات المضمنة في كائن المحتوى بسهولة؟</a:t>
            </a:r>
          </a:p>
          <a:p>
            <a:pPr algn="r"/>
            <a:r>
              <a:rPr lang="ar-SA" sz="1600" dirty="0"/>
              <a:t>والمراجع المناسبة قدمت لجميع المعلومات </a:t>
            </a:r>
            <a:r>
              <a:rPr lang="ar-SA" sz="1600" dirty="0" err="1"/>
              <a:t>المستقاة</a:t>
            </a:r>
            <a:r>
              <a:rPr lang="ar-SA" sz="1600" dirty="0"/>
              <a:t> من مصادر أخرى؟</a:t>
            </a:r>
          </a:p>
          <a:p>
            <a:pPr algn="r"/>
            <a:r>
              <a:rPr lang="ar-SA" sz="1600" dirty="0"/>
              <a:t>وقدمت معلومات متسقة داخليا ومتسقة مع المعلومات المقدمة في كائنات المحتويات الأخرى؟</a:t>
            </a:r>
          </a:p>
          <a:p>
            <a:pPr algn="r"/>
            <a:r>
              <a:rPr lang="ar-SA" sz="1600" dirty="0"/>
              <a:t>هو هجوم المحتوى أو مضللة، أو أنها لا تفتح الباب أمام التقاضي؟</a:t>
            </a:r>
          </a:p>
          <a:p>
            <a:pPr algn="r"/>
            <a:r>
              <a:rPr lang="ar-SA" sz="1600" dirty="0"/>
              <a:t>لا تنتهك المحتوى على حقوق الطبع والنشر أو العلامات التجارية الموجودة؟</a:t>
            </a:r>
          </a:p>
          <a:p>
            <a:pPr algn="r"/>
            <a:r>
              <a:rPr lang="ar-SA" sz="1600" dirty="0"/>
              <a:t>لا تحتوي على محتوى الروابط الداخلية التي تكمل المحتوى الموجود؟ هي الروابط صحيح؟</a:t>
            </a:r>
          </a:p>
          <a:p>
            <a:pPr algn="r"/>
            <a:r>
              <a:rPr lang="ar-SA" sz="1600" dirty="0"/>
              <a:t>هل النمط الجمالي للنزاع المحتوى مع أسلوب جمالي واجهة؟</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12" name="Shape 212"/>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13" name="Shape 213"/>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Database Testing</a:t>
            </a:r>
          </a:p>
        </p:txBody>
      </p:sp>
      <p:pic>
        <p:nvPicPr>
          <p:cNvPr id="214" name="Shape 214"/>
          <p:cNvPicPr preferRelativeResize="0"/>
          <p:nvPr/>
        </p:nvPicPr>
        <p:blipFill rotWithShape="1">
          <a:blip r:embed="rId3">
            <a:alphaModFix/>
          </a:blip>
          <a:srcRect/>
          <a:stretch/>
        </p:blipFill>
        <p:spPr>
          <a:xfrm>
            <a:off x="4953000" y="1905000"/>
            <a:ext cx="3454399" cy="4314824"/>
          </a:xfrm>
          <a:prstGeom prst="rect">
            <a:avLst/>
          </a:prstGeom>
          <a:noFill/>
          <a:ln>
            <a:noFill/>
          </a:ln>
        </p:spPr>
      </p:pic>
      <p:sp>
        <p:nvSpPr>
          <p:cNvPr id="215" name="Shape 215"/>
          <p:cNvSpPr txBox="1"/>
          <p:nvPr/>
        </p:nvSpPr>
        <p:spPr>
          <a:xfrm>
            <a:off x="1711325" y="3087686"/>
            <a:ext cx="2432049" cy="587374"/>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Tests are defined for</a:t>
            </a:r>
          </a:p>
          <a:p>
            <a:pPr marL="0" marR="0" lvl="0" indent="0" algn="ctr" rtl="0">
              <a:lnSpc>
                <a:spcPct val="9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each layer</a:t>
            </a:r>
          </a:p>
        </p:txBody>
      </p:sp>
      <p:cxnSp>
        <p:nvCxnSpPr>
          <p:cNvPr id="216" name="Shape 216"/>
          <p:cNvCxnSpPr/>
          <p:nvPr/>
        </p:nvCxnSpPr>
        <p:spPr>
          <a:xfrm rot="10800000" flipH="1">
            <a:off x="4102100" y="2165349"/>
            <a:ext cx="785811" cy="969961"/>
          </a:xfrm>
          <a:prstGeom prst="straightConnector1">
            <a:avLst/>
          </a:prstGeom>
          <a:noFill/>
          <a:ln w="12700" cap="flat" cmpd="sng">
            <a:solidFill>
              <a:schemeClr val="dk1"/>
            </a:solidFill>
            <a:prstDash val="solid"/>
            <a:miter/>
            <a:headEnd type="none" w="med" len="med"/>
            <a:tailEnd type="none" w="med" len="med"/>
          </a:ln>
        </p:spPr>
      </p:cxnSp>
      <p:cxnSp>
        <p:nvCxnSpPr>
          <p:cNvPr id="217" name="Shape 217"/>
          <p:cNvCxnSpPr/>
          <p:nvPr/>
        </p:nvCxnSpPr>
        <p:spPr>
          <a:xfrm rot="10800000" flipH="1">
            <a:off x="4133850" y="2813049"/>
            <a:ext cx="709612" cy="392112"/>
          </a:xfrm>
          <a:prstGeom prst="straightConnector1">
            <a:avLst/>
          </a:prstGeom>
          <a:noFill/>
          <a:ln w="12700" cap="flat" cmpd="sng">
            <a:solidFill>
              <a:schemeClr val="dk1"/>
            </a:solidFill>
            <a:prstDash val="solid"/>
            <a:miter/>
            <a:headEnd type="none" w="med" len="med"/>
            <a:tailEnd type="none" w="med" len="med"/>
          </a:ln>
        </p:spPr>
      </p:cxnSp>
      <p:cxnSp>
        <p:nvCxnSpPr>
          <p:cNvPr id="218" name="Shape 218"/>
          <p:cNvCxnSpPr/>
          <p:nvPr/>
        </p:nvCxnSpPr>
        <p:spPr>
          <a:xfrm>
            <a:off x="4165600" y="3308350"/>
            <a:ext cx="709612" cy="203199"/>
          </a:xfrm>
          <a:prstGeom prst="straightConnector1">
            <a:avLst/>
          </a:prstGeom>
          <a:noFill/>
          <a:ln w="12700" cap="flat" cmpd="sng">
            <a:solidFill>
              <a:schemeClr val="dk1"/>
            </a:solidFill>
            <a:prstDash val="solid"/>
            <a:miter/>
            <a:headEnd type="none" w="med" len="med"/>
            <a:tailEnd type="none" w="med" len="med"/>
          </a:ln>
        </p:spPr>
      </p:cxnSp>
      <p:cxnSp>
        <p:nvCxnSpPr>
          <p:cNvPr id="219" name="Shape 219"/>
          <p:cNvCxnSpPr/>
          <p:nvPr/>
        </p:nvCxnSpPr>
        <p:spPr>
          <a:xfrm>
            <a:off x="4135437" y="3395662"/>
            <a:ext cx="755649" cy="831850"/>
          </a:xfrm>
          <a:prstGeom prst="straightConnector1">
            <a:avLst/>
          </a:prstGeom>
          <a:noFill/>
          <a:ln w="12700" cap="flat" cmpd="sng">
            <a:solidFill>
              <a:schemeClr val="dk1"/>
            </a:solidFill>
            <a:prstDash val="solid"/>
            <a:miter/>
            <a:headEnd type="none" w="med" len="med"/>
            <a:tailEnd type="none" w="med" len="med"/>
          </a:ln>
        </p:spPr>
      </p:cxnSp>
      <p:cxnSp>
        <p:nvCxnSpPr>
          <p:cNvPr id="220" name="Shape 220"/>
          <p:cNvCxnSpPr/>
          <p:nvPr/>
        </p:nvCxnSpPr>
        <p:spPr>
          <a:xfrm>
            <a:off x="4090987" y="3481387"/>
            <a:ext cx="785811" cy="1477961"/>
          </a:xfrm>
          <a:prstGeom prst="straightConnector1">
            <a:avLst/>
          </a:prstGeom>
          <a:noFill/>
          <a:ln w="12700" cap="flat" cmpd="sng">
            <a:solidFill>
              <a:schemeClr val="dk1"/>
            </a:solidFill>
            <a:prstDash val="solid"/>
            <a:miter/>
            <a:headEnd type="none" w="med" len="med"/>
            <a:tailEnd type="none" w="med" len="med"/>
          </a:ln>
        </p:spPr>
      </p:cxnSp>
      <p:sp>
        <p:nvSpPr>
          <p:cNvPr id="2" name="مستطيل 1"/>
          <p:cNvSpPr/>
          <p:nvPr/>
        </p:nvSpPr>
        <p:spPr>
          <a:xfrm>
            <a:off x="5957580" y="764704"/>
            <a:ext cx="1677062" cy="369332"/>
          </a:xfrm>
          <a:prstGeom prst="rect">
            <a:avLst/>
          </a:prstGeom>
        </p:spPr>
        <p:txBody>
          <a:bodyPr wrap="none">
            <a:spAutoFit/>
          </a:bodyPr>
          <a:lstStyle/>
          <a:p>
            <a:r>
              <a:rPr lang="ar-SA" sz="1800" dirty="0"/>
              <a:t>اختبار قاعدة البيانات</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Shape 22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26" name="Shape 226"/>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27" name="Shape 227"/>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User Interface Testing</a:t>
            </a:r>
          </a:p>
        </p:txBody>
      </p:sp>
      <p:sp>
        <p:nvSpPr>
          <p:cNvPr id="228" name="Shape 228"/>
          <p:cNvSpPr txBox="1">
            <a:spLocks noGrp="1"/>
          </p:cNvSpPr>
          <p:nvPr>
            <p:ph sz="quarter" idx="1"/>
          </p:nvPr>
        </p:nvSpPr>
        <p:spPr>
          <a:xfrm>
            <a:off x="224834" y="1340768"/>
            <a:ext cx="4779214" cy="39623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Interface features are tested to ensure that design rules, aesthetics, and related visual content is available for the user without error.</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Individual interface mechanisms are tested in a manner that is analogous to unit testing.</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Each interface mechanism is tested within the context of a use-case or NSU for a specific user category.</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complete interface is tested against selected use-cases and NSUs to uncover errors in the semantics of the interface.</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interface is tested within a variety of environments (e.g., browsers) to ensure that it will be compatible.</a:t>
            </a:r>
            <a:r>
              <a:rPr lang="en-US" sz="1800" b="0" i="1" u="none" strike="noStrike" cap="none" baseline="0" dirty="0">
                <a:solidFill>
                  <a:schemeClr val="dk1"/>
                </a:solidFill>
                <a:latin typeface="Helvetica Neue"/>
                <a:ea typeface="Helvetica Neue"/>
                <a:cs typeface="Helvetica Neue"/>
                <a:sym typeface="Helvetica Neue"/>
              </a:rPr>
              <a:t> </a:t>
            </a:r>
          </a:p>
        </p:txBody>
      </p:sp>
      <p:sp>
        <p:nvSpPr>
          <p:cNvPr id="2" name="مستطيل 1"/>
          <p:cNvSpPr/>
          <p:nvPr/>
        </p:nvSpPr>
        <p:spPr>
          <a:xfrm>
            <a:off x="6805457" y="692696"/>
            <a:ext cx="1476686" cy="307777"/>
          </a:xfrm>
          <a:prstGeom prst="rect">
            <a:avLst/>
          </a:prstGeom>
        </p:spPr>
        <p:txBody>
          <a:bodyPr wrap="none">
            <a:spAutoFit/>
          </a:bodyPr>
          <a:lstStyle/>
          <a:p>
            <a:r>
              <a:rPr lang="ar-SA" dirty="0"/>
              <a:t>واجهة المستخدم اختبار</a:t>
            </a:r>
          </a:p>
        </p:txBody>
      </p:sp>
      <p:sp>
        <p:nvSpPr>
          <p:cNvPr id="3" name="مستطيل 2"/>
          <p:cNvSpPr/>
          <p:nvPr/>
        </p:nvSpPr>
        <p:spPr>
          <a:xfrm>
            <a:off x="5004048" y="1430420"/>
            <a:ext cx="3835152" cy="3693319"/>
          </a:xfrm>
          <a:prstGeom prst="rect">
            <a:avLst/>
          </a:prstGeom>
        </p:spPr>
        <p:txBody>
          <a:bodyPr wrap="square">
            <a:spAutoFit/>
          </a:bodyPr>
          <a:lstStyle/>
          <a:p>
            <a:pPr algn="r"/>
            <a:r>
              <a:rPr lang="ar-SA" sz="1800" dirty="0"/>
              <a:t>ويتم اختبار ميزات واجهة لضمان أن قواعد التصميم، وعلم الجمال، والمحتوى المرئي ذات الصلة متاح للمستخدم دون خطأ.</a:t>
            </a:r>
          </a:p>
          <a:p>
            <a:pPr algn="r"/>
            <a:r>
              <a:rPr lang="ar-SA" sz="1800" dirty="0"/>
              <a:t>يتم اختبار آليات واجهة الفردية بطريقة غير مماثلة لاختبار وحدة.</a:t>
            </a:r>
          </a:p>
          <a:p>
            <a:pPr algn="r"/>
            <a:r>
              <a:rPr lang="ar-SA" sz="1800" dirty="0"/>
              <a:t>يتم اختبار كل آلية واجهة ضمن سياق الحالة استخدام أو </a:t>
            </a:r>
            <a:r>
              <a:rPr lang="en-US" sz="1800" dirty="0"/>
              <a:t>NSU </a:t>
            </a:r>
            <a:r>
              <a:rPr lang="ar-SA" sz="1800" dirty="0"/>
              <a:t>لفئة محددة من المستخدمين.</a:t>
            </a:r>
          </a:p>
          <a:p>
            <a:pPr algn="r"/>
            <a:r>
              <a:rPr lang="ar-SA" sz="1800" dirty="0"/>
              <a:t>يتم اختبار واجهة كاملة من الاستخدام الحالات المختارة و</a:t>
            </a:r>
            <a:r>
              <a:rPr lang="en-US" sz="1800" dirty="0"/>
              <a:t>NSUs </a:t>
            </a:r>
            <a:r>
              <a:rPr lang="ar-SA" sz="1800" dirty="0"/>
              <a:t>لكشف الأخطاء في دلالات واجهة.</a:t>
            </a:r>
          </a:p>
          <a:p>
            <a:pPr algn="r"/>
            <a:r>
              <a:rPr lang="ar-SA" sz="1800" dirty="0"/>
              <a:t>يتم اختبار واجهة ضمن مجموعة متنوعة من البيئات (على سبيل المثال، متصفحات) للتأكد من أنه سيكون متوافق.</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35" name="Shape 235"/>
          <p:cNvSpPr txBox="1">
            <a:spLocks noGrp="1"/>
          </p:cNvSpPr>
          <p:nvPr>
            <p:ph type="title"/>
          </p:nvPr>
        </p:nvSpPr>
        <p:spPr>
          <a:xfrm>
            <a:off x="539552" y="260648"/>
            <a:ext cx="79247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Interface Mechanisms-I</a:t>
            </a:r>
          </a:p>
        </p:txBody>
      </p:sp>
      <p:sp>
        <p:nvSpPr>
          <p:cNvPr id="236" name="Shape 236"/>
          <p:cNvSpPr txBox="1">
            <a:spLocks noGrp="1"/>
          </p:cNvSpPr>
          <p:nvPr>
            <p:ph sz="quarter" idx="1"/>
          </p:nvPr>
        </p:nvSpPr>
        <p:spPr>
          <a:xfrm>
            <a:off x="457200" y="1219200"/>
            <a:ext cx="5626968" cy="493776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Links</a:t>
            </a:r>
            <a:r>
              <a:rPr lang="en-US" sz="2000" b="0" i="0" u="none" strike="noStrike" cap="none" baseline="0" dirty="0">
                <a:solidFill>
                  <a:schemeClr val="dk1"/>
                </a:solidFill>
                <a:latin typeface="Helvetica Neue"/>
                <a:ea typeface="Helvetica Neue"/>
                <a:cs typeface="Helvetica Neue"/>
                <a:sym typeface="Helvetica Neue"/>
              </a:rPr>
              <a:t>—navigation mechanisms that link the user to some other content object or function.</a:t>
            </a:r>
          </a:p>
          <a:p>
            <a:pPr marL="342900" marR="0" lvl="0" indent="-342900" algn="l" rtl="0">
              <a:lnSpc>
                <a:spcPct val="90000"/>
              </a:lnSpc>
              <a:spcBef>
                <a:spcPts val="30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Forms</a:t>
            </a:r>
            <a:r>
              <a:rPr lang="en-US" sz="2000" b="0" i="0" u="none" strike="noStrike" cap="none" baseline="0" dirty="0">
                <a:solidFill>
                  <a:schemeClr val="dk1"/>
                </a:solidFill>
                <a:latin typeface="Helvetica Neue"/>
                <a:ea typeface="Helvetica Neue"/>
                <a:cs typeface="Helvetica Neue"/>
                <a:sym typeface="Helvetica Neue"/>
              </a:rPr>
              <a:t>—a structured document containing blank fields that are filled in by the user. The data contained in the fields are used as input to one or more </a:t>
            </a:r>
            <a:r>
              <a:rPr lang="en-US" sz="2000" b="0" i="0" u="none" strike="noStrike" cap="none" baseline="0" dirty="0" err="1">
                <a:solidFill>
                  <a:schemeClr val="dk1"/>
                </a:solidFill>
                <a:latin typeface="Helvetica Neue"/>
                <a:ea typeface="Helvetica Neue"/>
                <a:cs typeface="Helvetica Neue"/>
                <a:sym typeface="Helvetica Neue"/>
              </a:rPr>
              <a:t>WebApp</a:t>
            </a:r>
            <a:r>
              <a:rPr lang="en-US" sz="2000" b="0" i="0" u="none" strike="noStrike" cap="none" baseline="0" dirty="0">
                <a:solidFill>
                  <a:schemeClr val="dk1"/>
                </a:solidFill>
                <a:latin typeface="Helvetica Neue"/>
                <a:ea typeface="Helvetica Neue"/>
                <a:cs typeface="Helvetica Neue"/>
                <a:sym typeface="Helvetica Neue"/>
              </a:rPr>
              <a:t> functions.</a:t>
            </a:r>
          </a:p>
          <a:p>
            <a:pPr marL="342900" marR="0" lvl="0" indent="-342900" algn="l" rtl="0">
              <a:lnSpc>
                <a:spcPct val="90000"/>
              </a:lnSpc>
              <a:spcBef>
                <a:spcPts val="36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Client-side scripting</a:t>
            </a:r>
            <a:r>
              <a:rPr lang="en-US" sz="2000" b="0" i="0" u="none" strike="noStrike" cap="none" baseline="0" dirty="0">
                <a:solidFill>
                  <a:schemeClr val="dk1"/>
                </a:solidFill>
                <a:latin typeface="Helvetica Neue"/>
                <a:ea typeface="Helvetica Neue"/>
                <a:cs typeface="Helvetica Neue"/>
                <a:sym typeface="Helvetica Neue"/>
              </a:rPr>
              <a:t>—a list of programmed commands in a scripting language (e.g., </a:t>
            </a:r>
            <a:r>
              <a:rPr lang="en-US" sz="2000" b="0" i="0" u="none" strike="noStrike" cap="none" baseline="0" dirty="0" err="1">
                <a:solidFill>
                  <a:schemeClr val="dk1"/>
                </a:solidFill>
                <a:latin typeface="Helvetica Neue"/>
                <a:ea typeface="Helvetica Neue"/>
                <a:cs typeface="Helvetica Neue"/>
                <a:sym typeface="Helvetica Neue"/>
              </a:rPr>
              <a:t>Javascript</a:t>
            </a:r>
            <a:r>
              <a:rPr lang="en-US" sz="2000" b="0" i="0" u="none" strike="noStrike" cap="none" baseline="0" dirty="0">
                <a:solidFill>
                  <a:schemeClr val="dk1"/>
                </a:solidFill>
                <a:latin typeface="Helvetica Neue"/>
                <a:ea typeface="Helvetica Neue"/>
                <a:cs typeface="Helvetica Neue"/>
                <a:sym typeface="Helvetica Neue"/>
              </a:rPr>
              <a:t>) that handle information input via forms or other user interactions</a:t>
            </a:r>
          </a:p>
          <a:p>
            <a:pPr marL="342900" marR="0" lvl="0" indent="-342900" algn="l" rtl="0">
              <a:lnSpc>
                <a:spcPct val="90000"/>
              </a:lnSpc>
              <a:spcBef>
                <a:spcPts val="36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Dynamic HTML</a:t>
            </a:r>
            <a:r>
              <a:rPr lang="en-US" sz="2000" b="0" i="0" u="none" strike="noStrike" cap="none" baseline="0" dirty="0">
                <a:solidFill>
                  <a:schemeClr val="dk1"/>
                </a:solidFill>
                <a:latin typeface="Helvetica Neue"/>
                <a:ea typeface="Helvetica Neue"/>
                <a:cs typeface="Helvetica Neue"/>
                <a:sym typeface="Helvetica Neue"/>
              </a:rPr>
              <a:t>—leads to content objects that are manipulated on the client side using scripting or cascading style sheets (CSS).</a:t>
            </a:r>
          </a:p>
          <a:p>
            <a:pPr marL="342900" marR="0" lvl="0" indent="-342900" algn="l" rtl="0">
              <a:lnSpc>
                <a:spcPct val="90000"/>
              </a:lnSpc>
              <a:spcBef>
                <a:spcPts val="30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Client-side pop-up windows</a:t>
            </a:r>
            <a:r>
              <a:rPr lang="en-US" sz="2000" b="0" i="0" u="none" strike="noStrike" cap="none" baseline="0" dirty="0">
                <a:solidFill>
                  <a:schemeClr val="dk1"/>
                </a:solidFill>
                <a:latin typeface="Helvetica Neue"/>
                <a:ea typeface="Helvetica Neue"/>
                <a:cs typeface="Helvetica Neue"/>
                <a:sym typeface="Helvetica Neue"/>
              </a:rPr>
              <a:t>—small windows that pop-up without user interaction. These windows can be content-oriented and may require some form of user interaction.</a:t>
            </a:r>
          </a:p>
        </p:txBody>
      </p:sp>
      <p:sp>
        <p:nvSpPr>
          <p:cNvPr id="2" name="مستطيل 1"/>
          <p:cNvSpPr/>
          <p:nvPr/>
        </p:nvSpPr>
        <p:spPr>
          <a:xfrm>
            <a:off x="7465106" y="836712"/>
            <a:ext cx="1374094" cy="307777"/>
          </a:xfrm>
          <a:prstGeom prst="rect">
            <a:avLst/>
          </a:prstGeom>
        </p:spPr>
        <p:txBody>
          <a:bodyPr wrap="none">
            <a:spAutoFit/>
          </a:bodyPr>
          <a:lstStyle/>
          <a:p>
            <a:r>
              <a:rPr lang="ar-SA" dirty="0"/>
              <a:t>واجهة اختبار آليات-</a:t>
            </a:r>
            <a:r>
              <a:rPr lang="en-US" dirty="0"/>
              <a:t>I</a:t>
            </a:r>
            <a:endParaRPr lang="ar-SA" dirty="0"/>
          </a:p>
        </p:txBody>
      </p:sp>
      <p:sp>
        <p:nvSpPr>
          <p:cNvPr id="3" name="مستطيل 2"/>
          <p:cNvSpPr/>
          <p:nvPr/>
        </p:nvSpPr>
        <p:spPr>
          <a:xfrm>
            <a:off x="6012159" y="1268760"/>
            <a:ext cx="2846177" cy="5509200"/>
          </a:xfrm>
          <a:prstGeom prst="rect">
            <a:avLst/>
          </a:prstGeom>
        </p:spPr>
        <p:txBody>
          <a:bodyPr wrap="square">
            <a:spAutoFit/>
          </a:bodyPr>
          <a:lstStyle/>
          <a:p>
            <a:pPr algn="r"/>
            <a:r>
              <a:rPr lang="ar-SA" sz="1600" dirty="0"/>
              <a:t>آليات وصلات الملاحة التي تصل للمستخدم لبعض وجوه المحتوى أو وظائف أخرى.</a:t>
            </a:r>
          </a:p>
          <a:p>
            <a:pPr algn="r"/>
            <a:r>
              <a:rPr lang="ar-SA" sz="1600" dirty="0"/>
              <a:t>أشكال وثيقة منظم تحتوي على حقول فارغة التي تملأ من قبل المستخدم. وتستخدم البيانات الواردة في مجالات كمدخل إلى واحد أو أكثر من الوظائف </a:t>
            </a:r>
            <a:r>
              <a:rPr lang="en-US" sz="1600" dirty="0" err="1"/>
              <a:t>WebApp</a:t>
            </a:r>
            <a:r>
              <a:rPr lang="en-US" sz="1600" dirty="0"/>
              <a:t>.</a:t>
            </a:r>
          </a:p>
          <a:p>
            <a:pPr algn="r"/>
            <a:r>
              <a:rPr lang="ar-SA" sz="1600" dirty="0"/>
              <a:t>من جانب العميل البرمجة النصية لائحة أوامر المبرمجة في لغة البرمجة (على سبيل المثال، جافا سكريبت) التي تتعامل مع المعلومات المدخلة عبر أشكال أو تفاعلات المستخدم أخرى</a:t>
            </a:r>
          </a:p>
          <a:p>
            <a:pPr algn="r"/>
            <a:r>
              <a:rPr lang="ar-SA" sz="1600" dirty="0"/>
              <a:t>ديناميكية </a:t>
            </a:r>
            <a:r>
              <a:rPr lang="en-US" sz="1600" dirty="0"/>
              <a:t>HTML-</a:t>
            </a:r>
            <a:r>
              <a:rPr lang="ar-SA" sz="1600" dirty="0"/>
              <a:t>يؤدي إلى كائنات المحتوى الذي يتم معالجته على جانب العميل باستخدام أوراق البرمجة أو الأنماط المتتالية (</a:t>
            </a:r>
            <a:r>
              <a:rPr lang="en-US" sz="1600" dirty="0"/>
              <a:t>CSS).</a:t>
            </a:r>
          </a:p>
          <a:p>
            <a:pPr algn="r"/>
            <a:r>
              <a:rPr lang="ar-SA" sz="1600" dirty="0"/>
              <a:t>من جانب العميل المنبثقة النوافذ الصغيرة نوافذ يمكن المنبثقة دون تدخل المستخدم. ويمكن لهذه النوافذ تكون موجهة المحتوى وربما تتطلب نوعا من التفاعل مع المستخدم.</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43" name="Shape 243"/>
          <p:cNvSpPr txBox="1">
            <a:spLocks noGrp="1"/>
          </p:cNvSpPr>
          <p:nvPr>
            <p:ph type="title"/>
          </p:nvPr>
        </p:nvSpPr>
        <p:spPr>
          <a:xfrm>
            <a:off x="557421" y="188640"/>
            <a:ext cx="76199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Interface Mechanisms-II</a:t>
            </a:r>
          </a:p>
        </p:txBody>
      </p:sp>
      <p:sp>
        <p:nvSpPr>
          <p:cNvPr id="244" name="Shape 244"/>
          <p:cNvSpPr txBox="1">
            <a:spLocks noGrp="1"/>
          </p:cNvSpPr>
          <p:nvPr>
            <p:ph sz="quarter" idx="1"/>
          </p:nvPr>
        </p:nvSpPr>
        <p:spPr>
          <a:xfrm>
            <a:off x="107504" y="1227544"/>
            <a:ext cx="4808483" cy="493776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CGI scripts</a:t>
            </a:r>
            <a:r>
              <a:rPr lang="en-US" sz="1600" b="0" i="0" u="none" strike="noStrike" cap="none" baseline="0" dirty="0">
                <a:solidFill>
                  <a:schemeClr val="dk1"/>
                </a:solidFill>
                <a:latin typeface="Helvetica Neue"/>
                <a:ea typeface="Helvetica Neue"/>
                <a:cs typeface="Helvetica Neue"/>
                <a:sym typeface="Helvetica Neue"/>
              </a:rPr>
              <a:t>—a common gateway interface (CGI) script implements a standard method that allows a Web server to interact dynamically with users (e.g., a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that contains forms may use a CGI script to process the data contained in the form once it is submitted by the user).</a:t>
            </a:r>
          </a:p>
          <a:p>
            <a:pPr marL="342900" marR="0" lvl="0" indent="-342900" algn="l" rtl="0">
              <a:lnSpc>
                <a:spcPct val="90000"/>
              </a:lnSpc>
              <a:spcBef>
                <a:spcPts val="320"/>
              </a:spcBef>
              <a:spcAft>
                <a:spcPts val="0"/>
              </a:spcAft>
              <a:buClr>
                <a:schemeClr val="folHlink"/>
              </a:buClr>
              <a:buSzPct val="75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Streaming content</a:t>
            </a:r>
            <a:r>
              <a:rPr lang="en-US" sz="1600" b="0" i="0" u="none" strike="noStrike" cap="none" baseline="0" dirty="0">
                <a:solidFill>
                  <a:schemeClr val="dk1"/>
                </a:solidFill>
                <a:latin typeface="Helvetica Neue"/>
                <a:ea typeface="Helvetica Neue"/>
                <a:cs typeface="Helvetica Neue"/>
                <a:sym typeface="Helvetica Neue"/>
              </a:rPr>
              <a:t>—rather than waiting for a request from the client-side, content objects are downloaded automatically from the server side. This approach is sometimes called “push” technology because the server pushes data to the client.</a:t>
            </a:r>
          </a:p>
          <a:p>
            <a:pPr marL="342900" marR="0" lvl="0" indent="-342900" algn="l" rtl="0">
              <a:lnSpc>
                <a:spcPct val="90000"/>
              </a:lnSpc>
              <a:spcBef>
                <a:spcPts val="320"/>
              </a:spcBef>
              <a:spcAft>
                <a:spcPts val="0"/>
              </a:spcAft>
              <a:buClr>
                <a:schemeClr val="folHlink"/>
              </a:buClr>
              <a:buSzPct val="75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Cookies</a:t>
            </a:r>
            <a:r>
              <a:rPr lang="en-US" sz="1600" b="0" i="0" u="none" strike="noStrike" cap="none" baseline="0" dirty="0">
                <a:solidFill>
                  <a:schemeClr val="dk1"/>
                </a:solidFill>
                <a:latin typeface="Helvetica Neue"/>
                <a:ea typeface="Helvetica Neue"/>
                <a:cs typeface="Helvetica Neue"/>
                <a:sym typeface="Helvetica Neue"/>
              </a:rPr>
              <a:t>—a block of data sent by the server and stored by a browser as a consequence of a specific user interaction. The content of the data is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-specific (e.g., user identification data or a list of items that have been selected for purchase by the user).</a:t>
            </a:r>
          </a:p>
          <a:p>
            <a:pPr marL="342900" marR="0" lvl="0" indent="-342900" algn="l" rtl="0">
              <a:lnSpc>
                <a:spcPct val="90000"/>
              </a:lnSpc>
              <a:spcBef>
                <a:spcPts val="320"/>
              </a:spcBef>
              <a:spcAft>
                <a:spcPts val="0"/>
              </a:spcAft>
              <a:buClr>
                <a:schemeClr val="folHlink"/>
              </a:buClr>
              <a:buSzPct val="75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Application specific interface mechanisms</a:t>
            </a:r>
            <a:r>
              <a:rPr lang="en-US" sz="1600" b="0" i="0" u="none" strike="noStrike" cap="none" baseline="0" dirty="0">
                <a:solidFill>
                  <a:schemeClr val="dk1"/>
                </a:solidFill>
                <a:latin typeface="Helvetica Neue"/>
                <a:ea typeface="Helvetica Neue"/>
                <a:cs typeface="Helvetica Neue"/>
                <a:sym typeface="Helvetica Neue"/>
              </a:rPr>
              <a:t>—include one or more “macro” interface mechanisms such as a shopping cart, credit card processing, or a shipping cost calculator.</a:t>
            </a:r>
          </a:p>
        </p:txBody>
      </p:sp>
      <p:sp>
        <p:nvSpPr>
          <p:cNvPr id="3" name="مستطيل 2"/>
          <p:cNvSpPr/>
          <p:nvPr/>
        </p:nvSpPr>
        <p:spPr>
          <a:xfrm>
            <a:off x="5292080" y="1124744"/>
            <a:ext cx="3547120" cy="5509200"/>
          </a:xfrm>
          <a:prstGeom prst="rect">
            <a:avLst/>
          </a:prstGeom>
        </p:spPr>
        <p:txBody>
          <a:bodyPr wrap="square">
            <a:spAutoFit/>
          </a:bodyPr>
          <a:lstStyle/>
          <a:p>
            <a:pPr marL="285750" indent="-285750" algn="r" rtl="1">
              <a:buFont typeface="Arial" pitchFamily="34" charset="0"/>
              <a:buChar char="•"/>
            </a:pPr>
            <a:r>
              <a:rPr lang="ar-SA" sz="1600" dirty="0"/>
              <a:t>مخطوطات واحد </a:t>
            </a:r>
            <a:r>
              <a:rPr lang="en-US" sz="1600" dirty="0"/>
              <a:t>CGI </a:t>
            </a:r>
            <a:r>
              <a:rPr lang="ar-SA" sz="1600" dirty="0"/>
              <a:t>واجهة العبارة الشائعة (</a:t>
            </a:r>
            <a:r>
              <a:rPr lang="en-US" sz="1600" dirty="0"/>
              <a:t>CGI) </a:t>
            </a:r>
            <a:r>
              <a:rPr lang="ar-SA" sz="1600" dirty="0"/>
              <a:t>النصي يطبق الأسلوب القياسي الذي يسمح ملقم ويب للتفاعل حيوي مع المستخدمين (على سبيل المثال، وهو </a:t>
            </a:r>
            <a:r>
              <a:rPr lang="en-US" sz="1600" dirty="0" err="1"/>
              <a:t>WebApp</a:t>
            </a:r>
            <a:r>
              <a:rPr lang="en-US" sz="1600" dirty="0"/>
              <a:t> </a:t>
            </a:r>
            <a:r>
              <a:rPr lang="ar-SA" sz="1600" dirty="0"/>
              <a:t>التي تحتوي على الأشكال التي يمكن استخدام برنامج نصي </a:t>
            </a:r>
            <a:r>
              <a:rPr lang="en-US" sz="1600" dirty="0"/>
              <a:t>CGI </a:t>
            </a:r>
            <a:r>
              <a:rPr lang="ar-SA" sz="1600" dirty="0"/>
              <a:t>لمعالجة البيانات الواردة في النموذج بمجرد تقديمه من قبل المستخدم).</a:t>
            </a:r>
          </a:p>
          <a:p>
            <a:pPr marL="285750" indent="-285750" algn="r" rtl="1">
              <a:buFont typeface="Arial" pitchFamily="34" charset="0"/>
              <a:buChar char="•"/>
            </a:pPr>
            <a:r>
              <a:rPr lang="ar-SA" sz="1600" dirty="0"/>
              <a:t>تدفق المحتوى بدلا من الانتظار لطلب من العميل، يتم تحميل الأجسام المحتوى تلقائيا من جانب الملقم. ويسمى هذا النهج في بعض الأحيان "دفع" التكنولوجيا لأن الخادم يدفع البيانات إلى العميل.</a:t>
            </a:r>
          </a:p>
          <a:p>
            <a:pPr marL="285750" indent="-285750" algn="r" rtl="1">
              <a:buFont typeface="Arial" pitchFamily="34" charset="0"/>
              <a:buChar char="•"/>
            </a:pPr>
            <a:r>
              <a:rPr lang="ar-SA" sz="1600" dirty="0"/>
              <a:t>الكوكيز كتلة من البيانات المرسلة من قبل الملقم وتخزينها من قبل متصفح نتيجة لتفاعل مستخدم معين. محتوى البيانات </a:t>
            </a:r>
            <a:r>
              <a:rPr lang="en-US" sz="1600" dirty="0" err="1"/>
              <a:t>WebApp</a:t>
            </a:r>
            <a:r>
              <a:rPr lang="en-US" sz="1600" dirty="0"/>
              <a:t> </a:t>
            </a:r>
            <a:r>
              <a:rPr lang="ar-SA" sz="1600" dirty="0"/>
              <a:t>محددة (على سبيل المثال، بيانات هوية المستخدم أو قائمة من البنود التي تم اختيارها للشراء من قبل المستخدم).</a:t>
            </a:r>
          </a:p>
          <a:p>
            <a:pPr marL="285750" indent="-285750" algn="r" rtl="1">
              <a:buFont typeface="Arial" pitchFamily="34" charset="0"/>
              <a:buChar char="•"/>
            </a:pPr>
            <a:r>
              <a:rPr lang="ar-SA" sz="1600" dirty="0"/>
              <a:t>وتشمل آليات تطبيق واجهة واحدة محددة أو أكثر "ماكرو" آليات واجهة مثل عربة التسوق، معالجة بطاقات الائتمان، أو آلة حاسبة تكلفة الشحن.</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Shape 24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51" name="Shape 251"/>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Usability Tests</a:t>
            </a:r>
          </a:p>
        </p:txBody>
      </p:sp>
      <p:sp>
        <p:nvSpPr>
          <p:cNvPr id="252" name="Shape 252"/>
          <p:cNvSpPr txBox="1">
            <a:spLocks noGrp="1"/>
          </p:cNvSpPr>
          <p:nvPr>
            <p:ph sz="quarter" idx="1"/>
          </p:nvPr>
        </p:nvSpPr>
        <p:spPr>
          <a:xfrm>
            <a:off x="228601" y="1196752"/>
            <a:ext cx="5855568" cy="449897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Design by </a:t>
            </a:r>
            <a:r>
              <a:rPr lang="en-US" sz="1800" b="0" i="0" u="none" strike="noStrike" cap="none" baseline="0" dirty="0" err="1">
                <a:solidFill>
                  <a:schemeClr val="dk1"/>
                </a:solidFill>
                <a:latin typeface="Helvetica Neue"/>
                <a:ea typeface="Helvetica Neue"/>
                <a:cs typeface="Helvetica Neue"/>
                <a:sym typeface="Helvetica Neue"/>
              </a:rPr>
              <a:t>WebE</a:t>
            </a:r>
            <a:r>
              <a:rPr lang="en-US" sz="1800" b="0" i="0" u="none" strike="noStrike" cap="none" baseline="0" dirty="0">
                <a:solidFill>
                  <a:schemeClr val="dk1"/>
                </a:solidFill>
                <a:latin typeface="Helvetica Neue"/>
                <a:ea typeface="Helvetica Neue"/>
                <a:cs typeface="Helvetica Neue"/>
                <a:sym typeface="Helvetica Neue"/>
              </a:rPr>
              <a:t> team … executed by end-users</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Testing sequence …</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Define a set of usability testing categories and identify goals for each.</a:t>
            </a:r>
          </a:p>
          <a:p>
            <a:pPr marL="742950" marR="0" lvl="1" indent="-285750" algn="l" rtl="0">
              <a:lnSpc>
                <a:spcPct val="90000"/>
              </a:lnSpc>
              <a:spcBef>
                <a:spcPts val="30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Design tests that will enable each goal to be evaluated.</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Select participants who will conduct the tests.</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Instrument participants’ interaction with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while testing is conducted.</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Develop a mechanism for assessing the usability of the </a:t>
            </a:r>
            <a:r>
              <a:rPr lang="en-US" sz="1600" b="0" i="0" u="none" strike="noStrike" cap="none" baseline="0" dirty="0" err="1">
                <a:solidFill>
                  <a:schemeClr val="dk1"/>
                </a:solidFill>
                <a:latin typeface="Helvetica Neue"/>
                <a:ea typeface="Helvetica Neue"/>
                <a:cs typeface="Helvetica Neue"/>
                <a:sym typeface="Helvetica Neue"/>
              </a:rPr>
              <a:t>WebApp</a:t>
            </a:r>
            <a:endParaRPr lang="en-US" sz="1600" b="0" i="0" u="none" strike="noStrike" cap="none" baseline="0" dirty="0">
              <a:solidFill>
                <a:schemeClr val="dk1"/>
              </a:solidFill>
              <a:latin typeface="Helvetica Neue"/>
              <a:ea typeface="Helvetica Neue"/>
              <a:cs typeface="Helvetica Neue"/>
              <a:sym typeface="Helvetica Neue"/>
            </a:endParaRPr>
          </a:p>
          <a:p>
            <a:pPr marL="342900" marR="0" lvl="0" indent="-342900" algn="l" rtl="0">
              <a:lnSpc>
                <a:spcPct val="90000"/>
              </a:lnSpc>
              <a:spcBef>
                <a:spcPts val="60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Different levels of abstraction: </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 the usability of a specific interface mechanism (e.g., a form) can be assessed</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the usability of a complete Web page (encompassing interface mechanisms, data objects and related functions) can be evaluated</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the usability of the complete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can be considered. </a:t>
            </a:r>
          </a:p>
        </p:txBody>
      </p:sp>
      <p:sp>
        <p:nvSpPr>
          <p:cNvPr id="2" name="مستطيل 1"/>
          <p:cNvSpPr/>
          <p:nvPr/>
        </p:nvSpPr>
        <p:spPr>
          <a:xfrm>
            <a:off x="7092280" y="620688"/>
            <a:ext cx="1273105" cy="307777"/>
          </a:xfrm>
          <a:prstGeom prst="rect">
            <a:avLst/>
          </a:prstGeom>
        </p:spPr>
        <p:txBody>
          <a:bodyPr wrap="none">
            <a:spAutoFit/>
          </a:bodyPr>
          <a:lstStyle/>
          <a:p>
            <a:r>
              <a:rPr lang="ar-SA" b="1" dirty="0"/>
              <a:t>اختبارات الاستخدام</a:t>
            </a:r>
          </a:p>
        </p:txBody>
      </p:sp>
      <p:sp>
        <p:nvSpPr>
          <p:cNvPr id="3" name="مستطيل 2"/>
          <p:cNvSpPr/>
          <p:nvPr/>
        </p:nvSpPr>
        <p:spPr>
          <a:xfrm>
            <a:off x="5940152" y="836712"/>
            <a:ext cx="2920752" cy="5755422"/>
          </a:xfrm>
          <a:prstGeom prst="rect">
            <a:avLst/>
          </a:prstGeom>
        </p:spPr>
        <p:txBody>
          <a:bodyPr wrap="square">
            <a:spAutoFit/>
          </a:bodyPr>
          <a:lstStyle/>
          <a:p>
            <a:pPr marL="285750" indent="-285750" algn="r" rtl="1">
              <a:buFont typeface="Arial" pitchFamily="34" charset="0"/>
              <a:buChar char="•"/>
            </a:pPr>
            <a:r>
              <a:rPr lang="ar-SA" sz="1600" dirty="0"/>
              <a:t>تصميم من قبل فريق </a:t>
            </a:r>
            <a:r>
              <a:rPr lang="en-US" sz="1600" dirty="0"/>
              <a:t>WEBE ... </a:t>
            </a:r>
            <a:r>
              <a:rPr lang="ar-SA" sz="1600" dirty="0"/>
              <a:t>المنفذة من قبل المستخدمين النهائيين</a:t>
            </a:r>
          </a:p>
          <a:p>
            <a:pPr marL="285750" indent="-285750" algn="r" rtl="1">
              <a:buFont typeface="Arial" pitchFamily="34" charset="0"/>
              <a:buChar char="•"/>
            </a:pPr>
            <a:r>
              <a:rPr lang="ar-SA" sz="1600" dirty="0"/>
              <a:t>تسلسل اختبار ...</a:t>
            </a:r>
          </a:p>
          <a:p>
            <a:pPr marL="285750" indent="-285750" algn="r" rtl="1">
              <a:buFont typeface="Arial" pitchFamily="34" charset="0"/>
              <a:buChar char="•"/>
            </a:pPr>
            <a:r>
              <a:rPr lang="ar-SA" sz="1600" dirty="0"/>
              <a:t>تحديد مجموعة من قابليتها للاستخدام فئات الاختبار وتحديد أهداف لكل منهما.</a:t>
            </a:r>
          </a:p>
          <a:p>
            <a:pPr marL="285750" indent="-285750" algn="r" rtl="1">
              <a:buFont typeface="Arial" pitchFamily="34" charset="0"/>
              <a:buChar char="•"/>
            </a:pPr>
            <a:r>
              <a:rPr lang="ar-SA" sz="1600" dirty="0"/>
              <a:t>اختبارات التصميم الذي سيمكن كل هدف يتم تقييمها.</a:t>
            </a:r>
          </a:p>
          <a:p>
            <a:pPr marL="285750" indent="-285750" algn="r" rtl="1">
              <a:buFont typeface="Arial" pitchFamily="34" charset="0"/>
              <a:buChar char="•"/>
            </a:pPr>
            <a:r>
              <a:rPr lang="ar-SA" sz="1600" dirty="0"/>
              <a:t>حدد المشاركين الذين سيتم إجراء الاختبارات.</a:t>
            </a:r>
          </a:p>
          <a:p>
            <a:pPr marL="285750" indent="-285750" algn="r" rtl="1">
              <a:buFont typeface="Arial" pitchFamily="34" charset="0"/>
              <a:buChar char="•"/>
            </a:pPr>
            <a:r>
              <a:rPr lang="ar-SA" sz="1600" dirty="0"/>
              <a:t>بينما يجرى اختبار تفاعل المشاركين الصك مع </a:t>
            </a:r>
            <a:r>
              <a:rPr lang="en-US" sz="1600" dirty="0" err="1"/>
              <a:t>WebApp</a:t>
            </a:r>
            <a:r>
              <a:rPr lang="en-US" sz="1600" dirty="0"/>
              <a:t>.</a:t>
            </a:r>
          </a:p>
          <a:p>
            <a:pPr marL="285750" indent="-285750" algn="r" rtl="1">
              <a:buFont typeface="Arial" pitchFamily="34" charset="0"/>
              <a:buChar char="•"/>
            </a:pPr>
            <a:r>
              <a:rPr lang="ar-SA" sz="1600" dirty="0"/>
              <a:t>وضع آلية لتقييم قابليتها للاستخدام </a:t>
            </a:r>
            <a:r>
              <a:rPr lang="en-US" sz="1600" dirty="0" err="1"/>
              <a:t>WebApp</a:t>
            </a:r>
            <a:endParaRPr lang="en-US" sz="1600" dirty="0"/>
          </a:p>
          <a:p>
            <a:pPr marL="285750" indent="-285750" algn="r" rtl="1">
              <a:buFont typeface="Arial" pitchFamily="34" charset="0"/>
              <a:buChar char="•"/>
            </a:pPr>
            <a:r>
              <a:rPr lang="ar-SA" sz="1600" dirty="0"/>
              <a:t>مستويات مختلفة من التجريد:</a:t>
            </a:r>
          </a:p>
          <a:p>
            <a:pPr marL="285750" indent="-285750" algn="r" rtl="1">
              <a:buFont typeface="Arial" pitchFamily="34" charset="0"/>
              <a:buChar char="•"/>
            </a:pPr>
            <a:r>
              <a:rPr lang="ar-SA" sz="1600" dirty="0"/>
              <a:t>  قابليتها للاستعمال آلية </a:t>
            </a:r>
            <a:r>
              <a:rPr lang="ar-SA" sz="1600" dirty="0" err="1"/>
              <a:t>اجهة</a:t>
            </a:r>
            <a:r>
              <a:rPr lang="ar-SA" sz="1600" dirty="0"/>
              <a:t> معينة (على سبيل المثال، شكل) يمكن تقييم</a:t>
            </a:r>
          </a:p>
          <a:p>
            <a:pPr marL="285750" indent="-285750" algn="r" rtl="1">
              <a:buFont typeface="Arial" pitchFamily="34" charset="0"/>
              <a:buChar char="•"/>
            </a:pPr>
            <a:r>
              <a:rPr lang="ar-SA" sz="1600" dirty="0"/>
              <a:t>قابليتها للاستخدام من صفحة ويب كاملة (تشمل الآليات واجهة، كائنات البيانات والمهام ذات الصلة) يمكن تقييمها</a:t>
            </a:r>
          </a:p>
          <a:p>
            <a:pPr marL="285750" indent="-285750" algn="r" rtl="1">
              <a:buFont typeface="Arial" pitchFamily="34" charset="0"/>
              <a:buChar char="•"/>
            </a:pPr>
            <a:r>
              <a:rPr lang="ar-SA" sz="1600" dirty="0"/>
              <a:t>يمكن اعتبار قابليتها للاستخدام </a:t>
            </a:r>
            <a:r>
              <a:rPr lang="en-US" sz="1600" dirty="0" err="1"/>
              <a:t>WebApp</a:t>
            </a:r>
            <a:r>
              <a:rPr lang="en-US" sz="1600" dirty="0"/>
              <a:t> </a:t>
            </a:r>
            <a:r>
              <a:rPr lang="ar-SA" sz="1600" dirty="0"/>
              <a:t>كاملة.</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Shape 25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59" name="Shape 259"/>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Compatibility Testing</a:t>
            </a:r>
          </a:p>
        </p:txBody>
      </p:sp>
      <p:sp>
        <p:nvSpPr>
          <p:cNvPr id="260" name="Shape 260"/>
          <p:cNvSpPr txBox="1">
            <a:spLocks noGrp="1"/>
          </p:cNvSpPr>
          <p:nvPr>
            <p:ph sz="quarter" idx="1"/>
          </p:nvPr>
        </p:nvSpPr>
        <p:spPr>
          <a:xfrm>
            <a:off x="457200" y="1219200"/>
            <a:ext cx="4474840" cy="493776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Compatibility testing is to define a set of “commonly encountered” client side computing configurations and their variants</a:t>
            </a:r>
          </a:p>
          <a:p>
            <a:pPr marL="342900" marR="0" lvl="0" indent="-342900" algn="l" rtl="0">
              <a:lnSpc>
                <a:spcPct val="90000"/>
              </a:lnSpc>
              <a:spcBef>
                <a:spcPts val="30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Create a tree structure identifying </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each computing platform</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typical display devices</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the operating systems supported on the platform</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the browsers available</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likely Internet connection speeds</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similar information. </a:t>
            </a:r>
          </a:p>
          <a:p>
            <a:pPr marL="342900" marR="0" lvl="0" indent="-342900" algn="l" rtl="0">
              <a:lnSpc>
                <a:spcPct val="90000"/>
              </a:lnSpc>
              <a:spcBef>
                <a:spcPts val="30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Derive a series of compatibility validation tests</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derived from existing interface tests, navigation tests, performance tests, and security tests. </a:t>
            </a:r>
          </a:p>
          <a:p>
            <a:pPr marL="742950" marR="0" lvl="1" indent="-285750" algn="l" rtl="0">
              <a:lnSpc>
                <a:spcPct val="90000"/>
              </a:lnSpc>
              <a:spcBef>
                <a:spcPts val="300"/>
              </a:spcBef>
              <a:spcAft>
                <a:spcPts val="0"/>
              </a:spcAft>
              <a:buClr>
                <a:schemeClr val="folHlink"/>
              </a:buClr>
              <a:buSzPct val="70000"/>
              <a:buFont typeface="Noto Symbol"/>
              <a:buChar char="■"/>
            </a:pPr>
            <a:r>
              <a:rPr lang="en-US" sz="1400" b="0" i="0" u="none" strike="noStrike" cap="none" baseline="0" dirty="0">
                <a:solidFill>
                  <a:schemeClr val="dk1"/>
                </a:solidFill>
                <a:latin typeface="Helvetica Neue"/>
                <a:ea typeface="Helvetica Neue"/>
                <a:cs typeface="Helvetica Neue"/>
                <a:sym typeface="Helvetica Neue"/>
              </a:rPr>
              <a:t>intent of these tests is to uncover errors or execution problems that can be traced to configuration differences.  </a:t>
            </a:r>
          </a:p>
          <a:p>
            <a:pPr marL="342900" marR="0" lvl="0" indent="-276225" algn="l" rtl="0">
              <a:spcBef>
                <a:spcPts val="280"/>
              </a:spcBef>
              <a:spcAft>
                <a:spcPts val="0"/>
              </a:spcAft>
              <a:buClr>
                <a:schemeClr val="folHlink"/>
              </a:buClr>
              <a:buFont typeface="Noto Symbol"/>
              <a:buNone/>
            </a:pPr>
            <a:endParaRPr sz="1400" b="0" i="0" u="none" strike="noStrike" cap="none" baseline="0" dirty="0">
              <a:solidFill>
                <a:schemeClr val="dk1"/>
              </a:solidFill>
              <a:latin typeface="Helvetica Neue"/>
              <a:ea typeface="Helvetica Neue"/>
              <a:cs typeface="Helvetica Neue"/>
              <a:sym typeface="Helvetica Neue"/>
            </a:endParaRPr>
          </a:p>
        </p:txBody>
      </p:sp>
      <p:sp>
        <p:nvSpPr>
          <p:cNvPr id="2" name="مستطيل 1"/>
          <p:cNvSpPr/>
          <p:nvPr/>
        </p:nvSpPr>
        <p:spPr>
          <a:xfrm>
            <a:off x="6647291" y="620688"/>
            <a:ext cx="995785" cy="307777"/>
          </a:xfrm>
          <a:prstGeom prst="rect">
            <a:avLst/>
          </a:prstGeom>
        </p:spPr>
        <p:txBody>
          <a:bodyPr wrap="none">
            <a:spAutoFit/>
          </a:bodyPr>
          <a:lstStyle/>
          <a:p>
            <a:r>
              <a:rPr lang="ar-SA" b="1" dirty="0"/>
              <a:t>اختبار التوافق</a:t>
            </a:r>
          </a:p>
        </p:txBody>
      </p:sp>
      <p:sp>
        <p:nvSpPr>
          <p:cNvPr id="3" name="مستطيل 2"/>
          <p:cNvSpPr/>
          <p:nvPr/>
        </p:nvSpPr>
        <p:spPr>
          <a:xfrm>
            <a:off x="5004048" y="1412776"/>
            <a:ext cx="3635896" cy="4278094"/>
          </a:xfrm>
          <a:prstGeom prst="rect">
            <a:avLst/>
          </a:prstGeom>
        </p:spPr>
        <p:txBody>
          <a:bodyPr wrap="square">
            <a:spAutoFit/>
          </a:bodyPr>
          <a:lstStyle/>
          <a:p>
            <a:pPr marL="285750" indent="-285750" algn="r" rtl="1">
              <a:buFont typeface="Arial" pitchFamily="34" charset="0"/>
              <a:buChar char="•"/>
            </a:pPr>
            <a:r>
              <a:rPr lang="ar-SA" sz="1600" dirty="0"/>
              <a:t>اختبار التوافق هو تحديد مجموعة من تكوينات الحوسبة الجانب "التي تصادفها" العميل ومتغيراتها</a:t>
            </a:r>
          </a:p>
          <a:p>
            <a:pPr marL="285750" indent="-285750" algn="r" rtl="1">
              <a:buFont typeface="Arial" pitchFamily="34" charset="0"/>
              <a:buChar char="•"/>
            </a:pPr>
            <a:r>
              <a:rPr lang="ar-SA" sz="1600" dirty="0"/>
              <a:t>إنشاء بنية شجرة تحديد</a:t>
            </a:r>
          </a:p>
          <a:p>
            <a:pPr marL="285750" indent="-285750" algn="r" rtl="1">
              <a:buFont typeface="Arial" pitchFamily="34" charset="0"/>
              <a:buChar char="•"/>
            </a:pPr>
            <a:r>
              <a:rPr lang="ar-SA" sz="1600" dirty="0"/>
              <a:t>كل منصة الحوسبة</a:t>
            </a:r>
          </a:p>
          <a:p>
            <a:pPr marL="285750" indent="-285750" algn="r" rtl="1">
              <a:buFont typeface="Arial" pitchFamily="34" charset="0"/>
              <a:buChar char="•"/>
            </a:pPr>
            <a:r>
              <a:rPr lang="ar-SA" sz="1600" dirty="0"/>
              <a:t>أجهزة العرض التقليدية</a:t>
            </a:r>
          </a:p>
          <a:p>
            <a:pPr marL="285750" indent="-285750" algn="r" rtl="1">
              <a:buFont typeface="Arial" pitchFamily="34" charset="0"/>
              <a:buChar char="•"/>
            </a:pPr>
            <a:r>
              <a:rPr lang="ar-SA" sz="1600" dirty="0"/>
              <a:t>أنظمة التشغيل المعتمدة على منصة</a:t>
            </a:r>
          </a:p>
          <a:p>
            <a:pPr marL="285750" indent="-285750" algn="r" rtl="1">
              <a:buFont typeface="Arial" pitchFamily="34" charset="0"/>
              <a:buChar char="•"/>
            </a:pPr>
            <a:r>
              <a:rPr lang="ar-SA" sz="1600" dirty="0"/>
              <a:t>المتصفحات المتاحة</a:t>
            </a:r>
          </a:p>
          <a:p>
            <a:pPr marL="285750" indent="-285750" algn="r" rtl="1">
              <a:buFont typeface="Arial" pitchFamily="34" charset="0"/>
              <a:buChar char="•"/>
            </a:pPr>
            <a:r>
              <a:rPr lang="ar-SA" sz="1600" dirty="0"/>
              <a:t>سرعات الاتصال بالإنترنت المرجح</a:t>
            </a:r>
          </a:p>
          <a:p>
            <a:pPr marL="285750" indent="-285750" algn="r" rtl="1">
              <a:buFont typeface="Arial" pitchFamily="34" charset="0"/>
              <a:buChar char="•"/>
            </a:pPr>
            <a:r>
              <a:rPr lang="ar-SA" sz="1600" dirty="0"/>
              <a:t>معلومات مشابهة.</a:t>
            </a:r>
          </a:p>
          <a:p>
            <a:pPr marL="285750" indent="-285750" algn="r" rtl="1">
              <a:buFont typeface="Arial" pitchFamily="34" charset="0"/>
              <a:buChar char="•"/>
            </a:pPr>
            <a:r>
              <a:rPr lang="ar-SA" sz="1600" dirty="0"/>
              <a:t>اشتقاق سلسلة من اختبارات التحقق من صحة التوافق</a:t>
            </a:r>
          </a:p>
          <a:p>
            <a:pPr marL="285750" indent="-285750" algn="r" rtl="1">
              <a:buFont typeface="Arial" pitchFamily="34" charset="0"/>
              <a:buChar char="•"/>
            </a:pPr>
            <a:r>
              <a:rPr lang="ar-SA" sz="1600" dirty="0"/>
              <a:t>المستمدة من التجارب القائمة واجهة، واختبارات الملاحة، اختبارات الأداء، واختبارات الأمان.</a:t>
            </a:r>
          </a:p>
          <a:p>
            <a:pPr marL="285750" indent="-285750" algn="r" rtl="1">
              <a:buFont typeface="Arial" pitchFamily="34" charset="0"/>
              <a:buChar char="•"/>
            </a:pPr>
            <a:r>
              <a:rPr lang="ar-SA" sz="1600" dirty="0"/>
              <a:t>القصد من هذه الاختبارات هو كشف أخطاء أو مشاكل التنفيذ التي يمكن أن تعزى إلى الاختلافات التكوين.</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66" name="Shape 266"/>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67" name="Shape 267"/>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Component-Level Testing</a:t>
            </a:r>
          </a:p>
        </p:txBody>
      </p:sp>
      <p:sp>
        <p:nvSpPr>
          <p:cNvPr id="268" name="Shape 268"/>
          <p:cNvSpPr txBox="1">
            <a:spLocks noGrp="1"/>
          </p:cNvSpPr>
          <p:nvPr>
            <p:ph sz="quarter" idx="1"/>
          </p:nvPr>
        </p:nvSpPr>
        <p:spPr>
          <a:xfrm>
            <a:off x="457200" y="1219200"/>
            <a:ext cx="5470634" cy="493776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Focuses on a set of tests that attempt to uncover errors in </a:t>
            </a:r>
            <a:r>
              <a:rPr lang="en-US" sz="2400" b="0" i="0" u="none" strike="noStrike" cap="none" baseline="0" dirty="0" err="1">
                <a:solidFill>
                  <a:schemeClr val="dk1"/>
                </a:solidFill>
                <a:latin typeface="Helvetica Neue"/>
                <a:ea typeface="Helvetica Neue"/>
                <a:cs typeface="Helvetica Neue"/>
                <a:sym typeface="Helvetica Neue"/>
              </a:rPr>
              <a:t>WebApp</a:t>
            </a:r>
            <a:r>
              <a:rPr lang="en-US" sz="2400" b="0" i="0" u="none" strike="noStrike" cap="none" baseline="0" dirty="0">
                <a:solidFill>
                  <a:schemeClr val="dk1"/>
                </a:solidFill>
                <a:latin typeface="Helvetica Neue"/>
                <a:ea typeface="Helvetica Neue"/>
                <a:cs typeface="Helvetica Neue"/>
                <a:sym typeface="Helvetica Neue"/>
              </a:rPr>
              <a:t> functions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Conventional black-box and white-box test case design methods can be used</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Database testing is often an integral part of the component-testing regime</a:t>
            </a:r>
          </a:p>
        </p:txBody>
      </p:sp>
      <p:sp>
        <p:nvSpPr>
          <p:cNvPr id="2" name="مستطيل 1"/>
          <p:cNvSpPr/>
          <p:nvPr/>
        </p:nvSpPr>
        <p:spPr>
          <a:xfrm>
            <a:off x="7020272" y="620688"/>
            <a:ext cx="1417376" cy="307777"/>
          </a:xfrm>
          <a:prstGeom prst="rect">
            <a:avLst/>
          </a:prstGeom>
        </p:spPr>
        <p:txBody>
          <a:bodyPr wrap="none">
            <a:spAutoFit/>
          </a:bodyPr>
          <a:lstStyle/>
          <a:p>
            <a:r>
              <a:rPr lang="ar-SA" dirty="0"/>
              <a:t>اختبار مكون المستوى</a:t>
            </a:r>
          </a:p>
        </p:txBody>
      </p:sp>
      <p:sp>
        <p:nvSpPr>
          <p:cNvPr id="3" name="مستطيل 2"/>
          <p:cNvSpPr/>
          <p:nvPr/>
        </p:nvSpPr>
        <p:spPr>
          <a:xfrm>
            <a:off x="6553200" y="1351508"/>
            <a:ext cx="2286000" cy="3416320"/>
          </a:xfrm>
          <a:prstGeom prst="rect">
            <a:avLst/>
          </a:prstGeom>
        </p:spPr>
        <p:txBody>
          <a:bodyPr wrap="square">
            <a:spAutoFit/>
          </a:bodyPr>
          <a:lstStyle/>
          <a:p>
            <a:pPr marL="285750" indent="-285750" algn="r" rtl="1">
              <a:buFont typeface="Arial" pitchFamily="34" charset="0"/>
              <a:buChar char="•"/>
            </a:pPr>
            <a:r>
              <a:rPr lang="ar-SA" sz="1800" dirty="0"/>
              <a:t>يركز على مجموعة من الاختبارات التي تحاول كشف الأخطاء في وظائف </a:t>
            </a:r>
            <a:r>
              <a:rPr lang="en-US" sz="1800" dirty="0" err="1"/>
              <a:t>WebApp</a:t>
            </a:r>
            <a:endParaRPr lang="en-US" sz="1800" dirty="0"/>
          </a:p>
          <a:p>
            <a:pPr marL="285750" indent="-285750" algn="r" rtl="1">
              <a:buFont typeface="Arial" pitchFamily="34" charset="0"/>
              <a:buChar char="•"/>
            </a:pPr>
            <a:r>
              <a:rPr lang="ar-SA" sz="1800" dirty="0"/>
              <a:t>التقليدي الصندوق الأسود والأبيض مربع حالة اختبار طرق التصميم يمكن استخدام</a:t>
            </a:r>
          </a:p>
          <a:p>
            <a:pPr marL="285750" indent="-285750" algn="r" rtl="1">
              <a:buFont typeface="Arial" pitchFamily="34" charset="0"/>
              <a:buChar char="•"/>
            </a:pPr>
            <a:r>
              <a:rPr lang="ar-SA" sz="1800" dirty="0"/>
              <a:t>اختبار قاعدة البيانات هو في كثير من الأحيان جزءا لا يتجزأ من نظام لاختبار مكون</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Shape 27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75" name="Shape 275"/>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Navigation Testing</a:t>
            </a:r>
          </a:p>
        </p:txBody>
      </p:sp>
      <p:sp>
        <p:nvSpPr>
          <p:cNvPr id="276" name="Shape 276"/>
          <p:cNvSpPr txBox="1">
            <a:spLocks noGrp="1"/>
          </p:cNvSpPr>
          <p:nvPr>
            <p:ph sz="quarter" idx="1"/>
          </p:nvPr>
        </p:nvSpPr>
        <p:spPr>
          <a:xfrm>
            <a:off x="179512" y="1268760"/>
            <a:ext cx="5832648" cy="449897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following navigation mechanisms should be tested:</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Navigation links</a:t>
            </a:r>
            <a:r>
              <a:rPr lang="en-US" sz="1600" b="0" i="0" u="none" strike="noStrike" cap="none" baseline="0" dirty="0">
                <a:solidFill>
                  <a:schemeClr val="dk1"/>
                </a:solidFill>
                <a:latin typeface="Helvetica Neue"/>
                <a:ea typeface="Helvetica Neue"/>
                <a:cs typeface="Helvetica Neue"/>
                <a:sym typeface="Helvetica Neue"/>
              </a:rPr>
              <a:t>—these mechanisms include internal links within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external links to other </a:t>
            </a:r>
            <a:r>
              <a:rPr lang="en-US" sz="1600" b="0" i="0" u="none" strike="noStrike" cap="none" baseline="0" dirty="0" err="1">
                <a:solidFill>
                  <a:schemeClr val="dk1"/>
                </a:solidFill>
                <a:latin typeface="Helvetica Neue"/>
                <a:ea typeface="Helvetica Neue"/>
                <a:cs typeface="Helvetica Neue"/>
                <a:sym typeface="Helvetica Neue"/>
              </a:rPr>
              <a:t>WebApps</a:t>
            </a:r>
            <a:r>
              <a:rPr lang="en-US" sz="1600" b="0" i="0" u="none" strike="noStrike" cap="none" baseline="0" dirty="0">
                <a:solidFill>
                  <a:schemeClr val="dk1"/>
                </a:solidFill>
                <a:latin typeface="Helvetica Neue"/>
                <a:ea typeface="Helvetica Neue"/>
                <a:cs typeface="Helvetica Neue"/>
                <a:sym typeface="Helvetica Neue"/>
              </a:rPr>
              <a:t>, and anchors within a specific Web page. </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Redirects</a:t>
            </a:r>
            <a:r>
              <a:rPr lang="en-US" sz="1600" b="0" i="0" u="none" strike="noStrike" cap="none" baseline="0" dirty="0">
                <a:solidFill>
                  <a:schemeClr val="dk1"/>
                </a:solidFill>
                <a:latin typeface="Helvetica Neue"/>
                <a:ea typeface="Helvetica Neue"/>
                <a:cs typeface="Helvetica Neue"/>
                <a:sym typeface="Helvetica Neue"/>
              </a:rPr>
              <a:t>—these links come into play when a user requests a non-existent URL or selects a link whose destination has been removed or whose name has changed. </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Bookmarks</a:t>
            </a:r>
            <a:r>
              <a:rPr lang="en-US" sz="1600" b="0" i="0" u="none" strike="noStrike" cap="none" baseline="0" dirty="0">
                <a:solidFill>
                  <a:schemeClr val="dk1"/>
                </a:solidFill>
                <a:latin typeface="Helvetica Neue"/>
                <a:ea typeface="Helvetica Neue"/>
                <a:cs typeface="Helvetica Neue"/>
                <a:sym typeface="Helvetica Neue"/>
              </a:rPr>
              <a:t>—although bookmarks are a browser function,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should be tested to ensure that a meaningful page title can be extracted as the bookmark is created.</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Frames and framesets</a:t>
            </a:r>
            <a:r>
              <a:rPr lang="en-US" sz="1600" b="0" i="0" u="none" strike="noStrike" cap="none" baseline="0" dirty="0">
                <a:solidFill>
                  <a:schemeClr val="dk1"/>
                </a:solidFill>
                <a:latin typeface="Helvetica Neue"/>
                <a:ea typeface="Helvetica Neue"/>
                <a:cs typeface="Helvetica Neue"/>
                <a:sym typeface="Helvetica Neue"/>
              </a:rPr>
              <a:t>—tested for correct content, proper layout and sizing, download performance, and browser compatibility</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Site maps</a:t>
            </a:r>
            <a:r>
              <a:rPr lang="en-US" sz="1600" b="0" i="0" u="none" strike="noStrike" cap="none" baseline="0" dirty="0">
                <a:solidFill>
                  <a:schemeClr val="dk1"/>
                </a:solidFill>
                <a:latin typeface="Helvetica Neue"/>
                <a:ea typeface="Helvetica Neue"/>
                <a:cs typeface="Helvetica Neue"/>
                <a:sym typeface="Helvetica Neue"/>
              </a:rPr>
              <a:t>—Each site map entry should be tested to ensure that the link takes the user to the proper content or functionality.</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1" u="none" strike="noStrike" cap="none" baseline="0" dirty="0">
                <a:solidFill>
                  <a:schemeClr val="folHlink"/>
                </a:solidFill>
                <a:latin typeface="Helvetica Neue"/>
                <a:ea typeface="Helvetica Neue"/>
                <a:cs typeface="Helvetica Neue"/>
                <a:sym typeface="Helvetica Neue"/>
              </a:rPr>
              <a:t>Internal search engines</a:t>
            </a:r>
            <a:r>
              <a:rPr lang="en-US" sz="1600" b="0" i="0" u="none" strike="noStrike" cap="none" baseline="0" dirty="0">
                <a:solidFill>
                  <a:schemeClr val="dk1"/>
                </a:solidFill>
                <a:latin typeface="Helvetica Neue"/>
                <a:ea typeface="Helvetica Neue"/>
                <a:cs typeface="Helvetica Neue"/>
                <a:sym typeface="Helvetica Neue"/>
              </a:rPr>
              <a:t>—Search engine testing validates the accuracy and completeness of the search, the error-handling properties of the search engine, and advanced search features</a:t>
            </a:r>
          </a:p>
        </p:txBody>
      </p:sp>
      <p:sp>
        <p:nvSpPr>
          <p:cNvPr id="2" name="مستطيل 1"/>
          <p:cNvSpPr/>
          <p:nvPr/>
        </p:nvSpPr>
        <p:spPr>
          <a:xfrm>
            <a:off x="7231499" y="548680"/>
            <a:ext cx="995785" cy="307777"/>
          </a:xfrm>
          <a:prstGeom prst="rect">
            <a:avLst/>
          </a:prstGeom>
        </p:spPr>
        <p:txBody>
          <a:bodyPr wrap="none">
            <a:spAutoFit/>
          </a:bodyPr>
          <a:lstStyle/>
          <a:p>
            <a:r>
              <a:rPr lang="ar-SA" dirty="0"/>
              <a:t>اختبار الملاحة</a:t>
            </a:r>
          </a:p>
        </p:txBody>
      </p:sp>
      <p:sp>
        <p:nvSpPr>
          <p:cNvPr id="3" name="مستطيل 2"/>
          <p:cNvSpPr/>
          <p:nvPr/>
        </p:nvSpPr>
        <p:spPr>
          <a:xfrm>
            <a:off x="5868144" y="1268760"/>
            <a:ext cx="2969734" cy="5401479"/>
          </a:xfrm>
          <a:prstGeom prst="rect">
            <a:avLst/>
          </a:prstGeom>
        </p:spPr>
        <p:txBody>
          <a:bodyPr wrap="square">
            <a:spAutoFit/>
          </a:bodyPr>
          <a:lstStyle/>
          <a:p>
            <a:pPr marL="285750" indent="-285750" algn="r" rtl="1">
              <a:buFont typeface="Arial" pitchFamily="34" charset="0"/>
              <a:buChar char="•"/>
            </a:pPr>
            <a:r>
              <a:rPr lang="ar-SA" sz="1500" dirty="0"/>
              <a:t>وينبغي اختبار آليات التنقل التالية:</a:t>
            </a:r>
          </a:p>
          <a:p>
            <a:pPr marL="285750" indent="-285750" algn="r" rtl="1">
              <a:buFont typeface="Arial" pitchFamily="34" charset="0"/>
              <a:buChar char="•"/>
            </a:pPr>
            <a:r>
              <a:rPr lang="ar-SA" sz="1500" dirty="0"/>
              <a:t>وتشمل وصلات هذه الملاحة آليات الروابط الداخلية داخل </a:t>
            </a:r>
            <a:r>
              <a:rPr lang="en-US" sz="1500" dirty="0" err="1"/>
              <a:t>WebApp</a:t>
            </a:r>
            <a:r>
              <a:rPr lang="en-US" sz="1500" dirty="0"/>
              <a:t>، </a:t>
            </a:r>
            <a:r>
              <a:rPr lang="ar-SA" sz="1500" dirty="0"/>
              <a:t>وصلات خارجية ل</a:t>
            </a:r>
            <a:r>
              <a:rPr lang="en-US" sz="1500" dirty="0" err="1"/>
              <a:t>WebApps</a:t>
            </a:r>
            <a:r>
              <a:rPr lang="en-US" sz="1500" dirty="0"/>
              <a:t> </a:t>
            </a:r>
            <a:r>
              <a:rPr lang="ar-SA" sz="1500" dirty="0"/>
              <a:t>أخرى، </a:t>
            </a:r>
            <a:r>
              <a:rPr lang="ar-SA" sz="1500" dirty="0" err="1"/>
              <a:t>والمراسي</a:t>
            </a:r>
            <a:r>
              <a:rPr lang="ar-SA" sz="1500" dirty="0"/>
              <a:t> داخل صفحة ويب معينة.</a:t>
            </a:r>
          </a:p>
          <a:p>
            <a:pPr marL="285750" indent="-285750" algn="r" rtl="1">
              <a:buFont typeface="Arial" pitchFamily="34" charset="0"/>
              <a:buChar char="•"/>
            </a:pPr>
            <a:r>
              <a:rPr lang="ar-SA" sz="1500" dirty="0"/>
              <a:t>الموجهات-هذه الروابط تأتي في اللعب عندما يطلب أحد المستخدمين </a:t>
            </a:r>
            <a:r>
              <a:rPr lang="en-US" sz="1500" dirty="0"/>
              <a:t>URL </a:t>
            </a:r>
            <a:r>
              <a:rPr lang="ar-SA" sz="1500" dirty="0"/>
              <a:t>غير موجود أو يختار الارتباط الذي المقصد تمت إزالة أو اسمه قد تغير.</a:t>
            </a:r>
          </a:p>
          <a:p>
            <a:pPr marL="285750" indent="-285750" algn="r" rtl="1">
              <a:buFont typeface="Arial" pitchFamily="34" charset="0"/>
              <a:buChar char="•"/>
            </a:pPr>
            <a:r>
              <a:rPr lang="ar-SA" sz="1500" dirty="0"/>
              <a:t>مع أنه (المفضلة) هي وظيفة المتصفح، يجب اختبار </a:t>
            </a:r>
            <a:r>
              <a:rPr lang="en-US" sz="1500" dirty="0" err="1"/>
              <a:t>WebApp</a:t>
            </a:r>
            <a:r>
              <a:rPr lang="en-US" sz="1500" dirty="0"/>
              <a:t> </a:t>
            </a:r>
            <a:r>
              <a:rPr lang="ar-SA" sz="1500" dirty="0"/>
              <a:t>للتأكد من أن عنوان صفحة مغزى يمكن استخلاصها كما يتم إنشاؤه من المرجعية.</a:t>
            </a:r>
          </a:p>
          <a:p>
            <a:pPr marL="285750" indent="-285750" algn="r" rtl="1">
              <a:buFont typeface="Arial" pitchFamily="34" charset="0"/>
              <a:buChar char="•"/>
            </a:pPr>
            <a:r>
              <a:rPr lang="ar-SA" sz="1500" dirty="0"/>
              <a:t>إطارات والإطارات اختبار لمحتوى الصحيح، والتخطيط السليم والتحجيم، والأداء تحميل، ومتصفح التوافق</a:t>
            </a:r>
          </a:p>
          <a:p>
            <a:pPr marL="285750" indent="-285750" algn="r" rtl="1">
              <a:buFont typeface="Arial" pitchFamily="34" charset="0"/>
              <a:buChar char="•"/>
            </a:pPr>
            <a:r>
              <a:rPr lang="ar-SA" sz="1500" dirty="0"/>
              <a:t>موقع خرائط كل وينبغي اختبار خريطة دخول الموقع لضمان الارتباط يأخذ المستخدم إلى محتوى مناسب أو وظيفة.</a:t>
            </a:r>
          </a:p>
          <a:p>
            <a:pPr marL="285750" indent="-285750" algn="r" rtl="1">
              <a:buFont typeface="Arial" pitchFamily="34" charset="0"/>
              <a:buChar char="•"/>
            </a:pPr>
            <a:r>
              <a:rPr lang="ar-SA" sz="1500" dirty="0"/>
              <a:t>بحث الداخلية محركات البحث اختبار محرك بالتحقق من دقة واكتمال البحث، وخصائص معالجة الأخطاء من محرك البحث، وميزات البحث المتقدم</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83" name="Shape 283"/>
          <p:cNvSpPr txBox="1">
            <a:spLocks noGrp="1"/>
          </p:cNvSpPr>
          <p:nvPr>
            <p:ph type="title"/>
          </p:nvPr>
        </p:nvSpPr>
        <p:spPr>
          <a:xfrm>
            <a:off x="247047" y="332656"/>
            <a:ext cx="79247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Navigation Semantics-I</a:t>
            </a:r>
          </a:p>
        </p:txBody>
      </p:sp>
      <p:sp>
        <p:nvSpPr>
          <p:cNvPr id="284" name="Shape 284"/>
          <p:cNvSpPr txBox="1">
            <a:spLocks noGrp="1"/>
          </p:cNvSpPr>
          <p:nvPr>
            <p:ph sz="quarter" idx="1"/>
          </p:nvPr>
        </p:nvSpPr>
        <p:spPr>
          <a:xfrm>
            <a:off x="173420" y="1258613"/>
            <a:ext cx="5622716" cy="4498975"/>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Is the NSU achieved in its entirety without error?</a:t>
            </a:r>
          </a:p>
          <a:p>
            <a:pPr marL="342900" marR="0" lvl="0" indent="-342900" algn="l" rtl="0">
              <a:lnSpc>
                <a:spcPct val="100000"/>
              </a:lnSpc>
              <a:spcBef>
                <a:spcPts val="30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Is every navigation node (defined for a NSU) reachable within the context of the navigation paths defined for the NSU?</a:t>
            </a:r>
          </a:p>
          <a:p>
            <a:pPr marL="342900" marR="0" lvl="0" indent="-342900" algn="l" rtl="0">
              <a:lnSpc>
                <a:spcPct val="100000"/>
              </a:lnSpc>
              <a:spcBef>
                <a:spcPts val="32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If the NSU can be achieved using more than one navigation path, has every relevant path been tested?</a:t>
            </a:r>
          </a:p>
          <a:p>
            <a:pPr marL="342900" marR="0" lvl="0" indent="-342900" algn="l" rtl="0">
              <a:lnSpc>
                <a:spcPct val="100000"/>
              </a:lnSpc>
              <a:spcBef>
                <a:spcPts val="32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If guidance is provided by the user interface to assist in navigation, are directions correct and understandable as navigation proceeds?</a:t>
            </a:r>
          </a:p>
          <a:p>
            <a:pPr marL="342900" marR="0" lvl="0" indent="-342900" algn="l" rtl="0">
              <a:lnSpc>
                <a:spcPct val="100000"/>
              </a:lnSpc>
              <a:spcBef>
                <a:spcPts val="32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Is there a mechanism (other than the browser ‘back’ arrow) for returning to the preceding navigation node and to the beginning of the navigation path.</a:t>
            </a:r>
          </a:p>
          <a:p>
            <a:pPr marL="342900" marR="0" lvl="0" indent="-342900" algn="l" rtl="0">
              <a:lnSpc>
                <a:spcPct val="100000"/>
              </a:lnSpc>
              <a:spcBef>
                <a:spcPts val="32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Do mechanisms for navigation within a large navigation node (i.e., a long web page) work properly?</a:t>
            </a:r>
          </a:p>
          <a:p>
            <a:pPr marL="342900" marR="0" lvl="0" indent="-342900" algn="l" rtl="0">
              <a:lnSpc>
                <a:spcPct val="100000"/>
              </a:lnSpc>
              <a:spcBef>
                <a:spcPts val="300"/>
              </a:spcBef>
              <a:spcAft>
                <a:spcPts val="0"/>
              </a:spcAft>
              <a:buClr>
                <a:schemeClr val="folHlink"/>
              </a:buClr>
              <a:buSzPct val="75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If a function is to be executed at a node and the user chooses not to provide input, can the remainder of the NSU be completed?</a:t>
            </a:r>
          </a:p>
        </p:txBody>
      </p:sp>
      <p:sp>
        <p:nvSpPr>
          <p:cNvPr id="2" name="مستطيل 1"/>
          <p:cNvSpPr/>
          <p:nvPr/>
        </p:nvSpPr>
        <p:spPr>
          <a:xfrm>
            <a:off x="7452355" y="476672"/>
            <a:ext cx="1478290" cy="307777"/>
          </a:xfrm>
          <a:prstGeom prst="rect">
            <a:avLst/>
          </a:prstGeom>
        </p:spPr>
        <p:txBody>
          <a:bodyPr wrap="none">
            <a:spAutoFit/>
          </a:bodyPr>
          <a:lstStyle/>
          <a:p>
            <a:r>
              <a:rPr lang="ar-SA" dirty="0"/>
              <a:t>اختبار </a:t>
            </a:r>
            <a:r>
              <a:rPr lang="ar-SA" dirty="0" err="1"/>
              <a:t>الإنتقال</a:t>
            </a:r>
            <a:r>
              <a:rPr lang="ar-SA" dirty="0"/>
              <a:t> الدلالة-</a:t>
            </a:r>
            <a:r>
              <a:rPr lang="en-US" dirty="0"/>
              <a:t>I</a:t>
            </a:r>
            <a:endParaRPr lang="ar-SA" dirty="0"/>
          </a:p>
        </p:txBody>
      </p:sp>
      <p:sp>
        <p:nvSpPr>
          <p:cNvPr id="3" name="مستطيل 2"/>
          <p:cNvSpPr/>
          <p:nvPr/>
        </p:nvSpPr>
        <p:spPr>
          <a:xfrm>
            <a:off x="5724127" y="1412776"/>
            <a:ext cx="3206517" cy="5016758"/>
          </a:xfrm>
          <a:prstGeom prst="rect">
            <a:avLst/>
          </a:prstGeom>
        </p:spPr>
        <p:txBody>
          <a:bodyPr wrap="square">
            <a:spAutoFit/>
          </a:bodyPr>
          <a:lstStyle/>
          <a:p>
            <a:pPr marL="285750" indent="-285750" algn="r" rtl="1">
              <a:buFont typeface="Arial" pitchFamily="34" charset="0"/>
              <a:buChar char="•"/>
            </a:pPr>
            <a:r>
              <a:rPr lang="ar-SA" sz="1600" dirty="0"/>
              <a:t>هو </a:t>
            </a:r>
            <a:r>
              <a:rPr lang="en-US" sz="1600" dirty="0"/>
              <a:t>NSU </a:t>
            </a:r>
            <a:r>
              <a:rPr lang="ar-SA" sz="1600" dirty="0"/>
              <a:t>التي تحققت في مجملها دون خطأ؟</a:t>
            </a:r>
          </a:p>
          <a:p>
            <a:pPr marL="285750" indent="-285750" algn="r" rtl="1">
              <a:buFont typeface="Arial" pitchFamily="34" charset="0"/>
              <a:buChar char="•"/>
            </a:pPr>
            <a:r>
              <a:rPr lang="ar-SA" sz="1600" dirty="0"/>
              <a:t>هي كل عقدة الملاحة (المعرفة من أجل </a:t>
            </a:r>
            <a:r>
              <a:rPr lang="en-US" sz="1600" dirty="0"/>
              <a:t>NSU) </a:t>
            </a:r>
            <a:r>
              <a:rPr lang="ar-SA" sz="1600" dirty="0"/>
              <a:t>يمكن الوصول إليها في سياق مسارات الملاحة المحددة </a:t>
            </a:r>
            <a:r>
              <a:rPr lang="ar-SA" sz="1600" dirty="0" err="1"/>
              <a:t>لل</a:t>
            </a:r>
            <a:r>
              <a:rPr lang="en-US" sz="1600" dirty="0"/>
              <a:t>NSU؟</a:t>
            </a:r>
          </a:p>
          <a:p>
            <a:pPr marL="285750" indent="-285750" algn="r" rtl="1">
              <a:buFont typeface="Arial" pitchFamily="34" charset="0"/>
              <a:buChar char="•"/>
            </a:pPr>
            <a:r>
              <a:rPr lang="ar-SA" sz="1600" dirty="0"/>
              <a:t>إذا لا يمكن أن يتحقق </a:t>
            </a:r>
            <a:r>
              <a:rPr lang="en-US" sz="1600" dirty="0"/>
              <a:t>NSU </a:t>
            </a:r>
            <a:r>
              <a:rPr lang="ar-SA" sz="1600" dirty="0"/>
              <a:t>باستخدام مسار الملاحة أكثر من واحد، ولكل مسار ذي صلة تم اختبار؟</a:t>
            </a:r>
          </a:p>
          <a:p>
            <a:pPr marL="285750" indent="-285750" algn="r" rtl="1">
              <a:buFont typeface="Arial" pitchFamily="34" charset="0"/>
              <a:buChar char="•"/>
            </a:pPr>
            <a:r>
              <a:rPr lang="ar-SA" sz="1600" dirty="0"/>
              <a:t>إذا تم توفير التوجيه من قبل واجهة المستخدم للمساعدة في التنقل، والاتجاهات صحيحة ومفهومة كعائدات الملاحة؟</a:t>
            </a:r>
          </a:p>
          <a:p>
            <a:pPr marL="285750" indent="-285750" algn="r" rtl="1">
              <a:buFont typeface="Arial" pitchFamily="34" charset="0"/>
              <a:buChar char="•"/>
            </a:pPr>
            <a:r>
              <a:rPr lang="ar-SA" sz="1600" dirty="0"/>
              <a:t>هناك آلية (بخلاف متصفح 'عودة' السهم) للعودة إلى عقدة الملاحة السابقة وبداية مسار الملاحة.</a:t>
            </a:r>
          </a:p>
          <a:p>
            <a:pPr marL="285750" indent="-285750" algn="r" rtl="1">
              <a:buFont typeface="Arial" pitchFamily="34" charset="0"/>
              <a:buChar char="•"/>
            </a:pPr>
            <a:r>
              <a:rPr lang="ar-SA" sz="1600" dirty="0"/>
              <a:t>لا آليات للملاحة ضمن عقدة الملاحة كبيرة (أي صفحة ويب طويلة) تعمل بشكل صحيح؟</a:t>
            </a:r>
          </a:p>
          <a:p>
            <a:pPr marL="285750" indent="-285750" algn="r" rtl="1">
              <a:buFont typeface="Arial" pitchFamily="34" charset="0"/>
              <a:buChar char="•"/>
            </a:pPr>
            <a:r>
              <a:rPr lang="ar-SA" sz="1600" dirty="0"/>
              <a:t>إذا كان ليتم تنفيذها وظيفة في عقدة ويختار المستخدم ليس لتوفير المدخلات، يمكن أن تكتمل ما تبقى من </a:t>
            </a:r>
            <a:r>
              <a:rPr lang="en-US" sz="1600" dirty="0"/>
              <a:t>NSU؟</a:t>
            </a:r>
            <a:endParaRPr lang="ar-SA" sz="1600" dirty="0"/>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0" name="Shape 140"/>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41" name="Shape 141"/>
          <p:cNvSpPr txBox="1">
            <a:spLocks noGrp="1"/>
          </p:cNvSpPr>
          <p:nvPr>
            <p:ph type="title"/>
          </p:nvPr>
        </p:nvSpPr>
        <p:spPr>
          <a:xfrm>
            <a:off x="1219200" y="990600"/>
            <a:ext cx="76961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Quality Dimensions-I</a:t>
            </a:r>
          </a:p>
        </p:txBody>
      </p:sp>
      <p:sp>
        <p:nvSpPr>
          <p:cNvPr id="142" name="Shape 142"/>
          <p:cNvSpPr txBox="1">
            <a:spLocks noGrp="1"/>
          </p:cNvSpPr>
          <p:nvPr>
            <p:ph sz="quarter" idx="1"/>
          </p:nvPr>
        </p:nvSpPr>
        <p:spPr>
          <a:xfrm>
            <a:off x="215193" y="1556792"/>
            <a:ext cx="5724960" cy="449897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1" u="none" strike="noStrike" cap="none" baseline="0" dirty="0" smtClean="0">
                <a:solidFill>
                  <a:schemeClr val="folHlink"/>
                </a:solidFill>
                <a:latin typeface="Helvetica Neue"/>
                <a:ea typeface="Helvetica Neue"/>
                <a:cs typeface="Helvetica Neue"/>
                <a:sym typeface="Helvetica Neue"/>
              </a:rPr>
              <a:t>Content</a:t>
            </a:r>
            <a:r>
              <a:rPr lang="en-US" sz="1800" b="0" i="0" u="none" strike="noStrike" cap="none" baseline="0" dirty="0" smtClean="0">
                <a:solidFill>
                  <a:schemeClr val="folHlink"/>
                </a:solidFill>
                <a:latin typeface="Helvetica Neue"/>
                <a:ea typeface="Helvetica Neue"/>
                <a:cs typeface="Helvetica Neue"/>
                <a:sym typeface="Helvetica Neue"/>
              </a:rPr>
              <a:t> </a:t>
            </a:r>
            <a:r>
              <a:rPr lang="en-US" sz="1800" b="0" i="0" u="none" strike="noStrike" cap="none" baseline="0" dirty="0" smtClean="0">
                <a:solidFill>
                  <a:schemeClr val="dk1"/>
                </a:solidFill>
                <a:latin typeface="Helvetica Neue"/>
                <a:ea typeface="Helvetica Neue"/>
                <a:cs typeface="Helvetica Neue"/>
                <a:sym typeface="Helvetica Neue"/>
              </a:rPr>
              <a:t>is evaluated at both a syntactic and semantic level.</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0" u="none" strike="noStrike" cap="none" baseline="0" dirty="0" smtClean="0">
                <a:solidFill>
                  <a:schemeClr val="dk1"/>
                </a:solidFill>
                <a:latin typeface="Helvetica Neue"/>
                <a:ea typeface="Helvetica Neue"/>
                <a:cs typeface="Helvetica Neue"/>
                <a:sym typeface="Helvetica Neue"/>
              </a:rPr>
              <a:t>syntactic level—spelling, punctuation and grammar are assessed for text-based documents. </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0" u="none" strike="noStrike" cap="none" baseline="0" dirty="0" smtClean="0">
                <a:solidFill>
                  <a:schemeClr val="dk1"/>
                </a:solidFill>
                <a:latin typeface="Helvetica Neue"/>
                <a:ea typeface="Helvetica Neue"/>
                <a:cs typeface="Helvetica Neue"/>
                <a:sym typeface="Helvetica Neue"/>
              </a:rPr>
              <a:t>semantic level—correctness (of information presented), consistency (across the entire content object and related objects) and lack of ambiguity are all assessed.</a:t>
            </a:r>
          </a:p>
          <a:p>
            <a:pPr marL="342900" marR="0" lvl="0" indent="-342900" algn="l" rtl="0">
              <a:lnSpc>
                <a:spcPct val="90000"/>
              </a:lnSpc>
              <a:spcBef>
                <a:spcPts val="300"/>
              </a:spcBef>
              <a:spcAft>
                <a:spcPts val="0"/>
              </a:spcAft>
              <a:buClr>
                <a:schemeClr val="folHlink"/>
              </a:buClr>
              <a:buSzPct val="75000"/>
              <a:buFont typeface="Noto Symbol"/>
              <a:buChar char="■"/>
            </a:pPr>
            <a:r>
              <a:rPr lang="en-US" sz="1800" b="0" i="1" u="none" strike="noStrike" cap="none" baseline="0" dirty="0" smtClean="0">
                <a:solidFill>
                  <a:schemeClr val="folHlink"/>
                </a:solidFill>
                <a:latin typeface="Helvetica Neue"/>
                <a:ea typeface="Helvetica Neue"/>
                <a:cs typeface="Helvetica Neue"/>
                <a:sym typeface="Helvetica Neue"/>
              </a:rPr>
              <a:t>Function</a:t>
            </a:r>
            <a:r>
              <a:rPr lang="en-US" sz="1800" b="0" i="0" u="none" strike="noStrike" cap="none" baseline="0" dirty="0" smtClean="0">
                <a:solidFill>
                  <a:schemeClr val="dk1"/>
                </a:solidFill>
                <a:latin typeface="Helvetica Neue"/>
                <a:ea typeface="Helvetica Neue"/>
                <a:cs typeface="Helvetica Neue"/>
                <a:sym typeface="Helvetica Neue"/>
              </a:rPr>
              <a:t> is tested for correctness, instability,</a:t>
            </a:r>
            <a:r>
              <a:rPr lang="en-US" sz="1800" b="0" i="0" u="none" strike="noStrike" cap="none" baseline="0" dirty="0" smtClean="0">
                <a:solidFill>
                  <a:srgbClr val="FF0000"/>
                </a:solidFill>
                <a:latin typeface="Helvetica Neue"/>
                <a:ea typeface="Helvetica Neue"/>
                <a:cs typeface="Helvetica Neue"/>
                <a:sym typeface="Helvetica Neue"/>
              </a:rPr>
              <a:t> </a:t>
            </a:r>
            <a:r>
              <a:rPr lang="en-US" sz="1800" b="0" i="0" u="none" strike="noStrike" cap="none" baseline="0" dirty="0" smtClean="0">
                <a:solidFill>
                  <a:schemeClr val="dk1"/>
                </a:solidFill>
                <a:latin typeface="Helvetica Neue"/>
                <a:ea typeface="Helvetica Neue"/>
                <a:cs typeface="Helvetica Neue"/>
                <a:sym typeface="Helvetica Neue"/>
              </a:rPr>
              <a:t>and general conformance to appropriate implementation standards (</a:t>
            </a:r>
            <a:r>
              <a:rPr lang="en-US" sz="1800" b="0" i="0" u="none" strike="noStrike" cap="none" baseline="0" dirty="0" err="1" smtClean="0">
                <a:solidFill>
                  <a:schemeClr val="dk1"/>
                </a:solidFill>
                <a:latin typeface="Helvetica Neue"/>
                <a:ea typeface="Helvetica Neue"/>
                <a:cs typeface="Helvetica Neue"/>
                <a:sym typeface="Helvetica Neue"/>
              </a:rPr>
              <a:t>e.g.,Java</a:t>
            </a:r>
            <a:r>
              <a:rPr lang="en-US" sz="1800" b="0" i="0" u="none" strike="noStrike" cap="none" baseline="0" dirty="0" smtClean="0">
                <a:solidFill>
                  <a:schemeClr val="dk1"/>
                </a:solidFill>
                <a:latin typeface="Helvetica Neue"/>
                <a:ea typeface="Helvetica Neue"/>
                <a:cs typeface="Helvetica Neue"/>
                <a:sym typeface="Helvetica Neue"/>
              </a:rPr>
              <a:t> or XML language standards). </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1" u="none" strike="noStrike" cap="none" baseline="0" dirty="0" smtClean="0">
                <a:solidFill>
                  <a:schemeClr val="folHlink"/>
                </a:solidFill>
                <a:latin typeface="Helvetica Neue"/>
                <a:ea typeface="Helvetica Neue"/>
                <a:cs typeface="Helvetica Neue"/>
                <a:sym typeface="Helvetica Neue"/>
              </a:rPr>
              <a:t>Structure</a:t>
            </a:r>
            <a:r>
              <a:rPr lang="en-US" sz="1800" b="0" i="0" u="none" strike="noStrike" cap="none" baseline="0" dirty="0" smtClean="0">
                <a:solidFill>
                  <a:schemeClr val="dk1"/>
                </a:solidFill>
                <a:latin typeface="Helvetica Neue"/>
                <a:ea typeface="Helvetica Neue"/>
                <a:cs typeface="Helvetica Neue"/>
                <a:sym typeface="Helvetica Neue"/>
              </a:rPr>
              <a:t> is assessed to ensure that it </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smtClean="0">
                <a:solidFill>
                  <a:schemeClr val="dk1"/>
                </a:solidFill>
                <a:latin typeface="Helvetica Neue"/>
                <a:ea typeface="Helvetica Neue"/>
                <a:cs typeface="Helvetica Neue"/>
                <a:sym typeface="Helvetica Neue"/>
              </a:rPr>
              <a:t>properly delivers </a:t>
            </a:r>
            <a:r>
              <a:rPr lang="en-US" sz="1600" b="0" i="0" u="none" strike="noStrike" cap="none" baseline="0" dirty="0" err="1" smtClean="0">
                <a:solidFill>
                  <a:schemeClr val="dk1"/>
                </a:solidFill>
                <a:latin typeface="Helvetica Neue"/>
                <a:ea typeface="Helvetica Neue"/>
                <a:cs typeface="Helvetica Neue"/>
                <a:sym typeface="Helvetica Neue"/>
              </a:rPr>
              <a:t>WebApp</a:t>
            </a:r>
            <a:r>
              <a:rPr lang="en-US" sz="1600" b="0" i="0" u="none" strike="noStrike" cap="none" baseline="0" dirty="0" smtClean="0">
                <a:solidFill>
                  <a:schemeClr val="dk1"/>
                </a:solidFill>
                <a:latin typeface="Helvetica Neue"/>
                <a:ea typeface="Helvetica Neue"/>
                <a:cs typeface="Helvetica Neue"/>
                <a:sym typeface="Helvetica Neue"/>
              </a:rPr>
              <a:t> content and function</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smtClean="0">
                <a:solidFill>
                  <a:schemeClr val="dk1"/>
                </a:solidFill>
                <a:latin typeface="Helvetica Neue"/>
                <a:ea typeface="Helvetica Neue"/>
                <a:cs typeface="Helvetica Neue"/>
                <a:sym typeface="Helvetica Neue"/>
              </a:rPr>
              <a:t> is extensible</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smtClean="0">
                <a:solidFill>
                  <a:schemeClr val="dk1"/>
                </a:solidFill>
                <a:latin typeface="Helvetica Neue"/>
                <a:ea typeface="Helvetica Neue"/>
                <a:cs typeface="Helvetica Neue"/>
                <a:sym typeface="Helvetica Neue"/>
              </a:rPr>
              <a:t> can be supported as new content or functionality is added. </a:t>
            </a:r>
            <a:endParaRPr lang="en-US" sz="1600" b="0" i="0" u="none" strike="noStrike" cap="none" baseline="0" dirty="0">
              <a:solidFill>
                <a:schemeClr val="dk1"/>
              </a:solidFill>
              <a:latin typeface="Helvetica Neue"/>
              <a:ea typeface="Helvetica Neue"/>
              <a:cs typeface="Helvetica Neue"/>
              <a:sym typeface="Helvetica Neue"/>
            </a:endParaRPr>
          </a:p>
        </p:txBody>
      </p:sp>
      <p:sp>
        <p:nvSpPr>
          <p:cNvPr id="2" name="مستطيل 1"/>
          <p:cNvSpPr/>
          <p:nvPr/>
        </p:nvSpPr>
        <p:spPr>
          <a:xfrm>
            <a:off x="6948264" y="620688"/>
            <a:ext cx="1449436" cy="307777"/>
          </a:xfrm>
          <a:prstGeom prst="rect">
            <a:avLst/>
          </a:prstGeom>
        </p:spPr>
        <p:txBody>
          <a:bodyPr wrap="none">
            <a:spAutoFit/>
          </a:bodyPr>
          <a:lstStyle/>
          <a:p>
            <a:r>
              <a:rPr lang="ar-SA" b="1" i="1" dirty="0"/>
              <a:t>اختبار الجودة الأبعاد-</a:t>
            </a:r>
            <a:r>
              <a:rPr lang="en-US" b="1" i="1" dirty="0"/>
              <a:t>I</a:t>
            </a:r>
            <a:endParaRPr lang="ar-SA" b="1" i="1" dirty="0"/>
          </a:p>
        </p:txBody>
      </p:sp>
      <p:sp>
        <p:nvSpPr>
          <p:cNvPr id="3" name="مستطيل 2"/>
          <p:cNvSpPr/>
          <p:nvPr/>
        </p:nvSpPr>
        <p:spPr>
          <a:xfrm>
            <a:off x="5701210" y="1496973"/>
            <a:ext cx="3335286" cy="4524315"/>
          </a:xfrm>
          <a:prstGeom prst="rect">
            <a:avLst/>
          </a:prstGeom>
        </p:spPr>
        <p:txBody>
          <a:bodyPr wrap="square">
            <a:spAutoFit/>
          </a:bodyPr>
          <a:lstStyle/>
          <a:p>
            <a:pPr algn="r"/>
            <a:r>
              <a:rPr lang="ar-SA" sz="1800" dirty="0"/>
              <a:t>يتم تقييم المحتوى على المستويين النحوي والدلالي.</a:t>
            </a:r>
          </a:p>
          <a:p>
            <a:pPr algn="r"/>
            <a:r>
              <a:rPr lang="ar-SA" sz="1800" dirty="0"/>
              <a:t>النحوي مستوى الإملاء وعلامات الترقيم وقواعد اللغة ويتم تقييم وثائق تستند إلى نص.</a:t>
            </a:r>
          </a:p>
          <a:p>
            <a:pPr algn="r"/>
            <a:r>
              <a:rPr lang="ar-SA" sz="1800" dirty="0"/>
              <a:t>الدلالي مستوى صحة (المعلومات المقدمة)، والاتساق (عبر الكائن بأكمله المحتوى والأهداف ذات الصلة) وعدم وجود غموض يتم تقييم جميع.</a:t>
            </a:r>
          </a:p>
          <a:p>
            <a:pPr algn="r"/>
            <a:r>
              <a:rPr lang="ar-SA" sz="1800" dirty="0"/>
              <a:t>يتم اختبار وظيفة للصحة وعدم الاستقرار والتوافق العام لتنفيذ المعايير المناسبة (على سبيل المثال، جافا أو لغة </a:t>
            </a:r>
            <a:r>
              <a:rPr lang="en-US" sz="1800" dirty="0"/>
              <a:t>XML </a:t>
            </a:r>
            <a:r>
              <a:rPr lang="ar-SA" sz="1800" dirty="0"/>
              <a:t>المعايير).</a:t>
            </a:r>
          </a:p>
          <a:p>
            <a:pPr algn="r"/>
            <a:r>
              <a:rPr lang="ar-SA" sz="1800" dirty="0"/>
              <a:t>يتم تقييم هيكل لضمان أن</a:t>
            </a:r>
          </a:p>
          <a:p>
            <a:pPr algn="r"/>
            <a:r>
              <a:rPr lang="ar-SA" sz="1800" dirty="0"/>
              <a:t>يسلم صحيح محتوى </a:t>
            </a:r>
            <a:r>
              <a:rPr lang="en-US" sz="1800" dirty="0" err="1"/>
              <a:t>WebApp</a:t>
            </a:r>
            <a:r>
              <a:rPr lang="en-US" sz="1800" dirty="0"/>
              <a:t> </a:t>
            </a:r>
            <a:r>
              <a:rPr lang="ar-SA" sz="1800" dirty="0"/>
              <a:t>وظيفة</a:t>
            </a:r>
          </a:p>
          <a:p>
            <a:pPr algn="r"/>
            <a:r>
              <a:rPr lang="ar-SA" sz="1800" dirty="0"/>
              <a:t>  غير الموسعة</a:t>
            </a:r>
          </a:p>
          <a:p>
            <a:pPr algn="r"/>
            <a:r>
              <a:rPr lang="ar-SA" sz="1800" dirty="0"/>
              <a:t>  يضاف يمكن تأييد محتوى جديد أو وظيفة.</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Shape 28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91" name="Shape 291"/>
          <p:cNvSpPr txBox="1">
            <a:spLocks noGrp="1"/>
          </p:cNvSpPr>
          <p:nvPr>
            <p:ph type="title"/>
          </p:nvPr>
        </p:nvSpPr>
        <p:spPr>
          <a:xfrm>
            <a:off x="179512" y="260648"/>
            <a:ext cx="76199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Navigation Semantics-II</a:t>
            </a:r>
          </a:p>
        </p:txBody>
      </p:sp>
      <p:sp>
        <p:nvSpPr>
          <p:cNvPr id="292" name="Shape 292"/>
          <p:cNvSpPr txBox="1">
            <a:spLocks noGrp="1"/>
          </p:cNvSpPr>
          <p:nvPr>
            <p:ph sz="quarter" idx="1"/>
          </p:nvPr>
        </p:nvSpPr>
        <p:spPr>
          <a:xfrm>
            <a:off x="457200" y="1219200"/>
            <a:ext cx="4978896" cy="493776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If a function is executed at a node and an error in function processing occurs, can the NSU be completed?</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there a way to discontinue the navigation before all nodes have been reached, but then return to where the navigation was discontinued and proceed from there?</a:t>
            </a:r>
          </a:p>
          <a:p>
            <a:pPr marL="342900" marR="0" lvl="0" indent="-342900" algn="l" rtl="0">
              <a:lnSpc>
                <a:spcPct val="100000"/>
              </a:lnSpc>
              <a:spcBef>
                <a:spcPts val="30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every node reachable from the site map? Are node names meaningful to end-users?</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If a node within an NSU is reached from some external source, is it possible to process to the next node on the navigation path. Is it possible to return to the previous node on the navigation path?</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the user understand his location within the content architecture as the NSU is executed?</a:t>
            </a:r>
          </a:p>
        </p:txBody>
      </p:sp>
      <p:sp>
        <p:nvSpPr>
          <p:cNvPr id="2" name="مستطيل 1"/>
          <p:cNvSpPr/>
          <p:nvPr/>
        </p:nvSpPr>
        <p:spPr>
          <a:xfrm>
            <a:off x="7324417" y="764704"/>
            <a:ext cx="1527982" cy="307777"/>
          </a:xfrm>
          <a:prstGeom prst="rect">
            <a:avLst/>
          </a:prstGeom>
        </p:spPr>
        <p:txBody>
          <a:bodyPr wrap="none">
            <a:spAutoFit/>
          </a:bodyPr>
          <a:lstStyle/>
          <a:p>
            <a:r>
              <a:rPr lang="ar-SA" dirty="0"/>
              <a:t>اختبار </a:t>
            </a:r>
            <a:r>
              <a:rPr lang="ar-SA" dirty="0" err="1"/>
              <a:t>الإنتقال</a:t>
            </a:r>
            <a:r>
              <a:rPr lang="ar-SA" dirty="0"/>
              <a:t> الدلالة-</a:t>
            </a:r>
            <a:r>
              <a:rPr lang="en-US" dirty="0"/>
              <a:t>II</a:t>
            </a:r>
            <a:endParaRPr lang="ar-SA" dirty="0"/>
          </a:p>
        </p:txBody>
      </p:sp>
      <p:sp>
        <p:nvSpPr>
          <p:cNvPr id="3" name="مستطيل 2"/>
          <p:cNvSpPr/>
          <p:nvPr/>
        </p:nvSpPr>
        <p:spPr>
          <a:xfrm>
            <a:off x="5436095" y="1484784"/>
            <a:ext cx="3416303" cy="4801314"/>
          </a:xfrm>
          <a:prstGeom prst="rect">
            <a:avLst/>
          </a:prstGeom>
        </p:spPr>
        <p:txBody>
          <a:bodyPr wrap="square">
            <a:spAutoFit/>
          </a:bodyPr>
          <a:lstStyle/>
          <a:p>
            <a:pPr marL="285750" indent="-285750" algn="r" rtl="1">
              <a:buFont typeface="Arial" pitchFamily="34" charset="0"/>
              <a:buChar char="•"/>
            </a:pPr>
            <a:r>
              <a:rPr lang="ar-SA" sz="1800" dirty="0"/>
              <a:t>إذا تم تنفيذ وظيفة في عقدة وخطأ في معالجة </a:t>
            </a:r>
            <a:r>
              <a:rPr lang="ar-SA" sz="1800" dirty="0" err="1"/>
              <a:t>ظيفة</a:t>
            </a:r>
            <a:r>
              <a:rPr lang="ar-SA" sz="1800" dirty="0"/>
              <a:t> يحدث، يمكن أن تكتمل </a:t>
            </a:r>
            <a:r>
              <a:rPr lang="en-US" sz="1800" dirty="0"/>
              <a:t>NSU؟</a:t>
            </a:r>
          </a:p>
          <a:p>
            <a:pPr marL="285750" indent="-285750" algn="r" rtl="1">
              <a:buFont typeface="Arial" pitchFamily="34" charset="0"/>
              <a:buChar char="•"/>
            </a:pPr>
            <a:r>
              <a:rPr lang="ar-SA" sz="1800" dirty="0"/>
              <a:t>هل هناك طريقة لوقف الملاحة قبل أن يتم التوصل إلى كافة العقد، ولكن بعد ذلك العودة إلى حيث تم وقف الملاحة وننطلق من هناك؟</a:t>
            </a:r>
          </a:p>
          <a:p>
            <a:pPr marL="285750" indent="-285750" algn="r" rtl="1">
              <a:buFont typeface="Arial" pitchFamily="34" charset="0"/>
              <a:buChar char="•"/>
            </a:pPr>
            <a:r>
              <a:rPr lang="ar-SA" sz="1800" dirty="0"/>
              <a:t>هي كل عقدة يمكن الوصول إليها من الخريطة الموقع؟ هي أسماء عقدة ذات مغزى إلى المستخدمين النهائيين؟</a:t>
            </a:r>
          </a:p>
          <a:p>
            <a:pPr marL="285750" indent="-285750" algn="r" rtl="1">
              <a:buFont typeface="Arial" pitchFamily="34" charset="0"/>
              <a:buChar char="•"/>
            </a:pPr>
            <a:r>
              <a:rPr lang="ar-SA" sz="1800" dirty="0"/>
              <a:t>اذا تم التوصل الى عقدة داخل </a:t>
            </a:r>
            <a:r>
              <a:rPr lang="en-US" sz="1800" dirty="0"/>
              <a:t>NSU </a:t>
            </a:r>
            <a:r>
              <a:rPr lang="ar-SA" sz="1800" dirty="0"/>
              <a:t>من مصدر خارجي، هل من الممكن لمعالجة إلى العقدة التالية على الطريق الملاحة. هل من الممكن أن يعود إلى العقدة السابقة على مسار الملاحة؟</a:t>
            </a:r>
          </a:p>
          <a:p>
            <a:pPr marL="285750" indent="-285750" algn="r" rtl="1">
              <a:buFont typeface="Arial" pitchFamily="34" charset="0"/>
              <a:buChar char="•"/>
            </a:pPr>
            <a:r>
              <a:rPr lang="ar-SA" sz="1800" dirty="0"/>
              <a:t>هل يفهم المستخدم موقعه داخل بنية المحتوى كما يتم تنفيذ </a:t>
            </a:r>
            <a:r>
              <a:rPr lang="en-US" sz="1800" dirty="0"/>
              <a:t>NSU؟</a:t>
            </a:r>
            <a:endParaRPr lang="ar-SA" sz="1800" dirty="0"/>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Shape 29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99" name="Shape 299"/>
          <p:cNvSpPr txBox="1">
            <a:spLocks noGrp="1"/>
          </p:cNvSpPr>
          <p:nvPr>
            <p:ph type="title"/>
          </p:nvPr>
        </p:nvSpPr>
        <p:spPr>
          <a:xfrm>
            <a:off x="457200" y="-99392"/>
            <a:ext cx="8229600" cy="9906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Configuration Testing</a:t>
            </a:r>
          </a:p>
        </p:txBody>
      </p:sp>
      <p:sp>
        <p:nvSpPr>
          <p:cNvPr id="300" name="Shape 300"/>
          <p:cNvSpPr txBox="1">
            <a:spLocks noGrp="1"/>
          </p:cNvSpPr>
          <p:nvPr>
            <p:ph sz="quarter" idx="1"/>
          </p:nvPr>
        </p:nvSpPr>
        <p:spPr>
          <a:xfrm>
            <a:off x="179512" y="764704"/>
            <a:ext cx="4906888" cy="493776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Server-side</a:t>
            </a:r>
          </a:p>
          <a:p>
            <a:pPr marL="742950" marR="0" lvl="1" indent="-285750" algn="l" rtl="0">
              <a:lnSpc>
                <a:spcPct val="90000"/>
              </a:lnSpc>
              <a:spcBef>
                <a:spcPts val="60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Is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fully compatible with the server OS?</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Are system files, directories, and related system data created correctly when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is operational?</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Do system security measures (e.g., firewalls or encryption) allow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to execute and service users without interference or performance degradation?</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Has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been tested with the distributed server configuration (if one exists) that has been chosen?</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Is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properly integrated with database software? Is the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sensitive to different versions of database software?</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Do server-side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scripts execute properly?</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Have system administrator errors been examined for their affect on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operations?</a:t>
            </a:r>
          </a:p>
          <a:p>
            <a:pPr marL="742950" marR="0" lvl="1" indent="-285750" algn="l" rtl="0">
              <a:lnSpc>
                <a:spcPct val="9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If proxy servers are used, have differences in their configuration been addressed with on-site testing?</a:t>
            </a:r>
          </a:p>
        </p:txBody>
      </p:sp>
      <p:sp>
        <p:nvSpPr>
          <p:cNvPr id="2" name="مستطيل 1"/>
          <p:cNvSpPr/>
          <p:nvPr/>
        </p:nvSpPr>
        <p:spPr>
          <a:xfrm>
            <a:off x="7051517" y="764704"/>
            <a:ext cx="1002197" cy="307777"/>
          </a:xfrm>
          <a:prstGeom prst="rect">
            <a:avLst/>
          </a:prstGeom>
        </p:spPr>
        <p:txBody>
          <a:bodyPr wrap="none">
            <a:spAutoFit/>
          </a:bodyPr>
          <a:lstStyle/>
          <a:p>
            <a:r>
              <a:rPr lang="ar-SA" b="1" dirty="0"/>
              <a:t>اختبار التكوين</a:t>
            </a:r>
          </a:p>
        </p:txBody>
      </p:sp>
      <p:sp>
        <p:nvSpPr>
          <p:cNvPr id="3" name="مستطيل 2"/>
          <p:cNvSpPr/>
          <p:nvPr/>
        </p:nvSpPr>
        <p:spPr>
          <a:xfrm>
            <a:off x="5148064" y="1124744"/>
            <a:ext cx="3669356" cy="5262979"/>
          </a:xfrm>
          <a:prstGeom prst="rect">
            <a:avLst/>
          </a:prstGeom>
        </p:spPr>
        <p:txBody>
          <a:bodyPr wrap="square">
            <a:spAutoFit/>
          </a:bodyPr>
          <a:lstStyle/>
          <a:p>
            <a:pPr marL="285750" indent="-285750" algn="r" rtl="1">
              <a:buFont typeface="Arial" pitchFamily="34" charset="0"/>
              <a:buChar char="•"/>
            </a:pPr>
            <a:r>
              <a:rPr lang="ar-SA" sz="1600" dirty="0"/>
              <a:t>من جانب الخادم</a:t>
            </a:r>
          </a:p>
          <a:p>
            <a:pPr marL="285750" indent="-285750" algn="r" rtl="1">
              <a:buFont typeface="Arial" pitchFamily="34" charset="0"/>
              <a:buChar char="•"/>
            </a:pPr>
            <a:r>
              <a:rPr lang="ar-SA" sz="1600" dirty="0"/>
              <a:t>هو </a:t>
            </a:r>
            <a:r>
              <a:rPr lang="en-US" sz="1600" dirty="0" err="1"/>
              <a:t>WebApp</a:t>
            </a:r>
            <a:r>
              <a:rPr lang="en-US" sz="1600" dirty="0"/>
              <a:t> </a:t>
            </a:r>
            <a:r>
              <a:rPr lang="ar-SA" sz="1600" dirty="0"/>
              <a:t>متوافقة تماما مع خادم </a:t>
            </a:r>
            <a:r>
              <a:rPr lang="en-US" sz="1600" dirty="0"/>
              <a:t>OS؟</a:t>
            </a:r>
          </a:p>
          <a:p>
            <a:pPr marL="285750" indent="-285750" algn="r" rtl="1">
              <a:buFont typeface="Arial" pitchFamily="34" charset="0"/>
              <a:buChar char="•"/>
            </a:pPr>
            <a:r>
              <a:rPr lang="ar-SA" sz="1600" dirty="0"/>
              <a:t>وملفات النظام، والأدلة، والبيانات ذات الصلة نظام خلقت بشكل صحيح عندما </a:t>
            </a:r>
            <a:r>
              <a:rPr lang="en-US" sz="1600" dirty="0" err="1"/>
              <a:t>WebApp</a:t>
            </a:r>
            <a:r>
              <a:rPr lang="en-US" sz="1600" dirty="0"/>
              <a:t> </a:t>
            </a:r>
            <a:r>
              <a:rPr lang="ar-SA" sz="1600" dirty="0"/>
              <a:t>جاهز للعمل؟</a:t>
            </a:r>
          </a:p>
          <a:p>
            <a:pPr marL="285750" indent="-285750" algn="r" rtl="1">
              <a:buFont typeface="Arial" pitchFamily="34" charset="0"/>
              <a:buChar char="•"/>
            </a:pPr>
            <a:r>
              <a:rPr lang="ar-SA" sz="1600" dirty="0"/>
              <a:t>هل الإجراءات الأمنية النظام (مثل جدران الحماية أو التشفير) تسمح </a:t>
            </a:r>
            <a:r>
              <a:rPr lang="ar-SA" sz="1600" dirty="0" err="1"/>
              <a:t>لل</a:t>
            </a:r>
            <a:r>
              <a:rPr lang="en-US" sz="1600" dirty="0" err="1"/>
              <a:t>WebApp</a:t>
            </a:r>
            <a:r>
              <a:rPr lang="en-US" sz="1600" dirty="0"/>
              <a:t> </a:t>
            </a:r>
            <a:r>
              <a:rPr lang="ar-SA" sz="1600" dirty="0"/>
              <a:t>لتنفيذ ومستخدمي الخدمة من دون تدخل أو تدهور الأداء؟</a:t>
            </a:r>
          </a:p>
          <a:p>
            <a:pPr marL="285750" indent="-285750" algn="r" rtl="1">
              <a:buFont typeface="Arial" pitchFamily="34" charset="0"/>
              <a:buChar char="•"/>
            </a:pPr>
            <a:r>
              <a:rPr lang="ar-SA" sz="1600" dirty="0"/>
              <a:t>وقد و</a:t>
            </a:r>
            <a:r>
              <a:rPr lang="en-US" sz="1600" dirty="0" err="1"/>
              <a:t>WebApp</a:t>
            </a:r>
            <a:r>
              <a:rPr lang="en-US" sz="1600" dirty="0"/>
              <a:t> </a:t>
            </a:r>
            <a:r>
              <a:rPr lang="ar-SA" sz="1600" dirty="0"/>
              <a:t>تم اختباره مع تكوين ملقم توزيع (إن وجد) الذي تم اختياره؟</a:t>
            </a:r>
          </a:p>
          <a:p>
            <a:pPr marL="285750" indent="-285750" algn="r" rtl="1">
              <a:buFont typeface="Arial" pitchFamily="34" charset="0"/>
              <a:buChar char="•"/>
            </a:pPr>
            <a:r>
              <a:rPr lang="ar-SA" sz="1600" dirty="0"/>
              <a:t>هو </a:t>
            </a:r>
            <a:r>
              <a:rPr lang="en-US" sz="1600" dirty="0" err="1"/>
              <a:t>WebApp</a:t>
            </a:r>
            <a:r>
              <a:rPr lang="en-US" sz="1600" dirty="0"/>
              <a:t> </a:t>
            </a:r>
            <a:r>
              <a:rPr lang="ar-SA" sz="1600" dirty="0"/>
              <a:t>متكاملة بشكل صحيح مع برنامج قواعد البيانات؟ هو </a:t>
            </a:r>
            <a:r>
              <a:rPr lang="en-US" sz="1600" dirty="0" err="1"/>
              <a:t>WebApp</a:t>
            </a:r>
            <a:r>
              <a:rPr lang="en-US" sz="1600" dirty="0"/>
              <a:t> </a:t>
            </a:r>
            <a:r>
              <a:rPr lang="ar-SA" sz="1600" dirty="0"/>
              <a:t>حساسة لإصدارات مختلفة من برنامج قواعد البيانات؟</a:t>
            </a:r>
          </a:p>
          <a:p>
            <a:pPr marL="285750" indent="-285750" algn="r" rtl="1">
              <a:buFont typeface="Arial" pitchFamily="34" charset="0"/>
              <a:buChar char="•"/>
            </a:pPr>
            <a:r>
              <a:rPr lang="ar-SA" sz="1600" dirty="0"/>
              <a:t>هل من جانب الخادم النصية </a:t>
            </a:r>
            <a:r>
              <a:rPr lang="en-US" sz="1600" dirty="0" err="1"/>
              <a:t>WebApp</a:t>
            </a:r>
            <a:r>
              <a:rPr lang="en-US" sz="1600" dirty="0"/>
              <a:t> </a:t>
            </a:r>
            <a:r>
              <a:rPr lang="ar-SA" sz="1600" dirty="0"/>
              <a:t>تنفيذ بشكل صحيح؟</a:t>
            </a:r>
          </a:p>
          <a:p>
            <a:pPr marL="285750" indent="-285750" algn="r" rtl="1">
              <a:buFont typeface="Arial" pitchFamily="34" charset="0"/>
              <a:buChar char="•"/>
            </a:pPr>
            <a:r>
              <a:rPr lang="ar-SA" sz="1600" dirty="0"/>
              <a:t>وقد الأخطاء مسؤول النظام تم فحص لتؤثر على عمليات </a:t>
            </a:r>
            <a:r>
              <a:rPr lang="en-US" sz="1600" dirty="0" err="1"/>
              <a:t>WebApp</a:t>
            </a:r>
            <a:r>
              <a:rPr lang="en-US" sz="1600" dirty="0"/>
              <a:t>؟</a:t>
            </a:r>
          </a:p>
          <a:p>
            <a:pPr marL="285750" indent="-285750" algn="r" rtl="1">
              <a:buFont typeface="Arial" pitchFamily="34" charset="0"/>
              <a:buChar char="•"/>
            </a:pPr>
            <a:r>
              <a:rPr lang="ar-SA" sz="1600" dirty="0"/>
              <a:t>في حالة استخدام خوادم بروكسي، وقد تم تناول الاختلافات في التكوين الخاص بها مع الاختبار في الموقع؟</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Shape 30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07" name="Shape 307"/>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Configuration Testing</a:t>
            </a:r>
          </a:p>
        </p:txBody>
      </p:sp>
      <p:sp>
        <p:nvSpPr>
          <p:cNvPr id="308" name="Shape 308"/>
          <p:cNvSpPr txBox="1">
            <a:spLocks noGrp="1"/>
          </p:cNvSpPr>
          <p:nvPr>
            <p:ph sz="quarter" idx="1"/>
          </p:nvPr>
        </p:nvSpPr>
        <p:spPr>
          <a:xfrm>
            <a:off x="457200" y="1219200"/>
            <a:ext cx="4402832" cy="3400097"/>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Client-side</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0" i="1" u="none" strike="noStrike" cap="none" baseline="0" dirty="0">
                <a:solidFill>
                  <a:schemeClr val="dk1"/>
                </a:solidFill>
                <a:latin typeface="Helvetica Neue"/>
                <a:ea typeface="Helvetica Neue"/>
                <a:cs typeface="Helvetica Neue"/>
                <a:sym typeface="Helvetica Neue"/>
              </a:rPr>
              <a:t>Hardware—</a:t>
            </a:r>
            <a:r>
              <a:rPr lang="en-US" sz="1800" b="0" i="0" u="none" strike="noStrike" cap="none" baseline="0" dirty="0">
                <a:solidFill>
                  <a:schemeClr val="dk1"/>
                </a:solidFill>
                <a:latin typeface="Helvetica Neue"/>
                <a:ea typeface="Helvetica Neue"/>
                <a:cs typeface="Helvetica Neue"/>
                <a:sym typeface="Helvetica Neue"/>
              </a:rPr>
              <a:t>CPU, memory, storage and printing devices</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1" u="none" strike="noStrike" cap="none" baseline="0" dirty="0">
                <a:solidFill>
                  <a:schemeClr val="dk1"/>
                </a:solidFill>
                <a:latin typeface="Helvetica Neue"/>
                <a:ea typeface="Helvetica Neue"/>
                <a:cs typeface="Helvetica Neue"/>
                <a:sym typeface="Helvetica Neue"/>
              </a:rPr>
              <a:t>Operating systems</a:t>
            </a:r>
            <a:r>
              <a:rPr lang="en-US" sz="1800" b="0" i="0" u="none" strike="noStrike" cap="none" baseline="0" dirty="0">
                <a:solidFill>
                  <a:schemeClr val="dk1"/>
                </a:solidFill>
                <a:latin typeface="Helvetica Neue"/>
                <a:ea typeface="Helvetica Neue"/>
                <a:cs typeface="Helvetica Neue"/>
                <a:sym typeface="Helvetica Neue"/>
              </a:rPr>
              <a:t>—Linux, Macintosh OS, Microsoft Windows, a mobile-based OS</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1" u="none" strike="noStrike" cap="none" baseline="0" dirty="0">
                <a:solidFill>
                  <a:schemeClr val="dk1"/>
                </a:solidFill>
                <a:latin typeface="Helvetica Neue"/>
                <a:ea typeface="Helvetica Neue"/>
                <a:cs typeface="Helvetica Neue"/>
                <a:sym typeface="Helvetica Neue"/>
              </a:rPr>
              <a:t>Browser software</a:t>
            </a:r>
            <a:r>
              <a:rPr lang="en-US" sz="1800" b="0" i="0" u="none" strike="noStrike" cap="none" baseline="0" dirty="0">
                <a:solidFill>
                  <a:schemeClr val="dk1"/>
                </a:solidFill>
                <a:latin typeface="Helvetica Neue"/>
                <a:ea typeface="Helvetica Neue"/>
                <a:cs typeface="Helvetica Neue"/>
                <a:sym typeface="Helvetica Neue"/>
              </a:rPr>
              <a:t>—Internet Explorer, Mozilla/Netscape, Opera, Safari, and others </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1" u="none" strike="noStrike" cap="none" baseline="0" dirty="0">
                <a:solidFill>
                  <a:schemeClr val="dk1"/>
                </a:solidFill>
                <a:latin typeface="Helvetica Neue"/>
                <a:ea typeface="Helvetica Neue"/>
                <a:cs typeface="Helvetica Neue"/>
                <a:sym typeface="Helvetica Neue"/>
              </a:rPr>
              <a:t>User interface components</a:t>
            </a:r>
            <a:r>
              <a:rPr lang="en-US" sz="1800" b="0" i="0" u="none" strike="noStrike" cap="none" baseline="0" dirty="0">
                <a:solidFill>
                  <a:schemeClr val="dk1"/>
                </a:solidFill>
                <a:latin typeface="Helvetica Neue"/>
                <a:ea typeface="Helvetica Neue"/>
                <a:cs typeface="Helvetica Neue"/>
                <a:sym typeface="Helvetica Neue"/>
              </a:rPr>
              <a:t>—Active X, Java applets and others</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1" u="none" strike="noStrike" cap="none" baseline="0" dirty="0">
                <a:solidFill>
                  <a:schemeClr val="dk1"/>
                </a:solidFill>
                <a:latin typeface="Helvetica Neue"/>
                <a:ea typeface="Helvetica Neue"/>
                <a:cs typeface="Helvetica Neue"/>
                <a:sym typeface="Helvetica Neue"/>
              </a:rPr>
              <a:t>Plug-ins</a:t>
            </a:r>
            <a:r>
              <a:rPr lang="en-US" sz="1800" b="0" i="0" u="none" strike="noStrike" cap="none" baseline="0" dirty="0">
                <a:solidFill>
                  <a:schemeClr val="dk1"/>
                </a:solidFill>
                <a:latin typeface="Helvetica Neue"/>
                <a:ea typeface="Helvetica Neue"/>
                <a:cs typeface="Helvetica Neue"/>
                <a:sym typeface="Helvetica Neue"/>
              </a:rPr>
              <a:t>—QuickTime, RealPlayer, and many others</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1" u="none" strike="noStrike" cap="none" baseline="0" dirty="0">
                <a:solidFill>
                  <a:schemeClr val="dk1"/>
                </a:solidFill>
                <a:latin typeface="Helvetica Neue"/>
                <a:ea typeface="Helvetica Neue"/>
                <a:cs typeface="Helvetica Neue"/>
                <a:sym typeface="Helvetica Neue"/>
              </a:rPr>
              <a:t>Connectivity</a:t>
            </a:r>
            <a:r>
              <a:rPr lang="en-US" sz="1800" b="0" i="0" u="none" strike="noStrike" cap="none" baseline="0" dirty="0">
                <a:solidFill>
                  <a:schemeClr val="dk1"/>
                </a:solidFill>
                <a:latin typeface="Helvetica Neue"/>
                <a:ea typeface="Helvetica Neue"/>
                <a:cs typeface="Helvetica Neue"/>
                <a:sym typeface="Helvetica Neue"/>
              </a:rPr>
              <a:t>—cable, DSL, regular modem, T1</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The number of configuration variables must be reduced to a manageable number</a:t>
            </a:r>
          </a:p>
        </p:txBody>
      </p:sp>
      <p:sp>
        <p:nvSpPr>
          <p:cNvPr id="3" name="مستطيل 2"/>
          <p:cNvSpPr/>
          <p:nvPr/>
        </p:nvSpPr>
        <p:spPr>
          <a:xfrm>
            <a:off x="6633652" y="548680"/>
            <a:ext cx="984565" cy="307777"/>
          </a:xfrm>
          <a:prstGeom prst="rect">
            <a:avLst/>
          </a:prstGeom>
        </p:spPr>
        <p:txBody>
          <a:bodyPr wrap="none">
            <a:spAutoFit/>
          </a:bodyPr>
          <a:lstStyle/>
          <a:p>
            <a:r>
              <a:rPr lang="ar-SA" dirty="0"/>
              <a:t>اختبار التكوين</a:t>
            </a:r>
          </a:p>
        </p:txBody>
      </p:sp>
      <p:sp>
        <p:nvSpPr>
          <p:cNvPr id="4" name="مستطيل 3"/>
          <p:cNvSpPr/>
          <p:nvPr/>
        </p:nvSpPr>
        <p:spPr>
          <a:xfrm>
            <a:off x="5220072" y="1484784"/>
            <a:ext cx="3604608" cy="4247317"/>
          </a:xfrm>
          <a:prstGeom prst="rect">
            <a:avLst/>
          </a:prstGeom>
        </p:spPr>
        <p:txBody>
          <a:bodyPr wrap="square">
            <a:spAutoFit/>
          </a:bodyPr>
          <a:lstStyle/>
          <a:p>
            <a:pPr marL="285750" indent="-285750" algn="r" rtl="1">
              <a:buFont typeface="Arial" pitchFamily="34" charset="0"/>
              <a:buChar char="•"/>
            </a:pPr>
            <a:r>
              <a:rPr lang="ar-SA" sz="1800" dirty="0"/>
              <a:t>من جانب العميل</a:t>
            </a:r>
          </a:p>
          <a:p>
            <a:pPr marL="285750" indent="-285750" algn="r" rtl="1">
              <a:buFont typeface="Arial" pitchFamily="34" charset="0"/>
              <a:buChar char="•"/>
            </a:pPr>
            <a:r>
              <a:rPr lang="ar-SA" sz="1800" dirty="0"/>
              <a:t>الأجهزة وحدة المعالجة المركزية والذاكرة والتخزين والطباعة</a:t>
            </a:r>
          </a:p>
          <a:p>
            <a:pPr marL="285750" indent="-285750" algn="r" rtl="1">
              <a:buFont typeface="Arial" pitchFamily="34" charset="0"/>
              <a:buChar char="•"/>
            </a:pPr>
            <a:r>
              <a:rPr lang="ar-SA" sz="1800" dirty="0"/>
              <a:t>أنظمة التشغيل لينوكس وماكنتوش </a:t>
            </a:r>
            <a:r>
              <a:rPr lang="en-US" sz="1800" dirty="0"/>
              <a:t>OS </a:t>
            </a:r>
            <a:r>
              <a:rPr lang="ar-SA" sz="1800" dirty="0"/>
              <a:t>مايكروسوفت ويندوز، نظام تشغيل يستند المحمول</a:t>
            </a:r>
          </a:p>
          <a:p>
            <a:pPr marL="285750" indent="-285750" algn="r" rtl="1">
              <a:buFont typeface="Arial" pitchFamily="34" charset="0"/>
              <a:buChar char="•"/>
            </a:pPr>
            <a:r>
              <a:rPr lang="ar-SA" sz="1800" dirty="0"/>
              <a:t>برمجيات الإنترنت متصفح إكسبلورر، وموزيلا / </a:t>
            </a:r>
            <a:r>
              <a:rPr lang="ar-SA" sz="1800" dirty="0" err="1"/>
              <a:t>نتسكيب</a:t>
            </a:r>
            <a:r>
              <a:rPr lang="ar-SA" sz="1800" dirty="0"/>
              <a:t>، أوبرا، سفاري، وغيرها</a:t>
            </a:r>
          </a:p>
          <a:p>
            <a:pPr marL="285750" indent="-285750" algn="r" rtl="1">
              <a:buFont typeface="Arial" pitchFamily="34" charset="0"/>
              <a:buChar char="•"/>
            </a:pPr>
            <a:r>
              <a:rPr lang="ar-SA" sz="1800" dirty="0"/>
              <a:t>واجهة المستخدم المكونات النشطة </a:t>
            </a:r>
            <a:r>
              <a:rPr lang="en-US" sz="1800" dirty="0"/>
              <a:t>X، </a:t>
            </a:r>
            <a:r>
              <a:rPr lang="ar-SA" sz="1800" dirty="0"/>
              <a:t>وتطبيقات جافا وغيرها</a:t>
            </a:r>
          </a:p>
          <a:p>
            <a:pPr marL="285750" indent="-285750" algn="r" rtl="1">
              <a:buFont typeface="Arial" pitchFamily="34" charset="0"/>
              <a:buChar char="•"/>
            </a:pPr>
            <a:r>
              <a:rPr lang="ar-SA" sz="1800" dirty="0"/>
              <a:t>المكونات الإضافية كويك تايم، ريل، وغيرها الكثير</a:t>
            </a:r>
          </a:p>
          <a:p>
            <a:pPr marL="285750" indent="-285750" algn="r" rtl="1">
              <a:buFont typeface="Arial" pitchFamily="34" charset="0"/>
              <a:buChar char="•"/>
            </a:pPr>
            <a:r>
              <a:rPr lang="ar-SA" sz="1800" dirty="0"/>
              <a:t>الاتصال كابل، </a:t>
            </a:r>
            <a:r>
              <a:rPr lang="en-US" sz="1800" dirty="0"/>
              <a:t>DSL، </a:t>
            </a:r>
            <a:r>
              <a:rPr lang="ar-SA" sz="1800" dirty="0"/>
              <a:t>مودم العادي، </a:t>
            </a:r>
            <a:r>
              <a:rPr lang="en-US" sz="1800" dirty="0"/>
              <a:t>T1</a:t>
            </a:r>
          </a:p>
          <a:p>
            <a:pPr marL="285750" indent="-285750" algn="r" rtl="1">
              <a:buFont typeface="Arial" pitchFamily="34" charset="0"/>
              <a:buChar char="•"/>
            </a:pPr>
            <a:r>
              <a:rPr lang="ar-SA" sz="1800" dirty="0"/>
              <a:t>يجب أن يتم تخفيض عدد من المتغيرات التكوين إلى عدد معقول</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Shape 31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14" name="Shape 314"/>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315" name="Shape 315"/>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Security Testing</a:t>
            </a:r>
          </a:p>
        </p:txBody>
      </p:sp>
      <p:sp>
        <p:nvSpPr>
          <p:cNvPr id="316" name="Shape 316"/>
          <p:cNvSpPr txBox="1">
            <a:spLocks noGrp="1"/>
          </p:cNvSpPr>
          <p:nvPr>
            <p:ph sz="quarter" idx="1"/>
          </p:nvPr>
        </p:nvSpPr>
        <p:spPr>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Designed to probe vulnerabilities of the client-side environment, the network communications that occur as data are passed from client to server and back again, and the server-side environment</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On the client-side, vulnerabilities can often be traced to pre-existing bugs in browsers, e-mail programs, or communication software.</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On the server-side, vulnerabilities include denial-of-service attacks and malicious scripts that can be passed along to the client-side or used to disable server operations</a:t>
            </a:r>
          </a:p>
        </p:txBody>
      </p:sp>
      <p:sp>
        <p:nvSpPr>
          <p:cNvPr id="2" name="مستطيل 1"/>
          <p:cNvSpPr/>
          <p:nvPr/>
        </p:nvSpPr>
        <p:spPr>
          <a:xfrm>
            <a:off x="7309527" y="836712"/>
            <a:ext cx="984565" cy="338554"/>
          </a:xfrm>
          <a:prstGeom prst="rect">
            <a:avLst/>
          </a:prstGeom>
        </p:spPr>
        <p:txBody>
          <a:bodyPr wrap="none">
            <a:spAutoFit/>
          </a:bodyPr>
          <a:lstStyle/>
          <a:p>
            <a:r>
              <a:rPr lang="ar-SA" sz="1600" dirty="0"/>
              <a:t>اختبار الأمن</a:t>
            </a:r>
          </a:p>
        </p:txBody>
      </p:sp>
      <p:sp>
        <p:nvSpPr>
          <p:cNvPr id="3" name="مستطيل 2"/>
          <p:cNvSpPr/>
          <p:nvPr/>
        </p:nvSpPr>
        <p:spPr>
          <a:xfrm>
            <a:off x="971600" y="3861047"/>
            <a:ext cx="7702442" cy="1754326"/>
          </a:xfrm>
          <a:prstGeom prst="rect">
            <a:avLst/>
          </a:prstGeom>
        </p:spPr>
        <p:txBody>
          <a:bodyPr wrap="square">
            <a:spAutoFit/>
          </a:bodyPr>
          <a:lstStyle/>
          <a:p>
            <a:pPr marL="285750" indent="-285750" algn="r" rtl="1">
              <a:buFont typeface="Arial" pitchFamily="34" charset="0"/>
              <a:buChar char="•"/>
            </a:pPr>
            <a:r>
              <a:rPr lang="ar-SA" sz="1800" dirty="0"/>
              <a:t>تهدف إلى تحقيق نقاط الضعف في بيئة العميل، وشبكة الاتصالات التي تحدث كما يتم تمرير البيانات من العميل إلى الخادم والعودة مرة أخرى، وجانب الخادم البيئة</a:t>
            </a:r>
          </a:p>
          <a:p>
            <a:pPr marL="285750" indent="-285750" algn="r" rtl="1">
              <a:buFont typeface="Arial" pitchFamily="34" charset="0"/>
              <a:buChar char="•"/>
            </a:pPr>
            <a:r>
              <a:rPr lang="ar-SA" sz="1800" dirty="0"/>
              <a:t>على جانب العميل، ونقاط الضعف في كثير من الأحيان يمكن أن تعزى إلى البق الموجودة من قبل في برامج التصفح، برامج البريد الإلكتروني، أو برامج الاتصالات.</a:t>
            </a:r>
          </a:p>
          <a:p>
            <a:pPr marL="285750" indent="-285750" algn="r" rtl="1">
              <a:buFont typeface="Arial" pitchFamily="34" charset="0"/>
              <a:buChar char="•"/>
            </a:pPr>
            <a:r>
              <a:rPr lang="ar-SA" sz="1800" dirty="0"/>
              <a:t>على جانب الخادم، وتشمل نقاط الضعف الحرمان من الخدمة الهجمات والكتابات الخبيثة التي يمكن أن تمرر إلى العميل أو استخدامها لتعطيل عمليات الخادم</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Shape 32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23" name="Shape 323"/>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Performance Testing</a:t>
            </a:r>
          </a:p>
        </p:txBody>
      </p:sp>
      <p:sp>
        <p:nvSpPr>
          <p:cNvPr id="324" name="Shape 324"/>
          <p:cNvSpPr txBox="1">
            <a:spLocks noGrp="1"/>
          </p:cNvSpPr>
          <p:nvPr>
            <p:ph sz="quarter" idx="1"/>
          </p:nvPr>
        </p:nvSpPr>
        <p:spPr>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the server response time degrade to a point where it is noticeable and unacceptable?</a:t>
            </a:r>
          </a:p>
          <a:p>
            <a:pPr marL="342900" marR="0" lvl="0" indent="-342900" algn="l" rtl="0">
              <a:lnSpc>
                <a:spcPct val="90000"/>
              </a:lnSpc>
              <a:spcBef>
                <a:spcPts val="30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At what point (in terms of users, transactions or data loading) does performance become unacceptable?</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What system components are responsible for performance degradation?</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What is the average response time for users under a variety of loading conditions?</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performance degradation have an impact on system security?</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a:t>
            </a:r>
            <a:r>
              <a:rPr lang="en-US" sz="1800" b="0" i="0" u="none" strike="noStrike" cap="none" baseline="0" dirty="0" err="1">
                <a:solidFill>
                  <a:schemeClr val="dk1"/>
                </a:solidFill>
                <a:latin typeface="Helvetica Neue"/>
                <a:ea typeface="Helvetica Neue"/>
                <a:cs typeface="Helvetica Neue"/>
                <a:sym typeface="Helvetica Neue"/>
              </a:rPr>
              <a:t>WebApp</a:t>
            </a:r>
            <a:r>
              <a:rPr lang="en-US" sz="1800" b="0" i="0" u="none" strike="noStrike" cap="none" baseline="0" dirty="0">
                <a:solidFill>
                  <a:schemeClr val="dk1"/>
                </a:solidFill>
                <a:latin typeface="Helvetica Neue"/>
                <a:ea typeface="Helvetica Neue"/>
                <a:cs typeface="Helvetica Neue"/>
                <a:sym typeface="Helvetica Neue"/>
              </a:rPr>
              <a:t> reliability or accuracy affected as the load on the system grows?</a:t>
            </a:r>
          </a:p>
          <a:p>
            <a:pPr marL="342900" marR="0" lvl="0" indent="-342900" algn="l" rtl="0">
              <a:lnSpc>
                <a:spcPct val="9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What happens when loads that are greater than maximum server capacity are applied?</a:t>
            </a:r>
          </a:p>
        </p:txBody>
      </p:sp>
      <p:sp>
        <p:nvSpPr>
          <p:cNvPr id="2" name="مستطيل 1"/>
          <p:cNvSpPr/>
          <p:nvPr/>
        </p:nvSpPr>
        <p:spPr>
          <a:xfrm>
            <a:off x="6372200" y="548680"/>
            <a:ext cx="790601" cy="307777"/>
          </a:xfrm>
          <a:prstGeom prst="rect">
            <a:avLst/>
          </a:prstGeom>
        </p:spPr>
        <p:txBody>
          <a:bodyPr wrap="none">
            <a:spAutoFit/>
          </a:bodyPr>
          <a:lstStyle/>
          <a:p>
            <a:r>
              <a:rPr lang="ar-SA" dirty="0"/>
              <a:t>اختبار أداء</a:t>
            </a:r>
          </a:p>
        </p:txBody>
      </p:sp>
      <p:sp>
        <p:nvSpPr>
          <p:cNvPr id="3" name="مستطيل 2"/>
          <p:cNvSpPr/>
          <p:nvPr/>
        </p:nvSpPr>
        <p:spPr>
          <a:xfrm>
            <a:off x="827584" y="4581128"/>
            <a:ext cx="7748857" cy="1815882"/>
          </a:xfrm>
          <a:prstGeom prst="rect">
            <a:avLst/>
          </a:prstGeom>
        </p:spPr>
        <p:txBody>
          <a:bodyPr wrap="square">
            <a:spAutoFit/>
          </a:bodyPr>
          <a:lstStyle/>
          <a:p>
            <a:pPr marL="285750" indent="-285750" algn="r" rtl="1">
              <a:buFont typeface="Arial" pitchFamily="34" charset="0"/>
              <a:buChar char="•"/>
            </a:pPr>
            <a:r>
              <a:rPr lang="ar-SA" sz="1600" dirty="0"/>
              <a:t>لا وقت استجابة الخادم تتحلل إلى نقطة حيث من الملاحظ وغير مقبول؟</a:t>
            </a:r>
          </a:p>
          <a:p>
            <a:pPr marL="285750" indent="-285750" algn="r" rtl="1">
              <a:buFont typeface="Arial" pitchFamily="34" charset="0"/>
              <a:buChar char="•"/>
            </a:pPr>
            <a:r>
              <a:rPr lang="ar-SA" sz="1600" dirty="0"/>
              <a:t>ما هي النقطة (من حيث عدد مستخدمي والمعاملات أو تحميل البيانات) لا الأداء أصبح غير مقبول؟</a:t>
            </a:r>
          </a:p>
          <a:p>
            <a:pPr marL="285750" indent="-285750" algn="r" rtl="1">
              <a:buFont typeface="Arial" pitchFamily="34" charset="0"/>
              <a:buChar char="•"/>
            </a:pPr>
            <a:r>
              <a:rPr lang="ar-SA" sz="1600" dirty="0"/>
              <a:t>ما مكونات النظام هي المسؤولة عن تدهور الأداء؟</a:t>
            </a:r>
          </a:p>
          <a:p>
            <a:pPr marL="285750" indent="-285750" algn="r" rtl="1">
              <a:buFont typeface="Arial" pitchFamily="34" charset="0"/>
              <a:buChar char="•"/>
            </a:pPr>
            <a:r>
              <a:rPr lang="ar-SA" sz="1600" dirty="0"/>
              <a:t>ما هو متوسط زمن الاستجابة للمستخدمين في ظل مجموعة متنوعة من ظروف التحميل؟</a:t>
            </a:r>
          </a:p>
          <a:p>
            <a:pPr marL="285750" indent="-285750" algn="r" rtl="1">
              <a:buFont typeface="Arial" pitchFamily="34" charset="0"/>
              <a:buChar char="•"/>
            </a:pPr>
            <a:r>
              <a:rPr lang="ar-SA" sz="1600" dirty="0"/>
              <a:t>لا يكون تدهور الأداء تأثير على أمن النظام؟</a:t>
            </a:r>
          </a:p>
          <a:p>
            <a:pPr marL="285750" indent="-285750" algn="r" rtl="1">
              <a:buFont typeface="Arial" pitchFamily="34" charset="0"/>
              <a:buChar char="•"/>
            </a:pPr>
            <a:r>
              <a:rPr lang="ar-SA" sz="1600" dirty="0"/>
              <a:t>و</a:t>
            </a:r>
            <a:r>
              <a:rPr lang="en-US" sz="1600" dirty="0" err="1"/>
              <a:t>WebApp</a:t>
            </a:r>
            <a:r>
              <a:rPr lang="en-US" sz="1600" dirty="0"/>
              <a:t> </a:t>
            </a:r>
            <a:r>
              <a:rPr lang="ar-SA" sz="1600" dirty="0"/>
              <a:t>موثوقية أو دقة أثرت مثل الحمل على نظام ينمو؟</a:t>
            </a:r>
          </a:p>
          <a:p>
            <a:pPr marL="285750" indent="-285750" algn="r" rtl="1">
              <a:buFont typeface="Arial" pitchFamily="34" charset="0"/>
              <a:buChar char="•"/>
            </a:pPr>
            <a:r>
              <a:rPr lang="ar-SA" sz="1600" dirty="0"/>
              <a:t>ماذا يحدث عندما يتم تطبيق الأحمال التي هي أكبر من قدرة الخادم القصوى؟</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Shape 32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30" name="Shape 330"/>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331" name="Shape 331"/>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Load Testing</a:t>
            </a:r>
          </a:p>
        </p:txBody>
      </p:sp>
      <p:sp>
        <p:nvSpPr>
          <p:cNvPr id="332" name="Shape 332"/>
          <p:cNvSpPr txBox="1">
            <a:spLocks noGrp="1"/>
          </p:cNvSpPr>
          <p:nvPr>
            <p:ph sz="quarter"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The intent is to determine how the </a:t>
            </a:r>
            <a:r>
              <a:rPr lang="en-US" sz="2400" b="0" i="0" u="none" strike="noStrike" cap="none" baseline="0" dirty="0" err="1">
                <a:solidFill>
                  <a:schemeClr val="dk1"/>
                </a:solidFill>
                <a:latin typeface="Helvetica Neue"/>
                <a:ea typeface="Helvetica Neue"/>
                <a:cs typeface="Helvetica Neue"/>
                <a:sym typeface="Helvetica Neue"/>
              </a:rPr>
              <a:t>WebApp</a:t>
            </a:r>
            <a:r>
              <a:rPr lang="en-US" sz="2400" b="0" i="0" u="none" strike="noStrike" cap="none" baseline="0" dirty="0">
                <a:solidFill>
                  <a:schemeClr val="dk1"/>
                </a:solidFill>
                <a:latin typeface="Helvetica Neue"/>
                <a:ea typeface="Helvetica Neue"/>
                <a:cs typeface="Helvetica Neue"/>
                <a:sym typeface="Helvetica Neue"/>
              </a:rPr>
              <a:t> and its server-side environment will respond to various loading conditions</a:t>
            </a:r>
          </a:p>
          <a:p>
            <a:pPr marL="742950" marR="0" lvl="1" indent="-285750" algn="l" rtl="0">
              <a:lnSpc>
                <a:spcPct val="100000"/>
              </a:lnSpc>
              <a:spcBef>
                <a:spcPts val="600"/>
              </a:spcBef>
              <a:spcAft>
                <a:spcPts val="0"/>
              </a:spcAft>
              <a:buClr>
                <a:schemeClr val="folHlink"/>
              </a:buClr>
              <a:buSzPct val="70000"/>
              <a:buFont typeface="Noto Symbol"/>
              <a:buChar char="■"/>
            </a:pPr>
            <a:r>
              <a:rPr lang="en-US" sz="2000" b="0" i="1" u="none" strike="noStrike" cap="none" baseline="0" dirty="0">
                <a:solidFill>
                  <a:schemeClr val="dk1"/>
                </a:solidFill>
                <a:latin typeface="Helvetica Neue"/>
                <a:ea typeface="Helvetica Neue"/>
                <a:cs typeface="Helvetica Neue"/>
                <a:sym typeface="Helvetica Neue"/>
              </a:rPr>
              <a:t>N,</a:t>
            </a:r>
            <a:r>
              <a:rPr lang="en-US" sz="2000" b="0" i="0" u="none" strike="noStrike" cap="none" baseline="0" dirty="0">
                <a:solidFill>
                  <a:schemeClr val="dk1"/>
                </a:solidFill>
                <a:latin typeface="Helvetica Neue"/>
                <a:ea typeface="Helvetica Neue"/>
                <a:cs typeface="Helvetica Neue"/>
                <a:sym typeface="Helvetica Neue"/>
              </a:rPr>
              <a:t> the number of concurrent users</a:t>
            </a:r>
          </a:p>
          <a:p>
            <a:pPr marL="742950" marR="0" lvl="1" indent="-285750" algn="l" rtl="0">
              <a:lnSpc>
                <a:spcPct val="100000"/>
              </a:lnSpc>
              <a:spcBef>
                <a:spcPts val="300"/>
              </a:spcBef>
              <a:spcAft>
                <a:spcPts val="0"/>
              </a:spcAft>
              <a:buClr>
                <a:schemeClr val="folHlink"/>
              </a:buClr>
              <a:buSzPct val="70000"/>
              <a:buFont typeface="Noto Symbol"/>
              <a:buChar char="■"/>
            </a:pPr>
            <a:r>
              <a:rPr lang="en-US" sz="2000" b="0" i="1" u="none" strike="noStrike" cap="none" baseline="0" dirty="0">
                <a:solidFill>
                  <a:schemeClr val="dk1"/>
                </a:solidFill>
                <a:latin typeface="Helvetica Neue"/>
                <a:ea typeface="Helvetica Neue"/>
                <a:cs typeface="Helvetica Neue"/>
                <a:sym typeface="Helvetica Neue"/>
              </a:rPr>
              <a:t>T,</a:t>
            </a:r>
            <a:r>
              <a:rPr lang="en-US" sz="2000" b="0" i="0" u="none" strike="noStrike" cap="none" baseline="0" dirty="0">
                <a:solidFill>
                  <a:schemeClr val="dk1"/>
                </a:solidFill>
                <a:latin typeface="Helvetica Neue"/>
                <a:ea typeface="Helvetica Neue"/>
                <a:cs typeface="Helvetica Neue"/>
                <a:sym typeface="Helvetica Neue"/>
              </a:rPr>
              <a:t> the number of on-line transactions per unit of time</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1" u="none" strike="noStrike" cap="none" baseline="0" dirty="0">
                <a:solidFill>
                  <a:schemeClr val="dk1"/>
                </a:solidFill>
                <a:latin typeface="Helvetica Neue"/>
                <a:ea typeface="Helvetica Neue"/>
                <a:cs typeface="Helvetica Neue"/>
                <a:sym typeface="Helvetica Neue"/>
              </a:rPr>
              <a:t>D,</a:t>
            </a:r>
            <a:r>
              <a:rPr lang="en-US" sz="2000" b="0" i="0" u="none" strike="noStrike" cap="none" baseline="0" dirty="0">
                <a:solidFill>
                  <a:schemeClr val="dk1"/>
                </a:solidFill>
                <a:latin typeface="Helvetica Neue"/>
                <a:ea typeface="Helvetica Neue"/>
                <a:cs typeface="Helvetica Neue"/>
                <a:sym typeface="Helvetica Neue"/>
              </a:rPr>
              <a:t> the data load processed by the server per transaction</a:t>
            </a:r>
          </a:p>
          <a:p>
            <a:pPr marL="342900" marR="0" lvl="0" indent="-342900" algn="l" rtl="0">
              <a:lnSpc>
                <a:spcPct val="100000"/>
              </a:lnSpc>
              <a:spcBef>
                <a:spcPts val="30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Overall throughput, </a:t>
            </a:r>
            <a:r>
              <a:rPr lang="en-US" sz="2400" b="0" i="1" u="none" strike="noStrike" cap="none" baseline="0" dirty="0">
                <a:solidFill>
                  <a:schemeClr val="dk1"/>
                </a:solidFill>
                <a:latin typeface="Helvetica Neue"/>
                <a:ea typeface="Helvetica Neue"/>
                <a:cs typeface="Helvetica Neue"/>
                <a:sym typeface="Helvetica Neue"/>
              </a:rPr>
              <a:t>P,</a:t>
            </a:r>
            <a:r>
              <a:rPr lang="en-US" sz="2400" b="0" i="0" u="none" strike="noStrike" cap="none" baseline="0" dirty="0">
                <a:solidFill>
                  <a:schemeClr val="dk1"/>
                </a:solidFill>
                <a:latin typeface="Helvetica Neue"/>
                <a:ea typeface="Helvetica Neue"/>
                <a:cs typeface="Helvetica Neue"/>
                <a:sym typeface="Helvetica Neue"/>
              </a:rPr>
              <a:t> is computed in the following manner:</a:t>
            </a:r>
          </a:p>
          <a:p>
            <a:pPr marL="1143000" marR="0" lvl="2" indent="-228600" algn="l" rtl="0">
              <a:lnSpc>
                <a:spcPct val="100000"/>
              </a:lnSpc>
              <a:spcBef>
                <a:spcPts val="600"/>
              </a:spcBef>
              <a:spcAft>
                <a:spcPts val="600"/>
              </a:spcAft>
              <a:buClr>
                <a:schemeClr val="dk2"/>
              </a:buClr>
              <a:buSzPct val="100000"/>
              <a:buFont typeface="Helvetica Neue"/>
              <a:buChar char="•"/>
            </a:pPr>
            <a:r>
              <a:rPr lang="en-US" sz="1800" b="0" i="1" u="none" strike="noStrike" cap="none" baseline="0" dirty="0">
                <a:solidFill>
                  <a:schemeClr val="dk1"/>
                </a:solidFill>
                <a:latin typeface="Helvetica Neue"/>
                <a:ea typeface="Helvetica Neue"/>
                <a:cs typeface="Helvetica Neue"/>
                <a:sym typeface="Helvetica Neue"/>
              </a:rPr>
              <a:t>P =  N</a:t>
            </a:r>
            <a:r>
              <a:rPr lang="en-US" sz="1800" b="0" i="0" u="none" strike="noStrike" cap="none" baseline="0" dirty="0">
                <a:solidFill>
                  <a:schemeClr val="dk1"/>
                </a:solidFill>
                <a:latin typeface="Helvetica Neue"/>
                <a:ea typeface="Helvetica Neue"/>
                <a:cs typeface="Helvetica Neue"/>
                <a:sym typeface="Helvetica Neue"/>
              </a:rPr>
              <a:t> x</a:t>
            </a:r>
            <a:r>
              <a:rPr lang="en-US" sz="1800" b="0" i="1" u="none" strike="noStrike" cap="none" baseline="0" dirty="0">
                <a:solidFill>
                  <a:schemeClr val="dk1"/>
                </a:solidFill>
                <a:latin typeface="Helvetica Neue"/>
                <a:ea typeface="Helvetica Neue"/>
                <a:cs typeface="Helvetica Neue"/>
                <a:sym typeface="Helvetica Neue"/>
              </a:rPr>
              <a:t> T</a:t>
            </a:r>
            <a:r>
              <a:rPr lang="en-US" sz="1800" b="0" i="0" u="none" strike="noStrike" cap="none" baseline="0" dirty="0">
                <a:solidFill>
                  <a:schemeClr val="dk1"/>
                </a:solidFill>
                <a:latin typeface="Helvetica Neue"/>
                <a:ea typeface="Helvetica Neue"/>
                <a:cs typeface="Helvetica Neue"/>
                <a:sym typeface="Helvetica Neue"/>
              </a:rPr>
              <a:t> x</a:t>
            </a:r>
            <a:r>
              <a:rPr lang="en-US" sz="1800" b="0" i="1" u="none" strike="noStrike" cap="none" baseline="0" dirty="0">
                <a:solidFill>
                  <a:schemeClr val="dk1"/>
                </a:solidFill>
                <a:latin typeface="Helvetica Neue"/>
                <a:ea typeface="Helvetica Neue"/>
                <a:cs typeface="Helvetica Neue"/>
                <a:sym typeface="Helvetica Neue"/>
              </a:rPr>
              <a:t> D</a:t>
            </a:r>
          </a:p>
        </p:txBody>
      </p:sp>
      <p:sp>
        <p:nvSpPr>
          <p:cNvPr id="2" name="مستطيل 1"/>
          <p:cNvSpPr/>
          <p:nvPr/>
        </p:nvSpPr>
        <p:spPr>
          <a:xfrm>
            <a:off x="7087585" y="620688"/>
            <a:ext cx="912429" cy="307777"/>
          </a:xfrm>
          <a:prstGeom prst="rect">
            <a:avLst/>
          </a:prstGeom>
        </p:spPr>
        <p:txBody>
          <a:bodyPr wrap="none">
            <a:spAutoFit/>
          </a:bodyPr>
          <a:lstStyle/>
          <a:p>
            <a:r>
              <a:rPr lang="ar-SA" dirty="0"/>
              <a:t>اختبار الحمل</a:t>
            </a:r>
          </a:p>
        </p:txBody>
      </p:sp>
      <p:sp>
        <p:nvSpPr>
          <p:cNvPr id="3" name="مستطيل 2"/>
          <p:cNvSpPr/>
          <p:nvPr/>
        </p:nvSpPr>
        <p:spPr>
          <a:xfrm>
            <a:off x="539552" y="4708301"/>
            <a:ext cx="8375847" cy="1569660"/>
          </a:xfrm>
          <a:prstGeom prst="rect">
            <a:avLst/>
          </a:prstGeom>
        </p:spPr>
        <p:txBody>
          <a:bodyPr wrap="square">
            <a:spAutoFit/>
          </a:bodyPr>
          <a:lstStyle/>
          <a:p>
            <a:pPr marL="285750" indent="-285750" algn="r" rtl="1">
              <a:buFont typeface="Arial" pitchFamily="34" charset="0"/>
              <a:buChar char="•"/>
            </a:pPr>
            <a:r>
              <a:rPr lang="ar-SA" sz="1600" dirty="0"/>
              <a:t>والقصد من ذلك هو تحديد كيفية </a:t>
            </a:r>
            <a:r>
              <a:rPr lang="en-US" sz="1600" dirty="0" err="1"/>
              <a:t>WebApp</a:t>
            </a:r>
            <a:r>
              <a:rPr lang="en-US" sz="1600" dirty="0"/>
              <a:t> </a:t>
            </a:r>
            <a:r>
              <a:rPr lang="ar-SA" sz="1600" dirty="0"/>
              <a:t>والبيئة من جانب الملقم الخاص به سوف تستجيب لمختلف ظروف التحميل</a:t>
            </a:r>
          </a:p>
          <a:p>
            <a:pPr marL="285750" indent="-285750" algn="r" rtl="1">
              <a:buFont typeface="Arial" pitchFamily="34" charset="0"/>
              <a:buChar char="•"/>
            </a:pPr>
            <a:r>
              <a:rPr lang="en-US" sz="1600" dirty="0"/>
              <a:t>N، </a:t>
            </a:r>
            <a:r>
              <a:rPr lang="ar-SA" sz="1600" dirty="0"/>
              <a:t>عدد المستخدمين المتزامنين</a:t>
            </a:r>
          </a:p>
          <a:p>
            <a:pPr marL="285750" indent="-285750" algn="r" rtl="1">
              <a:buFont typeface="Arial" pitchFamily="34" charset="0"/>
              <a:buChar char="•"/>
            </a:pPr>
            <a:r>
              <a:rPr lang="en-US" sz="1600" dirty="0"/>
              <a:t>T، </a:t>
            </a:r>
            <a:r>
              <a:rPr lang="ar-SA" sz="1600" dirty="0"/>
              <a:t>وعدد من المعاملات على الخط في وحدة الزمن</a:t>
            </a:r>
          </a:p>
          <a:p>
            <a:pPr marL="285750" indent="-285750" algn="r" rtl="1">
              <a:buFont typeface="Arial" pitchFamily="34" charset="0"/>
              <a:buChar char="•"/>
            </a:pPr>
            <a:r>
              <a:rPr lang="en-US" sz="1600" dirty="0"/>
              <a:t>D، </a:t>
            </a:r>
            <a:r>
              <a:rPr lang="ar-SA" sz="1600" dirty="0"/>
              <a:t>وتحميل البيانات التي تتم معالجتها من قبل الملقم في الصفقة</a:t>
            </a:r>
          </a:p>
          <a:p>
            <a:pPr marL="285750" indent="-285750" algn="r" rtl="1">
              <a:buFont typeface="Arial" pitchFamily="34" charset="0"/>
              <a:buChar char="•"/>
            </a:pPr>
            <a:r>
              <a:rPr lang="ar-SA" sz="1600" dirty="0"/>
              <a:t>الإنتاجية الشاملة، </a:t>
            </a:r>
            <a:r>
              <a:rPr lang="en-US" sz="1600" dirty="0"/>
              <a:t>P، </a:t>
            </a:r>
            <a:r>
              <a:rPr lang="ar-SA" sz="1600" dirty="0"/>
              <a:t>يتم حسابها على النحو التالي:</a:t>
            </a:r>
          </a:p>
          <a:p>
            <a:pPr marL="285750" indent="-285750" algn="r" rtl="1">
              <a:buFont typeface="Arial" pitchFamily="34" charset="0"/>
              <a:buChar char="•"/>
            </a:pPr>
            <a:r>
              <a:rPr lang="en-US" sz="1600" dirty="0"/>
              <a:t>P = N </a:t>
            </a:r>
            <a:r>
              <a:rPr lang="ar-SA" sz="1600" dirty="0"/>
              <a:t>خ ر خ د</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Shape 33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39" name="Shape 339"/>
          <p:cNvSpPr txBox="1">
            <a:spLocks noGrp="1"/>
          </p:cNvSpPr>
          <p:nvPr>
            <p:ph type="title"/>
          </p:nvPr>
        </p:nvSpPr>
        <p:spPr>
          <a:xfrm>
            <a:off x="457200" y="-243408"/>
            <a:ext cx="8229600" cy="9906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Stress Testing</a:t>
            </a:r>
          </a:p>
        </p:txBody>
      </p:sp>
      <p:sp>
        <p:nvSpPr>
          <p:cNvPr id="340" name="Shape 340"/>
          <p:cNvSpPr txBox="1">
            <a:spLocks noGrp="1"/>
          </p:cNvSpPr>
          <p:nvPr>
            <p:ph sz="quarter" idx="1"/>
          </p:nvPr>
        </p:nvSpPr>
        <p:spPr>
          <a:xfrm>
            <a:off x="97160" y="939512"/>
            <a:ext cx="5482952" cy="493776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the system degrade ‘gently’ or does the server shut down as capacity is exceeded?</a:t>
            </a:r>
          </a:p>
          <a:p>
            <a:pPr marL="342900" marR="0" lvl="0" indent="-342900" algn="l" rtl="0">
              <a:lnSpc>
                <a:spcPct val="90000"/>
              </a:lnSpc>
              <a:spcBef>
                <a:spcPts val="30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server software generate “server not available” messages? More generally, are users aware that they cannot reach the server?</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Does the server queue requests for resources and empty the queue once capacity demands diminish? </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Are transactions lost as capacity is exceeded? </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Is data integrity affected as capacity is exceeded?</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What values of </a:t>
            </a:r>
            <a:r>
              <a:rPr lang="en-US" sz="1800" b="0" i="1" u="none" strike="noStrike" cap="none" baseline="0" dirty="0">
                <a:solidFill>
                  <a:schemeClr val="dk1"/>
                </a:solidFill>
                <a:latin typeface="Helvetica Neue"/>
                <a:ea typeface="Helvetica Neue"/>
                <a:cs typeface="Helvetica Neue"/>
                <a:sym typeface="Helvetica Neue"/>
              </a:rPr>
              <a:t>N, T, </a:t>
            </a:r>
            <a:r>
              <a:rPr lang="en-US" sz="1800" b="0" i="0" u="none" strike="noStrike" cap="none" baseline="0" dirty="0">
                <a:solidFill>
                  <a:schemeClr val="dk1"/>
                </a:solidFill>
                <a:latin typeface="Helvetica Neue"/>
                <a:ea typeface="Helvetica Neue"/>
                <a:cs typeface="Helvetica Neue"/>
                <a:sym typeface="Helvetica Neue"/>
              </a:rPr>
              <a:t>and</a:t>
            </a:r>
            <a:r>
              <a:rPr lang="en-US" sz="1800" b="0" i="1" u="none" strike="noStrike" cap="none" baseline="0" dirty="0">
                <a:solidFill>
                  <a:schemeClr val="dk1"/>
                </a:solidFill>
                <a:latin typeface="Helvetica Neue"/>
                <a:ea typeface="Helvetica Neue"/>
                <a:cs typeface="Helvetica Neue"/>
                <a:sym typeface="Helvetica Neue"/>
              </a:rPr>
              <a:t> D </a:t>
            </a:r>
            <a:r>
              <a:rPr lang="en-US" sz="1800" b="0" i="0" u="none" strike="noStrike" cap="none" baseline="0" dirty="0">
                <a:solidFill>
                  <a:schemeClr val="dk1"/>
                </a:solidFill>
                <a:latin typeface="Helvetica Neue"/>
                <a:ea typeface="Helvetica Neue"/>
                <a:cs typeface="Helvetica Neue"/>
                <a:sym typeface="Helvetica Neue"/>
              </a:rPr>
              <a:t>force the server environment to fail? How does failure manifest itself? Are automated notifications sent to technical support staff at the server site?</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If the system does fail, how long will it take to come back on-line?</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Are certain </a:t>
            </a:r>
            <a:r>
              <a:rPr lang="en-US" sz="1800" b="0" i="0" u="none" strike="noStrike" cap="none" baseline="0" dirty="0" err="1">
                <a:solidFill>
                  <a:schemeClr val="dk1"/>
                </a:solidFill>
                <a:latin typeface="Helvetica Neue"/>
                <a:ea typeface="Helvetica Neue"/>
                <a:cs typeface="Helvetica Neue"/>
                <a:sym typeface="Helvetica Neue"/>
              </a:rPr>
              <a:t>WebApp</a:t>
            </a:r>
            <a:r>
              <a:rPr lang="en-US" sz="1800" b="0" i="0" u="none" strike="noStrike" cap="none" baseline="0" dirty="0">
                <a:solidFill>
                  <a:schemeClr val="dk1"/>
                </a:solidFill>
                <a:latin typeface="Helvetica Neue"/>
                <a:ea typeface="Helvetica Neue"/>
                <a:cs typeface="Helvetica Neue"/>
                <a:sym typeface="Helvetica Neue"/>
              </a:rPr>
              <a:t> functions (e.g., compute intensive functionality, data streaming capabilities) discontinued as capacity reaches the 80 or 90 percent level?</a:t>
            </a:r>
          </a:p>
        </p:txBody>
      </p:sp>
      <p:sp>
        <p:nvSpPr>
          <p:cNvPr id="2" name="مستطيل 1"/>
          <p:cNvSpPr/>
          <p:nvPr/>
        </p:nvSpPr>
        <p:spPr>
          <a:xfrm>
            <a:off x="7051517" y="692696"/>
            <a:ext cx="1329210" cy="400110"/>
          </a:xfrm>
          <a:prstGeom prst="rect">
            <a:avLst/>
          </a:prstGeom>
        </p:spPr>
        <p:txBody>
          <a:bodyPr wrap="none">
            <a:spAutoFit/>
          </a:bodyPr>
          <a:lstStyle/>
          <a:p>
            <a:r>
              <a:rPr lang="ar-SA" sz="2000" dirty="0"/>
              <a:t>اختبار الإجهاد</a:t>
            </a:r>
          </a:p>
        </p:txBody>
      </p:sp>
      <p:sp>
        <p:nvSpPr>
          <p:cNvPr id="3" name="مستطيل 2"/>
          <p:cNvSpPr/>
          <p:nvPr/>
        </p:nvSpPr>
        <p:spPr>
          <a:xfrm>
            <a:off x="5271940" y="1268760"/>
            <a:ext cx="3582144" cy="4770537"/>
          </a:xfrm>
          <a:prstGeom prst="rect">
            <a:avLst/>
          </a:prstGeom>
        </p:spPr>
        <p:txBody>
          <a:bodyPr wrap="square">
            <a:spAutoFit/>
          </a:bodyPr>
          <a:lstStyle/>
          <a:p>
            <a:pPr marL="285750" indent="-285750" algn="r" rtl="1">
              <a:buFont typeface="Arial" pitchFamily="34" charset="0"/>
              <a:buChar char="•"/>
            </a:pPr>
            <a:r>
              <a:rPr lang="ar-SA" sz="1600" dirty="0"/>
              <a:t>هل النظام تتحلل "بلطف" أو لم يتم تجاوز خادم أغلق على القدرات؟</a:t>
            </a:r>
          </a:p>
          <a:p>
            <a:pPr marL="285750" indent="-285750" algn="r" rtl="1">
              <a:buFont typeface="Arial" pitchFamily="34" charset="0"/>
              <a:buChar char="•"/>
            </a:pPr>
            <a:r>
              <a:rPr lang="ar-SA" sz="1600" dirty="0"/>
              <a:t>هل تولد برنامج الخادم "الخادم غير متوفر" رسائل؟ بشكل أعم، هي المستخدمين تدرك أنها لا يمكن أن تصل إلى الخادم؟</a:t>
            </a:r>
          </a:p>
          <a:p>
            <a:pPr marL="285750" indent="-285750" algn="r" rtl="1">
              <a:buFont typeface="Arial" pitchFamily="34" charset="0"/>
              <a:buChar char="•"/>
            </a:pPr>
            <a:r>
              <a:rPr lang="ar-SA" sz="1600" dirty="0"/>
              <a:t>هل طلبات طابور خادم للموارد وإفراغ قائمة الانتظار مرة واحدة مطالب قدرة تقلل؟</a:t>
            </a:r>
          </a:p>
          <a:p>
            <a:pPr marL="285750" indent="-285750" algn="r" rtl="1">
              <a:buFont typeface="Arial" pitchFamily="34" charset="0"/>
              <a:buChar char="•"/>
            </a:pPr>
            <a:r>
              <a:rPr lang="ar-SA" sz="1600" dirty="0"/>
              <a:t>وفقدت المعاملات كما تم تجاوز القدرات؟</a:t>
            </a:r>
          </a:p>
          <a:p>
            <a:pPr marL="285750" indent="-285750" algn="r" rtl="1">
              <a:buFont typeface="Arial" pitchFamily="34" charset="0"/>
              <a:buChar char="•"/>
            </a:pPr>
            <a:r>
              <a:rPr lang="ar-SA" sz="1600" dirty="0"/>
              <a:t>وسلامة البيانات أثرت كما تم تجاوز القدرات؟</a:t>
            </a:r>
          </a:p>
          <a:p>
            <a:pPr marL="285750" indent="-285750" algn="r" rtl="1">
              <a:buFont typeface="Arial" pitchFamily="34" charset="0"/>
              <a:buChar char="•"/>
            </a:pPr>
            <a:r>
              <a:rPr lang="ar-SA" sz="1600" dirty="0"/>
              <a:t>ما هي القيم من </a:t>
            </a:r>
            <a:r>
              <a:rPr lang="en-US" sz="1600" dirty="0"/>
              <a:t>N، T، </a:t>
            </a:r>
            <a:r>
              <a:rPr lang="ar-SA" sz="1600" dirty="0"/>
              <a:t>و </a:t>
            </a:r>
            <a:r>
              <a:rPr lang="en-US" sz="1600" dirty="0"/>
              <a:t>D </a:t>
            </a:r>
            <a:r>
              <a:rPr lang="ar-SA" sz="1600" dirty="0"/>
              <a:t>إجبار بيئة الخادم أن تفشل؟ كيف فشل يعبر عن نفسه؟ ومؤتمتة التبليغات المرسلة إلى موظفي الدعم الفني في موقع الخادم؟</a:t>
            </a:r>
          </a:p>
          <a:p>
            <a:pPr marL="285750" indent="-285750" algn="r" rtl="1">
              <a:buFont typeface="Arial" pitchFamily="34" charset="0"/>
              <a:buChar char="•"/>
            </a:pPr>
            <a:r>
              <a:rPr lang="ar-SA" sz="1600" dirty="0"/>
              <a:t>إذا كان النظام لا تفشل، كم من الوقت سيستغرق ليعود على الخط؟</a:t>
            </a:r>
          </a:p>
          <a:p>
            <a:pPr marL="285750" indent="-285750" algn="r" rtl="1">
              <a:buFont typeface="Arial" pitchFamily="34" charset="0"/>
              <a:buChar char="•"/>
            </a:pPr>
            <a:r>
              <a:rPr lang="ar-SA" sz="1600" dirty="0"/>
              <a:t>وظائف </a:t>
            </a:r>
            <a:r>
              <a:rPr lang="en-US" sz="1600" dirty="0" err="1"/>
              <a:t>WebApp</a:t>
            </a:r>
            <a:r>
              <a:rPr lang="en-US" sz="1600" dirty="0"/>
              <a:t> </a:t>
            </a:r>
            <a:r>
              <a:rPr lang="ar-SA" sz="1600" dirty="0"/>
              <a:t>معينة (على سبيل المثال، حساب وظيفة مكثفة، وقدرات تدفق البيانات) أوقفت حيث تصل قدرة مستوى 80 أو 90 في المئة؟</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8" name="Shape 148"/>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49" name="Shape 149"/>
          <p:cNvSpPr txBox="1">
            <a:spLocks noGrp="1"/>
          </p:cNvSpPr>
          <p:nvPr>
            <p:ph type="title"/>
          </p:nvPr>
        </p:nvSpPr>
        <p:spPr>
          <a:xfrm>
            <a:off x="571501" y="476672"/>
            <a:ext cx="76199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Quality Dimensions-II</a:t>
            </a:r>
          </a:p>
        </p:txBody>
      </p:sp>
      <p:sp>
        <p:nvSpPr>
          <p:cNvPr id="150" name="Shape 150"/>
          <p:cNvSpPr txBox="1">
            <a:spLocks noGrp="1"/>
          </p:cNvSpPr>
          <p:nvPr>
            <p:ph sz="quarter" idx="1"/>
          </p:nvPr>
        </p:nvSpPr>
        <p:spPr>
          <a:xfrm>
            <a:off x="251619" y="1412776"/>
            <a:ext cx="6048574" cy="449897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1" u="none" strike="noStrike" cap="none" baseline="0" dirty="0" smtClean="0">
                <a:solidFill>
                  <a:schemeClr val="folHlink"/>
                </a:solidFill>
                <a:latin typeface="Helvetica Neue"/>
                <a:ea typeface="Helvetica Neue"/>
                <a:cs typeface="Helvetica Neue"/>
                <a:sym typeface="Helvetica Neue"/>
              </a:rPr>
              <a:t>Usability</a:t>
            </a:r>
            <a:r>
              <a:rPr lang="en-US" sz="2000" b="0" i="0" u="none" strike="noStrike" cap="none" baseline="0" dirty="0" smtClean="0">
                <a:solidFill>
                  <a:schemeClr val="dk1"/>
                </a:solidFill>
                <a:latin typeface="Helvetica Neue"/>
                <a:ea typeface="Helvetica Neue"/>
                <a:cs typeface="Helvetica Neue"/>
                <a:sym typeface="Helvetica Neue"/>
              </a:rPr>
              <a:t> is tested to ensure that each category of user </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is supported by the interface</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can learn and apply all required navigation syntax and semantics</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1" u="none" strike="noStrike" cap="none" baseline="0" dirty="0" smtClean="0">
                <a:solidFill>
                  <a:schemeClr val="folHlink"/>
                </a:solidFill>
                <a:latin typeface="Helvetica Neue"/>
                <a:ea typeface="Helvetica Neue"/>
                <a:cs typeface="Helvetica Neue"/>
                <a:sym typeface="Helvetica Neue"/>
              </a:rPr>
              <a:t>Navigability</a:t>
            </a:r>
            <a:r>
              <a:rPr lang="en-US" sz="2000" b="0" i="0" u="none" strike="noStrike" cap="none" baseline="0" dirty="0" smtClean="0">
                <a:solidFill>
                  <a:schemeClr val="dk1"/>
                </a:solidFill>
                <a:latin typeface="Helvetica Neue"/>
                <a:ea typeface="Helvetica Neue"/>
                <a:cs typeface="Helvetica Neue"/>
                <a:sym typeface="Helvetica Neue"/>
              </a:rPr>
              <a:t> is tested to ensure that</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all navigation syntax and semantics are exercised to uncover any navigation errors (e.g., dead links, improper links, erroneous links).</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1" u="none" strike="noStrike" cap="none" baseline="0" dirty="0" smtClean="0">
                <a:solidFill>
                  <a:schemeClr val="folHlink"/>
                </a:solidFill>
                <a:latin typeface="Helvetica Neue"/>
                <a:ea typeface="Helvetica Neue"/>
                <a:cs typeface="Helvetica Neue"/>
                <a:sym typeface="Helvetica Neue"/>
              </a:rPr>
              <a:t>Performance</a:t>
            </a:r>
            <a:r>
              <a:rPr lang="en-US" sz="2000" b="0" i="0" u="none" strike="noStrike" cap="none" baseline="0" dirty="0" smtClean="0">
                <a:solidFill>
                  <a:schemeClr val="dk1"/>
                </a:solidFill>
                <a:latin typeface="Helvetica Neue"/>
                <a:ea typeface="Helvetica Neue"/>
                <a:cs typeface="Helvetica Neue"/>
                <a:sym typeface="Helvetica Neue"/>
              </a:rPr>
              <a:t> is tested under a variety of operating conditions, configurations, and loading to ensure that </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the system is responsive to user interaction</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0" u="none" strike="noStrike" cap="none" baseline="0" dirty="0" smtClean="0">
                <a:solidFill>
                  <a:schemeClr val="dk1"/>
                </a:solidFill>
                <a:latin typeface="Helvetica Neue"/>
                <a:ea typeface="Helvetica Neue"/>
                <a:cs typeface="Helvetica Neue"/>
                <a:sym typeface="Helvetica Neue"/>
              </a:rPr>
              <a:t>the system handles extreme loading without unacceptable operational degradation</a:t>
            </a:r>
            <a:endParaRPr lang="en-US" sz="1800" b="0" i="0" u="none" strike="noStrike" cap="none" baseline="0" dirty="0">
              <a:solidFill>
                <a:schemeClr val="dk1"/>
              </a:solidFill>
              <a:latin typeface="Helvetica Neue"/>
              <a:ea typeface="Helvetica Neue"/>
              <a:cs typeface="Helvetica Neue"/>
              <a:sym typeface="Helvetica Neue"/>
            </a:endParaRPr>
          </a:p>
        </p:txBody>
      </p:sp>
      <p:sp>
        <p:nvSpPr>
          <p:cNvPr id="2" name="مستطيل 1"/>
          <p:cNvSpPr/>
          <p:nvPr/>
        </p:nvSpPr>
        <p:spPr>
          <a:xfrm>
            <a:off x="6156176" y="1556792"/>
            <a:ext cx="2683024" cy="4801314"/>
          </a:xfrm>
          <a:prstGeom prst="rect">
            <a:avLst/>
          </a:prstGeom>
        </p:spPr>
        <p:txBody>
          <a:bodyPr wrap="square">
            <a:spAutoFit/>
          </a:bodyPr>
          <a:lstStyle/>
          <a:p>
            <a:pPr algn="r"/>
            <a:r>
              <a:rPr lang="ar-SA" sz="1800" dirty="0"/>
              <a:t>يتم اختبار قابلية الاستخدام للتأكد من أن كل فئة من المستخدمين</a:t>
            </a:r>
          </a:p>
          <a:p>
            <a:pPr algn="r"/>
            <a:r>
              <a:rPr lang="ar-SA" sz="1800" dirty="0"/>
              <a:t>معتمد من قبل واجهة</a:t>
            </a:r>
          </a:p>
          <a:p>
            <a:pPr algn="r"/>
            <a:r>
              <a:rPr lang="ar-SA" sz="1800" dirty="0"/>
              <a:t>يمكن تعلم وتطبيق كل جملة الملاحي المطلوب ودلالات</a:t>
            </a:r>
          </a:p>
          <a:p>
            <a:pPr algn="r"/>
            <a:r>
              <a:rPr lang="ar-SA" sz="1800" dirty="0"/>
              <a:t>يتم اختبار لضمان سهولة التنقل</a:t>
            </a:r>
          </a:p>
          <a:p>
            <a:pPr algn="r"/>
            <a:r>
              <a:rPr lang="ar-SA" sz="1800" dirty="0"/>
              <a:t>تمارس كل جملة الملاحة ودلالات للكشف عن أي أخطاء التنقل (على سبيل المثال، وصلات ميتة، وصلات غير لائق، وصلات الخاطئة).</a:t>
            </a:r>
          </a:p>
          <a:p>
            <a:pPr algn="r"/>
            <a:r>
              <a:rPr lang="ar-SA" sz="1800" dirty="0"/>
              <a:t>يتم اختبار الأداء في إطار مجموعة من ظروف التشغيل، التشكيلات، والتحميل لضمان أن</a:t>
            </a:r>
          </a:p>
          <a:p>
            <a:pPr algn="r"/>
            <a:r>
              <a:rPr lang="ar-SA" sz="1800" dirty="0"/>
              <a:t>النظام هو استجابة لتفاعل المستخدم</a:t>
            </a:r>
          </a:p>
          <a:p>
            <a:pPr algn="r"/>
            <a:r>
              <a:rPr lang="ar-SA" sz="1800" dirty="0"/>
              <a:t>نظام يعالج التحميل الشديد دون تدهور التشغيلي غير مقبول</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56" name="Shape 156"/>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57" name="Shape 157"/>
          <p:cNvSpPr txBox="1">
            <a:spLocks noGrp="1"/>
          </p:cNvSpPr>
          <p:nvPr>
            <p:ph type="title"/>
          </p:nvPr>
        </p:nvSpPr>
        <p:spPr>
          <a:xfrm>
            <a:off x="539552" y="620688"/>
            <a:ext cx="79247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Quality Dimensions-III</a:t>
            </a:r>
          </a:p>
        </p:txBody>
      </p:sp>
      <p:sp>
        <p:nvSpPr>
          <p:cNvPr id="158" name="Shape 158"/>
          <p:cNvSpPr txBox="1">
            <a:spLocks noGrp="1"/>
          </p:cNvSpPr>
          <p:nvPr>
            <p:ph sz="quarter" idx="1"/>
          </p:nvPr>
        </p:nvSpPr>
        <p:spPr>
          <a:xfrm>
            <a:off x="251520" y="1340768"/>
            <a:ext cx="5760640" cy="449897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Compatibility</a:t>
            </a:r>
            <a:r>
              <a:rPr lang="en-US" sz="2000" b="0" i="0" u="none" strike="noStrike" cap="none" baseline="0" dirty="0">
                <a:solidFill>
                  <a:schemeClr val="dk1"/>
                </a:solidFill>
                <a:latin typeface="Helvetica Neue"/>
                <a:ea typeface="Helvetica Neue"/>
                <a:cs typeface="Helvetica Neue"/>
                <a:sym typeface="Helvetica Neue"/>
              </a:rPr>
              <a:t> is tested by executing the </a:t>
            </a:r>
            <a:r>
              <a:rPr lang="en-US" sz="2000" b="0" i="0" u="none" strike="noStrike" cap="none" baseline="0" dirty="0" err="1">
                <a:solidFill>
                  <a:schemeClr val="dk1"/>
                </a:solidFill>
                <a:latin typeface="Helvetica Neue"/>
                <a:ea typeface="Helvetica Neue"/>
                <a:cs typeface="Helvetica Neue"/>
                <a:sym typeface="Helvetica Neue"/>
              </a:rPr>
              <a:t>WebApp</a:t>
            </a:r>
            <a:r>
              <a:rPr lang="en-US" sz="2000" b="0" i="0" u="none" strike="noStrike" cap="none" baseline="0" dirty="0">
                <a:solidFill>
                  <a:schemeClr val="dk1"/>
                </a:solidFill>
                <a:latin typeface="Helvetica Neue"/>
                <a:ea typeface="Helvetica Neue"/>
                <a:cs typeface="Helvetica Neue"/>
                <a:sym typeface="Helvetica Neue"/>
              </a:rPr>
              <a:t> in a variety of different host configurations on both the client and server sides. </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intent is to find errors that are specific to a unique host configuration.</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Interoperability </a:t>
            </a:r>
            <a:r>
              <a:rPr lang="en-US" sz="2000" b="0" i="0" u="none" strike="noStrike" cap="none" baseline="0" dirty="0">
                <a:solidFill>
                  <a:schemeClr val="dk1"/>
                </a:solidFill>
                <a:latin typeface="Helvetica Neue"/>
                <a:ea typeface="Helvetica Neue"/>
                <a:cs typeface="Helvetica Neue"/>
                <a:sym typeface="Helvetica Neue"/>
              </a:rPr>
              <a:t>is tested to ensure that the </a:t>
            </a:r>
            <a:r>
              <a:rPr lang="en-US" sz="2000" b="0" i="0" u="none" strike="noStrike" cap="none" baseline="0" dirty="0" err="1">
                <a:solidFill>
                  <a:schemeClr val="dk1"/>
                </a:solidFill>
                <a:latin typeface="Helvetica Neue"/>
                <a:ea typeface="Helvetica Neue"/>
                <a:cs typeface="Helvetica Neue"/>
                <a:sym typeface="Helvetica Neue"/>
              </a:rPr>
              <a:t>WebApp</a:t>
            </a:r>
            <a:r>
              <a:rPr lang="en-US" sz="2000" b="0" i="0" u="none" strike="noStrike" cap="none" baseline="0" dirty="0">
                <a:solidFill>
                  <a:schemeClr val="dk1"/>
                </a:solidFill>
                <a:latin typeface="Helvetica Neue"/>
                <a:ea typeface="Helvetica Neue"/>
                <a:cs typeface="Helvetica Neue"/>
                <a:sym typeface="Helvetica Neue"/>
              </a:rPr>
              <a:t> properly interfaces with other applications and/or databases.</a:t>
            </a:r>
          </a:p>
          <a:p>
            <a:pPr marL="342900" marR="0" lvl="0" indent="-342900" algn="l" rtl="0">
              <a:lnSpc>
                <a:spcPct val="90000"/>
              </a:lnSpc>
              <a:spcBef>
                <a:spcPts val="300"/>
              </a:spcBef>
              <a:spcAft>
                <a:spcPts val="0"/>
              </a:spcAft>
              <a:buClr>
                <a:schemeClr val="folHlink"/>
              </a:buClr>
              <a:buSzPct val="75000"/>
              <a:buFont typeface="Noto Symbol"/>
              <a:buChar char="■"/>
            </a:pPr>
            <a:r>
              <a:rPr lang="en-US" sz="2000" b="0" i="1" u="none" strike="noStrike" cap="none" baseline="0" dirty="0">
                <a:solidFill>
                  <a:schemeClr val="folHlink"/>
                </a:solidFill>
                <a:latin typeface="Helvetica Neue"/>
                <a:ea typeface="Helvetica Neue"/>
                <a:cs typeface="Helvetica Neue"/>
                <a:sym typeface="Helvetica Neue"/>
              </a:rPr>
              <a:t>Security</a:t>
            </a:r>
            <a:r>
              <a:rPr lang="en-US" sz="2000" b="0" i="0" u="none" strike="noStrike" cap="none" baseline="0" dirty="0">
                <a:solidFill>
                  <a:schemeClr val="dk1"/>
                </a:solidFill>
                <a:latin typeface="Helvetica Neue"/>
                <a:ea typeface="Helvetica Neue"/>
                <a:cs typeface="Helvetica Neue"/>
                <a:sym typeface="Helvetica Neue"/>
              </a:rPr>
              <a:t> is tested by assessing potential vulnerabilities and attempting to exploit each. </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Any successful penetration attempt is deemed a security failure.</a:t>
            </a:r>
          </a:p>
        </p:txBody>
      </p:sp>
      <p:sp>
        <p:nvSpPr>
          <p:cNvPr id="2" name="مستطيل 1"/>
          <p:cNvSpPr/>
          <p:nvPr/>
        </p:nvSpPr>
        <p:spPr>
          <a:xfrm>
            <a:off x="6012159" y="1484784"/>
            <a:ext cx="2903239" cy="4524315"/>
          </a:xfrm>
          <a:prstGeom prst="rect">
            <a:avLst/>
          </a:prstGeom>
        </p:spPr>
        <p:txBody>
          <a:bodyPr wrap="square">
            <a:spAutoFit/>
          </a:bodyPr>
          <a:lstStyle/>
          <a:p>
            <a:pPr algn="r"/>
            <a:r>
              <a:rPr lang="ar-SA" sz="1800" dirty="0"/>
              <a:t>يتم اختبار التوافق قبل تنفيذ </a:t>
            </a:r>
            <a:r>
              <a:rPr lang="en-US" sz="1800" dirty="0" err="1"/>
              <a:t>WebApp</a:t>
            </a:r>
            <a:r>
              <a:rPr lang="en-US" sz="1800" dirty="0"/>
              <a:t> </a:t>
            </a:r>
            <a:r>
              <a:rPr lang="ar-SA" sz="1800" dirty="0"/>
              <a:t>في مجموعة متنوعة من التشكيلات المضيف مختلفة على كل من الجانبين العميل والخادم.</a:t>
            </a:r>
          </a:p>
          <a:p>
            <a:pPr algn="r"/>
            <a:r>
              <a:rPr lang="ar-SA" sz="1800" dirty="0"/>
              <a:t>والقصد من ذلك هو العثور على الأخطاء التي هي محددة لتكوين المضيف فريدة من نوعها.</a:t>
            </a:r>
          </a:p>
          <a:p>
            <a:pPr algn="r"/>
            <a:r>
              <a:rPr lang="ar-SA" sz="1800" dirty="0"/>
              <a:t>يتم اختبار قابلية التشغيل البيني للتأكد من أن </a:t>
            </a:r>
            <a:r>
              <a:rPr lang="en-US" sz="1800" dirty="0" err="1"/>
              <a:t>WebApp</a:t>
            </a:r>
            <a:r>
              <a:rPr lang="en-US" sz="1800" dirty="0"/>
              <a:t> </a:t>
            </a:r>
            <a:r>
              <a:rPr lang="ar-SA" sz="1800" dirty="0"/>
              <a:t>واجهات بشكل صحيح مع التطبيقات و / أو غيرها من قواعد البيانات.</a:t>
            </a:r>
          </a:p>
          <a:p>
            <a:pPr algn="r"/>
            <a:r>
              <a:rPr lang="ar-SA" sz="1800" dirty="0"/>
              <a:t>يتم اختبار الأمان عن طريق تقييم نقاط الضعف المحتملة ومحاولة استغلال كل.</a:t>
            </a:r>
          </a:p>
          <a:p>
            <a:pPr algn="r"/>
            <a:r>
              <a:rPr lang="ar-SA" sz="1800" dirty="0"/>
              <a:t>يعتبر أي نجاح محاولة اختراق فاشلة الأمن.</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65" name="Shape 165"/>
          <p:cNvSpPr txBox="1">
            <a:spLocks noGrp="1"/>
          </p:cNvSpPr>
          <p:nvPr>
            <p:ph type="title"/>
          </p:nvPr>
        </p:nvSpPr>
        <p:spPr>
          <a:xfrm>
            <a:off x="467544" y="0"/>
            <a:ext cx="8229600" cy="9906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Errors in a </a:t>
            </a:r>
            <a:r>
              <a:rPr lang="en-US" sz="4000" b="0" i="0" u="none" strike="noStrike" cap="none" baseline="0" dirty="0" err="1">
                <a:solidFill>
                  <a:schemeClr val="dk2"/>
                </a:solidFill>
                <a:latin typeface="Helvetica Neue"/>
                <a:ea typeface="Helvetica Neue"/>
                <a:cs typeface="Helvetica Neue"/>
                <a:sym typeface="Helvetica Neue"/>
              </a:rPr>
              <a:t>WebApp</a:t>
            </a:r>
            <a:endParaRPr lang="en-US" sz="4000" b="0" i="0" u="none" strike="noStrike" cap="none" baseline="0" dirty="0">
              <a:solidFill>
                <a:schemeClr val="dk2"/>
              </a:solidFill>
              <a:latin typeface="Helvetica Neue"/>
              <a:ea typeface="Helvetica Neue"/>
              <a:cs typeface="Helvetica Neue"/>
              <a:sym typeface="Helvetica Neue"/>
            </a:endParaRPr>
          </a:p>
        </p:txBody>
      </p:sp>
      <p:sp>
        <p:nvSpPr>
          <p:cNvPr id="166" name="Shape 166"/>
          <p:cNvSpPr txBox="1">
            <a:spLocks noGrp="1"/>
          </p:cNvSpPr>
          <p:nvPr>
            <p:ph sz="quarter" idx="1"/>
          </p:nvPr>
        </p:nvSpPr>
        <p:spPr>
          <a:xfrm>
            <a:off x="395536" y="1052736"/>
            <a:ext cx="5554960" cy="493776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800" b="0" i="0" u="none" strike="noStrike" cap="none" baseline="0" dirty="0">
                <a:solidFill>
                  <a:srgbClr val="000000"/>
                </a:solidFill>
                <a:latin typeface="Times New Roman"/>
                <a:ea typeface="Times New Roman"/>
                <a:cs typeface="Times New Roman"/>
                <a:sym typeface="Times New Roman"/>
              </a:rPr>
              <a:t>Because many types of </a:t>
            </a:r>
            <a:r>
              <a:rPr lang="en-US" sz="1800" b="0" i="0" u="none" strike="noStrike" cap="none" baseline="0" dirty="0" err="1">
                <a:solidFill>
                  <a:srgbClr val="000000"/>
                </a:solidFill>
                <a:latin typeface="Times New Roman"/>
                <a:ea typeface="Times New Roman"/>
                <a:cs typeface="Times New Roman"/>
                <a:sym typeface="Times New Roman"/>
              </a:rPr>
              <a:t>WebApp</a:t>
            </a:r>
            <a:r>
              <a:rPr lang="en-US" sz="1800" b="0" i="0" u="none" strike="noStrike" cap="none" baseline="0" dirty="0">
                <a:solidFill>
                  <a:srgbClr val="000000"/>
                </a:solidFill>
                <a:latin typeface="Times New Roman"/>
                <a:ea typeface="Times New Roman"/>
                <a:cs typeface="Times New Roman"/>
                <a:sym typeface="Times New Roman"/>
              </a:rPr>
              <a:t> tests uncover problems that are first evidenced on the client side, </a:t>
            </a:r>
            <a:r>
              <a:rPr lang="en-US" sz="1800" b="0" i="0" u="none" strike="noStrike" cap="none" baseline="0" dirty="0">
                <a:solidFill>
                  <a:schemeClr val="folHlink"/>
                </a:solidFill>
                <a:latin typeface="Times New Roman"/>
                <a:ea typeface="Times New Roman"/>
                <a:cs typeface="Times New Roman"/>
                <a:sym typeface="Times New Roman"/>
              </a:rPr>
              <a:t>you often see a symptom of the error, not the error itself.</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rgbClr val="000000"/>
                </a:solidFill>
                <a:latin typeface="Times New Roman"/>
                <a:ea typeface="Times New Roman"/>
                <a:cs typeface="Times New Roman"/>
                <a:sym typeface="Times New Roman"/>
              </a:rPr>
              <a:t>Because a </a:t>
            </a:r>
            <a:r>
              <a:rPr lang="en-US" sz="1800" b="0" i="0" u="none" strike="noStrike" cap="none" baseline="0" dirty="0" err="1">
                <a:solidFill>
                  <a:srgbClr val="000000"/>
                </a:solidFill>
                <a:latin typeface="Times New Roman"/>
                <a:ea typeface="Times New Roman"/>
                <a:cs typeface="Times New Roman"/>
                <a:sym typeface="Times New Roman"/>
              </a:rPr>
              <a:t>WebApp</a:t>
            </a:r>
            <a:r>
              <a:rPr lang="en-US" sz="1800" b="0" i="0" u="none" strike="noStrike" cap="none" baseline="0" dirty="0">
                <a:solidFill>
                  <a:srgbClr val="000000"/>
                </a:solidFill>
                <a:latin typeface="Times New Roman"/>
                <a:ea typeface="Times New Roman"/>
                <a:cs typeface="Times New Roman"/>
                <a:sym typeface="Times New Roman"/>
              </a:rPr>
              <a:t> is implemented in a number of different configurations and within different environments, </a:t>
            </a:r>
            <a:r>
              <a:rPr lang="en-US" sz="1800" b="0" i="0" u="none" strike="noStrike" cap="none" baseline="0" dirty="0">
                <a:solidFill>
                  <a:schemeClr val="folHlink"/>
                </a:solidFill>
                <a:latin typeface="Times New Roman"/>
                <a:ea typeface="Times New Roman"/>
                <a:cs typeface="Times New Roman"/>
                <a:sym typeface="Times New Roman"/>
              </a:rPr>
              <a:t>it may be difficult or impossible to reproduce an error outside the environment in which the error was originally encountered.</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rgbClr val="000000"/>
                </a:solidFill>
                <a:latin typeface="Times New Roman"/>
                <a:ea typeface="Times New Roman"/>
                <a:cs typeface="Times New Roman"/>
                <a:sym typeface="Times New Roman"/>
              </a:rPr>
              <a:t>Although some errors are the result of incorrect design or improper HTML (or other programming language) coding, </a:t>
            </a:r>
            <a:r>
              <a:rPr lang="en-US" sz="1800" b="0" i="0" u="none" strike="noStrike" cap="none" baseline="0" dirty="0">
                <a:solidFill>
                  <a:schemeClr val="folHlink"/>
                </a:solidFill>
                <a:latin typeface="Times New Roman"/>
                <a:ea typeface="Times New Roman"/>
                <a:cs typeface="Times New Roman"/>
                <a:sym typeface="Times New Roman"/>
              </a:rPr>
              <a:t>many errors can be traced to the </a:t>
            </a:r>
            <a:r>
              <a:rPr lang="en-US" sz="1800" b="0" i="0" u="none" strike="noStrike" cap="none" baseline="0" dirty="0" err="1">
                <a:solidFill>
                  <a:schemeClr val="folHlink"/>
                </a:solidFill>
                <a:latin typeface="Times New Roman"/>
                <a:ea typeface="Times New Roman"/>
                <a:cs typeface="Times New Roman"/>
                <a:sym typeface="Times New Roman"/>
              </a:rPr>
              <a:t>WebApp</a:t>
            </a:r>
            <a:r>
              <a:rPr lang="en-US" sz="1800" b="0" i="0" u="none" strike="noStrike" cap="none" baseline="0" dirty="0">
                <a:solidFill>
                  <a:schemeClr val="folHlink"/>
                </a:solidFill>
                <a:latin typeface="Times New Roman"/>
                <a:ea typeface="Times New Roman"/>
                <a:cs typeface="Times New Roman"/>
                <a:sym typeface="Times New Roman"/>
              </a:rPr>
              <a:t> configuration.</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rgbClr val="000000"/>
                </a:solidFill>
                <a:latin typeface="Times New Roman"/>
                <a:ea typeface="Times New Roman"/>
                <a:cs typeface="Times New Roman"/>
                <a:sym typeface="Times New Roman"/>
              </a:rPr>
              <a:t>Because </a:t>
            </a:r>
            <a:r>
              <a:rPr lang="en-US" sz="1800" b="0" i="0" u="none" strike="noStrike" cap="none" baseline="0" dirty="0" err="1">
                <a:solidFill>
                  <a:srgbClr val="000000"/>
                </a:solidFill>
                <a:latin typeface="Times New Roman"/>
                <a:ea typeface="Times New Roman"/>
                <a:cs typeface="Times New Roman"/>
                <a:sym typeface="Times New Roman"/>
              </a:rPr>
              <a:t>WebApps</a:t>
            </a:r>
            <a:r>
              <a:rPr lang="en-US" sz="1800" b="0" i="0" u="none" strike="noStrike" cap="none" baseline="0" dirty="0">
                <a:solidFill>
                  <a:srgbClr val="000000"/>
                </a:solidFill>
                <a:latin typeface="Times New Roman"/>
                <a:ea typeface="Times New Roman"/>
                <a:cs typeface="Times New Roman"/>
                <a:sym typeface="Times New Roman"/>
              </a:rPr>
              <a:t> reside within a client/server architecture, </a:t>
            </a:r>
            <a:r>
              <a:rPr lang="en-US" sz="1800" b="0" i="0" u="none" strike="noStrike" cap="none" baseline="0" dirty="0">
                <a:solidFill>
                  <a:schemeClr val="folHlink"/>
                </a:solidFill>
                <a:latin typeface="Times New Roman"/>
                <a:ea typeface="Times New Roman"/>
                <a:cs typeface="Times New Roman"/>
                <a:sym typeface="Times New Roman"/>
              </a:rPr>
              <a:t>errors can be difficult to trace across three architectural layers</a:t>
            </a:r>
            <a:r>
              <a:rPr lang="en-US" sz="1800" b="0" i="0" u="none" strike="noStrike" cap="none" baseline="0" dirty="0">
                <a:solidFill>
                  <a:srgbClr val="000000"/>
                </a:solidFill>
                <a:latin typeface="Times New Roman"/>
                <a:ea typeface="Times New Roman"/>
                <a:cs typeface="Times New Roman"/>
                <a:sym typeface="Times New Roman"/>
              </a:rPr>
              <a:t>: the client, the server, or the network itself. </a:t>
            </a:r>
          </a:p>
          <a:p>
            <a:pPr marL="342900" marR="0" lvl="0" indent="-342900" algn="l" rtl="0">
              <a:lnSpc>
                <a:spcPct val="90000"/>
              </a:lnSpc>
              <a:spcBef>
                <a:spcPts val="320"/>
              </a:spcBef>
              <a:spcAft>
                <a:spcPts val="0"/>
              </a:spcAft>
              <a:buClr>
                <a:schemeClr val="folHlink"/>
              </a:buClr>
              <a:buSzPct val="75000"/>
              <a:buFont typeface="Noto Symbol"/>
              <a:buChar char="■"/>
            </a:pPr>
            <a:r>
              <a:rPr lang="en-US" sz="1800" b="0" i="0" u="none" strike="noStrike" cap="none" baseline="0" dirty="0">
                <a:solidFill>
                  <a:schemeClr val="folHlink"/>
                </a:solidFill>
                <a:latin typeface="Times New Roman"/>
                <a:ea typeface="Times New Roman"/>
                <a:cs typeface="Times New Roman"/>
                <a:sym typeface="Times New Roman"/>
              </a:rPr>
              <a:t>Some errors are due to the </a:t>
            </a:r>
            <a:r>
              <a:rPr lang="en-US" sz="1800" b="0" i="1" u="none" strike="noStrike" cap="none" baseline="0" dirty="0">
                <a:solidFill>
                  <a:schemeClr val="folHlink"/>
                </a:solidFill>
                <a:latin typeface="Times New Roman"/>
                <a:ea typeface="Times New Roman"/>
                <a:cs typeface="Times New Roman"/>
                <a:sym typeface="Times New Roman"/>
              </a:rPr>
              <a:t>static operating environment</a:t>
            </a:r>
            <a:r>
              <a:rPr lang="en-US" sz="1800" b="0" i="0" u="none" strike="noStrike" cap="none" baseline="0" dirty="0">
                <a:solidFill>
                  <a:schemeClr val="folHlink"/>
                </a:solidFill>
                <a:latin typeface="Times New Roman"/>
                <a:ea typeface="Times New Roman"/>
                <a:cs typeface="Times New Roman"/>
                <a:sym typeface="Times New Roman"/>
              </a:rPr>
              <a:t> </a:t>
            </a:r>
            <a:r>
              <a:rPr lang="en-US" sz="1800" b="0" i="0" u="none" strike="noStrike" cap="none" baseline="0" dirty="0">
                <a:solidFill>
                  <a:srgbClr val="000000"/>
                </a:solidFill>
                <a:latin typeface="Times New Roman"/>
                <a:ea typeface="Times New Roman"/>
                <a:cs typeface="Times New Roman"/>
                <a:sym typeface="Times New Roman"/>
              </a:rPr>
              <a:t>(i.e., the specific configuration in which testing is conducted), </a:t>
            </a:r>
            <a:r>
              <a:rPr lang="en-US" sz="1800" b="0" i="0" u="none" strike="noStrike" cap="none" baseline="0" dirty="0">
                <a:solidFill>
                  <a:schemeClr val="folHlink"/>
                </a:solidFill>
                <a:latin typeface="Times New Roman"/>
                <a:ea typeface="Times New Roman"/>
                <a:cs typeface="Times New Roman"/>
                <a:sym typeface="Times New Roman"/>
              </a:rPr>
              <a:t>while others are attributable to the dynamic operating environment</a:t>
            </a:r>
            <a:r>
              <a:rPr lang="en-US" sz="1800" b="0" i="0" u="none" strike="noStrike" cap="none" baseline="0" dirty="0">
                <a:solidFill>
                  <a:srgbClr val="000000"/>
                </a:solidFill>
                <a:latin typeface="Times New Roman"/>
                <a:ea typeface="Times New Roman"/>
                <a:cs typeface="Times New Roman"/>
                <a:sym typeface="Times New Roman"/>
              </a:rPr>
              <a:t> (i.e., instantaneous resource loading or time-related errors).</a:t>
            </a:r>
          </a:p>
        </p:txBody>
      </p:sp>
      <p:sp>
        <p:nvSpPr>
          <p:cNvPr id="2" name="مستطيل 1"/>
          <p:cNvSpPr/>
          <p:nvPr/>
        </p:nvSpPr>
        <p:spPr>
          <a:xfrm>
            <a:off x="5868143" y="980728"/>
            <a:ext cx="3005959" cy="5755422"/>
          </a:xfrm>
          <a:prstGeom prst="rect">
            <a:avLst/>
          </a:prstGeom>
        </p:spPr>
        <p:txBody>
          <a:bodyPr wrap="square">
            <a:spAutoFit/>
          </a:bodyPr>
          <a:lstStyle/>
          <a:p>
            <a:pPr algn="r"/>
            <a:r>
              <a:rPr lang="ar-SA" sz="1600" dirty="0"/>
              <a:t>لأن العديد من أنواع الاختبارات </a:t>
            </a:r>
            <a:r>
              <a:rPr lang="en-US" sz="1600" dirty="0" err="1"/>
              <a:t>WebApp</a:t>
            </a:r>
            <a:r>
              <a:rPr lang="en-US" sz="1600" dirty="0"/>
              <a:t> </a:t>
            </a:r>
            <a:r>
              <a:rPr lang="ar-SA" sz="1600" dirty="0"/>
              <a:t>الكشف عن المشكلات التي تدل أولا على جانب العميل، وكنت كثيرا ما نرى من أعراض الخطأ، وليس خطأ في حد ذاته.</a:t>
            </a:r>
          </a:p>
          <a:p>
            <a:pPr algn="r"/>
            <a:r>
              <a:rPr lang="ar-SA" sz="1600" dirty="0"/>
              <a:t>لأن نفذت </a:t>
            </a:r>
            <a:r>
              <a:rPr lang="en-US" sz="1600" dirty="0" err="1"/>
              <a:t>WebApp</a:t>
            </a:r>
            <a:r>
              <a:rPr lang="en-US" sz="1600" dirty="0"/>
              <a:t> </a:t>
            </a:r>
            <a:r>
              <a:rPr lang="ar-SA" sz="1600" dirty="0"/>
              <a:t>في عدد من تكوينات مختلفة وضمن بيئات مختلفة، قد يكون من الصعب أو المستحيل لإعادة إنتاج خطأ خارج البيئة التي تمت مصادفة خطأ في الأصل.</a:t>
            </a:r>
          </a:p>
          <a:p>
            <a:pPr algn="r"/>
            <a:r>
              <a:rPr lang="ar-SA" sz="1600" dirty="0"/>
              <a:t>وعلى الرغم من بعض الأخطاء هي نتيجة غير صحيحة أو غير لائقة تصميم </a:t>
            </a:r>
            <a:r>
              <a:rPr lang="en-US" sz="1600" dirty="0"/>
              <a:t>HTML (</a:t>
            </a:r>
            <a:r>
              <a:rPr lang="ar-SA" sz="1600" dirty="0"/>
              <a:t>أو غيرها من لغة البرمجة) الترميز، العديد من الأخطاء يمكن أن تعزى إلى تكوين </a:t>
            </a:r>
            <a:r>
              <a:rPr lang="en-US" sz="1600" dirty="0" err="1"/>
              <a:t>WebApp</a:t>
            </a:r>
            <a:r>
              <a:rPr lang="en-US" sz="1600" dirty="0"/>
              <a:t>.</a:t>
            </a:r>
          </a:p>
          <a:p>
            <a:pPr algn="r"/>
            <a:r>
              <a:rPr lang="ar-SA" sz="1600" dirty="0"/>
              <a:t>لأن </a:t>
            </a:r>
            <a:r>
              <a:rPr lang="en-US" sz="1600" dirty="0" err="1"/>
              <a:t>WebApps</a:t>
            </a:r>
            <a:r>
              <a:rPr lang="en-US" sz="1600" dirty="0"/>
              <a:t> </a:t>
            </a:r>
            <a:r>
              <a:rPr lang="ar-SA" sz="1600" dirty="0"/>
              <a:t>تستقر داخل بنية العميل / الخادم، يمكن للأخطاء يكون من الصعب تتبع عبر ثلاث طبقات المعمارية: العميل، الخادم، أو الشبكة نفسها.</a:t>
            </a:r>
          </a:p>
          <a:p>
            <a:pPr algn="r"/>
            <a:r>
              <a:rPr lang="ar-SA" sz="1600" dirty="0"/>
              <a:t>ومن المقرر أن البيئة التشغيلية الثابتة بعض الأخطاء (أي تكوين المحدد الذي يجرى اختبار)، في حين أن البعض الآخر يرجع إلى بيئة عمل ديناميكية (أي لحظية تحميل الموارد أو الأخطاء المتعلقة الوقت).</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72" name="Shape 172"/>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73" name="Shape 173"/>
          <p:cNvSpPr txBox="1">
            <a:spLocks noGrp="1"/>
          </p:cNvSpPr>
          <p:nvPr>
            <p:ph type="title"/>
          </p:nvPr>
        </p:nvSpPr>
        <p:spPr>
          <a:xfrm>
            <a:off x="323528" y="260648"/>
            <a:ext cx="74676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err="1">
                <a:solidFill>
                  <a:schemeClr val="dk2"/>
                </a:solidFill>
                <a:latin typeface="Helvetica Neue"/>
                <a:ea typeface="Helvetica Neue"/>
                <a:cs typeface="Helvetica Neue"/>
                <a:sym typeface="Helvetica Neue"/>
              </a:rPr>
              <a:t>WebApp</a:t>
            </a:r>
            <a:r>
              <a:rPr lang="en-US" sz="4000" b="0" i="0" u="none" strike="noStrike" cap="none" baseline="0" dirty="0">
                <a:solidFill>
                  <a:schemeClr val="dk2"/>
                </a:solidFill>
                <a:latin typeface="Helvetica Neue"/>
                <a:ea typeface="Helvetica Neue"/>
                <a:cs typeface="Helvetica Neue"/>
                <a:sym typeface="Helvetica Neue"/>
              </a:rPr>
              <a:t> Testing Strategy-I</a:t>
            </a:r>
          </a:p>
        </p:txBody>
      </p:sp>
      <p:sp>
        <p:nvSpPr>
          <p:cNvPr id="174" name="Shape 174"/>
          <p:cNvSpPr txBox="1">
            <a:spLocks noGrp="1"/>
          </p:cNvSpPr>
          <p:nvPr>
            <p:ph sz="quarter" idx="1"/>
          </p:nvPr>
        </p:nvSpPr>
        <p:spPr>
          <a:xfrm>
            <a:off x="457200" y="1219200"/>
            <a:ext cx="8229600" cy="3361928"/>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The content model for the </a:t>
            </a:r>
            <a:r>
              <a:rPr lang="en-US" sz="2400" b="0" i="0" u="none" strike="noStrike" cap="none" baseline="0" dirty="0" err="1">
                <a:solidFill>
                  <a:schemeClr val="dk1"/>
                </a:solidFill>
                <a:latin typeface="Helvetica Neue"/>
                <a:ea typeface="Helvetica Neue"/>
                <a:cs typeface="Helvetica Neue"/>
                <a:sym typeface="Helvetica Neue"/>
              </a:rPr>
              <a:t>WebApp</a:t>
            </a:r>
            <a:r>
              <a:rPr lang="en-US" sz="2400" b="0" i="0" u="none" strike="noStrike" cap="none" baseline="0" dirty="0">
                <a:solidFill>
                  <a:schemeClr val="dk1"/>
                </a:solidFill>
                <a:latin typeface="Helvetica Neue"/>
                <a:ea typeface="Helvetica Neue"/>
                <a:cs typeface="Helvetica Neue"/>
                <a:sym typeface="Helvetica Neue"/>
              </a:rPr>
              <a:t> is reviewed to uncover errors. </a:t>
            </a:r>
          </a:p>
          <a:p>
            <a:pPr marL="342900" marR="0" lvl="0" indent="-342900" algn="l" rtl="0">
              <a:lnSpc>
                <a:spcPct val="9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The interface model is reviewed to ensure that all use-cases can be accommodated. </a:t>
            </a:r>
          </a:p>
          <a:p>
            <a:pPr marL="342900" marR="0" lvl="0" indent="-342900" algn="l" rtl="0">
              <a:lnSpc>
                <a:spcPct val="9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The design model for the </a:t>
            </a:r>
            <a:r>
              <a:rPr lang="en-US" sz="2400" b="0" i="0" u="none" strike="noStrike" cap="none" baseline="0" dirty="0" err="1">
                <a:solidFill>
                  <a:schemeClr val="dk1"/>
                </a:solidFill>
                <a:latin typeface="Helvetica Neue"/>
                <a:ea typeface="Helvetica Neue"/>
                <a:cs typeface="Helvetica Neue"/>
                <a:sym typeface="Helvetica Neue"/>
              </a:rPr>
              <a:t>WebApp</a:t>
            </a:r>
            <a:r>
              <a:rPr lang="en-US" sz="2400" b="0" i="0" u="none" strike="noStrike" cap="none" baseline="0" dirty="0">
                <a:solidFill>
                  <a:schemeClr val="dk1"/>
                </a:solidFill>
                <a:latin typeface="Helvetica Neue"/>
                <a:ea typeface="Helvetica Neue"/>
                <a:cs typeface="Helvetica Neue"/>
                <a:sym typeface="Helvetica Neue"/>
              </a:rPr>
              <a:t> is reviewed to uncover navigation errors. </a:t>
            </a:r>
          </a:p>
          <a:p>
            <a:pPr marL="342900" marR="0" lvl="0" indent="-342900" algn="l" rtl="0">
              <a:lnSpc>
                <a:spcPct val="9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The user interface is tested to uncover errors in presentation and/or navigation mechanics.</a:t>
            </a:r>
          </a:p>
          <a:p>
            <a:pPr marL="342900" marR="0" lvl="0" indent="-342900" algn="l" rtl="0">
              <a:lnSpc>
                <a:spcPct val="9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Selected functional components are unit tested. </a:t>
            </a:r>
          </a:p>
        </p:txBody>
      </p:sp>
      <p:sp>
        <p:nvSpPr>
          <p:cNvPr id="2" name="مستطيل 1"/>
          <p:cNvSpPr/>
          <p:nvPr/>
        </p:nvSpPr>
        <p:spPr>
          <a:xfrm>
            <a:off x="6819095" y="620688"/>
            <a:ext cx="2020105" cy="307777"/>
          </a:xfrm>
          <a:prstGeom prst="rect">
            <a:avLst/>
          </a:prstGeom>
        </p:spPr>
        <p:txBody>
          <a:bodyPr wrap="none">
            <a:spAutoFit/>
          </a:bodyPr>
          <a:lstStyle/>
          <a:p>
            <a:r>
              <a:rPr lang="en-US" dirty="0" err="1"/>
              <a:t>WebApp</a:t>
            </a:r>
            <a:r>
              <a:rPr lang="en-US" dirty="0"/>
              <a:t> </a:t>
            </a:r>
            <a:r>
              <a:rPr lang="ar-SA" dirty="0"/>
              <a:t>اختبار استراتيجية-</a:t>
            </a:r>
            <a:r>
              <a:rPr lang="en-US" dirty="0"/>
              <a:t>I</a:t>
            </a:r>
            <a:endParaRPr lang="ar-SA" dirty="0"/>
          </a:p>
        </p:txBody>
      </p:sp>
      <p:sp>
        <p:nvSpPr>
          <p:cNvPr id="3" name="مستطيل 2"/>
          <p:cNvSpPr/>
          <p:nvPr/>
        </p:nvSpPr>
        <p:spPr>
          <a:xfrm>
            <a:off x="971600" y="4653136"/>
            <a:ext cx="7943799" cy="1477328"/>
          </a:xfrm>
          <a:prstGeom prst="rect">
            <a:avLst/>
          </a:prstGeom>
        </p:spPr>
        <p:txBody>
          <a:bodyPr wrap="square">
            <a:spAutoFit/>
          </a:bodyPr>
          <a:lstStyle/>
          <a:p>
            <a:pPr algn="r"/>
            <a:r>
              <a:rPr lang="ar-SA" sz="1800" dirty="0"/>
              <a:t>تتم مراجعة نموذج المحتوى ل</a:t>
            </a:r>
            <a:r>
              <a:rPr lang="en-US" sz="1800" dirty="0" err="1"/>
              <a:t>WebApp</a:t>
            </a:r>
            <a:r>
              <a:rPr lang="en-US" sz="1800" dirty="0"/>
              <a:t> </a:t>
            </a:r>
            <a:r>
              <a:rPr lang="ar-SA" sz="1800" dirty="0"/>
              <a:t>لكشف الأخطاء.</a:t>
            </a:r>
          </a:p>
          <a:p>
            <a:pPr algn="r"/>
            <a:r>
              <a:rPr lang="ar-SA" sz="1800" dirty="0"/>
              <a:t>تتم مراجعة نموذج واجهة لضمان أن جميع حالات الاستخدام يمكن استيعابها.</a:t>
            </a:r>
          </a:p>
          <a:p>
            <a:pPr algn="r"/>
            <a:r>
              <a:rPr lang="ar-SA" sz="1800" dirty="0"/>
              <a:t>تتم مراجعة تصميم نموذج ل</a:t>
            </a:r>
            <a:r>
              <a:rPr lang="en-US" sz="1800" dirty="0" err="1"/>
              <a:t>WebApp</a:t>
            </a:r>
            <a:r>
              <a:rPr lang="en-US" sz="1800" dirty="0"/>
              <a:t> </a:t>
            </a:r>
            <a:r>
              <a:rPr lang="ar-SA" sz="1800" dirty="0"/>
              <a:t>لكشف أخطاء التنقل.</a:t>
            </a:r>
          </a:p>
          <a:p>
            <a:pPr algn="r"/>
            <a:r>
              <a:rPr lang="ar-SA" sz="1800" dirty="0"/>
              <a:t>يتم اختبار واجهة المستخدم للكشف عن الأخطاء في العرض و / أو الميكانيكا الملاحة.</a:t>
            </a:r>
          </a:p>
          <a:p>
            <a:pPr algn="r"/>
            <a:r>
              <a:rPr lang="ar-SA" sz="1800" dirty="0"/>
              <a:t>وحدة اختبار المكونات الوظيفية المحددة.</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81" name="Shape 181"/>
          <p:cNvSpPr txBox="1">
            <a:spLocks noGrp="1"/>
          </p:cNvSpPr>
          <p:nvPr>
            <p:ph type="title"/>
          </p:nvPr>
        </p:nvSpPr>
        <p:spPr>
          <a:xfrm>
            <a:off x="395536" y="404664"/>
            <a:ext cx="76961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WebApp Testing Strategy-II</a:t>
            </a:r>
          </a:p>
        </p:txBody>
      </p:sp>
      <p:sp>
        <p:nvSpPr>
          <p:cNvPr id="182" name="Shape 182"/>
          <p:cNvSpPr txBox="1">
            <a:spLocks noGrp="1"/>
          </p:cNvSpPr>
          <p:nvPr>
            <p:ph sz="quarter" idx="1"/>
          </p:nvPr>
        </p:nvSpPr>
        <p:spPr>
          <a:xfrm>
            <a:off x="457200" y="1219200"/>
            <a:ext cx="8229600" cy="328992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Navigation throughout the architecture is tested. </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a:t>
            </a:r>
            <a:r>
              <a:rPr lang="en-US" sz="1800" b="0" i="0" u="none" strike="noStrike" cap="none" baseline="0" dirty="0" err="1">
                <a:solidFill>
                  <a:schemeClr val="dk1"/>
                </a:solidFill>
                <a:latin typeface="Helvetica Neue"/>
                <a:ea typeface="Helvetica Neue"/>
                <a:cs typeface="Helvetica Neue"/>
                <a:sym typeface="Helvetica Neue"/>
              </a:rPr>
              <a:t>WebApp</a:t>
            </a:r>
            <a:r>
              <a:rPr lang="en-US" sz="1800" b="0" i="0" u="none" strike="noStrike" cap="none" baseline="0" dirty="0">
                <a:solidFill>
                  <a:schemeClr val="dk1"/>
                </a:solidFill>
                <a:latin typeface="Helvetica Neue"/>
                <a:ea typeface="Helvetica Neue"/>
                <a:cs typeface="Helvetica Neue"/>
                <a:sym typeface="Helvetica Neue"/>
              </a:rPr>
              <a:t> is implemented in a variety of different environmental configurations and is tested for compatibility with each configuration. </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Security tests are conducted in an attempt to exploit vulnerabilities in the </a:t>
            </a:r>
            <a:r>
              <a:rPr lang="en-US" sz="1800" b="0" i="0" u="none" strike="noStrike" cap="none" baseline="0" dirty="0" err="1">
                <a:solidFill>
                  <a:schemeClr val="dk1"/>
                </a:solidFill>
                <a:latin typeface="Helvetica Neue"/>
                <a:ea typeface="Helvetica Neue"/>
                <a:cs typeface="Helvetica Neue"/>
                <a:sym typeface="Helvetica Neue"/>
              </a:rPr>
              <a:t>WebApp</a:t>
            </a:r>
            <a:r>
              <a:rPr lang="en-US" sz="1800" b="0" i="0" u="none" strike="noStrike" cap="none" baseline="0" dirty="0">
                <a:solidFill>
                  <a:schemeClr val="dk1"/>
                </a:solidFill>
                <a:latin typeface="Helvetica Neue"/>
                <a:ea typeface="Helvetica Neue"/>
                <a:cs typeface="Helvetica Neue"/>
                <a:sym typeface="Helvetica Neue"/>
              </a:rPr>
              <a:t> or within its environment.</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Performance tests are conducted.</a:t>
            </a: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a:t>
            </a:r>
            <a:r>
              <a:rPr lang="en-US" sz="1800" b="0" i="0" u="none" strike="noStrike" cap="none" baseline="0" dirty="0" err="1">
                <a:solidFill>
                  <a:schemeClr val="dk1"/>
                </a:solidFill>
                <a:latin typeface="Helvetica Neue"/>
                <a:ea typeface="Helvetica Neue"/>
                <a:cs typeface="Helvetica Neue"/>
                <a:sym typeface="Helvetica Neue"/>
              </a:rPr>
              <a:t>WebApp</a:t>
            </a:r>
            <a:r>
              <a:rPr lang="en-US" sz="1800" b="0" i="0" u="none" strike="noStrike" cap="none" baseline="0" dirty="0">
                <a:solidFill>
                  <a:schemeClr val="dk1"/>
                </a:solidFill>
                <a:latin typeface="Helvetica Neue"/>
                <a:ea typeface="Helvetica Neue"/>
                <a:cs typeface="Helvetica Neue"/>
                <a:sym typeface="Helvetica Neue"/>
              </a:rPr>
              <a:t> is tested by a controlled and monitored population of end-users</a:t>
            </a:r>
          </a:p>
          <a:p>
            <a:pPr marL="742950" marR="0" lvl="1" indent="-285750" algn="l" rtl="0">
              <a:lnSpc>
                <a:spcPct val="100000"/>
              </a:lnSpc>
              <a:spcBef>
                <a:spcPts val="320"/>
              </a:spcBef>
              <a:spcAft>
                <a:spcPts val="0"/>
              </a:spcAft>
              <a:buClr>
                <a:schemeClr val="folHlink"/>
              </a:buClr>
              <a:buSzPct val="70000"/>
              <a:buFont typeface="Noto Symbol"/>
              <a:buChar char="■"/>
            </a:pPr>
            <a:r>
              <a:rPr lang="en-US" sz="1600" b="0" i="0" u="none" strike="noStrike" cap="none" baseline="0" dirty="0">
                <a:solidFill>
                  <a:schemeClr val="dk1"/>
                </a:solidFill>
                <a:latin typeface="Helvetica Neue"/>
                <a:ea typeface="Helvetica Neue"/>
                <a:cs typeface="Helvetica Neue"/>
                <a:sym typeface="Helvetica Neue"/>
              </a:rPr>
              <a:t> the results of their interaction with the system are evaluated for content and navigation errors, usability concerns, compatibility concerns, and </a:t>
            </a:r>
            <a:r>
              <a:rPr lang="en-US" sz="1600" b="0" i="0" u="none" strike="noStrike" cap="none" baseline="0" dirty="0" err="1">
                <a:solidFill>
                  <a:schemeClr val="dk1"/>
                </a:solidFill>
                <a:latin typeface="Helvetica Neue"/>
                <a:ea typeface="Helvetica Neue"/>
                <a:cs typeface="Helvetica Neue"/>
                <a:sym typeface="Helvetica Neue"/>
              </a:rPr>
              <a:t>WebApp</a:t>
            </a:r>
            <a:r>
              <a:rPr lang="en-US" sz="1600" b="0" i="0" u="none" strike="noStrike" cap="none" baseline="0" dirty="0">
                <a:solidFill>
                  <a:schemeClr val="dk1"/>
                </a:solidFill>
                <a:latin typeface="Helvetica Neue"/>
                <a:ea typeface="Helvetica Neue"/>
                <a:cs typeface="Helvetica Neue"/>
                <a:sym typeface="Helvetica Neue"/>
              </a:rPr>
              <a:t> reliability and performance.</a:t>
            </a:r>
          </a:p>
        </p:txBody>
      </p:sp>
      <p:sp>
        <p:nvSpPr>
          <p:cNvPr id="2" name="مستطيل 1"/>
          <p:cNvSpPr/>
          <p:nvPr/>
        </p:nvSpPr>
        <p:spPr>
          <a:xfrm>
            <a:off x="611560" y="4509120"/>
            <a:ext cx="8028384" cy="1815882"/>
          </a:xfrm>
          <a:prstGeom prst="rect">
            <a:avLst/>
          </a:prstGeom>
        </p:spPr>
        <p:txBody>
          <a:bodyPr wrap="square">
            <a:spAutoFit/>
          </a:bodyPr>
          <a:lstStyle/>
          <a:p>
            <a:pPr algn="r"/>
            <a:r>
              <a:rPr lang="ar-SA" sz="1600" dirty="0"/>
              <a:t>يتم اختبار الملاحة في جميع أنحاء العمارة.</a:t>
            </a:r>
          </a:p>
          <a:p>
            <a:pPr algn="r"/>
            <a:r>
              <a:rPr lang="ar-SA" sz="1600" dirty="0"/>
              <a:t>يتم تنفيذ </a:t>
            </a:r>
            <a:r>
              <a:rPr lang="en-US" sz="1600" dirty="0" err="1"/>
              <a:t>WebApp</a:t>
            </a:r>
            <a:r>
              <a:rPr lang="en-US" sz="1600" dirty="0"/>
              <a:t> </a:t>
            </a:r>
            <a:r>
              <a:rPr lang="ar-SA" sz="1600" dirty="0"/>
              <a:t>في مجموعة متنوعة من تكوينات البيئية المختلفة ويتم اختبارها من أجل التوافق مع كل التكوين.</a:t>
            </a:r>
          </a:p>
          <a:p>
            <a:pPr algn="r"/>
            <a:r>
              <a:rPr lang="ar-SA" sz="1600" dirty="0"/>
              <a:t>يتم إجراء اختبارات الأمن في محاولة لاستغلال نقاط الضعف في </a:t>
            </a:r>
            <a:r>
              <a:rPr lang="en-US" sz="1600" dirty="0" err="1"/>
              <a:t>WebApp</a:t>
            </a:r>
            <a:r>
              <a:rPr lang="en-US" sz="1600" dirty="0"/>
              <a:t> </a:t>
            </a:r>
            <a:r>
              <a:rPr lang="ar-SA" sz="1600" dirty="0"/>
              <a:t>أو في محيطها.</a:t>
            </a:r>
          </a:p>
          <a:p>
            <a:pPr algn="r"/>
            <a:r>
              <a:rPr lang="ar-SA" sz="1600" dirty="0"/>
              <a:t>وتجرى اختبارات الأداء.</a:t>
            </a:r>
          </a:p>
          <a:p>
            <a:pPr algn="r"/>
            <a:r>
              <a:rPr lang="ar-SA" sz="1600" dirty="0"/>
              <a:t>يتم اختبار </a:t>
            </a:r>
            <a:r>
              <a:rPr lang="en-US" sz="1600" dirty="0" err="1"/>
              <a:t>WebApp</a:t>
            </a:r>
            <a:r>
              <a:rPr lang="en-US" sz="1600" dirty="0"/>
              <a:t> </a:t>
            </a:r>
            <a:r>
              <a:rPr lang="ar-SA" sz="1600" dirty="0"/>
              <a:t>من قبل السكان الخاضعين للسيطرة ومراقبة المستخدمين النهائيين</a:t>
            </a:r>
          </a:p>
          <a:p>
            <a:pPr algn="r"/>
            <a:r>
              <a:rPr lang="ar-SA" sz="1600" dirty="0"/>
              <a:t>  يتم تقييم نتائج تفاعلها مع النظام للمحتوى والملاحة الأخطاء والمخاوف الاستخدام والمخاوف التوافق، و</a:t>
            </a:r>
            <a:r>
              <a:rPr lang="en-US" sz="1600" dirty="0" err="1"/>
              <a:t>WebApp</a:t>
            </a:r>
            <a:r>
              <a:rPr lang="en-US" sz="1600" dirty="0"/>
              <a:t> </a:t>
            </a:r>
            <a:r>
              <a:rPr lang="ar-SA" sz="1600" dirty="0"/>
              <a:t>الموثوقية والأداء.</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88" name="Shape 188"/>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89" name="Shape 189"/>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The Testing Process</a:t>
            </a:r>
          </a:p>
        </p:txBody>
      </p:sp>
      <p:pic>
        <p:nvPicPr>
          <p:cNvPr id="190" name="Shape 190"/>
          <p:cNvPicPr preferRelativeResize="0"/>
          <p:nvPr/>
        </p:nvPicPr>
        <p:blipFill rotWithShape="1">
          <a:blip r:embed="rId3">
            <a:alphaModFix/>
          </a:blip>
          <a:srcRect/>
          <a:stretch/>
        </p:blipFill>
        <p:spPr>
          <a:xfrm>
            <a:off x="2590800" y="1828800"/>
            <a:ext cx="4978399" cy="4529137"/>
          </a:xfrm>
          <a:prstGeom prst="rect">
            <a:avLst/>
          </a:prstGeom>
          <a:noFill/>
          <a:ln>
            <a:noFill/>
          </a:ln>
        </p:spPr>
      </p:pic>
      <p:sp>
        <p:nvSpPr>
          <p:cNvPr id="2" name="مستطيل 1"/>
          <p:cNvSpPr/>
          <p:nvPr/>
        </p:nvSpPr>
        <p:spPr>
          <a:xfrm>
            <a:off x="4075710" y="3275112"/>
            <a:ext cx="992579" cy="307777"/>
          </a:xfrm>
          <a:prstGeom prst="rect">
            <a:avLst/>
          </a:prstGeom>
        </p:spPr>
        <p:txBody>
          <a:bodyPr wrap="none">
            <a:spAutoFit/>
          </a:bodyPr>
          <a:lstStyle/>
          <a:p>
            <a:r>
              <a:rPr lang="ar-SA" dirty="0"/>
              <a:t>عملية الاختبار</a:t>
            </a:r>
          </a:p>
        </p:txBody>
      </p:sp>
      <p:sp>
        <p:nvSpPr>
          <p:cNvPr id="3" name="مستطيل 2"/>
          <p:cNvSpPr/>
          <p:nvPr/>
        </p:nvSpPr>
        <p:spPr>
          <a:xfrm>
            <a:off x="7198921" y="548680"/>
            <a:ext cx="1003801" cy="307777"/>
          </a:xfrm>
          <a:prstGeom prst="rect">
            <a:avLst/>
          </a:prstGeom>
        </p:spPr>
        <p:txBody>
          <a:bodyPr wrap="none">
            <a:spAutoFit/>
          </a:bodyPr>
          <a:lstStyle/>
          <a:p>
            <a:r>
              <a:rPr lang="ar-SA" b="1" dirty="0"/>
              <a:t>عملية الاختبار</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96" name="Shape 196"/>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97" name="Shape 197"/>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Content Testing</a:t>
            </a:r>
          </a:p>
        </p:txBody>
      </p:sp>
      <p:sp>
        <p:nvSpPr>
          <p:cNvPr id="198" name="Shape 198"/>
          <p:cNvSpPr txBox="1">
            <a:spLocks noGrp="1"/>
          </p:cNvSpPr>
          <p:nvPr>
            <p:ph sz="quarter"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Content testing has three important objectives: </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 to uncover syntactic errors (e.g., typos, grammar mistakes) in text-based documents, graphical representations, and other media</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 to uncover semantic errors (i.e., errors in the accuracy or completeness of information) in any content object presented as navigation occurs, and </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 to find errors in the organization or structure of content that is presented to the end-user.</a:t>
            </a:r>
          </a:p>
        </p:txBody>
      </p:sp>
      <p:sp>
        <p:nvSpPr>
          <p:cNvPr id="2" name="مستطيل 1"/>
          <p:cNvSpPr/>
          <p:nvPr/>
        </p:nvSpPr>
        <p:spPr>
          <a:xfrm>
            <a:off x="179512" y="4509120"/>
            <a:ext cx="8278687" cy="1323439"/>
          </a:xfrm>
          <a:prstGeom prst="rect">
            <a:avLst/>
          </a:prstGeom>
        </p:spPr>
        <p:txBody>
          <a:bodyPr wrap="square">
            <a:spAutoFit/>
          </a:bodyPr>
          <a:lstStyle/>
          <a:p>
            <a:pPr algn="r"/>
            <a:r>
              <a:rPr lang="ar-SA" sz="1600" dirty="0"/>
              <a:t>اختبار محتوى ثلاثة أهداف هامة:</a:t>
            </a:r>
          </a:p>
          <a:p>
            <a:pPr algn="r"/>
            <a:r>
              <a:rPr lang="ar-SA" sz="1600" dirty="0"/>
              <a:t>  للكشف عن الأخطاء النحوية (على سبيل المثال، الأخطاء المطبعية والأخطاء النحوية) في وثائق تستند إلى نص، رسوم بيانية، ووسائل الإعلام الأخرى</a:t>
            </a:r>
          </a:p>
          <a:p>
            <a:pPr algn="r"/>
            <a:r>
              <a:rPr lang="ar-SA" sz="1600" dirty="0"/>
              <a:t>  للكشف عن الأخطاء الدلالية (أي أخطاء في دقة أو اكتمال المعلومات) في أي كائن المحتوى المقدم كما يحدث الملاحة، و</a:t>
            </a:r>
          </a:p>
          <a:p>
            <a:pPr algn="r"/>
            <a:r>
              <a:rPr lang="ar-SA" sz="1600" dirty="0"/>
              <a:t>  العثور على أخطاء في تنظيم أو بنية المحتوى الذي يتم عرضه على المستخدم النهائي.</a:t>
            </a:r>
          </a:p>
        </p:txBody>
      </p:sp>
    </p:spTree>
  </p:cSld>
  <p:clrMapOvr>
    <a:masterClrMapping/>
  </p:clrMapOvr>
  <p:transition spd="slow">
    <p:cu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صل">
  <a:themeElements>
    <a:clrScheme name="أصل">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أصل">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صل">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38</TotalTime>
  <Words>4994</Words>
  <Application>Microsoft Office PowerPoint</Application>
  <PresentationFormat>عرض على الشاشة (3:4)‏</PresentationFormat>
  <Paragraphs>397</Paragraphs>
  <Slides>26</Slides>
  <Notes>26</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26</vt:i4>
      </vt:variant>
    </vt:vector>
  </HeadingPairs>
  <TitlesOfParts>
    <vt:vector size="35" baseType="lpstr">
      <vt:lpstr>Arial</vt:lpstr>
      <vt:lpstr>Helvetica Neue</vt:lpstr>
      <vt:lpstr>Bookman Old Style</vt:lpstr>
      <vt:lpstr>Times New Roman</vt:lpstr>
      <vt:lpstr>Noto Symbol</vt:lpstr>
      <vt:lpstr>Wingdings</vt:lpstr>
      <vt:lpstr>Wingdings 3</vt:lpstr>
      <vt:lpstr>Gill Sans MT</vt:lpstr>
      <vt:lpstr>أصل</vt:lpstr>
      <vt:lpstr>Chapter 25</vt:lpstr>
      <vt:lpstr>Testing Quality Dimensions-I</vt:lpstr>
      <vt:lpstr>Testing Quality Dimensions-II</vt:lpstr>
      <vt:lpstr>Testing Quality Dimensions-III</vt:lpstr>
      <vt:lpstr>Errors in a WebApp</vt:lpstr>
      <vt:lpstr>WebApp Testing Strategy-I</vt:lpstr>
      <vt:lpstr>WebApp Testing Strategy-II</vt:lpstr>
      <vt:lpstr>The Testing Process</vt:lpstr>
      <vt:lpstr>Content Testing</vt:lpstr>
      <vt:lpstr>Assessing Content Semantics</vt:lpstr>
      <vt:lpstr>Database Testing</vt:lpstr>
      <vt:lpstr>User Interface Testing</vt:lpstr>
      <vt:lpstr>Testing Interface Mechanisms-I</vt:lpstr>
      <vt:lpstr>Testing Interface Mechanisms-II</vt:lpstr>
      <vt:lpstr>Usability Tests</vt:lpstr>
      <vt:lpstr>Compatibility Testing</vt:lpstr>
      <vt:lpstr>Component-Level Testing</vt:lpstr>
      <vt:lpstr>Navigation Testing</vt:lpstr>
      <vt:lpstr>Testing Navigation Semantics-I</vt:lpstr>
      <vt:lpstr>Testing Navigation Semantics-II</vt:lpstr>
      <vt:lpstr>Configuration Testing</vt:lpstr>
      <vt:lpstr>Configuration Testing</vt:lpstr>
      <vt:lpstr>Security Testing</vt:lpstr>
      <vt:lpstr>Performance Testing</vt:lpstr>
      <vt:lpstr>Load Testing</vt:lpstr>
      <vt:lpstr>Stress Testing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25</dc:title>
  <dc:creator>M</dc:creator>
  <cp:lastModifiedBy>Microsoft</cp:lastModifiedBy>
  <cp:revision>6</cp:revision>
  <dcterms:modified xsi:type="dcterms:W3CDTF">2015-11-22T16:06:48Z</dcterms:modified>
</cp:coreProperties>
</file>