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 id="2147483709" r:id="rId2"/>
  </p:sldMasterIdLst>
  <p:notesMasterIdLst>
    <p:notesMasterId r:id="rId3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14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8620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5" name="Shape 5"/>
          <p:cNvSpPr txBox="1">
            <a:spLocks noGrp="1"/>
          </p:cNvSpPr>
          <p:nvPr>
            <p:ph type="body" idx="1"/>
          </p:nvPr>
        </p:nvSpPr>
        <p:spPr>
          <a:xfrm>
            <a:off x="914400" y="4343400"/>
            <a:ext cx="5029199" cy="41148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8686800"/>
            <a:ext cx="2971799" cy="457200"/>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889984074"/>
      </p:ext>
    </p:extLst>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37" name="Shape 1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Shape 243"/>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44" name="Shape 24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71" name="Shape 2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Shape 30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08" name="Shape 3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Shape 31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17" name="Shape 3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50" name="Shape 3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Shape 38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388" name="Shape 38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Shape 419"/>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20" name="Shape 4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Shape 42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28" name="Shape 42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Shape 435"/>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36" name="Shape 4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2"/>
        <p:cNvGrpSpPr/>
        <p:nvPr/>
      </p:nvGrpSpPr>
      <p:grpSpPr>
        <a:xfrm>
          <a:off x="0" y="0"/>
          <a:ext cx="0" cy="0"/>
          <a:chOff x="0" y="0"/>
          <a:chExt cx="0" cy="0"/>
        </a:xfrm>
      </p:grpSpPr>
      <p:sp>
        <p:nvSpPr>
          <p:cNvPr id="443" name="Shape 443"/>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44" name="Shape 44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Shape 451"/>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52" name="Shape 4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59" name="Shape 459"/>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60" name="Shape 4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6"/>
        <p:cNvGrpSpPr/>
        <p:nvPr/>
      </p:nvGrpSpPr>
      <p:grpSpPr>
        <a:xfrm>
          <a:off x="0" y="0"/>
          <a:ext cx="0" cy="0"/>
          <a:chOff x="0" y="0"/>
          <a:chExt cx="0" cy="0"/>
        </a:xfrm>
      </p:grpSpPr>
      <p:sp>
        <p:nvSpPr>
          <p:cNvPr id="467" name="Shape 46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68" name="Shape 4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4"/>
        <p:cNvGrpSpPr/>
        <p:nvPr/>
      </p:nvGrpSpPr>
      <p:grpSpPr>
        <a:xfrm>
          <a:off x="0" y="0"/>
          <a:ext cx="0" cy="0"/>
          <a:chOff x="0" y="0"/>
          <a:chExt cx="0" cy="0"/>
        </a:xfrm>
      </p:grpSpPr>
      <p:sp>
        <p:nvSpPr>
          <p:cNvPr id="475" name="Shape 475"/>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76" name="Shape 4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Shape 483"/>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84" name="Shape 4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0"/>
        <p:cNvGrpSpPr/>
        <p:nvPr/>
      </p:nvGrpSpPr>
      <p:grpSpPr>
        <a:xfrm>
          <a:off x="0" y="0"/>
          <a:ext cx="0" cy="0"/>
          <a:chOff x="0" y="0"/>
          <a:chExt cx="0" cy="0"/>
        </a:xfrm>
      </p:grpSpPr>
      <p:sp>
        <p:nvSpPr>
          <p:cNvPr id="491" name="Shape 491"/>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492" name="Shape 4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Shape 499"/>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500" name="Shape 5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Shape 50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508" name="Shape 5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4"/>
        <p:cNvGrpSpPr/>
        <p:nvPr/>
      </p:nvGrpSpPr>
      <p:grpSpPr>
        <a:xfrm>
          <a:off x="0" y="0"/>
          <a:ext cx="0" cy="0"/>
          <a:chOff x="0" y="0"/>
          <a:chExt cx="0" cy="0"/>
        </a:xfrm>
      </p:grpSpPr>
      <p:sp>
        <p:nvSpPr>
          <p:cNvPr id="515" name="Shape 515"/>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516" name="Shape 5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Shape 523"/>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524" name="Shape 5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57" name="Shape 1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4"/>
        <p:cNvGrpSpPr/>
        <p:nvPr/>
      </p:nvGrpSpPr>
      <p:grpSpPr>
        <a:xfrm>
          <a:off x="0" y="0"/>
          <a:ext cx="0" cy="0"/>
          <a:chOff x="0" y="0"/>
          <a:chExt cx="0" cy="0"/>
        </a:xfrm>
      </p:grpSpPr>
      <p:sp>
        <p:nvSpPr>
          <p:cNvPr id="535" name="Shape 535"/>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536" name="Shape 5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5"/>
        <p:cNvGrpSpPr/>
        <p:nvPr/>
      </p:nvGrpSpPr>
      <p:grpSpPr>
        <a:xfrm>
          <a:off x="0" y="0"/>
          <a:ext cx="0" cy="0"/>
          <a:chOff x="0" y="0"/>
          <a:chExt cx="0" cy="0"/>
        </a:xfrm>
      </p:grpSpPr>
      <p:sp>
        <p:nvSpPr>
          <p:cNvPr id="616" name="Shape 61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617" name="Shape 6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6"/>
        <p:cNvGrpSpPr/>
        <p:nvPr/>
      </p:nvGrpSpPr>
      <p:grpSpPr>
        <a:xfrm>
          <a:off x="0" y="0"/>
          <a:ext cx="0" cy="0"/>
          <a:chOff x="0" y="0"/>
          <a:chExt cx="0" cy="0"/>
        </a:xfrm>
      </p:grpSpPr>
      <p:sp>
        <p:nvSpPr>
          <p:cNvPr id="657" name="Shape 65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658" name="Shape 6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3"/>
        <p:cNvGrpSpPr/>
        <p:nvPr/>
      </p:nvGrpSpPr>
      <p:grpSpPr>
        <a:xfrm>
          <a:off x="0" y="0"/>
          <a:ext cx="0" cy="0"/>
          <a:chOff x="0" y="0"/>
          <a:chExt cx="0" cy="0"/>
        </a:xfrm>
      </p:grpSpPr>
      <p:sp>
        <p:nvSpPr>
          <p:cNvPr id="684" name="Shape 68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685" name="Shape 6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1"/>
        <p:cNvGrpSpPr/>
        <p:nvPr/>
      </p:nvGrpSpPr>
      <p:grpSpPr>
        <a:xfrm>
          <a:off x="0" y="0"/>
          <a:ext cx="0" cy="0"/>
          <a:chOff x="0" y="0"/>
          <a:chExt cx="0" cy="0"/>
        </a:xfrm>
      </p:grpSpPr>
      <p:sp>
        <p:nvSpPr>
          <p:cNvPr id="692" name="Shape 69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693" name="Shape 6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9"/>
        <p:cNvGrpSpPr/>
        <p:nvPr/>
      </p:nvGrpSpPr>
      <p:grpSpPr>
        <a:xfrm>
          <a:off x="0" y="0"/>
          <a:ext cx="0" cy="0"/>
          <a:chOff x="0" y="0"/>
          <a:chExt cx="0" cy="0"/>
        </a:xfrm>
      </p:grpSpPr>
      <p:sp>
        <p:nvSpPr>
          <p:cNvPr id="700" name="Shape 70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701" name="Shape 7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65" name="Shape 1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10" name="Shape 2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18" name="Shape 2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26" name="Shape 2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773"/>
        <p:cNvGrpSpPr/>
        <p:nvPr/>
      </p:nvGrpSpPr>
      <p:grpSpPr>
        <a:xfrm>
          <a:off x="0" y="0"/>
          <a:ext cx="0" cy="0"/>
          <a:chOff x="0" y="0"/>
          <a:chExt cx="0" cy="0"/>
        </a:xfrm>
      </p:grpSpPr>
      <p:sp>
        <p:nvSpPr>
          <p:cNvPr id="774" name="Shape 774"/>
          <p:cNvSpPr txBox="1">
            <a:spLocks noGrp="1"/>
          </p:cNvSpPr>
          <p:nvPr>
            <p:ph type="ctrTitle"/>
          </p:nvPr>
        </p:nvSpPr>
        <p:spPr>
          <a:xfrm>
            <a:off x="779462" y="1447800"/>
            <a:ext cx="7678736" cy="1081088"/>
          </a:xfrm>
          <a:prstGeom prst="rect">
            <a:avLst/>
          </a:prstGeom>
          <a:noFill/>
          <a:ln>
            <a:noFill/>
          </a:ln>
        </p:spPr>
        <p:txBody>
          <a:bodyPr lIns="91425" tIns="91425" rIns="91425" bIns="91425" anchor="b" anchorCtr="0"/>
          <a:lstStyle>
            <a:lvl1pPr marL="0" marR="0" indent="0" algn="r"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775" name="Shape 775"/>
          <p:cNvSpPr txBox="1">
            <a:spLocks noGrp="1"/>
          </p:cNvSpPr>
          <p:nvPr>
            <p:ph type="subTitle" idx="1"/>
          </p:nvPr>
        </p:nvSpPr>
        <p:spPr>
          <a:xfrm>
            <a:off x="4021137" y="2860675"/>
            <a:ext cx="4437062" cy="3114675"/>
          </a:xfrm>
          <a:prstGeom prst="rect">
            <a:avLst/>
          </a:prstGeom>
          <a:noFill/>
          <a:ln>
            <a:noFill/>
          </a:ln>
        </p:spPr>
        <p:txBody>
          <a:bodyPr lIns="91425" tIns="91425" rIns="91425" bIns="91425" anchor="t" anchorCtr="0"/>
          <a:lstStyle>
            <a:lvl1pPr marL="0" marR="0" indent="0" algn="l" rtl="0">
              <a:spcBef>
                <a:spcPts val="480"/>
              </a:spcBef>
              <a:spcAft>
                <a:spcPts val="0"/>
              </a:spcAft>
              <a:buClr>
                <a:schemeClr val="folHlink"/>
              </a:buClr>
              <a:buFont typeface="Noto Symbol"/>
              <a:buNone/>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776" name="Shape 776"/>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77" name="Shape 777"/>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78" name="Shape 778"/>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DFF79569-4163-4722-8D2D-C3A107464B49}" type="datetimeFigureOut">
              <a:rPr lang="ar-SA" smtClean="0"/>
              <a:t>01/02/37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lvl1pPr>
              <a:defRPr>
                <a:solidFill>
                  <a:schemeClr val="tx1"/>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ar-SA" smtClean="0"/>
              <a:t>انقر لتحرير نمط العنوان الرئيسي</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FF79569-4163-4722-8D2D-C3A107464B49}" type="datetimeFigureOut">
              <a:rPr lang="ar-SA" smtClean="0"/>
              <a:t>01/02/37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DFF79569-4163-4722-8D2D-C3A107464B49}" type="datetimeFigureOut">
              <a:rPr lang="ar-SA" smtClean="0"/>
              <a:t>01/02/37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DFF79569-4163-4722-8D2D-C3A107464B49}" type="datetimeFigureOut">
              <a:rPr lang="ar-SA" smtClean="0"/>
              <a:t>01/02/37</a:t>
            </a:fld>
            <a:endParaRPr lang="ar-SA"/>
          </a:p>
        </p:txBody>
      </p:sp>
      <p:sp>
        <p:nvSpPr>
          <p:cNvPr id="5" name="Footer Placeholder 4"/>
          <p:cNvSpPr>
            <a:spLocks noGrp="1"/>
          </p:cNvSpPr>
          <p:nvPr>
            <p:ph type="ftr" sz="quarter" idx="11"/>
          </p:nvPr>
        </p:nvSpPr>
        <p:spPr/>
        <p:txBody>
          <a:bodyPr/>
          <a:lstStyle/>
          <a:p>
            <a:endParaRPr lang="ar-SA"/>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DFF79569-4163-4722-8D2D-C3A107464B49}" type="datetimeFigureOut">
              <a:rPr lang="ar-SA" smtClean="0"/>
              <a:t>01/02/37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DFF79569-4163-4722-8D2D-C3A107464B49}" type="datetimeFigureOut">
              <a:rPr lang="ar-SA" smtClean="0"/>
              <a:t>01/02/37</a:t>
            </a:fld>
            <a:endParaRPr lang="ar-SA"/>
          </a:p>
        </p:txBody>
      </p:sp>
      <p:sp>
        <p:nvSpPr>
          <p:cNvPr id="8" name="Slide Number Placeholder 7"/>
          <p:cNvSpPr>
            <a:spLocks noGrp="1"/>
          </p:cNvSpPr>
          <p:nvPr>
            <p:ph type="sldNum" sz="quarter" idx="11"/>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9" name="Footer Placeholder 8"/>
          <p:cNvSpPr>
            <a:spLocks noGrp="1"/>
          </p:cNvSpPr>
          <p:nvPr>
            <p:ph type="ftr" sz="quarter" idx="12"/>
          </p:nvPr>
        </p:nvSpPr>
        <p:spPr/>
        <p:txBody>
          <a:bodyPr/>
          <a:lstStyle/>
          <a:p>
            <a:endParaRPr lang="ar-SA"/>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DFF79569-4163-4722-8D2D-C3A107464B49}" type="datetimeFigureOut">
              <a:rPr lang="ar-SA" smtClean="0"/>
              <a:t>01/02/37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ar-SA" smtClean="0"/>
              <a:t>انقر لتحرير أنماط النص الرئيسي</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DFF79569-4163-4722-8D2D-C3A107464B49}" type="datetimeFigureOut">
              <a:rPr lang="ar-SA" smtClean="0"/>
              <a:t>01/02/37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DFF79569-4163-4722-8D2D-C3A107464B49}" type="datetimeFigureOut">
              <a:rPr lang="ar-SA" smtClean="0"/>
              <a:t>01/02/37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79569-4163-4722-8D2D-C3A107464B49}" type="datetimeFigureOut">
              <a:rPr lang="ar-SA" smtClean="0"/>
              <a:t>01/02/37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DFF79569-4163-4722-8D2D-C3A107464B49}" type="datetimeFigureOut">
              <a:rPr lang="ar-SA" smtClean="0"/>
              <a:t>01/02/37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02"/>
        <p:cNvGrpSpPr/>
        <p:nvPr/>
      </p:nvGrpSpPr>
      <p:grpSpPr>
        <a:xfrm>
          <a:off x="0" y="0"/>
          <a:ext cx="0" cy="0"/>
          <a:chOff x="0" y="0"/>
          <a:chExt cx="0" cy="0"/>
        </a:xfrm>
      </p:grpSpPr>
      <p:grpSp>
        <p:nvGrpSpPr>
          <p:cNvPr id="703" name="Shape 703"/>
          <p:cNvGrpSpPr/>
          <p:nvPr/>
        </p:nvGrpSpPr>
        <p:grpSpPr>
          <a:xfrm>
            <a:off x="-3175" y="0"/>
            <a:ext cx="9147175" cy="6867525"/>
            <a:chOff x="-3175" y="0"/>
            <a:chExt cx="9147175" cy="6867525"/>
          </a:xfrm>
        </p:grpSpPr>
        <p:grpSp>
          <p:nvGrpSpPr>
            <p:cNvPr id="704" name="Shape 704"/>
            <p:cNvGrpSpPr/>
            <p:nvPr/>
          </p:nvGrpSpPr>
          <p:grpSpPr>
            <a:xfrm>
              <a:off x="-3175" y="0"/>
              <a:ext cx="9067799" cy="6867525"/>
              <a:chOff x="-3175" y="0"/>
              <a:chExt cx="9067799" cy="6867525"/>
            </a:xfrm>
          </p:grpSpPr>
          <p:sp>
            <p:nvSpPr>
              <p:cNvPr id="705" name="Shape 705"/>
              <p:cNvSpPr txBox="1"/>
              <p:nvPr/>
            </p:nvSpPr>
            <p:spPr>
              <a:xfrm>
                <a:off x="-3175" y="0"/>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06" name="Shape 706"/>
              <p:cNvSpPr txBox="1"/>
              <p:nvPr/>
            </p:nvSpPr>
            <p:spPr>
              <a:xfrm>
                <a:off x="14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07" name="Shape 707"/>
              <p:cNvSpPr txBox="1"/>
              <p:nvPr/>
            </p:nvSpPr>
            <p:spPr>
              <a:xfrm>
                <a:off x="30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08" name="Shape 708"/>
              <p:cNvSpPr txBox="1"/>
              <p:nvPr/>
            </p:nvSpPr>
            <p:spPr>
              <a:xfrm>
                <a:off x="45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09" name="Shape 709"/>
              <p:cNvSpPr txBox="1"/>
              <p:nvPr/>
            </p:nvSpPr>
            <p:spPr>
              <a:xfrm>
                <a:off x="60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0" name="Shape 710"/>
              <p:cNvSpPr txBox="1"/>
              <p:nvPr/>
            </p:nvSpPr>
            <p:spPr>
              <a:xfrm>
                <a:off x="75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1" name="Shape 711"/>
              <p:cNvSpPr txBox="1"/>
              <p:nvPr/>
            </p:nvSpPr>
            <p:spPr>
              <a:xfrm>
                <a:off x="91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2" name="Shape 712"/>
              <p:cNvSpPr txBox="1"/>
              <p:nvPr/>
            </p:nvSpPr>
            <p:spPr>
              <a:xfrm>
                <a:off x="106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3" name="Shape 713"/>
              <p:cNvSpPr txBox="1"/>
              <p:nvPr/>
            </p:nvSpPr>
            <p:spPr>
              <a:xfrm>
                <a:off x="121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4" name="Shape 714"/>
              <p:cNvSpPr txBox="1"/>
              <p:nvPr/>
            </p:nvSpPr>
            <p:spPr>
              <a:xfrm>
                <a:off x="136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5" name="Shape 715"/>
              <p:cNvSpPr txBox="1"/>
              <p:nvPr/>
            </p:nvSpPr>
            <p:spPr>
              <a:xfrm>
                <a:off x="152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6" name="Shape 716"/>
              <p:cNvSpPr txBox="1"/>
              <p:nvPr/>
            </p:nvSpPr>
            <p:spPr>
              <a:xfrm>
                <a:off x="167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7" name="Shape 717"/>
              <p:cNvSpPr txBox="1"/>
              <p:nvPr/>
            </p:nvSpPr>
            <p:spPr>
              <a:xfrm>
                <a:off x="182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8" name="Shape 718"/>
              <p:cNvSpPr txBox="1"/>
              <p:nvPr/>
            </p:nvSpPr>
            <p:spPr>
              <a:xfrm>
                <a:off x="197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19" name="Shape 719"/>
              <p:cNvSpPr txBox="1"/>
              <p:nvPr/>
            </p:nvSpPr>
            <p:spPr>
              <a:xfrm>
                <a:off x="213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0" name="Shape 720"/>
              <p:cNvSpPr txBox="1"/>
              <p:nvPr/>
            </p:nvSpPr>
            <p:spPr>
              <a:xfrm>
                <a:off x="228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1" name="Shape 721"/>
              <p:cNvSpPr txBox="1"/>
              <p:nvPr/>
            </p:nvSpPr>
            <p:spPr>
              <a:xfrm>
                <a:off x="243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2" name="Shape 722"/>
              <p:cNvSpPr txBox="1"/>
              <p:nvPr/>
            </p:nvSpPr>
            <p:spPr>
              <a:xfrm>
                <a:off x="258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3" name="Shape 723"/>
              <p:cNvSpPr txBox="1"/>
              <p:nvPr/>
            </p:nvSpPr>
            <p:spPr>
              <a:xfrm>
                <a:off x="274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4" name="Shape 724"/>
              <p:cNvSpPr txBox="1"/>
              <p:nvPr/>
            </p:nvSpPr>
            <p:spPr>
              <a:xfrm>
                <a:off x="289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5" name="Shape 725"/>
              <p:cNvSpPr txBox="1"/>
              <p:nvPr/>
            </p:nvSpPr>
            <p:spPr>
              <a:xfrm>
                <a:off x="304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6" name="Shape 726"/>
              <p:cNvSpPr txBox="1"/>
              <p:nvPr/>
            </p:nvSpPr>
            <p:spPr>
              <a:xfrm>
                <a:off x="319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7" name="Shape 727"/>
              <p:cNvSpPr txBox="1"/>
              <p:nvPr/>
            </p:nvSpPr>
            <p:spPr>
              <a:xfrm>
                <a:off x="334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8" name="Shape 728"/>
              <p:cNvSpPr txBox="1"/>
              <p:nvPr/>
            </p:nvSpPr>
            <p:spPr>
              <a:xfrm>
                <a:off x="350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29" name="Shape 729"/>
              <p:cNvSpPr txBox="1"/>
              <p:nvPr/>
            </p:nvSpPr>
            <p:spPr>
              <a:xfrm>
                <a:off x="365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0" name="Shape 730"/>
              <p:cNvSpPr txBox="1"/>
              <p:nvPr/>
            </p:nvSpPr>
            <p:spPr>
              <a:xfrm>
                <a:off x="380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1" name="Shape 731"/>
              <p:cNvSpPr txBox="1"/>
              <p:nvPr/>
            </p:nvSpPr>
            <p:spPr>
              <a:xfrm>
                <a:off x="395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2" name="Shape 732"/>
              <p:cNvSpPr txBox="1"/>
              <p:nvPr/>
            </p:nvSpPr>
            <p:spPr>
              <a:xfrm>
                <a:off x="411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3" name="Shape 733"/>
              <p:cNvSpPr txBox="1"/>
              <p:nvPr/>
            </p:nvSpPr>
            <p:spPr>
              <a:xfrm>
                <a:off x="426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4" name="Shape 734"/>
              <p:cNvSpPr txBox="1"/>
              <p:nvPr/>
            </p:nvSpPr>
            <p:spPr>
              <a:xfrm>
                <a:off x="441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5" name="Shape 735"/>
              <p:cNvSpPr txBox="1"/>
              <p:nvPr/>
            </p:nvSpPr>
            <p:spPr>
              <a:xfrm>
                <a:off x="456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6" name="Shape 736"/>
              <p:cNvSpPr txBox="1"/>
              <p:nvPr/>
            </p:nvSpPr>
            <p:spPr>
              <a:xfrm>
                <a:off x="472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7" name="Shape 737"/>
              <p:cNvSpPr txBox="1"/>
              <p:nvPr/>
            </p:nvSpPr>
            <p:spPr>
              <a:xfrm>
                <a:off x="487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8" name="Shape 738"/>
              <p:cNvSpPr txBox="1"/>
              <p:nvPr/>
            </p:nvSpPr>
            <p:spPr>
              <a:xfrm>
                <a:off x="502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39" name="Shape 739"/>
              <p:cNvSpPr txBox="1"/>
              <p:nvPr/>
            </p:nvSpPr>
            <p:spPr>
              <a:xfrm>
                <a:off x="517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0" name="Shape 740"/>
              <p:cNvSpPr txBox="1"/>
              <p:nvPr/>
            </p:nvSpPr>
            <p:spPr>
              <a:xfrm>
                <a:off x="533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1" name="Shape 741"/>
              <p:cNvSpPr txBox="1"/>
              <p:nvPr/>
            </p:nvSpPr>
            <p:spPr>
              <a:xfrm>
                <a:off x="548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2" name="Shape 742"/>
              <p:cNvSpPr txBox="1"/>
              <p:nvPr/>
            </p:nvSpPr>
            <p:spPr>
              <a:xfrm>
                <a:off x="563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3" name="Shape 743"/>
              <p:cNvSpPr txBox="1"/>
              <p:nvPr/>
            </p:nvSpPr>
            <p:spPr>
              <a:xfrm>
                <a:off x="578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4" name="Shape 744"/>
              <p:cNvSpPr txBox="1"/>
              <p:nvPr/>
            </p:nvSpPr>
            <p:spPr>
              <a:xfrm>
                <a:off x="594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5" name="Shape 745"/>
              <p:cNvSpPr txBox="1"/>
              <p:nvPr/>
            </p:nvSpPr>
            <p:spPr>
              <a:xfrm>
                <a:off x="609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6" name="Shape 746"/>
              <p:cNvSpPr txBox="1"/>
              <p:nvPr/>
            </p:nvSpPr>
            <p:spPr>
              <a:xfrm>
                <a:off x="624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7" name="Shape 747"/>
              <p:cNvSpPr txBox="1"/>
              <p:nvPr/>
            </p:nvSpPr>
            <p:spPr>
              <a:xfrm>
                <a:off x="639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8" name="Shape 748"/>
              <p:cNvSpPr txBox="1"/>
              <p:nvPr/>
            </p:nvSpPr>
            <p:spPr>
              <a:xfrm>
                <a:off x="655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49" name="Shape 749"/>
              <p:cNvSpPr txBox="1"/>
              <p:nvPr/>
            </p:nvSpPr>
            <p:spPr>
              <a:xfrm>
                <a:off x="670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0" name="Shape 750"/>
              <p:cNvSpPr txBox="1"/>
              <p:nvPr/>
            </p:nvSpPr>
            <p:spPr>
              <a:xfrm>
                <a:off x="685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1" name="Shape 751"/>
              <p:cNvSpPr txBox="1"/>
              <p:nvPr/>
            </p:nvSpPr>
            <p:spPr>
              <a:xfrm>
                <a:off x="700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2" name="Shape 752"/>
              <p:cNvSpPr txBox="1"/>
              <p:nvPr/>
            </p:nvSpPr>
            <p:spPr>
              <a:xfrm>
                <a:off x="715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3" name="Shape 753"/>
              <p:cNvSpPr txBox="1"/>
              <p:nvPr/>
            </p:nvSpPr>
            <p:spPr>
              <a:xfrm>
                <a:off x="731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4" name="Shape 754"/>
              <p:cNvSpPr txBox="1"/>
              <p:nvPr/>
            </p:nvSpPr>
            <p:spPr>
              <a:xfrm>
                <a:off x="746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5" name="Shape 755"/>
              <p:cNvSpPr txBox="1"/>
              <p:nvPr/>
            </p:nvSpPr>
            <p:spPr>
              <a:xfrm>
                <a:off x="761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6" name="Shape 756"/>
              <p:cNvSpPr txBox="1"/>
              <p:nvPr/>
            </p:nvSpPr>
            <p:spPr>
              <a:xfrm>
                <a:off x="776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7" name="Shape 757"/>
              <p:cNvSpPr txBox="1"/>
              <p:nvPr/>
            </p:nvSpPr>
            <p:spPr>
              <a:xfrm>
                <a:off x="792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8" name="Shape 758"/>
              <p:cNvSpPr txBox="1"/>
              <p:nvPr/>
            </p:nvSpPr>
            <p:spPr>
              <a:xfrm>
                <a:off x="807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59" name="Shape 759"/>
              <p:cNvSpPr txBox="1"/>
              <p:nvPr/>
            </p:nvSpPr>
            <p:spPr>
              <a:xfrm>
                <a:off x="822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60" name="Shape 760"/>
              <p:cNvSpPr txBox="1"/>
              <p:nvPr/>
            </p:nvSpPr>
            <p:spPr>
              <a:xfrm>
                <a:off x="837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61" name="Shape 761"/>
              <p:cNvSpPr txBox="1"/>
              <p:nvPr/>
            </p:nvSpPr>
            <p:spPr>
              <a:xfrm>
                <a:off x="853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62" name="Shape 762"/>
              <p:cNvSpPr txBox="1"/>
              <p:nvPr/>
            </p:nvSpPr>
            <p:spPr>
              <a:xfrm>
                <a:off x="868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63" name="Shape 763"/>
              <p:cNvSpPr txBox="1"/>
              <p:nvPr/>
            </p:nvSpPr>
            <p:spPr>
              <a:xfrm>
                <a:off x="883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64" name="Shape 764"/>
              <p:cNvSpPr txBox="1"/>
              <p:nvPr/>
            </p:nvSpPr>
            <p:spPr>
              <a:xfrm>
                <a:off x="898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765" name="Shape 765"/>
            <p:cNvSpPr txBox="1"/>
            <p:nvPr/>
          </p:nvSpPr>
          <p:spPr>
            <a:xfrm>
              <a:off x="681037" y="0"/>
              <a:ext cx="8462961" cy="6858000"/>
            </a:xfrm>
            <a:prstGeom prst="rect">
              <a:avLst/>
            </a:prstGeom>
            <a:solidFill>
              <a:schemeClr val="accent1">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66" name="Shape 766"/>
            <p:cNvSpPr txBox="1"/>
            <p:nvPr/>
          </p:nvSpPr>
          <p:spPr>
            <a:xfrm>
              <a:off x="0" y="0"/>
              <a:ext cx="9144000" cy="509586"/>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767" name="Shape 767"/>
          <p:cNvSpPr txBox="1"/>
          <p:nvPr/>
        </p:nvSpPr>
        <p:spPr>
          <a:xfrm>
            <a:off x="3505200" y="2590800"/>
            <a:ext cx="4892675" cy="76199"/>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768" name="Shape 768"/>
          <p:cNvSpPr txBox="1">
            <a:spLocks noGrp="1"/>
          </p:cNvSpPr>
          <p:nvPr>
            <p:ph type="title"/>
          </p:nvPr>
        </p:nvSpPr>
        <p:spPr>
          <a:xfrm>
            <a:off x="1219200" y="990600"/>
            <a:ext cx="6705599" cy="633412"/>
          </a:xfrm>
          <a:prstGeom prst="rect">
            <a:avLst/>
          </a:prstGeom>
          <a:noFill/>
          <a:ln>
            <a:noFill/>
          </a:ln>
        </p:spPr>
        <p:txBody>
          <a:bodyPr lIns="91425" tIns="91425" rIns="91425" bIns="91425" anchor="b"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769" name="Shape 769"/>
          <p:cNvSpPr txBox="1">
            <a:spLocks noGrp="1"/>
          </p:cNvSpPr>
          <p:nvPr>
            <p:ph type="body" idx="1"/>
          </p:nvPr>
        </p:nvSpPr>
        <p:spPr>
          <a:xfrm>
            <a:off x="1828800" y="1905000"/>
            <a:ext cx="6934199" cy="4190999"/>
          </a:xfrm>
          <a:prstGeom prst="rect">
            <a:avLst/>
          </a:prstGeom>
          <a:noFill/>
          <a:ln>
            <a:noFill/>
          </a:ln>
        </p:spPr>
        <p:txBody>
          <a:bodyPr lIns="91425" tIns="91425" rIns="91425" bIns="91425" anchor="t" anchorCtr="0"/>
          <a:lstStyle>
            <a:lvl1pPr marL="342900" marR="0" indent="-228600" algn="l" rtl="0">
              <a:spcBef>
                <a:spcPts val="480"/>
              </a:spcBef>
              <a:spcAft>
                <a:spcPts val="0"/>
              </a:spcAft>
              <a:buClr>
                <a:schemeClr val="folHlink"/>
              </a:buClr>
              <a:buFont typeface="Noto Symbol"/>
              <a:buChar char="■"/>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770" name="Shape 770"/>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71" name="Shape 771"/>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72" name="Shape 772"/>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 bg1="lt1" tx1="dk1" bg2="dk2" tx2="lt2" accent1="accent1" accent2="accent2" accent3="accent3" accent4="accent4" accent5="accent5" accent6="accent6" hlink="hlink" folHlink="folHlink"/>
  <p:sldLayoutIdLst>
    <p:sldLayoutId id="2147483658" r:id="rId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endParaRPr lang="ar-SA"/>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ar-SA"/>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hdr="0" ftr="0" dt="0"/>
  <p:txStyles>
    <p:titleStyle>
      <a:lvl1pPr algn="l" defTabSz="914400" rtl="1"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r" defTabSz="914400" rtl="1"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r" defTabSz="914400" rtl="1"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r" defTabSz="914400" rtl="1"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r" defTabSz="914400" rtl="1"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r" defTabSz="914400" rtl="1"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31" name="Shape 13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32" name="Shape 132"/>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Chapter 22</a:t>
            </a:r>
          </a:p>
        </p:txBody>
      </p:sp>
      <p:sp>
        <p:nvSpPr>
          <p:cNvPr id="133" name="Shape 133"/>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1" i="0" u="none" strike="noStrike" cap="none" baseline="0" dirty="0">
                <a:solidFill>
                  <a:schemeClr val="folHlink"/>
                </a:solidFill>
                <a:latin typeface="Helvetica Neue"/>
                <a:ea typeface="Helvetica Neue"/>
                <a:cs typeface="Helvetica Neue"/>
                <a:sym typeface="Helvetica Neue"/>
              </a:rPr>
              <a:t>Software Testing Strategies</a:t>
            </a:r>
          </a:p>
        </p:txBody>
      </p:sp>
      <p:sp>
        <p:nvSpPr>
          <p:cNvPr id="134" name="Shape 134"/>
          <p:cNvSpPr txBox="1"/>
          <p:nvPr/>
        </p:nvSpPr>
        <p:spPr>
          <a:xfrm>
            <a:off x="2133600" y="2438400"/>
            <a:ext cx="6476999" cy="332422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1800" b="0" i="1" u="none" strike="noStrike" cap="none" baseline="0" dirty="0">
                <a:solidFill>
                  <a:schemeClr val="dk2"/>
                </a:solidFill>
                <a:latin typeface="Helvetica Neue"/>
                <a:ea typeface="Helvetica Neue"/>
                <a:cs typeface="Helvetica Neue"/>
                <a:sym typeface="Helvetica Neue"/>
              </a:rPr>
              <a:t>Slide Set to accompany</a:t>
            </a:r>
            <a:r>
              <a:rPr lang="en-US" sz="3200" b="0" i="1" u="none" strike="noStrike" cap="none" baseline="0" dirty="0">
                <a:solidFill>
                  <a:schemeClr val="dk2"/>
                </a:solidFill>
                <a:latin typeface="Helvetica Neue"/>
                <a:ea typeface="Helvetica Neue"/>
                <a:cs typeface="Helvetica Neue"/>
                <a:sym typeface="Helvetica Neue"/>
              </a:rPr>
              <a:t/>
            </a:r>
            <a:br>
              <a:rPr lang="en-US" sz="3200" b="0" i="1" u="none" strike="noStrike" cap="none" baseline="0" dirty="0">
                <a:solidFill>
                  <a:schemeClr val="dk2"/>
                </a:solidFill>
                <a:latin typeface="Helvetica Neue"/>
                <a:ea typeface="Helvetica Neue"/>
                <a:cs typeface="Helvetica Neue"/>
                <a:sym typeface="Helvetica Neue"/>
              </a:rPr>
            </a:br>
            <a:r>
              <a:rPr lang="en-US" sz="2000" b="0" i="1" u="none" strike="noStrike" cap="none" baseline="0" dirty="0">
                <a:solidFill>
                  <a:schemeClr val="dk2"/>
                </a:solidFill>
                <a:latin typeface="Helvetica Neue"/>
                <a:ea typeface="Helvetica Neue"/>
                <a:cs typeface="Helvetica Neue"/>
                <a:sym typeface="Helvetica Neue"/>
              </a:rPr>
              <a:t>Software Engineering: A Practitioner’s Approach, 8/e</a:t>
            </a:r>
            <a:r>
              <a:rPr lang="en-US" sz="2400" b="0" i="1" u="none" strike="noStrike" cap="none" baseline="0" dirty="0">
                <a:solidFill>
                  <a:schemeClr val="dk2"/>
                </a:solidFill>
                <a:latin typeface="Helvetica Neue"/>
                <a:ea typeface="Helvetica Neue"/>
                <a:cs typeface="Helvetica Neue"/>
                <a:sym typeface="Helvetica Neue"/>
              </a:rPr>
              <a:t> </a:t>
            </a:r>
          </a:p>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dirty="0">
                <a:solidFill>
                  <a:schemeClr val="dk1"/>
                </a:solidFill>
                <a:latin typeface="Arial"/>
                <a:ea typeface="Arial"/>
                <a:cs typeface="Arial"/>
                <a:sym typeface="Arial"/>
              </a:rPr>
              <a:t>by Roger S. Pressman and Bruce R. Maxim</a:t>
            </a:r>
          </a:p>
          <a:p>
            <a:pPr marL="0" marR="0" lvl="0" indent="0" algn="l" rtl="0">
              <a:lnSpc>
                <a:spcPct val="100000"/>
              </a:lnSpc>
              <a:spcBef>
                <a:spcPts val="0"/>
              </a:spcBef>
              <a:spcAft>
                <a:spcPts val="0"/>
              </a:spcAft>
              <a:buClr>
                <a:schemeClr val="dk1"/>
              </a:buClr>
              <a:buFont typeface="Arial"/>
              <a:buNone/>
            </a:pPr>
            <a:endParaRPr sz="1200" b="1" i="0" u="none" strike="noStrike" cap="none" baseline="0"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1" i="0" u="none" strike="noStrike" cap="none" baseline="0" dirty="0">
                <a:solidFill>
                  <a:schemeClr val="dk1"/>
                </a:solidFill>
                <a:latin typeface="Arial"/>
                <a:ea typeface="Arial"/>
                <a:cs typeface="Arial"/>
                <a:sym typeface="Arial"/>
              </a:rPr>
              <a:t>Slides copyright © 1996, 2001, 2005, 2009, 2014</a:t>
            </a:r>
            <a:r>
              <a:rPr lang="en-US" sz="1800" b="0" i="0" u="none" strike="noStrike" cap="none" baseline="0" dirty="0">
                <a:solidFill>
                  <a:schemeClr val="dk1"/>
                </a:solidFill>
                <a:latin typeface="Arial"/>
                <a:ea typeface="Arial"/>
                <a:cs typeface="Arial"/>
                <a:sym typeface="Arial"/>
              </a:rPr>
              <a:t> </a:t>
            </a:r>
            <a:r>
              <a:rPr lang="en-US" sz="1200" b="1" i="0" u="none" strike="noStrike" cap="none" baseline="0" dirty="0">
                <a:solidFill>
                  <a:schemeClr val="dk1"/>
                </a:solidFill>
                <a:latin typeface="Arial"/>
                <a:ea typeface="Arial"/>
                <a:cs typeface="Arial"/>
                <a:sym typeface="Arial"/>
              </a:rPr>
              <a:t>by Roger S. Pressman</a:t>
            </a:r>
          </a:p>
          <a:p>
            <a:pPr marL="0" marR="0" lvl="0" indent="0" algn="l" rtl="0">
              <a:lnSpc>
                <a:spcPct val="100000"/>
              </a:lnSpc>
              <a:spcBef>
                <a:spcPts val="0"/>
              </a:spcBef>
              <a:spcAft>
                <a:spcPts val="0"/>
              </a:spcAft>
              <a:buClr>
                <a:schemeClr val="dk1"/>
              </a:buClr>
              <a:buFont typeface="Arial"/>
              <a:buNone/>
            </a:pPr>
            <a:endParaRPr sz="1800" b="1" i="1" u="none" strike="noStrike" cap="none" baseline="0" dirty="0">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US" sz="1800" b="1" i="1" u="none" strike="noStrike" cap="none" baseline="0" dirty="0">
                <a:solidFill>
                  <a:schemeClr val="dk2"/>
                </a:solidFill>
                <a:latin typeface="Arial"/>
                <a:ea typeface="Arial"/>
                <a:cs typeface="Arial"/>
                <a:sym typeface="Arial"/>
              </a:rPr>
              <a:t>For non-profit educational use only</a:t>
            </a:r>
          </a:p>
          <a:p>
            <a:pPr marL="0" marR="0" lvl="0" indent="0" algn="l" rtl="0">
              <a:lnSpc>
                <a:spcPct val="100000"/>
              </a:lnSpc>
              <a:spcBef>
                <a:spcPts val="0"/>
              </a:spcBef>
              <a:spcAft>
                <a:spcPts val="0"/>
              </a:spcAft>
              <a:buClr>
                <a:schemeClr val="dk1"/>
              </a:buClr>
              <a:buFont typeface="Arial"/>
              <a:buNone/>
            </a:pPr>
            <a:endParaRPr sz="1400" b="0" i="0" u="none" strike="noStrike" cap="none" baseline="0"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dirty="0">
                <a:solidFill>
                  <a:schemeClr val="dk1"/>
                </a:solidFill>
                <a:latin typeface="Arial"/>
                <a:ea typeface="Arial"/>
                <a:cs typeface="Arial"/>
                <a:sym typeface="Arial"/>
              </a:rPr>
              <a:t>May be reproduced ONLY for student use at the university level when used in conjunction with </a:t>
            </a:r>
            <a:r>
              <a:rPr lang="en-US" sz="1200" b="0" i="1" u="none" strike="noStrike" cap="none" baseline="0" dirty="0">
                <a:solidFill>
                  <a:schemeClr val="dk1"/>
                </a:solidFill>
                <a:latin typeface="Arial"/>
                <a:ea typeface="Arial"/>
                <a:cs typeface="Arial"/>
                <a:sym typeface="Arial"/>
              </a:rPr>
              <a:t>Software Engineering: A Practitioner's Approach, 8/e. </a:t>
            </a:r>
            <a:r>
              <a:rPr lang="en-US" sz="1200" b="0" i="0" u="none" strike="noStrike" cap="none" baseline="0" dirty="0">
                <a:solidFill>
                  <a:schemeClr val="dk1"/>
                </a:solidFill>
                <a:latin typeface="Arial"/>
                <a:ea typeface="Arial"/>
                <a:cs typeface="Arial"/>
                <a:sym typeface="Arial"/>
              </a:rPr>
              <a:t>Any other reproduction or use is prohibited without the express written permission of the author.</a:t>
            </a:r>
          </a:p>
          <a:p>
            <a:pPr marL="0" marR="0" lvl="0" indent="0" algn="l" rtl="0">
              <a:lnSpc>
                <a:spcPct val="100000"/>
              </a:lnSpc>
              <a:spcBef>
                <a:spcPts val="0"/>
              </a:spcBef>
              <a:spcAft>
                <a:spcPts val="0"/>
              </a:spcAft>
              <a:buClr>
                <a:schemeClr val="dk1"/>
              </a:buClr>
              <a:buFont typeface="Arial"/>
              <a:buNone/>
            </a:pPr>
            <a:endParaRPr sz="1200" b="0" i="0" u="none" strike="noStrike" cap="none" baseline="0" dirty="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dirty="0">
                <a:solidFill>
                  <a:schemeClr val="dk1"/>
                </a:solidFill>
                <a:latin typeface="Arial"/>
                <a:ea typeface="Arial"/>
                <a:cs typeface="Arial"/>
                <a:sym typeface="Arial"/>
              </a:rPr>
              <a:t>All copyright information MUST appear if these slides are posted on a website for student use.</a:t>
            </a:r>
          </a:p>
        </p:txBody>
      </p:sp>
      <p:sp>
        <p:nvSpPr>
          <p:cNvPr id="2" name="مستطيل 1"/>
          <p:cNvSpPr/>
          <p:nvPr/>
        </p:nvSpPr>
        <p:spPr>
          <a:xfrm>
            <a:off x="5687288" y="1846334"/>
            <a:ext cx="2504212" cy="400110"/>
          </a:xfrm>
          <a:prstGeom prst="rect">
            <a:avLst/>
          </a:prstGeom>
        </p:spPr>
        <p:txBody>
          <a:bodyPr wrap="none">
            <a:spAutoFit/>
          </a:bodyPr>
          <a:lstStyle/>
          <a:p>
            <a:r>
              <a:rPr lang="ar-SA" sz="2000" dirty="0"/>
              <a:t>برنامج استراتيجيات الاختبار</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9" name="Shape 229"/>
          <p:cNvSpPr txBox="1"/>
          <p:nvPr/>
        </p:nvSpPr>
        <p:spPr>
          <a:xfrm>
            <a:off x="6353763" y="537024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30" name="Shape 230"/>
          <p:cNvSpPr txBox="1">
            <a:spLocks noGrp="1"/>
          </p:cNvSpPr>
          <p:nvPr>
            <p:ph type="title"/>
          </p:nvPr>
        </p:nvSpPr>
        <p:spPr>
          <a:xfrm>
            <a:off x="29163" y="188640"/>
            <a:ext cx="5295900" cy="552449"/>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Unit </a:t>
            </a:r>
            <a:r>
              <a:rPr lang="en-US" sz="4000" b="0" i="0" u="none" strike="noStrike" cap="none" baseline="0" dirty="0" smtClean="0">
                <a:solidFill>
                  <a:schemeClr val="dk2"/>
                </a:solidFill>
                <a:latin typeface="Helvetica Neue"/>
                <a:ea typeface="Helvetica Neue"/>
                <a:cs typeface="Helvetica Neue"/>
                <a:sym typeface="Helvetica Neue"/>
              </a:rPr>
              <a:t>Testing</a:t>
            </a:r>
            <a:endParaRPr lang="en-US" sz="4000" b="0" i="0" u="none" strike="noStrike" cap="none" baseline="0" dirty="0">
              <a:solidFill>
                <a:schemeClr val="dk2"/>
              </a:solidFill>
              <a:latin typeface="Helvetica Neue"/>
              <a:ea typeface="Helvetica Neue"/>
              <a:cs typeface="Helvetica Neue"/>
              <a:sym typeface="Helvetica Neue"/>
            </a:endParaRPr>
          </a:p>
        </p:txBody>
      </p:sp>
      <p:pic>
        <p:nvPicPr>
          <p:cNvPr id="231" name="Shape 231"/>
          <p:cNvPicPr preferRelativeResize="0"/>
          <p:nvPr/>
        </p:nvPicPr>
        <p:blipFill rotWithShape="1">
          <a:blip r:embed="rId3">
            <a:alphaModFix/>
          </a:blip>
          <a:srcRect/>
          <a:stretch/>
        </p:blipFill>
        <p:spPr>
          <a:xfrm>
            <a:off x="802274" y="1028426"/>
            <a:ext cx="2320924" cy="2451100"/>
          </a:xfrm>
          <a:prstGeom prst="rect">
            <a:avLst/>
          </a:prstGeom>
          <a:noFill/>
          <a:ln>
            <a:noFill/>
          </a:ln>
        </p:spPr>
      </p:pic>
      <p:pic>
        <p:nvPicPr>
          <p:cNvPr id="232" name="Shape 232"/>
          <p:cNvPicPr preferRelativeResize="0"/>
          <p:nvPr/>
        </p:nvPicPr>
        <p:blipFill rotWithShape="1">
          <a:blip r:embed="rId4">
            <a:alphaModFix/>
          </a:blip>
          <a:srcRect/>
          <a:stretch/>
        </p:blipFill>
        <p:spPr>
          <a:xfrm>
            <a:off x="5226638" y="1355451"/>
            <a:ext cx="3521826" cy="1820864"/>
          </a:xfrm>
          <a:prstGeom prst="rect">
            <a:avLst/>
          </a:prstGeom>
          <a:noFill/>
          <a:ln>
            <a:noFill/>
          </a:ln>
        </p:spPr>
      </p:pic>
      <p:pic>
        <p:nvPicPr>
          <p:cNvPr id="233" name="Shape 233"/>
          <p:cNvPicPr preferRelativeResize="0"/>
          <p:nvPr/>
        </p:nvPicPr>
        <p:blipFill rotWithShape="1">
          <a:blip r:embed="rId5">
            <a:alphaModFix/>
          </a:blip>
          <a:srcRect/>
          <a:stretch/>
        </p:blipFill>
        <p:spPr>
          <a:xfrm>
            <a:off x="3480388" y="3422377"/>
            <a:ext cx="1219199" cy="1863725"/>
          </a:xfrm>
          <a:prstGeom prst="rect">
            <a:avLst/>
          </a:prstGeom>
          <a:noFill/>
          <a:ln>
            <a:noFill/>
          </a:ln>
        </p:spPr>
      </p:pic>
      <p:sp>
        <p:nvSpPr>
          <p:cNvPr id="234" name="Shape 234"/>
          <p:cNvSpPr txBox="1"/>
          <p:nvPr/>
        </p:nvSpPr>
        <p:spPr>
          <a:xfrm>
            <a:off x="3580400" y="1674540"/>
            <a:ext cx="1447800" cy="1057275"/>
          </a:xfrm>
          <a:prstGeom prst="rect">
            <a:avLst/>
          </a:prstGeom>
          <a:solidFill>
            <a:schemeClr val="accent2"/>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35" name="Shape 235"/>
          <p:cNvSpPr txBox="1"/>
          <p:nvPr/>
        </p:nvSpPr>
        <p:spPr>
          <a:xfrm>
            <a:off x="3686763" y="1712640"/>
            <a:ext cx="1265236" cy="912811"/>
          </a:xfrm>
          <a:prstGeom prst="rect">
            <a:avLst/>
          </a:prstGeom>
          <a:noFill/>
          <a:ln>
            <a:noFill/>
          </a:ln>
        </p:spPr>
        <p:txBody>
          <a:bodyPr lIns="90475" tIns="44450" rIns="90475" bIns="44450" anchor="t" anchorCtr="0">
            <a:noAutofit/>
          </a:bodyPr>
          <a:lstStyle/>
          <a:p>
            <a:pPr marL="0" marR="0" lvl="0" indent="0" algn="ctr" rtl="0">
              <a:lnSpc>
                <a:spcPct val="75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module</a:t>
            </a:r>
          </a:p>
          <a:p>
            <a:pPr marL="0" marR="0" lvl="0" indent="0" algn="ctr" rtl="0">
              <a:lnSpc>
                <a:spcPct val="75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to be</a:t>
            </a:r>
          </a:p>
          <a:p>
            <a:pPr marL="0" marR="0" lvl="0" indent="0" algn="ctr" rtl="0">
              <a:lnSpc>
                <a:spcPct val="75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tested</a:t>
            </a:r>
          </a:p>
        </p:txBody>
      </p:sp>
      <p:sp>
        <p:nvSpPr>
          <p:cNvPr id="236" name="Shape 236"/>
          <p:cNvSpPr txBox="1"/>
          <p:nvPr/>
        </p:nvSpPr>
        <p:spPr>
          <a:xfrm>
            <a:off x="4766263" y="3965302"/>
            <a:ext cx="1409700" cy="39370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000" b="1" i="0" u="none" strike="noStrike" cap="none" baseline="0" dirty="0" smtClean="0">
                <a:solidFill>
                  <a:schemeClr val="dk1"/>
                </a:solidFill>
                <a:latin typeface="Helvetica Neue"/>
                <a:ea typeface="Helvetica Neue"/>
                <a:cs typeface="Helvetica Neue"/>
                <a:sym typeface="Helvetica Neue"/>
              </a:rPr>
              <a:t>test cases</a:t>
            </a:r>
            <a:endParaRPr lang="en-US" sz="2000" b="1" i="0" u="none" strike="noStrike" cap="none" baseline="0" dirty="0">
              <a:solidFill>
                <a:schemeClr val="dk1"/>
              </a:solidFill>
              <a:latin typeface="Helvetica Neue"/>
              <a:ea typeface="Helvetica Neue"/>
              <a:cs typeface="Helvetica Neue"/>
              <a:sym typeface="Helvetica Neue"/>
            </a:endParaRPr>
          </a:p>
        </p:txBody>
      </p:sp>
      <p:sp>
        <p:nvSpPr>
          <p:cNvPr id="237" name="Shape 237"/>
          <p:cNvSpPr/>
          <p:nvPr/>
        </p:nvSpPr>
        <p:spPr>
          <a:xfrm>
            <a:off x="3097800" y="2160315"/>
            <a:ext cx="419099" cy="371474"/>
          </a:xfrm>
          <a:prstGeom prst="rightArrow">
            <a:avLst>
              <a:gd name="adj1" fmla="val 10799"/>
              <a:gd name="adj2" fmla="val 50000"/>
            </a:avLst>
          </a:prstGeom>
          <a:solidFill>
            <a:schemeClr val="dk2"/>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38" name="Shape 238"/>
          <p:cNvSpPr/>
          <p:nvPr/>
        </p:nvSpPr>
        <p:spPr>
          <a:xfrm>
            <a:off x="5218700" y="2131740"/>
            <a:ext cx="660400" cy="371474"/>
          </a:xfrm>
          <a:prstGeom prst="rightArrow">
            <a:avLst>
              <a:gd name="adj1" fmla="val 10799"/>
              <a:gd name="adj2" fmla="val 50000"/>
            </a:avLst>
          </a:prstGeom>
          <a:solidFill>
            <a:schemeClr val="dk2"/>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39" name="Shape 239"/>
          <p:cNvSpPr txBox="1"/>
          <p:nvPr/>
        </p:nvSpPr>
        <p:spPr>
          <a:xfrm>
            <a:off x="7364680" y="3373165"/>
            <a:ext cx="1014411" cy="39370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000" b="1" i="0" u="none" strike="noStrike" cap="none" baseline="0" dirty="0">
                <a:solidFill>
                  <a:schemeClr val="dk1"/>
                </a:solidFill>
                <a:latin typeface="Helvetica Neue"/>
                <a:ea typeface="Helvetica Neue"/>
                <a:cs typeface="Helvetica Neue"/>
                <a:sym typeface="Helvetica Neue"/>
              </a:rPr>
              <a:t>results</a:t>
            </a:r>
          </a:p>
        </p:txBody>
      </p:sp>
      <p:sp>
        <p:nvSpPr>
          <p:cNvPr id="240" name="Shape 240"/>
          <p:cNvSpPr/>
          <p:nvPr/>
        </p:nvSpPr>
        <p:spPr>
          <a:xfrm rot="-5400000">
            <a:off x="3928855" y="2911996"/>
            <a:ext cx="357187" cy="368299"/>
          </a:xfrm>
          <a:prstGeom prst="rightArrow">
            <a:avLst>
              <a:gd name="adj1" fmla="val 10799"/>
              <a:gd name="adj2" fmla="val 50000"/>
            </a:avLst>
          </a:prstGeom>
          <a:solidFill>
            <a:schemeClr val="dk2"/>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1" name="Shape 241"/>
          <p:cNvSpPr txBox="1"/>
          <p:nvPr/>
        </p:nvSpPr>
        <p:spPr>
          <a:xfrm>
            <a:off x="1197563" y="3598590"/>
            <a:ext cx="1239836" cy="577850"/>
          </a:xfrm>
          <a:prstGeom prst="rect">
            <a:avLst/>
          </a:prstGeom>
          <a:noFill/>
          <a:ln>
            <a:noFill/>
          </a:ln>
        </p:spPr>
        <p:txBody>
          <a:bodyPr lIns="90475" tIns="44450" rIns="90475" bIns="44450" anchor="t" anchorCtr="0">
            <a:noAutofit/>
          </a:bodyPr>
          <a:lstStyle/>
          <a:p>
            <a:pPr marL="0" marR="0" lvl="0" indent="0" algn="l" rtl="0">
              <a:lnSpc>
                <a:spcPct val="80000"/>
              </a:lnSpc>
              <a:spcBef>
                <a:spcPts val="0"/>
              </a:spcBef>
              <a:spcAft>
                <a:spcPts val="0"/>
              </a:spcAft>
              <a:buClr>
                <a:schemeClr val="dk1"/>
              </a:buClr>
              <a:buSzPct val="25000"/>
              <a:buFont typeface="Helvetica Neue"/>
              <a:buNone/>
            </a:pPr>
            <a:r>
              <a:rPr lang="en-US" sz="2000" b="1" i="0" u="none" strike="noStrike" cap="none" baseline="0" dirty="0">
                <a:solidFill>
                  <a:schemeClr val="dk1"/>
                </a:solidFill>
                <a:latin typeface="Helvetica Neue"/>
                <a:ea typeface="Helvetica Neue"/>
                <a:cs typeface="Helvetica Neue"/>
                <a:sym typeface="Helvetica Neue"/>
              </a:rPr>
              <a:t>software</a:t>
            </a:r>
          </a:p>
          <a:p>
            <a:pPr marL="0" marR="0" lvl="0" indent="0" algn="l" rtl="0">
              <a:lnSpc>
                <a:spcPct val="80000"/>
              </a:lnSpc>
              <a:spcBef>
                <a:spcPts val="0"/>
              </a:spcBef>
              <a:spcAft>
                <a:spcPts val="0"/>
              </a:spcAft>
              <a:buClr>
                <a:schemeClr val="dk1"/>
              </a:buClr>
              <a:buSzPct val="25000"/>
              <a:buFont typeface="Helvetica Neue"/>
              <a:buNone/>
            </a:pPr>
            <a:r>
              <a:rPr lang="en-US" sz="2000" b="1" i="0" u="none" strike="noStrike" cap="none" baseline="0" dirty="0">
                <a:solidFill>
                  <a:schemeClr val="dk1"/>
                </a:solidFill>
                <a:latin typeface="Helvetica Neue"/>
                <a:ea typeface="Helvetica Neue"/>
                <a:cs typeface="Helvetica Neue"/>
                <a:sym typeface="Helvetica Neue"/>
              </a:rPr>
              <a:t>engineer</a:t>
            </a:r>
          </a:p>
        </p:txBody>
      </p:sp>
      <p:sp>
        <p:nvSpPr>
          <p:cNvPr id="2" name="مستطيل 1"/>
          <p:cNvSpPr/>
          <p:nvPr/>
        </p:nvSpPr>
        <p:spPr>
          <a:xfrm>
            <a:off x="684230" y="4329813"/>
            <a:ext cx="1007450" cy="523220"/>
          </a:xfrm>
          <a:prstGeom prst="rect">
            <a:avLst/>
          </a:prstGeom>
        </p:spPr>
        <p:txBody>
          <a:bodyPr wrap="square">
            <a:spAutoFit/>
          </a:bodyPr>
          <a:lstStyle/>
          <a:p>
            <a:pPr algn="ctr" rtl="1"/>
            <a:r>
              <a:rPr lang="ar-SA" b="1" dirty="0"/>
              <a:t>البرمجيات</a:t>
            </a:r>
            <a:r>
              <a:rPr lang="ar-SA" dirty="0"/>
              <a:t> </a:t>
            </a:r>
          </a:p>
          <a:p>
            <a:pPr algn="ctr" rtl="1"/>
            <a:r>
              <a:rPr lang="en-US" b="1" dirty="0" smtClean="0"/>
              <a:t> </a:t>
            </a:r>
            <a:r>
              <a:rPr lang="en-US" dirty="0" smtClean="0"/>
              <a:t> </a:t>
            </a:r>
            <a:r>
              <a:rPr lang="ar-SA" b="1" dirty="0"/>
              <a:t>مهندس</a:t>
            </a:r>
            <a:endParaRPr lang="ar-SA" dirty="0">
              <a:effectLst/>
            </a:endParaRPr>
          </a:p>
        </p:txBody>
      </p:sp>
      <p:sp>
        <p:nvSpPr>
          <p:cNvPr id="3" name="مستطيل 2"/>
          <p:cNvSpPr/>
          <p:nvPr/>
        </p:nvSpPr>
        <p:spPr>
          <a:xfrm>
            <a:off x="3715363" y="616787"/>
            <a:ext cx="712621" cy="830997"/>
          </a:xfrm>
          <a:prstGeom prst="rect">
            <a:avLst/>
          </a:prstGeom>
        </p:spPr>
        <p:txBody>
          <a:bodyPr wrap="square">
            <a:spAutoFit/>
          </a:bodyPr>
          <a:lstStyle/>
          <a:p>
            <a:pPr algn="ctr"/>
            <a:r>
              <a:rPr lang="ar-SA" sz="1600" dirty="0"/>
              <a:t>وحدة</a:t>
            </a:r>
          </a:p>
          <a:p>
            <a:pPr algn="ctr"/>
            <a:r>
              <a:rPr lang="ar-SA" sz="1600" dirty="0"/>
              <a:t>أن تكون</a:t>
            </a:r>
          </a:p>
          <a:p>
            <a:pPr algn="ctr"/>
            <a:r>
              <a:rPr lang="ar-SA" sz="1600" dirty="0"/>
              <a:t>اختبار</a:t>
            </a:r>
          </a:p>
        </p:txBody>
      </p:sp>
      <p:sp>
        <p:nvSpPr>
          <p:cNvPr id="4" name="مستطيل 3"/>
          <p:cNvSpPr/>
          <p:nvPr/>
        </p:nvSpPr>
        <p:spPr>
          <a:xfrm>
            <a:off x="7704179" y="3911054"/>
            <a:ext cx="524503" cy="307777"/>
          </a:xfrm>
          <a:prstGeom prst="rect">
            <a:avLst/>
          </a:prstGeom>
        </p:spPr>
        <p:txBody>
          <a:bodyPr wrap="none">
            <a:spAutoFit/>
          </a:bodyPr>
          <a:lstStyle/>
          <a:p>
            <a:r>
              <a:rPr lang="ar-SA" dirty="0"/>
              <a:t>النتائج</a:t>
            </a:r>
          </a:p>
        </p:txBody>
      </p:sp>
      <p:sp>
        <p:nvSpPr>
          <p:cNvPr id="5" name="مستطيل 4"/>
          <p:cNvSpPr/>
          <p:nvPr/>
        </p:nvSpPr>
        <p:spPr>
          <a:xfrm>
            <a:off x="5027763" y="4545256"/>
            <a:ext cx="1042273" cy="307777"/>
          </a:xfrm>
          <a:prstGeom prst="rect">
            <a:avLst/>
          </a:prstGeom>
        </p:spPr>
        <p:txBody>
          <a:bodyPr wrap="none">
            <a:spAutoFit/>
          </a:bodyPr>
          <a:lstStyle/>
          <a:p>
            <a:r>
              <a:rPr lang="ar-SA" dirty="0"/>
              <a:t>حالات الاختبار</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7" name="Shape 24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48" name="Shape 248"/>
          <p:cNvSpPr txBox="1"/>
          <p:nvPr/>
        </p:nvSpPr>
        <p:spPr>
          <a:xfrm>
            <a:off x="683568" y="1752146"/>
            <a:ext cx="1498599" cy="1171575"/>
          </a:xfrm>
          <a:prstGeom prst="rect">
            <a:avLst/>
          </a:prstGeom>
          <a:solidFill>
            <a:schemeClr val="accent2"/>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9" name="Shape 249"/>
          <p:cNvSpPr txBox="1">
            <a:spLocks noGrp="1"/>
          </p:cNvSpPr>
          <p:nvPr>
            <p:ph type="title"/>
          </p:nvPr>
        </p:nvSpPr>
        <p:spPr>
          <a:xfrm>
            <a:off x="78013" y="548680"/>
            <a:ext cx="5727699" cy="479425"/>
          </a:xfrm>
          <a:prstGeom prst="rect">
            <a:avLst/>
          </a:prstGeom>
          <a:noFill/>
          <a:ln>
            <a:noFill/>
          </a:ln>
        </p:spPr>
        <p:txBody>
          <a:bodyPr lIns="90475" tIns="44450" rIns="90475" bIns="44450" anchor="ctr" anchorCtr="0">
            <a:noAutofit/>
          </a:bodyPr>
          <a:lstStyle/>
          <a:p>
            <a:pPr rtl="0">
              <a:spcBef>
                <a:spcPts val="0"/>
              </a:spcBef>
              <a:buClr>
                <a:schemeClr val="dk2"/>
              </a:buClr>
              <a:buSzPct val="25000"/>
            </a:pPr>
            <a:r>
              <a:rPr lang="en-US" sz="4000" b="0" i="0" u="none" strike="noStrike" cap="none" baseline="0" dirty="0">
                <a:solidFill>
                  <a:schemeClr val="dk2"/>
                </a:solidFill>
                <a:latin typeface="Helvetica Neue"/>
                <a:ea typeface="Helvetica Neue"/>
                <a:cs typeface="Helvetica Neue"/>
                <a:sym typeface="Helvetica Neue"/>
              </a:rPr>
              <a:t>Unit </a:t>
            </a:r>
            <a:r>
              <a:rPr lang="en-US" sz="4000" b="0" i="0" u="none" strike="noStrike" cap="none" baseline="0" dirty="0" smtClean="0">
                <a:solidFill>
                  <a:schemeClr val="dk2"/>
                </a:solidFill>
                <a:latin typeface="Helvetica Neue"/>
                <a:ea typeface="Helvetica Neue"/>
                <a:cs typeface="Helvetica Neue"/>
                <a:sym typeface="Helvetica Neue"/>
              </a:rPr>
              <a:t>Testing   </a:t>
            </a:r>
            <a:r>
              <a:rPr lang="ar-SA" sz="4000" dirty="0"/>
              <a:t>وحدة اختبار </a:t>
            </a:r>
            <a:br>
              <a:rPr lang="ar-SA" sz="4000" dirty="0"/>
            </a:br>
            <a:endParaRPr lang="en-US" sz="4000" b="0" i="0" u="none" strike="noStrike" cap="none" baseline="0" dirty="0">
              <a:solidFill>
                <a:schemeClr val="dk2"/>
              </a:solidFill>
              <a:latin typeface="Helvetica Neue"/>
              <a:ea typeface="Helvetica Neue"/>
              <a:cs typeface="Helvetica Neue"/>
              <a:sym typeface="Helvetica Neue"/>
            </a:endParaRPr>
          </a:p>
        </p:txBody>
      </p:sp>
      <p:sp>
        <p:nvSpPr>
          <p:cNvPr id="250" name="Shape 250"/>
          <p:cNvSpPr txBox="1"/>
          <p:nvPr/>
        </p:nvSpPr>
        <p:spPr>
          <a:xfrm>
            <a:off x="2658419" y="1610857"/>
            <a:ext cx="3568699" cy="32003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1" name="Shape 251"/>
          <p:cNvSpPr txBox="1"/>
          <p:nvPr/>
        </p:nvSpPr>
        <p:spPr>
          <a:xfrm>
            <a:off x="2580632" y="2637971"/>
            <a:ext cx="1536699"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interface </a:t>
            </a: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252" name="Shape 252"/>
          <p:cNvSpPr txBox="1"/>
          <p:nvPr/>
        </p:nvSpPr>
        <p:spPr>
          <a:xfrm>
            <a:off x="2580632" y="1895021"/>
            <a:ext cx="180975"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253" name="Shape 253"/>
          <p:cNvSpPr txBox="1"/>
          <p:nvPr/>
        </p:nvSpPr>
        <p:spPr>
          <a:xfrm>
            <a:off x="2580632" y="3080882"/>
            <a:ext cx="3162300"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local data structures</a:t>
            </a: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254" name="Shape 254"/>
          <p:cNvSpPr txBox="1"/>
          <p:nvPr/>
        </p:nvSpPr>
        <p:spPr>
          <a:xfrm>
            <a:off x="2580632" y="2609396"/>
            <a:ext cx="180975"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255" name="Shape 255"/>
          <p:cNvSpPr txBox="1"/>
          <p:nvPr/>
        </p:nvSpPr>
        <p:spPr>
          <a:xfrm>
            <a:off x="2580632" y="3552371"/>
            <a:ext cx="3195637"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boundary conditions</a:t>
            </a:r>
          </a:p>
          <a:p>
            <a:pPr marL="0" marR="0" lvl="0" indent="0" algn="l" rtl="0">
              <a:lnSpc>
                <a:spcPct val="100000"/>
              </a:lnSpc>
              <a:spcBef>
                <a:spcPts val="0"/>
              </a:spcBef>
              <a:spcAft>
                <a:spcPts val="0"/>
              </a:spcAft>
              <a:buNone/>
            </a:pPr>
            <a:endParaRPr sz="2400" b="1" i="0" u="none" strike="noStrike" cap="none" baseline="0" dirty="0">
              <a:solidFill>
                <a:schemeClr val="dk1"/>
              </a:solidFill>
              <a:latin typeface="Helvetica Neue"/>
              <a:ea typeface="Helvetica Neue"/>
              <a:cs typeface="Helvetica Neue"/>
              <a:sym typeface="Helvetica Neue"/>
            </a:endParaRPr>
          </a:p>
        </p:txBody>
      </p:sp>
      <p:sp>
        <p:nvSpPr>
          <p:cNvPr id="256" name="Shape 256"/>
          <p:cNvSpPr txBox="1"/>
          <p:nvPr/>
        </p:nvSpPr>
        <p:spPr>
          <a:xfrm>
            <a:off x="2580632" y="3323771"/>
            <a:ext cx="180975"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257" name="Shape 257"/>
          <p:cNvSpPr txBox="1"/>
          <p:nvPr/>
        </p:nvSpPr>
        <p:spPr>
          <a:xfrm>
            <a:off x="2580632" y="3980996"/>
            <a:ext cx="2890836"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independent paths</a:t>
            </a: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258" name="Shape 258"/>
          <p:cNvSpPr txBox="1"/>
          <p:nvPr/>
        </p:nvSpPr>
        <p:spPr>
          <a:xfrm>
            <a:off x="2580632" y="4266746"/>
            <a:ext cx="180975"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259" name="Shape 259"/>
          <p:cNvSpPr txBox="1"/>
          <p:nvPr/>
        </p:nvSpPr>
        <p:spPr>
          <a:xfrm>
            <a:off x="2580632" y="4395333"/>
            <a:ext cx="3144837"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error handling paths</a:t>
            </a:r>
          </a:p>
        </p:txBody>
      </p:sp>
      <p:pic>
        <p:nvPicPr>
          <p:cNvPr id="260" name="Shape 260"/>
          <p:cNvPicPr preferRelativeResize="0"/>
          <p:nvPr/>
        </p:nvPicPr>
        <p:blipFill rotWithShape="1">
          <a:blip r:embed="rId3">
            <a:alphaModFix/>
          </a:blip>
          <a:srcRect/>
          <a:stretch/>
        </p:blipFill>
        <p:spPr>
          <a:xfrm>
            <a:off x="824857" y="4406446"/>
            <a:ext cx="1219199" cy="1863725"/>
          </a:xfrm>
          <a:prstGeom prst="rect">
            <a:avLst/>
          </a:prstGeom>
          <a:noFill/>
          <a:ln>
            <a:noFill/>
          </a:ln>
        </p:spPr>
      </p:pic>
      <p:sp>
        <p:nvSpPr>
          <p:cNvPr id="261" name="Shape 261"/>
          <p:cNvSpPr txBox="1"/>
          <p:nvPr/>
        </p:nvSpPr>
        <p:spPr>
          <a:xfrm>
            <a:off x="828032" y="1895021"/>
            <a:ext cx="1265236" cy="912811"/>
          </a:xfrm>
          <a:prstGeom prst="rect">
            <a:avLst/>
          </a:prstGeom>
          <a:noFill/>
          <a:ln>
            <a:noFill/>
          </a:ln>
        </p:spPr>
        <p:txBody>
          <a:bodyPr lIns="90475" tIns="44450" rIns="90475" bIns="44450" anchor="t" anchorCtr="0">
            <a:noAutofit/>
          </a:bodyPr>
          <a:lstStyle/>
          <a:p>
            <a:pPr marL="0" marR="0" lvl="0" indent="0" algn="ctr" rtl="0">
              <a:lnSpc>
                <a:spcPct val="75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module</a:t>
            </a:r>
          </a:p>
          <a:p>
            <a:pPr marL="0" marR="0" lvl="0" indent="0" algn="ctr" rtl="0">
              <a:lnSpc>
                <a:spcPct val="75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to be</a:t>
            </a:r>
          </a:p>
          <a:p>
            <a:pPr marL="0" marR="0" lvl="0" indent="0" algn="ctr" rtl="0">
              <a:lnSpc>
                <a:spcPct val="75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tested</a:t>
            </a:r>
          </a:p>
        </p:txBody>
      </p:sp>
      <p:sp>
        <p:nvSpPr>
          <p:cNvPr id="262" name="Shape 262"/>
          <p:cNvSpPr txBox="1"/>
          <p:nvPr/>
        </p:nvSpPr>
        <p:spPr>
          <a:xfrm>
            <a:off x="2059932" y="5706608"/>
            <a:ext cx="1655761"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test cases</a:t>
            </a:r>
          </a:p>
        </p:txBody>
      </p:sp>
      <p:sp>
        <p:nvSpPr>
          <p:cNvPr id="263" name="Shape 263"/>
          <p:cNvSpPr/>
          <p:nvPr/>
        </p:nvSpPr>
        <p:spPr>
          <a:xfrm rot="-5400000">
            <a:off x="739132" y="3439658"/>
            <a:ext cx="1285874" cy="381000"/>
          </a:xfrm>
          <a:prstGeom prst="rightArrow">
            <a:avLst>
              <a:gd name="adj1" fmla="val 10799"/>
              <a:gd name="adj2" fmla="val 50000"/>
            </a:avLst>
          </a:prstGeom>
          <a:solidFill>
            <a:schemeClr val="dk2"/>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264" name="Shape 264"/>
          <p:cNvCxnSpPr/>
          <p:nvPr/>
        </p:nvCxnSpPr>
        <p:spPr>
          <a:xfrm rot="10800000" flipH="1">
            <a:off x="1439219" y="2907846"/>
            <a:ext cx="1104899" cy="985836"/>
          </a:xfrm>
          <a:prstGeom prst="straightConnector1">
            <a:avLst/>
          </a:prstGeom>
          <a:noFill/>
          <a:ln w="25400" cap="flat" cmpd="sng">
            <a:solidFill>
              <a:schemeClr val="dk2"/>
            </a:solidFill>
            <a:prstDash val="solid"/>
            <a:miter/>
            <a:headEnd type="none" w="med" len="med"/>
            <a:tailEnd type="none" w="med" len="med"/>
          </a:ln>
        </p:spPr>
      </p:cxnSp>
      <p:cxnSp>
        <p:nvCxnSpPr>
          <p:cNvPr id="265" name="Shape 265"/>
          <p:cNvCxnSpPr/>
          <p:nvPr/>
        </p:nvCxnSpPr>
        <p:spPr>
          <a:xfrm rot="10800000" flipH="1">
            <a:off x="1477319" y="3336471"/>
            <a:ext cx="1054100" cy="557211"/>
          </a:xfrm>
          <a:prstGeom prst="straightConnector1">
            <a:avLst/>
          </a:prstGeom>
          <a:noFill/>
          <a:ln w="25400" cap="flat" cmpd="sng">
            <a:solidFill>
              <a:schemeClr val="dk2"/>
            </a:solidFill>
            <a:prstDash val="solid"/>
            <a:miter/>
            <a:headEnd type="none" w="med" len="med"/>
            <a:tailEnd type="none" w="med" len="med"/>
          </a:ln>
        </p:spPr>
      </p:cxnSp>
      <p:cxnSp>
        <p:nvCxnSpPr>
          <p:cNvPr id="266" name="Shape 266"/>
          <p:cNvCxnSpPr/>
          <p:nvPr/>
        </p:nvCxnSpPr>
        <p:spPr>
          <a:xfrm rot="10800000" flipH="1">
            <a:off x="1490019" y="3750807"/>
            <a:ext cx="1028700" cy="157162"/>
          </a:xfrm>
          <a:prstGeom prst="straightConnector1">
            <a:avLst/>
          </a:prstGeom>
          <a:noFill/>
          <a:ln w="25400" cap="flat" cmpd="sng">
            <a:solidFill>
              <a:schemeClr val="dk2"/>
            </a:solidFill>
            <a:prstDash val="solid"/>
            <a:miter/>
            <a:headEnd type="none" w="med" len="med"/>
            <a:tailEnd type="none" w="med" len="med"/>
          </a:ln>
        </p:spPr>
      </p:cxnSp>
      <p:cxnSp>
        <p:nvCxnSpPr>
          <p:cNvPr id="267" name="Shape 267"/>
          <p:cNvCxnSpPr/>
          <p:nvPr/>
        </p:nvCxnSpPr>
        <p:spPr>
          <a:xfrm>
            <a:off x="1502719" y="3950833"/>
            <a:ext cx="1079499" cy="242886"/>
          </a:xfrm>
          <a:prstGeom prst="straightConnector1">
            <a:avLst/>
          </a:prstGeom>
          <a:noFill/>
          <a:ln w="25400" cap="flat" cmpd="sng">
            <a:solidFill>
              <a:schemeClr val="dk2"/>
            </a:solidFill>
            <a:prstDash val="solid"/>
            <a:miter/>
            <a:headEnd type="none" w="med" len="med"/>
            <a:tailEnd type="none" w="med" len="med"/>
          </a:ln>
        </p:spPr>
      </p:cxnSp>
      <p:cxnSp>
        <p:nvCxnSpPr>
          <p:cNvPr id="268" name="Shape 268"/>
          <p:cNvCxnSpPr/>
          <p:nvPr/>
        </p:nvCxnSpPr>
        <p:spPr>
          <a:xfrm>
            <a:off x="1490019" y="3907971"/>
            <a:ext cx="1092199" cy="700086"/>
          </a:xfrm>
          <a:prstGeom prst="straightConnector1">
            <a:avLst/>
          </a:prstGeom>
          <a:noFill/>
          <a:ln w="25400" cap="flat" cmpd="sng">
            <a:solidFill>
              <a:schemeClr val="dk2"/>
            </a:solidFill>
            <a:prstDash val="solid"/>
            <a:miter/>
            <a:headEnd type="none" w="med" len="med"/>
            <a:tailEnd type="none" w="med" len="med"/>
          </a:ln>
        </p:spPr>
      </p:cxnSp>
      <p:sp>
        <p:nvSpPr>
          <p:cNvPr id="3" name="مستطيل 2"/>
          <p:cNvSpPr/>
          <p:nvPr/>
        </p:nvSpPr>
        <p:spPr>
          <a:xfrm>
            <a:off x="4496873" y="2683654"/>
            <a:ext cx="997389" cy="307777"/>
          </a:xfrm>
          <a:prstGeom prst="rect">
            <a:avLst/>
          </a:prstGeom>
        </p:spPr>
        <p:txBody>
          <a:bodyPr wrap="none">
            <a:spAutoFit/>
          </a:bodyPr>
          <a:lstStyle/>
          <a:p>
            <a:r>
              <a:rPr lang="ar-SA" b="1" dirty="0"/>
              <a:t>السطح البيني</a:t>
            </a:r>
            <a:r>
              <a:rPr lang="ar-SA" dirty="0"/>
              <a:t> </a:t>
            </a:r>
          </a:p>
        </p:txBody>
      </p:sp>
      <p:sp>
        <p:nvSpPr>
          <p:cNvPr id="4" name="مستطيل 3"/>
          <p:cNvSpPr/>
          <p:nvPr/>
        </p:nvSpPr>
        <p:spPr>
          <a:xfrm>
            <a:off x="5712645" y="3158742"/>
            <a:ext cx="1491114" cy="307777"/>
          </a:xfrm>
          <a:prstGeom prst="rect">
            <a:avLst/>
          </a:prstGeom>
        </p:spPr>
        <p:txBody>
          <a:bodyPr wrap="none">
            <a:spAutoFit/>
          </a:bodyPr>
          <a:lstStyle/>
          <a:p>
            <a:r>
              <a:rPr lang="ar-SA" b="1" dirty="0"/>
              <a:t>هياكل البيانات المحلية</a:t>
            </a:r>
            <a:r>
              <a:rPr lang="ar-SA" dirty="0"/>
              <a:t> </a:t>
            </a:r>
          </a:p>
        </p:txBody>
      </p:sp>
      <p:sp>
        <p:nvSpPr>
          <p:cNvPr id="5" name="مستطيل 4"/>
          <p:cNvSpPr/>
          <p:nvPr/>
        </p:nvSpPr>
        <p:spPr>
          <a:xfrm>
            <a:off x="5945882" y="3579457"/>
            <a:ext cx="1024639" cy="307777"/>
          </a:xfrm>
          <a:prstGeom prst="rect">
            <a:avLst/>
          </a:prstGeom>
        </p:spPr>
        <p:txBody>
          <a:bodyPr wrap="none">
            <a:spAutoFit/>
          </a:bodyPr>
          <a:lstStyle/>
          <a:p>
            <a:r>
              <a:rPr lang="ar-SA" b="1" dirty="0" smtClean="0"/>
              <a:t>شروط الحدود</a:t>
            </a:r>
            <a:r>
              <a:rPr lang="ar-SA" dirty="0" smtClean="0"/>
              <a:t> </a:t>
            </a:r>
            <a:endParaRPr lang="ar-SA" dirty="0"/>
          </a:p>
        </p:txBody>
      </p:sp>
      <p:sp>
        <p:nvSpPr>
          <p:cNvPr id="6" name="مستطيل 5"/>
          <p:cNvSpPr/>
          <p:nvPr/>
        </p:nvSpPr>
        <p:spPr>
          <a:xfrm>
            <a:off x="5885769" y="4152319"/>
            <a:ext cx="1144865" cy="307777"/>
          </a:xfrm>
          <a:prstGeom prst="rect">
            <a:avLst/>
          </a:prstGeom>
        </p:spPr>
        <p:txBody>
          <a:bodyPr wrap="none">
            <a:spAutoFit/>
          </a:bodyPr>
          <a:lstStyle/>
          <a:p>
            <a:r>
              <a:rPr lang="ar-SA" b="1" dirty="0" smtClean="0"/>
              <a:t>مسارات مستقلة</a:t>
            </a:r>
            <a:r>
              <a:rPr lang="ar-SA" dirty="0" smtClean="0"/>
              <a:t> </a:t>
            </a:r>
            <a:endParaRPr lang="ar-SA" dirty="0"/>
          </a:p>
        </p:txBody>
      </p:sp>
      <p:sp>
        <p:nvSpPr>
          <p:cNvPr id="7" name="مستطيل 6"/>
          <p:cNvSpPr/>
          <p:nvPr/>
        </p:nvSpPr>
        <p:spPr>
          <a:xfrm>
            <a:off x="5712645" y="4541580"/>
            <a:ext cx="1620957" cy="307777"/>
          </a:xfrm>
          <a:prstGeom prst="rect">
            <a:avLst/>
          </a:prstGeom>
        </p:spPr>
        <p:txBody>
          <a:bodyPr wrap="none">
            <a:spAutoFit/>
          </a:bodyPr>
          <a:lstStyle/>
          <a:p>
            <a:r>
              <a:rPr lang="ar-SA" b="1" dirty="0"/>
              <a:t>مسارات معالجة الأخطاء</a:t>
            </a:r>
            <a:r>
              <a:rPr lang="ar-SA" dirty="0"/>
              <a:t> </a:t>
            </a:r>
          </a:p>
        </p:txBody>
      </p:sp>
      <p:sp>
        <p:nvSpPr>
          <p:cNvPr id="10" name="مستطيل 9"/>
          <p:cNvSpPr/>
          <p:nvPr/>
        </p:nvSpPr>
        <p:spPr>
          <a:xfrm>
            <a:off x="2458634" y="1752146"/>
            <a:ext cx="1567416" cy="738664"/>
          </a:xfrm>
          <a:prstGeom prst="rect">
            <a:avLst/>
          </a:prstGeom>
        </p:spPr>
        <p:txBody>
          <a:bodyPr wrap="square">
            <a:spAutoFit/>
          </a:bodyPr>
          <a:lstStyle/>
          <a:p>
            <a:pPr rtl="1"/>
            <a:r>
              <a:rPr lang="ar-SA" b="1" dirty="0"/>
              <a:t>وحدة</a:t>
            </a:r>
            <a:r>
              <a:rPr lang="ar-SA" dirty="0"/>
              <a:t> </a:t>
            </a:r>
          </a:p>
          <a:p>
            <a:pPr rtl="1"/>
            <a:r>
              <a:rPr lang="en-US" b="1" dirty="0" smtClean="0"/>
              <a:t> </a:t>
            </a:r>
            <a:r>
              <a:rPr lang="ar-SA" b="1" dirty="0" smtClean="0"/>
              <a:t>أن </a:t>
            </a:r>
            <a:r>
              <a:rPr lang="ar-SA" b="1" dirty="0"/>
              <a:t>تكون</a:t>
            </a:r>
            <a:r>
              <a:rPr lang="ar-SA" dirty="0"/>
              <a:t> </a:t>
            </a:r>
          </a:p>
          <a:p>
            <a:pPr rtl="1"/>
            <a:r>
              <a:rPr lang="en-US" b="1" dirty="0" smtClean="0"/>
              <a:t> </a:t>
            </a:r>
            <a:r>
              <a:rPr lang="en-US" dirty="0" smtClean="0"/>
              <a:t> </a:t>
            </a:r>
            <a:r>
              <a:rPr lang="ar-SA" b="1" dirty="0"/>
              <a:t>اختبار</a:t>
            </a:r>
            <a:r>
              <a:rPr lang="ar-SA" dirty="0"/>
              <a:t> </a:t>
            </a:r>
            <a:endParaRPr lang="ar-SA" dirty="0">
              <a:effectLst/>
            </a:endParaRPr>
          </a:p>
        </p:txBody>
      </p:sp>
      <p:sp>
        <p:nvSpPr>
          <p:cNvPr id="11" name="مستطيل 10"/>
          <p:cNvSpPr/>
          <p:nvPr/>
        </p:nvSpPr>
        <p:spPr>
          <a:xfrm>
            <a:off x="3272767" y="5933620"/>
            <a:ext cx="1058303" cy="307777"/>
          </a:xfrm>
          <a:prstGeom prst="rect">
            <a:avLst/>
          </a:prstGeom>
        </p:spPr>
        <p:txBody>
          <a:bodyPr wrap="none">
            <a:spAutoFit/>
          </a:bodyPr>
          <a:lstStyle/>
          <a:p>
            <a:r>
              <a:rPr lang="ar-SA" b="1" dirty="0"/>
              <a:t>حالات الاختبار</a:t>
            </a:r>
            <a:r>
              <a:rPr lang="ar-SA" dirty="0"/>
              <a:t>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4" name="Shape 274"/>
          <p:cNvSpPr txBox="1"/>
          <p:nvPr/>
        </p:nvSpPr>
        <p:spPr>
          <a:xfrm>
            <a:off x="7663087" y="6286725"/>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75" name="Shape 275"/>
          <p:cNvSpPr txBox="1">
            <a:spLocks noGrp="1"/>
          </p:cNvSpPr>
          <p:nvPr>
            <p:ph type="title"/>
          </p:nvPr>
        </p:nvSpPr>
        <p:spPr>
          <a:xfrm>
            <a:off x="34975" y="188640"/>
            <a:ext cx="9245500" cy="457200"/>
          </a:xfrm>
          <a:prstGeom prst="rect">
            <a:avLst/>
          </a:prstGeom>
          <a:noFill/>
          <a:ln>
            <a:noFill/>
          </a:ln>
        </p:spPr>
        <p:txBody>
          <a:bodyPr lIns="90475" tIns="44450" rIns="90475" bIns="44450" anchor="ctr" anchorCtr="0">
            <a:noAutofit/>
          </a:bodyPr>
          <a:lstStyle/>
          <a:p>
            <a:pPr lvl="0" rtl="0">
              <a:spcBef>
                <a:spcPts val="0"/>
              </a:spcBef>
              <a:buClr>
                <a:schemeClr val="dk2"/>
              </a:buClr>
              <a:buSzPct val="25000"/>
            </a:pPr>
            <a:r>
              <a:rPr lang="en-US" b="0" i="0" u="none" strike="noStrike" cap="none" baseline="0" dirty="0">
                <a:solidFill>
                  <a:schemeClr val="dk2"/>
                </a:solidFill>
                <a:latin typeface="Helvetica Neue"/>
                <a:ea typeface="Helvetica Neue"/>
                <a:cs typeface="Helvetica Neue"/>
                <a:sym typeface="Helvetica Neue"/>
              </a:rPr>
              <a:t>Unit Test </a:t>
            </a:r>
            <a:r>
              <a:rPr lang="en-US" b="0" i="0" u="none" strike="noStrike" cap="none" baseline="0" dirty="0" smtClean="0">
                <a:solidFill>
                  <a:schemeClr val="dk2"/>
                </a:solidFill>
                <a:latin typeface="Helvetica Neue"/>
                <a:ea typeface="Helvetica Neue"/>
                <a:cs typeface="Helvetica Neue"/>
                <a:sym typeface="Helvetica Neue"/>
              </a:rPr>
              <a:t>Environment   </a:t>
            </a:r>
            <a:r>
              <a:rPr lang="ar-SA" dirty="0"/>
              <a:t>اختبار وحدة البيئة </a:t>
            </a:r>
            <a:endParaRPr lang="en-US" b="0" i="0" u="none" strike="noStrike" cap="none" baseline="0" dirty="0">
              <a:solidFill>
                <a:schemeClr val="dk2"/>
              </a:solidFill>
              <a:latin typeface="Helvetica Neue"/>
              <a:ea typeface="Helvetica Neue"/>
              <a:cs typeface="Helvetica Neue"/>
              <a:sym typeface="Helvetica Neue"/>
            </a:endParaRPr>
          </a:p>
        </p:txBody>
      </p:sp>
      <p:sp>
        <p:nvSpPr>
          <p:cNvPr id="276" name="Shape 276"/>
          <p:cNvSpPr txBox="1"/>
          <p:nvPr/>
        </p:nvSpPr>
        <p:spPr>
          <a:xfrm>
            <a:off x="1043893" y="2471961"/>
            <a:ext cx="1143000" cy="942975"/>
          </a:xfrm>
          <a:prstGeom prst="rect">
            <a:avLst/>
          </a:prstGeom>
          <a:solidFill>
            <a:schemeClr val="folHlink"/>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7" name="Shape 277"/>
          <p:cNvSpPr txBox="1"/>
          <p:nvPr/>
        </p:nvSpPr>
        <p:spPr>
          <a:xfrm>
            <a:off x="1086757" y="2756125"/>
            <a:ext cx="1069975" cy="39370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2000" b="1" i="0" u="none" strike="noStrike" cap="none" baseline="0" dirty="0">
                <a:solidFill>
                  <a:schemeClr val="lt1"/>
                </a:solidFill>
                <a:latin typeface="Helvetica Neue"/>
                <a:ea typeface="Helvetica Neue"/>
                <a:cs typeface="Helvetica Neue"/>
                <a:sym typeface="Helvetica Neue"/>
              </a:rPr>
              <a:t>Module</a:t>
            </a:r>
          </a:p>
        </p:txBody>
      </p:sp>
      <p:sp>
        <p:nvSpPr>
          <p:cNvPr id="278" name="Shape 278"/>
          <p:cNvSpPr txBox="1"/>
          <p:nvPr/>
        </p:nvSpPr>
        <p:spPr>
          <a:xfrm>
            <a:off x="586693" y="3886425"/>
            <a:ext cx="863599" cy="771524"/>
          </a:xfrm>
          <a:prstGeom prst="rect">
            <a:avLst/>
          </a:prstGeom>
          <a:solidFill>
            <a:schemeClr val="folHlink"/>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9" name="Shape 279"/>
          <p:cNvSpPr txBox="1"/>
          <p:nvPr/>
        </p:nvSpPr>
        <p:spPr>
          <a:xfrm>
            <a:off x="1640793" y="3886425"/>
            <a:ext cx="863599" cy="771524"/>
          </a:xfrm>
          <a:prstGeom prst="rect">
            <a:avLst/>
          </a:prstGeom>
          <a:solidFill>
            <a:schemeClr val="folHlink"/>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0" name="Shape 280"/>
          <p:cNvSpPr txBox="1"/>
          <p:nvPr/>
        </p:nvSpPr>
        <p:spPr>
          <a:xfrm>
            <a:off x="1983694" y="1100362"/>
            <a:ext cx="1917700" cy="971550"/>
          </a:xfrm>
          <a:prstGeom prst="rect">
            <a:avLst/>
          </a:prstGeom>
          <a:solidFill>
            <a:schemeClr val="folHlink"/>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281" name="Shape 281"/>
          <p:cNvCxnSpPr/>
          <p:nvPr/>
        </p:nvCxnSpPr>
        <p:spPr>
          <a:xfrm flipH="1">
            <a:off x="1659844" y="2092550"/>
            <a:ext cx="876300" cy="357187"/>
          </a:xfrm>
          <a:prstGeom prst="straightConnector1">
            <a:avLst/>
          </a:prstGeom>
          <a:noFill/>
          <a:ln w="25400" cap="flat" cmpd="sng">
            <a:solidFill>
              <a:schemeClr val="dk1"/>
            </a:solidFill>
            <a:prstDash val="solid"/>
            <a:miter/>
            <a:headEnd type="none" w="med" len="med"/>
            <a:tailEnd type="none" w="med" len="med"/>
          </a:ln>
        </p:spPr>
      </p:cxnSp>
      <p:cxnSp>
        <p:nvCxnSpPr>
          <p:cNvPr id="282" name="Shape 282"/>
          <p:cNvCxnSpPr/>
          <p:nvPr/>
        </p:nvCxnSpPr>
        <p:spPr>
          <a:xfrm flipH="1">
            <a:off x="999443" y="3435575"/>
            <a:ext cx="571500" cy="442912"/>
          </a:xfrm>
          <a:prstGeom prst="straightConnector1">
            <a:avLst/>
          </a:prstGeom>
          <a:noFill/>
          <a:ln w="25400" cap="flat" cmpd="sng">
            <a:solidFill>
              <a:schemeClr val="dk1"/>
            </a:solidFill>
            <a:prstDash val="solid"/>
            <a:miter/>
            <a:headEnd type="none" w="med" len="med"/>
            <a:tailEnd type="none" w="med" len="med"/>
          </a:ln>
        </p:spPr>
      </p:cxnSp>
      <p:cxnSp>
        <p:nvCxnSpPr>
          <p:cNvPr id="283" name="Shape 283"/>
          <p:cNvCxnSpPr/>
          <p:nvPr/>
        </p:nvCxnSpPr>
        <p:spPr>
          <a:xfrm>
            <a:off x="1672543" y="3435575"/>
            <a:ext cx="393700" cy="442912"/>
          </a:xfrm>
          <a:prstGeom prst="straightConnector1">
            <a:avLst/>
          </a:prstGeom>
          <a:noFill/>
          <a:ln w="25400" cap="flat" cmpd="sng">
            <a:solidFill>
              <a:schemeClr val="dk1"/>
            </a:solidFill>
            <a:prstDash val="solid"/>
            <a:miter/>
            <a:headEnd type="none" w="med" len="med"/>
            <a:tailEnd type="none" w="med" len="med"/>
          </a:ln>
        </p:spPr>
      </p:cxnSp>
      <p:sp>
        <p:nvSpPr>
          <p:cNvPr id="284" name="Shape 284"/>
          <p:cNvSpPr txBox="1"/>
          <p:nvPr/>
        </p:nvSpPr>
        <p:spPr>
          <a:xfrm>
            <a:off x="642257" y="4062637"/>
            <a:ext cx="717550" cy="39370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2000" b="1" i="0" u="none" strike="noStrike" cap="none" baseline="0">
                <a:solidFill>
                  <a:schemeClr val="lt1"/>
                </a:solidFill>
                <a:latin typeface="Helvetica Neue"/>
                <a:ea typeface="Helvetica Neue"/>
                <a:cs typeface="Helvetica Neue"/>
                <a:sym typeface="Helvetica Neue"/>
              </a:rPr>
              <a:t>stub</a:t>
            </a:r>
          </a:p>
        </p:txBody>
      </p:sp>
      <p:sp>
        <p:nvSpPr>
          <p:cNvPr id="285" name="Shape 285"/>
          <p:cNvSpPr txBox="1"/>
          <p:nvPr/>
        </p:nvSpPr>
        <p:spPr>
          <a:xfrm>
            <a:off x="1721757" y="4048350"/>
            <a:ext cx="717550" cy="39370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2000" b="1" i="0" u="none" strike="noStrike" cap="none" baseline="0" dirty="0">
                <a:solidFill>
                  <a:schemeClr val="lt1"/>
                </a:solidFill>
                <a:latin typeface="Helvetica Neue"/>
                <a:ea typeface="Helvetica Neue"/>
                <a:cs typeface="Helvetica Neue"/>
                <a:sym typeface="Helvetica Neue"/>
              </a:rPr>
              <a:t>stub</a:t>
            </a:r>
          </a:p>
        </p:txBody>
      </p:sp>
      <p:sp>
        <p:nvSpPr>
          <p:cNvPr id="286" name="Shape 286"/>
          <p:cNvSpPr txBox="1"/>
          <p:nvPr/>
        </p:nvSpPr>
        <p:spPr>
          <a:xfrm>
            <a:off x="2496457" y="1333725"/>
            <a:ext cx="887411" cy="39370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2000" b="1" i="0" u="none" strike="noStrike" cap="none" baseline="0" dirty="0">
                <a:solidFill>
                  <a:schemeClr val="lt1"/>
                </a:solidFill>
                <a:latin typeface="Helvetica Neue"/>
                <a:ea typeface="Helvetica Neue"/>
                <a:cs typeface="Helvetica Neue"/>
                <a:sym typeface="Helvetica Neue"/>
              </a:rPr>
              <a:t>driver</a:t>
            </a:r>
          </a:p>
        </p:txBody>
      </p:sp>
      <p:sp>
        <p:nvSpPr>
          <p:cNvPr id="287" name="Shape 287"/>
          <p:cNvSpPr txBox="1"/>
          <p:nvPr/>
        </p:nvSpPr>
        <p:spPr>
          <a:xfrm>
            <a:off x="1797957" y="5505675"/>
            <a:ext cx="1603375"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1" u="none" strike="noStrike" cap="none" baseline="0" dirty="0">
                <a:solidFill>
                  <a:schemeClr val="dk1"/>
                </a:solidFill>
                <a:latin typeface="Helvetica Neue"/>
                <a:ea typeface="Helvetica Neue"/>
                <a:cs typeface="Helvetica Neue"/>
                <a:sym typeface="Helvetica Neue"/>
              </a:rPr>
              <a:t>RESULTS</a:t>
            </a:r>
          </a:p>
        </p:txBody>
      </p:sp>
      <p:sp>
        <p:nvSpPr>
          <p:cNvPr id="288" name="Shape 288"/>
          <p:cNvSpPr txBox="1"/>
          <p:nvPr/>
        </p:nvSpPr>
        <p:spPr>
          <a:xfrm>
            <a:off x="4033157" y="884462"/>
            <a:ext cx="3568699" cy="3200399"/>
          </a:xfrm>
          <a:prstGeom prst="rect">
            <a:avLst/>
          </a:prstGeom>
          <a:no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9" name="Shape 289"/>
          <p:cNvSpPr txBox="1"/>
          <p:nvPr/>
        </p:nvSpPr>
        <p:spPr>
          <a:xfrm>
            <a:off x="4871357" y="1838550"/>
            <a:ext cx="1196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dirty="0">
                <a:solidFill>
                  <a:schemeClr val="dk1"/>
                </a:solidFill>
                <a:latin typeface="Helvetica Neue"/>
                <a:ea typeface="Helvetica Neue"/>
                <a:cs typeface="Helvetica Neue"/>
                <a:sym typeface="Helvetica Neue"/>
              </a:rPr>
              <a:t>interface </a:t>
            </a:r>
          </a:p>
          <a:p>
            <a:pPr marL="0" marR="0" lvl="0" indent="0" algn="l" rtl="0">
              <a:lnSpc>
                <a:spcPct val="100000"/>
              </a:lnSpc>
              <a:spcBef>
                <a:spcPts val="0"/>
              </a:spcBef>
              <a:spcAft>
                <a:spcPts val="0"/>
              </a:spcAft>
              <a:buNone/>
            </a:pPr>
            <a:endParaRPr sz="1800" b="1" i="0" u="none" strike="noStrike" cap="none" baseline="0" dirty="0">
              <a:solidFill>
                <a:schemeClr val="dk1"/>
              </a:solidFill>
              <a:latin typeface="Helvetica Neue"/>
              <a:ea typeface="Helvetica Neue"/>
              <a:cs typeface="Helvetica Neue"/>
              <a:sym typeface="Helvetica Neue"/>
            </a:endParaRPr>
          </a:p>
        </p:txBody>
      </p:sp>
      <p:sp>
        <p:nvSpPr>
          <p:cNvPr id="290" name="Shape 290"/>
          <p:cNvSpPr txBox="1"/>
          <p:nvPr/>
        </p:nvSpPr>
        <p:spPr>
          <a:xfrm>
            <a:off x="4871357" y="2281461"/>
            <a:ext cx="2417761"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local data structures</a:t>
            </a: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291" name="Shape 291"/>
          <p:cNvSpPr txBox="1"/>
          <p:nvPr/>
        </p:nvSpPr>
        <p:spPr>
          <a:xfrm>
            <a:off x="4871357" y="1809975"/>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292" name="Shape 292"/>
          <p:cNvSpPr txBox="1"/>
          <p:nvPr/>
        </p:nvSpPr>
        <p:spPr>
          <a:xfrm>
            <a:off x="4871357" y="2752950"/>
            <a:ext cx="2441574"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boundary conditions</a:t>
            </a: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293" name="Shape 293"/>
          <p:cNvSpPr txBox="1"/>
          <p:nvPr/>
        </p:nvSpPr>
        <p:spPr>
          <a:xfrm>
            <a:off x="4871357" y="2524350"/>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294" name="Shape 294"/>
          <p:cNvSpPr txBox="1"/>
          <p:nvPr/>
        </p:nvSpPr>
        <p:spPr>
          <a:xfrm>
            <a:off x="4871357" y="3181575"/>
            <a:ext cx="2212974"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independent paths</a:t>
            </a: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295" name="Shape 295"/>
          <p:cNvSpPr txBox="1"/>
          <p:nvPr/>
        </p:nvSpPr>
        <p:spPr>
          <a:xfrm>
            <a:off x="4871357" y="3467325"/>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296" name="Shape 296"/>
          <p:cNvSpPr txBox="1"/>
          <p:nvPr/>
        </p:nvSpPr>
        <p:spPr>
          <a:xfrm>
            <a:off x="4871357" y="3595912"/>
            <a:ext cx="24034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error handling paths</a:t>
            </a:r>
          </a:p>
        </p:txBody>
      </p:sp>
      <p:pic>
        <p:nvPicPr>
          <p:cNvPr id="297" name="Shape 297"/>
          <p:cNvPicPr preferRelativeResize="0"/>
          <p:nvPr/>
        </p:nvPicPr>
        <p:blipFill rotWithShape="1">
          <a:blip r:embed="rId3">
            <a:alphaModFix/>
          </a:blip>
          <a:srcRect/>
          <a:stretch/>
        </p:blipFill>
        <p:spPr>
          <a:xfrm>
            <a:off x="3115582" y="3529237"/>
            <a:ext cx="1219199" cy="1863725"/>
          </a:xfrm>
          <a:prstGeom prst="rect">
            <a:avLst/>
          </a:prstGeom>
          <a:noFill/>
          <a:ln>
            <a:noFill/>
          </a:ln>
        </p:spPr>
      </p:pic>
      <p:sp>
        <p:nvSpPr>
          <p:cNvPr id="298" name="Shape 298"/>
          <p:cNvSpPr txBox="1"/>
          <p:nvPr/>
        </p:nvSpPr>
        <p:spPr>
          <a:xfrm>
            <a:off x="4350657" y="4829400"/>
            <a:ext cx="1655761"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test cases</a:t>
            </a:r>
          </a:p>
        </p:txBody>
      </p:sp>
      <p:sp>
        <p:nvSpPr>
          <p:cNvPr id="299" name="Shape 299"/>
          <p:cNvSpPr/>
          <p:nvPr/>
        </p:nvSpPr>
        <p:spPr>
          <a:xfrm rot="-5400000">
            <a:off x="3055257" y="2576737"/>
            <a:ext cx="1285874" cy="381000"/>
          </a:xfrm>
          <a:prstGeom prst="rightArrow">
            <a:avLst>
              <a:gd name="adj1" fmla="val 10799"/>
              <a:gd name="adj2" fmla="val 50000"/>
            </a:avLst>
          </a:prstGeom>
          <a:solidFill>
            <a:schemeClr val="dk2"/>
          </a:solidFill>
          <a:ln w="12700"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300" name="Shape 300"/>
          <p:cNvCxnSpPr/>
          <p:nvPr/>
        </p:nvCxnSpPr>
        <p:spPr>
          <a:xfrm rot="10800000" flipH="1">
            <a:off x="3729944" y="2030636"/>
            <a:ext cx="1104899" cy="985836"/>
          </a:xfrm>
          <a:prstGeom prst="straightConnector1">
            <a:avLst/>
          </a:prstGeom>
          <a:noFill/>
          <a:ln w="25400" cap="flat" cmpd="sng">
            <a:solidFill>
              <a:schemeClr val="dk2"/>
            </a:solidFill>
            <a:prstDash val="solid"/>
            <a:miter/>
            <a:headEnd type="none" w="med" len="med"/>
            <a:tailEnd type="none" w="med" len="med"/>
          </a:ln>
        </p:spPr>
      </p:cxnSp>
      <p:cxnSp>
        <p:nvCxnSpPr>
          <p:cNvPr id="301" name="Shape 301"/>
          <p:cNvCxnSpPr/>
          <p:nvPr/>
        </p:nvCxnSpPr>
        <p:spPr>
          <a:xfrm rot="10800000" flipH="1">
            <a:off x="3768044" y="2459261"/>
            <a:ext cx="1054100" cy="557211"/>
          </a:xfrm>
          <a:prstGeom prst="straightConnector1">
            <a:avLst/>
          </a:prstGeom>
          <a:noFill/>
          <a:ln w="25400" cap="flat" cmpd="sng">
            <a:solidFill>
              <a:schemeClr val="dk2"/>
            </a:solidFill>
            <a:prstDash val="solid"/>
            <a:miter/>
            <a:headEnd type="none" w="med" len="med"/>
            <a:tailEnd type="none" w="med" len="med"/>
          </a:ln>
        </p:spPr>
      </p:cxnSp>
      <p:cxnSp>
        <p:nvCxnSpPr>
          <p:cNvPr id="302" name="Shape 302"/>
          <p:cNvCxnSpPr/>
          <p:nvPr/>
        </p:nvCxnSpPr>
        <p:spPr>
          <a:xfrm rot="10800000" flipH="1">
            <a:off x="3780744" y="2873600"/>
            <a:ext cx="1028700" cy="157162"/>
          </a:xfrm>
          <a:prstGeom prst="straightConnector1">
            <a:avLst/>
          </a:prstGeom>
          <a:noFill/>
          <a:ln w="25400" cap="flat" cmpd="sng">
            <a:solidFill>
              <a:schemeClr val="dk2"/>
            </a:solidFill>
            <a:prstDash val="solid"/>
            <a:miter/>
            <a:headEnd type="none" w="med" len="med"/>
            <a:tailEnd type="none" w="med" len="med"/>
          </a:ln>
        </p:spPr>
      </p:cxnSp>
      <p:cxnSp>
        <p:nvCxnSpPr>
          <p:cNvPr id="303" name="Shape 303"/>
          <p:cNvCxnSpPr/>
          <p:nvPr/>
        </p:nvCxnSpPr>
        <p:spPr>
          <a:xfrm>
            <a:off x="3793444" y="3073625"/>
            <a:ext cx="1079499" cy="242886"/>
          </a:xfrm>
          <a:prstGeom prst="straightConnector1">
            <a:avLst/>
          </a:prstGeom>
          <a:noFill/>
          <a:ln w="25400" cap="flat" cmpd="sng">
            <a:solidFill>
              <a:schemeClr val="dk2"/>
            </a:solidFill>
            <a:prstDash val="solid"/>
            <a:miter/>
            <a:headEnd type="none" w="med" len="med"/>
            <a:tailEnd type="none" w="med" len="med"/>
          </a:ln>
        </p:spPr>
      </p:cxnSp>
      <p:cxnSp>
        <p:nvCxnSpPr>
          <p:cNvPr id="304" name="Shape 304"/>
          <p:cNvCxnSpPr/>
          <p:nvPr/>
        </p:nvCxnSpPr>
        <p:spPr>
          <a:xfrm>
            <a:off x="3780744" y="3030762"/>
            <a:ext cx="1092199" cy="700086"/>
          </a:xfrm>
          <a:prstGeom prst="straightConnector1">
            <a:avLst/>
          </a:prstGeom>
          <a:noFill/>
          <a:ln w="25400" cap="flat" cmpd="sng">
            <a:solidFill>
              <a:schemeClr val="dk2"/>
            </a:solidFill>
            <a:prstDash val="solid"/>
            <a:miter/>
            <a:headEnd type="none" w="med" len="med"/>
            <a:tailEnd type="none" w="med" len="med"/>
          </a:ln>
        </p:spPr>
      </p:cxnSp>
      <p:cxnSp>
        <p:nvCxnSpPr>
          <p:cNvPr id="305" name="Shape 305"/>
          <p:cNvCxnSpPr/>
          <p:nvPr/>
        </p:nvCxnSpPr>
        <p:spPr>
          <a:xfrm>
            <a:off x="2802844" y="2116361"/>
            <a:ext cx="0" cy="3286124"/>
          </a:xfrm>
          <a:prstGeom prst="straightConnector1">
            <a:avLst/>
          </a:prstGeom>
          <a:noFill/>
          <a:ln w="76200" cap="flat" cmpd="sng">
            <a:solidFill>
              <a:schemeClr val="dk2"/>
            </a:solidFill>
            <a:prstDash val="solid"/>
            <a:miter/>
            <a:headEnd type="none" w="med" len="med"/>
            <a:tailEnd type="triangle" w="lg" len="lg"/>
          </a:ln>
        </p:spPr>
      </p:cxnSp>
      <p:sp>
        <p:nvSpPr>
          <p:cNvPr id="2" name="مستطيل 1"/>
          <p:cNvSpPr/>
          <p:nvPr/>
        </p:nvSpPr>
        <p:spPr>
          <a:xfrm>
            <a:off x="7467373" y="2370461"/>
            <a:ext cx="1491114" cy="307777"/>
          </a:xfrm>
          <a:prstGeom prst="rect">
            <a:avLst/>
          </a:prstGeom>
        </p:spPr>
        <p:txBody>
          <a:bodyPr wrap="none">
            <a:spAutoFit/>
          </a:bodyPr>
          <a:lstStyle/>
          <a:p>
            <a:r>
              <a:rPr lang="ar-SA" b="1" dirty="0"/>
              <a:t>هياكل البيانات المحلية</a:t>
            </a:r>
            <a:r>
              <a:rPr lang="ar-SA" dirty="0"/>
              <a:t> </a:t>
            </a:r>
          </a:p>
        </p:txBody>
      </p:sp>
      <p:sp>
        <p:nvSpPr>
          <p:cNvPr id="3" name="مستطيل 2"/>
          <p:cNvSpPr/>
          <p:nvPr/>
        </p:nvSpPr>
        <p:spPr>
          <a:xfrm>
            <a:off x="7700610" y="2798292"/>
            <a:ext cx="1024639" cy="307777"/>
          </a:xfrm>
          <a:prstGeom prst="rect">
            <a:avLst/>
          </a:prstGeom>
        </p:spPr>
        <p:txBody>
          <a:bodyPr wrap="none">
            <a:spAutoFit/>
          </a:bodyPr>
          <a:lstStyle/>
          <a:p>
            <a:r>
              <a:rPr lang="ar-SA" b="1" dirty="0"/>
              <a:t>شروط الحدود</a:t>
            </a:r>
            <a:r>
              <a:rPr lang="ar-SA" dirty="0"/>
              <a:t> </a:t>
            </a:r>
          </a:p>
        </p:txBody>
      </p:sp>
      <p:sp>
        <p:nvSpPr>
          <p:cNvPr id="4" name="مستطيل 3"/>
          <p:cNvSpPr/>
          <p:nvPr/>
        </p:nvSpPr>
        <p:spPr>
          <a:xfrm>
            <a:off x="7580384" y="3221460"/>
            <a:ext cx="1144865" cy="307777"/>
          </a:xfrm>
          <a:prstGeom prst="rect">
            <a:avLst/>
          </a:prstGeom>
        </p:spPr>
        <p:txBody>
          <a:bodyPr wrap="none">
            <a:spAutoFit/>
          </a:bodyPr>
          <a:lstStyle/>
          <a:p>
            <a:r>
              <a:rPr lang="ar-SA" b="1" dirty="0" smtClean="0"/>
              <a:t>مسارات مستقلة</a:t>
            </a:r>
            <a:r>
              <a:rPr lang="ar-SA" dirty="0" smtClean="0"/>
              <a:t> </a:t>
            </a:r>
            <a:endParaRPr lang="ar-SA" dirty="0"/>
          </a:p>
        </p:txBody>
      </p:sp>
      <p:sp>
        <p:nvSpPr>
          <p:cNvPr id="5" name="مستطيل 4"/>
          <p:cNvSpPr/>
          <p:nvPr/>
        </p:nvSpPr>
        <p:spPr>
          <a:xfrm>
            <a:off x="7337530" y="3623791"/>
            <a:ext cx="1620957" cy="307777"/>
          </a:xfrm>
          <a:prstGeom prst="rect">
            <a:avLst/>
          </a:prstGeom>
        </p:spPr>
        <p:txBody>
          <a:bodyPr wrap="none">
            <a:spAutoFit/>
          </a:bodyPr>
          <a:lstStyle/>
          <a:p>
            <a:r>
              <a:rPr lang="ar-SA" b="1" dirty="0"/>
              <a:t>مسارات معالجة الأخطاء</a:t>
            </a:r>
            <a:r>
              <a:rPr lang="ar-SA" dirty="0"/>
              <a:t> </a:t>
            </a:r>
          </a:p>
        </p:txBody>
      </p:sp>
      <p:sp>
        <p:nvSpPr>
          <p:cNvPr id="6" name="مستطيل 5"/>
          <p:cNvSpPr/>
          <p:nvPr/>
        </p:nvSpPr>
        <p:spPr>
          <a:xfrm>
            <a:off x="7714235" y="1808685"/>
            <a:ext cx="684803" cy="307777"/>
          </a:xfrm>
          <a:prstGeom prst="rect">
            <a:avLst/>
          </a:prstGeom>
        </p:spPr>
        <p:txBody>
          <a:bodyPr wrap="none">
            <a:spAutoFit/>
          </a:bodyPr>
          <a:lstStyle/>
          <a:p>
            <a:r>
              <a:rPr lang="ar-SA" b="1" dirty="0" smtClean="0"/>
              <a:t>الواجهة </a:t>
            </a:r>
            <a:endParaRPr lang="ar-SA" dirty="0"/>
          </a:p>
        </p:txBody>
      </p:sp>
      <p:sp>
        <p:nvSpPr>
          <p:cNvPr id="7" name="مستطيل 6"/>
          <p:cNvSpPr/>
          <p:nvPr/>
        </p:nvSpPr>
        <p:spPr>
          <a:xfrm>
            <a:off x="819424" y="1258729"/>
            <a:ext cx="853119" cy="307777"/>
          </a:xfrm>
          <a:prstGeom prst="rect">
            <a:avLst/>
          </a:prstGeom>
        </p:spPr>
        <p:txBody>
          <a:bodyPr wrap="none">
            <a:spAutoFit/>
          </a:bodyPr>
          <a:lstStyle/>
          <a:p>
            <a:r>
              <a:rPr lang="ar-SA" dirty="0"/>
              <a:t>ناقل الحركة</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1" name="Shape 31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12" name="Shape 312"/>
          <p:cNvSpPr txBox="1">
            <a:spLocks noGrp="1"/>
          </p:cNvSpPr>
          <p:nvPr>
            <p:ph type="title"/>
          </p:nvPr>
        </p:nvSpPr>
        <p:spPr>
          <a:xfrm>
            <a:off x="162793" y="188640"/>
            <a:ext cx="7162799" cy="646112"/>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smtClean="0">
                <a:solidFill>
                  <a:schemeClr val="dk2"/>
                </a:solidFill>
                <a:latin typeface="Helvetica Neue"/>
                <a:ea typeface="Helvetica Neue"/>
                <a:cs typeface="Helvetica Neue"/>
                <a:sym typeface="Helvetica Neue"/>
              </a:rPr>
              <a:t>Integration Testing Strategies</a:t>
            </a:r>
            <a:endParaRPr lang="en-US" sz="4000" b="0" i="0" u="none" strike="noStrike" cap="none" baseline="0" dirty="0">
              <a:solidFill>
                <a:schemeClr val="dk2"/>
              </a:solidFill>
              <a:latin typeface="Helvetica Neue"/>
              <a:ea typeface="Helvetica Neue"/>
              <a:cs typeface="Helvetica Neue"/>
              <a:sym typeface="Helvetica Neue"/>
            </a:endParaRPr>
          </a:p>
        </p:txBody>
      </p:sp>
      <p:pic>
        <p:nvPicPr>
          <p:cNvPr id="313" name="Shape 313"/>
          <p:cNvPicPr preferRelativeResize="0"/>
          <p:nvPr/>
        </p:nvPicPr>
        <p:blipFill rotWithShape="1">
          <a:blip r:embed="rId3">
            <a:alphaModFix/>
          </a:blip>
          <a:srcRect/>
          <a:stretch/>
        </p:blipFill>
        <p:spPr>
          <a:xfrm>
            <a:off x="2743200" y="3429000"/>
            <a:ext cx="4594224" cy="2435224"/>
          </a:xfrm>
          <a:prstGeom prst="rect">
            <a:avLst/>
          </a:prstGeom>
          <a:noFill/>
          <a:ln>
            <a:noFill/>
          </a:ln>
        </p:spPr>
      </p:pic>
      <p:sp>
        <p:nvSpPr>
          <p:cNvPr id="314" name="Shape 314"/>
          <p:cNvSpPr txBox="1"/>
          <p:nvPr/>
        </p:nvSpPr>
        <p:spPr>
          <a:xfrm>
            <a:off x="244913" y="908720"/>
            <a:ext cx="6448425" cy="1184275"/>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Options:</a:t>
            </a:r>
          </a:p>
          <a:p>
            <a:pPr marL="457200" marR="0" lvl="1" indent="0" algn="l" rtl="0">
              <a:lnSpc>
                <a:spcPct val="100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	the “big bang” approach</a:t>
            </a:r>
          </a:p>
          <a:p>
            <a:pPr marL="457200" marR="0" lvl="1" indent="0" algn="l" rtl="0">
              <a:lnSpc>
                <a:spcPct val="100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	an incremental construction strategy</a:t>
            </a:r>
          </a:p>
        </p:txBody>
      </p:sp>
      <p:sp>
        <p:nvSpPr>
          <p:cNvPr id="2" name="مستطيل 1"/>
          <p:cNvSpPr/>
          <p:nvPr/>
        </p:nvSpPr>
        <p:spPr>
          <a:xfrm>
            <a:off x="6669357" y="404664"/>
            <a:ext cx="2159566" cy="369332"/>
          </a:xfrm>
          <a:prstGeom prst="rect">
            <a:avLst/>
          </a:prstGeom>
        </p:spPr>
        <p:txBody>
          <a:bodyPr wrap="none">
            <a:spAutoFit/>
          </a:bodyPr>
          <a:lstStyle/>
          <a:p>
            <a:r>
              <a:rPr lang="ar-SA" sz="1800" dirty="0"/>
              <a:t>استراتيجيات اختبار التكامل</a:t>
            </a:r>
          </a:p>
        </p:txBody>
      </p:sp>
      <p:sp>
        <p:nvSpPr>
          <p:cNvPr id="3" name="مستطيل 2"/>
          <p:cNvSpPr/>
          <p:nvPr/>
        </p:nvSpPr>
        <p:spPr>
          <a:xfrm>
            <a:off x="4267200" y="2074353"/>
            <a:ext cx="4572000" cy="923330"/>
          </a:xfrm>
          <a:prstGeom prst="rect">
            <a:avLst/>
          </a:prstGeom>
        </p:spPr>
        <p:txBody>
          <a:bodyPr>
            <a:spAutoFit/>
          </a:bodyPr>
          <a:lstStyle/>
          <a:p>
            <a:pPr algn="r" rtl="1"/>
            <a:r>
              <a:rPr lang="ar-SA" sz="1800" dirty="0"/>
              <a:t>خيارات:</a:t>
            </a:r>
          </a:p>
          <a:p>
            <a:pPr algn="r" rtl="1"/>
            <a:r>
              <a:rPr lang="ar-SA" sz="1800" dirty="0"/>
              <a:t>• نهج "الانفجار الكبير"</a:t>
            </a:r>
          </a:p>
          <a:p>
            <a:pPr algn="r" rtl="1"/>
            <a:r>
              <a:rPr lang="ar-SA" sz="1800" dirty="0"/>
              <a:t>• استراتيجية البناء الإضافية</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20" name="Shape 32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21" name="Shape 321"/>
          <p:cNvSpPr txBox="1">
            <a:spLocks noGrp="1"/>
          </p:cNvSpPr>
          <p:nvPr>
            <p:ph type="title"/>
          </p:nvPr>
        </p:nvSpPr>
        <p:spPr>
          <a:xfrm>
            <a:off x="395286" y="260648"/>
            <a:ext cx="5295900" cy="525462"/>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Top Down Integration</a:t>
            </a:r>
          </a:p>
        </p:txBody>
      </p:sp>
      <p:sp>
        <p:nvSpPr>
          <p:cNvPr id="322" name="Shape 322"/>
          <p:cNvSpPr txBox="1"/>
          <p:nvPr/>
        </p:nvSpPr>
        <p:spPr>
          <a:xfrm>
            <a:off x="4040187" y="2025650"/>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3" name="Shape 323"/>
          <p:cNvSpPr txBox="1"/>
          <p:nvPr/>
        </p:nvSpPr>
        <p:spPr>
          <a:xfrm>
            <a:off x="3290887" y="3111500"/>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4" name="Shape 324"/>
          <p:cNvSpPr txBox="1"/>
          <p:nvPr/>
        </p:nvSpPr>
        <p:spPr>
          <a:xfrm>
            <a:off x="2528886" y="4211637"/>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5" name="Shape 325"/>
          <p:cNvSpPr txBox="1"/>
          <p:nvPr/>
        </p:nvSpPr>
        <p:spPr>
          <a:xfrm>
            <a:off x="2046286" y="5297487"/>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6" name="Shape 326"/>
          <p:cNvSpPr txBox="1"/>
          <p:nvPr/>
        </p:nvSpPr>
        <p:spPr>
          <a:xfrm>
            <a:off x="2947986" y="5297487"/>
            <a:ext cx="685799" cy="542925"/>
          </a:xfrm>
          <a:prstGeom prst="rect">
            <a:avLst/>
          </a:prstGeom>
          <a:solidFill>
            <a:srgbClr val="00AE00"/>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7" name="Shape 327"/>
          <p:cNvSpPr txBox="1"/>
          <p:nvPr/>
        </p:nvSpPr>
        <p:spPr>
          <a:xfrm>
            <a:off x="4154487" y="3111500"/>
            <a:ext cx="685799" cy="542925"/>
          </a:xfrm>
          <a:prstGeom prst="rect">
            <a:avLst/>
          </a:prstGeom>
          <a:solidFill>
            <a:srgbClr val="00AE00"/>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8" name="Shape 328"/>
          <p:cNvSpPr txBox="1"/>
          <p:nvPr/>
        </p:nvSpPr>
        <p:spPr>
          <a:xfrm>
            <a:off x="5005387" y="3111500"/>
            <a:ext cx="685799" cy="542925"/>
          </a:xfrm>
          <a:prstGeom prst="rect">
            <a:avLst/>
          </a:prstGeom>
          <a:solidFill>
            <a:srgbClr val="00AE00"/>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329" name="Shape 329"/>
          <p:cNvCxnSpPr/>
          <p:nvPr/>
        </p:nvCxnSpPr>
        <p:spPr>
          <a:xfrm>
            <a:off x="2859086" y="4768850"/>
            <a:ext cx="381000" cy="485775"/>
          </a:xfrm>
          <a:prstGeom prst="straightConnector1">
            <a:avLst/>
          </a:prstGeom>
          <a:noFill/>
          <a:ln w="25400" cap="flat" cmpd="sng">
            <a:solidFill>
              <a:schemeClr val="dk1"/>
            </a:solidFill>
            <a:prstDash val="solid"/>
            <a:miter/>
            <a:headEnd type="none" w="med" len="med"/>
            <a:tailEnd type="none" w="med" len="med"/>
          </a:ln>
        </p:spPr>
      </p:cxnSp>
      <p:cxnSp>
        <p:nvCxnSpPr>
          <p:cNvPr id="330" name="Shape 330"/>
          <p:cNvCxnSpPr/>
          <p:nvPr/>
        </p:nvCxnSpPr>
        <p:spPr>
          <a:xfrm>
            <a:off x="4408487" y="2582861"/>
            <a:ext cx="38099" cy="528637"/>
          </a:xfrm>
          <a:prstGeom prst="straightConnector1">
            <a:avLst/>
          </a:prstGeom>
          <a:noFill/>
          <a:ln w="25400" cap="flat" cmpd="sng">
            <a:solidFill>
              <a:schemeClr val="dk1"/>
            </a:solidFill>
            <a:prstDash val="solid"/>
            <a:miter/>
            <a:headEnd type="none" w="med" len="med"/>
            <a:tailEnd type="none" w="med" len="med"/>
          </a:ln>
        </p:spPr>
      </p:cxnSp>
      <p:cxnSp>
        <p:nvCxnSpPr>
          <p:cNvPr id="331" name="Shape 331"/>
          <p:cNvCxnSpPr/>
          <p:nvPr/>
        </p:nvCxnSpPr>
        <p:spPr>
          <a:xfrm>
            <a:off x="4383087" y="2611436"/>
            <a:ext cx="977899" cy="485775"/>
          </a:xfrm>
          <a:prstGeom prst="straightConnector1">
            <a:avLst/>
          </a:prstGeom>
          <a:noFill/>
          <a:ln w="25400" cap="flat" cmpd="sng">
            <a:solidFill>
              <a:schemeClr val="dk1"/>
            </a:solidFill>
            <a:prstDash val="solid"/>
            <a:miter/>
            <a:headEnd type="none" w="med" len="med"/>
            <a:tailEnd type="none" w="med" len="med"/>
          </a:ln>
        </p:spPr>
      </p:cxnSp>
      <p:sp>
        <p:nvSpPr>
          <p:cNvPr id="332" name="Shape 332"/>
          <p:cNvSpPr txBox="1"/>
          <p:nvPr/>
        </p:nvSpPr>
        <p:spPr>
          <a:xfrm>
            <a:off x="5143500" y="2200275"/>
            <a:ext cx="29876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dirty="0">
                <a:solidFill>
                  <a:schemeClr val="dk1"/>
                </a:solidFill>
                <a:latin typeface="Helvetica Neue"/>
                <a:ea typeface="Helvetica Neue"/>
                <a:cs typeface="Helvetica Neue"/>
                <a:sym typeface="Helvetica Neue"/>
              </a:rPr>
              <a:t>top module is tested with </a:t>
            </a:r>
          </a:p>
        </p:txBody>
      </p:sp>
      <p:sp>
        <p:nvSpPr>
          <p:cNvPr id="333" name="Shape 333"/>
          <p:cNvSpPr txBox="1"/>
          <p:nvPr/>
        </p:nvSpPr>
        <p:spPr>
          <a:xfrm>
            <a:off x="5143500" y="2457450"/>
            <a:ext cx="7905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dirty="0">
                <a:solidFill>
                  <a:schemeClr val="dk1"/>
                </a:solidFill>
                <a:latin typeface="Helvetica Neue"/>
                <a:ea typeface="Helvetica Neue"/>
                <a:cs typeface="Helvetica Neue"/>
                <a:sym typeface="Helvetica Neue"/>
              </a:rPr>
              <a:t>stubs</a:t>
            </a:r>
          </a:p>
        </p:txBody>
      </p:sp>
      <p:sp>
        <p:nvSpPr>
          <p:cNvPr id="334" name="Shape 334"/>
          <p:cNvSpPr txBox="1"/>
          <p:nvPr/>
        </p:nvSpPr>
        <p:spPr>
          <a:xfrm>
            <a:off x="3822700" y="3814762"/>
            <a:ext cx="3001961"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dirty="0">
                <a:solidFill>
                  <a:schemeClr val="dk1"/>
                </a:solidFill>
                <a:latin typeface="Helvetica Neue"/>
                <a:ea typeface="Helvetica Neue"/>
                <a:cs typeface="Helvetica Neue"/>
                <a:sym typeface="Helvetica Neue"/>
              </a:rPr>
              <a:t>stubs are replaced one at </a:t>
            </a:r>
          </a:p>
        </p:txBody>
      </p:sp>
      <p:sp>
        <p:nvSpPr>
          <p:cNvPr id="335" name="Shape 335"/>
          <p:cNvSpPr txBox="1"/>
          <p:nvPr/>
        </p:nvSpPr>
        <p:spPr>
          <a:xfrm>
            <a:off x="3822700" y="4071937"/>
            <a:ext cx="2303461"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a time, "depth first"</a:t>
            </a:r>
          </a:p>
        </p:txBody>
      </p:sp>
      <p:sp>
        <p:nvSpPr>
          <p:cNvPr id="336" name="Shape 336"/>
          <p:cNvSpPr txBox="1"/>
          <p:nvPr/>
        </p:nvSpPr>
        <p:spPr>
          <a:xfrm>
            <a:off x="3797300" y="4729162"/>
            <a:ext cx="3649662"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as new modules are integrated, </a:t>
            </a:r>
          </a:p>
        </p:txBody>
      </p:sp>
      <p:sp>
        <p:nvSpPr>
          <p:cNvPr id="337" name="Shape 337"/>
          <p:cNvSpPr txBox="1"/>
          <p:nvPr/>
        </p:nvSpPr>
        <p:spPr>
          <a:xfrm>
            <a:off x="3797300" y="4986337"/>
            <a:ext cx="3433761"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some subset of tests is re-run</a:t>
            </a:r>
          </a:p>
        </p:txBody>
      </p:sp>
      <p:sp>
        <p:nvSpPr>
          <p:cNvPr id="338" name="Shape 338"/>
          <p:cNvSpPr txBox="1"/>
          <p:nvPr/>
        </p:nvSpPr>
        <p:spPr>
          <a:xfrm>
            <a:off x="4267200" y="2057400"/>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A</a:t>
            </a:r>
          </a:p>
        </p:txBody>
      </p:sp>
      <p:sp>
        <p:nvSpPr>
          <p:cNvPr id="339" name="Shape 339"/>
          <p:cNvSpPr txBox="1"/>
          <p:nvPr/>
        </p:nvSpPr>
        <p:spPr>
          <a:xfrm>
            <a:off x="3479800" y="3200400"/>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B</a:t>
            </a:r>
          </a:p>
        </p:txBody>
      </p:sp>
      <p:sp>
        <p:nvSpPr>
          <p:cNvPr id="340" name="Shape 340"/>
          <p:cNvSpPr txBox="1"/>
          <p:nvPr/>
        </p:nvSpPr>
        <p:spPr>
          <a:xfrm>
            <a:off x="2755900" y="4300537"/>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C</a:t>
            </a:r>
          </a:p>
        </p:txBody>
      </p:sp>
      <p:sp>
        <p:nvSpPr>
          <p:cNvPr id="341" name="Shape 341"/>
          <p:cNvSpPr txBox="1"/>
          <p:nvPr/>
        </p:nvSpPr>
        <p:spPr>
          <a:xfrm>
            <a:off x="2222500" y="5343525"/>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D</a:t>
            </a:r>
          </a:p>
        </p:txBody>
      </p:sp>
      <p:sp>
        <p:nvSpPr>
          <p:cNvPr id="342" name="Shape 342"/>
          <p:cNvSpPr txBox="1"/>
          <p:nvPr/>
        </p:nvSpPr>
        <p:spPr>
          <a:xfrm>
            <a:off x="3149600" y="5343525"/>
            <a:ext cx="3333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E</a:t>
            </a:r>
          </a:p>
        </p:txBody>
      </p:sp>
      <p:sp>
        <p:nvSpPr>
          <p:cNvPr id="343" name="Shape 343"/>
          <p:cNvSpPr txBox="1"/>
          <p:nvPr/>
        </p:nvSpPr>
        <p:spPr>
          <a:xfrm>
            <a:off x="4343400" y="3214686"/>
            <a:ext cx="3206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F</a:t>
            </a:r>
          </a:p>
        </p:txBody>
      </p:sp>
      <p:sp>
        <p:nvSpPr>
          <p:cNvPr id="344" name="Shape 344"/>
          <p:cNvSpPr txBox="1"/>
          <p:nvPr/>
        </p:nvSpPr>
        <p:spPr>
          <a:xfrm>
            <a:off x="5168900" y="3214686"/>
            <a:ext cx="3587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G</a:t>
            </a:r>
          </a:p>
        </p:txBody>
      </p:sp>
      <p:cxnSp>
        <p:nvCxnSpPr>
          <p:cNvPr id="345" name="Shape 345"/>
          <p:cNvCxnSpPr/>
          <p:nvPr/>
        </p:nvCxnSpPr>
        <p:spPr>
          <a:xfrm flipH="1">
            <a:off x="3659187" y="2597150"/>
            <a:ext cx="723900" cy="485775"/>
          </a:xfrm>
          <a:prstGeom prst="straightConnector1">
            <a:avLst/>
          </a:prstGeom>
          <a:noFill/>
          <a:ln w="25400" cap="flat" cmpd="sng">
            <a:solidFill>
              <a:schemeClr val="dk1"/>
            </a:solidFill>
            <a:prstDash val="solid"/>
            <a:miter/>
            <a:headEnd type="none" w="med" len="med"/>
            <a:tailEnd type="triangle" w="lg" len="lg"/>
          </a:ln>
        </p:spPr>
      </p:cxnSp>
      <p:cxnSp>
        <p:nvCxnSpPr>
          <p:cNvPr id="346" name="Shape 346"/>
          <p:cNvCxnSpPr/>
          <p:nvPr/>
        </p:nvCxnSpPr>
        <p:spPr>
          <a:xfrm flipH="1">
            <a:off x="2884487" y="3683000"/>
            <a:ext cx="723900" cy="485775"/>
          </a:xfrm>
          <a:prstGeom prst="straightConnector1">
            <a:avLst/>
          </a:prstGeom>
          <a:noFill/>
          <a:ln w="25400" cap="flat" cmpd="sng">
            <a:solidFill>
              <a:schemeClr val="dk1"/>
            </a:solidFill>
            <a:prstDash val="solid"/>
            <a:miter/>
            <a:headEnd type="none" w="med" len="med"/>
            <a:tailEnd type="triangle" w="lg" len="lg"/>
          </a:ln>
        </p:spPr>
      </p:cxnSp>
      <p:cxnSp>
        <p:nvCxnSpPr>
          <p:cNvPr id="347" name="Shape 347"/>
          <p:cNvCxnSpPr/>
          <p:nvPr/>
        </p:nvCxnSpPr>
        <p:spPr>
          <a:xfrm flipH="1">
            <a:off x="2401886" y="4783137"/>
            <a:ext cx="457200" cy="485775"/>
          </a:xfrm>
          <a:prstGeom prst="straightConnector1">
            <a:avLst/>
          </a:prstGeom>
          <a:noFill/>
          <a:ln w="25400" cap="flat" cmpd="sng">
            <a:solidFill>
              <a:schemeClr val="dk1"/>
            </a:solidFill>
            <a:prstDash val="solid"/>
            <a:miter/>
            <a:headEnd type="none" w="med" len="med"/>
            <a:tailEnd type="triangle" w="lg" len="lg"/>
          </a:ln>
        </p:spPr>
      </p:cxnSp>
      <p:sp>
        <p:nvSpPr>
          <p:cNvPr id="2" name="مستطيل 1"/>
          <p:cNvSpPr/>
          <p:nvPr/>
        </p:nvSpPr>
        <p:spPr>
          <a:xfrm>
            <a:off x="5408330" y="188640"/>
            <a:ext cx="3440044" cy="707886"/>
          </a:xfrm>
          <a:prstGeom prst="rect">
            <a:avLst/>
          </a:prstGeom>
        </p:spPr>
        <p:txBody>
          <a:bodyPr wrap="none">
            <a:spAutoFit/>
          </a:bodyPr>
          <a:lstStyle/>
          <a:p>
            <a:r>
              <a:rPr lang="ar-SA" sz="4000" kern="1200" spc="-60" dirty="0">
                <a:solidFill>
                  <a:schemeClr val="dk2"/>
                </a:solidFill>
                <a:latin typeface="Helvetica Neue"/>
                <a:ea typeface="Helvetica Neue"/>
                <a:cs typeface="Helvetica Neue"/>
              </a:rPr>
              <a:t>تكامل أعلى إلى أسفل</a:t>
            </a:r>
          </a:p>
        </p:txBody>
      </p:sp>
      <p:sp>
        <p:nvSpPr>
          <p:cNvPr id="3" name="مستطيل 2"/>
          <p:cNvSpPr/>
          <p:nvPr/>
        </p:nvSpPr>
        <p:spPr>
          <a:xfrm>
            <a:off x="7094559" y="2589665"/>
            <a:ext cx="1587294" cy="307777"/>
          </a:xfrm>
          <a:prstGeom prst="rect">
            <a:avLst/>
          </a:prstGeom>
        </p:spPr>
        <p:txBody>
          <a:bodyPr wrap="none">
            <a:spAutoFit/>
          </a:bodyPr>
          <a:lstStyle/>
          <a:p>
            <a:r>
              <a:rPr lang="ar-SA" dirty="0"/>
              <a:t>يتم اختبار وحدة مع أعلى</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Shape 352"/>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353" name="Shape 35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54" name="Shape 354"/>
          <p:cNvSpPr txBox="1">
            <a:spLocks noGrp="1"/>
          </p:cNvSpPr>
          <p:nvPr>
            <p:ph type="title"/>
          </p:nvPr>
        </p:nvSpPr>
        <p:spPr>
          <a:xfrm>
            <a:off x="1219200" y="1066800"/>
            <a:ext cx="5654674" cy="506412"/>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Bottom-Up Integration</a:t>
            </a:r>
          </a:p>
        </p:txBody>
      </p:sp>
      <p:sp>
        <p:nvSpPr>
          <p:cNvPr id="355" name="Shape 355"/>
          <p:cNvSpPr/>
          <p:nvPr/>
        </p:nvSpPr>
        <p:spPr>
          <a:xfrm>
            <a:off x="2401886" y="3702050"/>
            <a:ext cx="2020886" cy="2416174"/>
          </a:xfrm>
          <a:custGeom>
            <a:avLst/>
            <a:gdLst/>
            <a:ahLst/>
            <a:cxnLst/>
            <a:rect l="0" t="0" r="0" b="0"/>
            <a:pathLst>
              <a:path w="1272" h="1352" extrusionOk="0">
                <a:moveTo>
                  <a:pt x="962" y="119"/>
                </a:moveTo>
                <a:lnTo>
                  <a:pt x="946" y="111"/>
                </a:lnTo>
                <a:lnTo>
                  <a:pt x="906" y="95"/>
                </a:lnTo>
                <a:lnTo>
                  <a:pt x="875" y="80"/>
                </a:lnTo>
                <a:lnTo>
                  <a:pt x="851" y="72"/>
                </a:lnTo>
                <a:lnTo>
                  <a:pt x="819" y="56"/>
                </a:lnTo>
                <a:lnTo>
                  <a:pt x="803" y="48"/>
                </a:lnTo>
                <a:lnTo>
                  <a:pt x="779" y="40"/>
                </a:lnTo>
                <a:lnTo>
                  <a:pt x="763" y="32"/>
                </a:lnTo>
                <a:lnTo>
                  <a:pt x="755" y="24"/>
                </a:lnTo>
                <a:lnTo>
                  <a:pt x="739" y="16"/>
                </a:lnTo>
                <a:lnTo>
                  <a:pt x="716" y="8"/>
                </a:lnTo>
                <a:lnTo>
                  <a:pt x="684" y="0"/>
                </a:lnTo>
                <a:lnTo>
                  <a:pt x="652" y="0"/>
                </a:lnTo>
                <a:lnTo>
                  <a:pt x="636" y="0"/>
                </a:lnTo>
                <a:lnTo>
                  <a:pt x="620" y="0"/>
                </a:lnTo>
                <a:lnTo>
                  <a:pt x="580" y="8"/>
                </a:lnTo>
                <a:lnTo>
                  <a:pt x="549" y="16"/>
                </a:lnTo>
                <a:lnTo>
                  <a:pt x="517" y="32"/>
                </a:lnTo>
                <a:lnTo>
                  <a:pt x="501" y="40"/>
                </a:lnTo>
                <a:lnTo>
                  <a:pt x="485" y="48"/>
                </a:lnTo>
                <a:lnTo>
                  <a:pt x="445" y="72"/>
                </a:lnTo>
                <a:lnTo>
                  <a:pt x="398" y="95"/>
                </a:lnTo>
                <a:lnTo>
                  <a:pt x="350" y="119"/>
                </a:lnTo>
                <a:lnTo>
                  <a:pt x="326" y="127"/>
                </a:lnTo>
                <a:lnTo>
                  <a:pt x="302" y="135"/>
                </a:lnTo>
                <a:lnTo>
                  <a:pt x="254" y="159"/>
                </a:lnTo>
                <a:lnTo>
                  <a:pt x="207" y="191"/>
                </a:lnTo>
                <a:lnTo>
                  <a:pt x="167" y="223"/>
                </a:lnTo>
                <a:lnTo>
                  <a:pt x="159" y="239"/>
                </a:lnTo>
                <a:lnTo>
                  <a:pt x="143" y="254"/>
                </a:lnTo>
                <a:lnTo>
                  <a:pt x="119" y="286"/>
                </a:lnTo>
                <a:lnTo>
                  <a:pt x="95" y="326"/>
                </a:lnTo>
                <a:lnTo>
                  <a:pt x="87" y="358"/>
                </a:lnTo>
                <a:lnTo>
                  <a:pt x="80" y="374"/>
                </a:lnTo>
                <a:lnTo>
                  <a:pt x="72" y="390"/>
                </a:lnTo>
                <a:lnTo>
                  <a:pt x="72" y="422"/>
                </a:lnTo>
                <a:lnTo>
                  <a:pt x="72" y="469"/>
                </a:lnTo>
                <a:lnTo>
                  <a:pt x="72" y="525"/>
                </a:lnTo>
                <a:lnTo>
                  <a:pt x="80" y="557"/>
                </a:lnTo>
                <a:lnTo>
                  <a:pt x="80" y="565"/>
                </a:lnTo>
                <a:lnTo>
                  <a:pt x="87" y="604"/>
                </a:lnTo>
                <a:lnTo>
                  <a:pt x="87" y="636"/>
                </a:lnTo>
                <a:lnTo>
                  <a:pt x="87" y="660"/>
                </a:lnTo>
                <a:lnTo>
                  <a:pt x="80" y="692"/>
                </a:lnTo>
                <a:lnTo>
                  <a:pt x="72" y="732"/>
                </a:lnTo>
                <a:lnTo>
                  <a:pt x="64" y="763"/>
                </a:lnTo>
                <a:lnTo>
                  <a:pt x="56" y="787"/>
                </a:lnTo>
                <a:lnTo>
                  <a:pt x="48" y="811"/>
                </a:lnTo>
                <a:lnTo>
                  <a:pt x="32" y="851"/>
                </a:lnTo>
                <a:lnTo>
                  <a:pt x="16" y="907"/>
                </a:lnTo>
                <a:lnTo>
                  <a:pt x="0" y="970"/>
                </a:lnTo>
                <a:lnTo>
                  <a:pt x="0" y="1018"/>
                </a:lnTo>
                <a:lnTo>
                  <a:pt x="0" y="1042"/>
                </a:lnTo>
                <a:lnTo>
                  <a:pt x="0" y="1066"/>
                </a:lnTo>
                <a:lnTo>
                  <a:pt x="8" y="1113"/>
                </a:lnTo>
                <a:lnTo>
                  <a:pt x="16" y="1153"/>
                </a:lnTo>
                <a:lnTo>
                  <a:pt x="32" y="1185"/>
                </a:lnTo>
                <a:lnTo>
                  <a:pt x="40" y="1201"/>
                </a:lnTo>
                <a:lnTo>
                  <a:pt x="48" y="1217"/>
                </a:lnTo>
                <a:lnTo>
                  <a:pt x="64" y="1233"/>
                </a:lnTo>
                <a:lnTo>
                  <a:pt x="87" y="1257"/>
                </a:lnTo>
                <a:lnTo>
                  <a:pt x="111" y="1272"/>
                </a:lnTo>
                <a:lnTo>
                  <a:pt x="127" y="1280"/>
                </a:lnTo>
                <a:lnTo>
                  <a:pt x="159" y="1288"/>
                </a:lnTo>
                <a:lnTo>
                  <a:pt x="183" y="1288"/>
                </a:lnTo>
                <a:lnTo>
                  <a:pt x="215" y="1288"/>
                </a:lnTo>
                <a:lnTo>
                  <a:pt x="254" y="1288"/>
                </a:lnTo>
                <a:lnTo>
                  <a:pt x="294" y="1288"/>
                </a:lnTo>
                <a:lnTo>
                  <a:pt x="358" y="1288"/>
                </a:lnTo>
                <a:lnTo>
                  <a:pt x="413" y="1288"/>
                </a:lnTo>
                <a:lnTo>
                  <a:pt x="445" y="1288"/>
                </a:lnTo>
                <a:lnTo>
                  <a:pt x="477" y="1288"/>
                </a:lnTo>
                <a:lnTo>
                  <a:pt x="533" y="1288"/>
                </a:lnTo>
                <a:lnTo>
                  <a:pt x="596" y="1288"/>
                </a:lnTo>
                <a:lnTo>
                  <a:pt x="636" y="1288"/>
                </a:lnTo>
                <a:lnTo>
                  <a:pt x="684" y="1288"/>
                </a:lnTo>
                <a:lnTo>
                  <a:pt x="739" y="1296"/>
                </a:lnTo>
                <a:lnTo>
                  <a:pt x="771" y="1304"/>
                </a:lnTo>
                <a:lnTo>
                  <a:pt x="811" y="1312"/>
                </a:lnTo>
                <a:lnTo>
                  <a:pt x="819" y="1312"/>
                </a:lnTo>
                <a:lnTo>
                  <a:pt x="851" y="1320"/>
                </a:lnTo>
                <a:lnTo>
                  <a:pt x="898" y="1328"/>
                </a:lnTo>
                <a:lnTo>
                  <a:pt x="954" y="1336"/>
                </a:lnTo>
                <a:lnTo>
                  <a:pt x="1010" y="1352"/>
                </a:lnTo>
                <a:lnTo>
                  <a:pt x="1034" y="1352"/>
                </a:lnTo>
                <a:lnTo>
                  <a:pt x="1049" y="1352"/>
                </a:lnTo>
                <a:lnTo>
                  <a:pt x="1097" y="1352"/>
                </a:lnTo>
                <a:lnTo>
                  <a:pt x="1129" y="1352"/>
                </a:lnTo>
                <a:lnTo>
                  <a:pt x="1169" y="1344"/>
                </a:lnTo>
                <a:lnTo>
                  <a:pt x="1185" y="1336"/>
                </a:lnTo>
                <a:lnTo>
                  <a:pt x="1200" y="1328"/>
                </a:lnTo>
                <a:lnTo>
                  <a:pt x="1232" y="1304"/>
                </a:lnTo>
                <a:lnTo>
                  <a:pt x="1248" y="1280"/>
                </a:lnTo>
                <a:lnTo>
                  <a:pt x="1264" y="1249"/>
                </a:lnTo>
                <a:lnTo>
                  <a:pt x="1264" y="1233"/>
                </a:lnTo>
                <a:lnTo>
                  <a:pt x="1272" y="1209"/>
                </a:lnTo>
                <a:lnTo>
                  <a:pt x="1272" y="1169"/>
                </a:lnTo>
                <a:lnTo>
                  <a:pt x="1264" y="1129"/>
                </a:lnTo>
                <a:lnTo>
                  <a:pt x="1256" y="1082"/>
                </a:lnTo>
                <a:lnTo>
                  <a:pt x="1248" y="1058"/>
                </a:lnTo>
                <a:lnTo>
                  <a:pt x="1240" y="1034"/>
                </a:lnTo>
                <a:lnTo>
                  <a:pt x="1224" y="986"/>
                </a:lnTo>
                <a:lnTo>
                  <a:pt x="1208" y="938"/>
                </a:lnTo>
                <a:lnTo>
                  <a:pt x="1193" y="899"/>
                </a:lnTo>
                <a:lnTo>
                  <a:pt x="1185" y="875"/>
                </a:lnTo>
                <a:lnTo>
                  <a:pt x="1177" y="859"/>
                </a:lnTo>
                <a:lnTo>
                  <a:pt x="1161" y="811"/>
                </a:lnTo>
                <a:lnTo>
                  <a:pt x="1153" y="763"/>
                </a:lnTo>
                <a:lnTo>
                  <a:pt x="1145" y="708"/>
                </a:lnTo>
                <a:lnTo>
                  <a:pt x="1145" y="684"/>
                </a:lnTo>
                <a:lnTo>
                  <a:pt x="1145" y="636"/>
                </a:lnTo>
                <a:lnTo>
                  <a:pt x="1137" y="533"/>
                </a:lnTo>
                <a:lnTo>
                  <a:pt x="1137" y="477"/>
                </a:lnTo>
                <a:lnTo>
                  <a:pt x="1137" y="453"/>
                </a:lnTo>
                <a:lnTo>
                  <a:pt x="1129" y="398"/>
                </a:lnTo>
                <a:lnTo>
                  <a:pt x="1121" y="350"/>
                </a:lnTo>
                <a:lnTo>
                  <a:pt x="1105" y="310"/>
                </a:lnTo>
                <a:lnTo>
                  <a:pt x="1097" y="294"/>
                </a:lnTo>
                <a:lnTo>
                  <a:pt x="1089" y="278"/>
                </a:lnTo>
                <a:lnTo>
                  <a:pt x="1057" y="231"/>
                </a:lnTo>
                <a:lnTo>
                  <a:pt x="1018" y="183"/>
                </a:lnTo>
                <a:lnTo>
                  <a:pt x="970" y="135"/>
                </a:lnTo>
                <a:lnTo>
                  <a:pt x="946" y="111"/>
                </a:lnTo>
                <a:lnTo>
                  <a:pt x="962" y="119"/>
                </a:lnTo>
              </a:path>
            </a:pathLst>
          </a:custGeom>
          <a:solidFill>
            <a:schemeClr val="dk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6" name="Shape 356"/>
          <p:cNvSpPr txBox="1"/>
          <p:nvPr/>
        </p:nvSpPr>
        <p:spPr>
          <a:xfrm>
            <a:off x="4573587" y="1873250"/>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7" name="Shape 357"/>
          <p:cNvSpPr txBox="1"/>
          <p:nvPr/>
        </p:nvSpPr>
        <p:spPr>
          <a:xfrm>
            <a:off x="3811587" y="2959100"/>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8" name="Shape 358"/>
          <p:cNvSpPr txBox="1"/>
          <p:nvPr/>
        </p:nvSpPr>
        <p:spPr>
          <a:xfrm>
            <a:off x="3062286" y="4059237"/>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9" name="Shape 359"/>
          <p:cNvSpPr txBox="1"/>
          <p:nvPr/>
        </p:nvSpPr>
        <p:spPr>
          <a:xfrm>
            <a:off x="2579686" y="5145087"/>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0" name="Shape 360"/>
          <p:cNvSpPr txBox="1"/>
          <p:nvPr/>
        </p:nvSpPr>
        <p:spPr>
          <a:xfrm>
            <a:off x="3481387" y="5145087"/>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1" name="Shape 361"/>
          <p:cNvSpPr txBox="1"/>
          <p:nvPr/>
        </p:nvSpPr>
        <p:spPr>
          <a:xfrm>
            <a:off x="4675187" y="2959100"/>
            <a:ext cx="685799" cy="542925"/>
          </a:xfrm>
          <a:prstGeom prst="rect">
            <a:avLst/>
          </a:prstGeom>
          <a:solidFill>
            <a:srgbClr val="00AE00"/>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62" name="Shape 362"/>
          <p:cNvSpPr txBox="1"/>
          <p:nvPr/>
        </p:nvSpPr>
        <p:spPr>
          <a:xfrm>
            <a:off x="5538787" y="2959100"/>
            <a:ext cx="685799" cy="542925"/>
          </a:xfrm>
          <a:prstGeom prst="rect">
            <a:avLst/>
          </a:prstGeom>
          <a:solidFill>
            <a:srgbClr val="00AE00"/>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nvGrpSpPr>
          <p:cNvPr id="363" name="Shape 363"/>
          <p:cNvGrpSpPr/>
          <p:nvPr/>
        </p:nvGrpSpPr>
        <p:grpSpPr>
          <a:xfrm>
            <a:off x="4192586" y="2430462"/>
            <a:ext cx="725487" cy="514349"/>
            <a:chOff x="3581399" y="1676400"/>
            <a:chExt cx="725487" cy="457199"/>
          </a:xfrm>
        </p:grpSpPr>
        <p:sp>
          <p:nvSpPr>
            <p:cNvPr id="364" name="Shape 364"/>
            <p:cNvSpPr/>
            <p:nvPr/>
          </p:nvSpPr>
          <p:spPr>
            <a:xfrm>
              <a:off x="4102100" y="1676400"/>
              <a:ext cx="204786" cy="153986"/>
            </a:xfrm>
            <a:custGeom>
              <a:avLst/>
              <a:gdLst/>
              <a:ahLst/>
              <a:cxnLst/>
              <a:rect l="0" t="0" r="0" b="0"/>
              <a:pathLst>
                <a:path w="128" h="96" extrusionOk="0">
                  <a:moveTo>
                    <a:pt x="128" y="0"/>
                  </a:moveTo>
                  <a:lnTo>
                    <a:pt x="38" y="96"/>
                  </a:lnTo>
                  <a:lnTo>
                    <a:pt x="23" y="66"/>
                  </a:lnTo>
                  <a:lnTo>
                    <a:pt x="0" y="37"/>
                  </a:lnTo>
                  <a:lnTo>
                    <a:pt x="128" y="0"/>
                  </a:lnTo>
                </a:path>
              </a:pathLst>
            </a:custGeom>
            <a:solidFill>
              <a:srgbClr val="000000"/>
            </a:solidFill>
            <a:ln w="12700" cap="rnd" cmpd="sng">
              <a:solidFill>
                <a:schemeClr val="dk1"/>
              </a:solidFill>
              <a:prstDash val="solid"/>
              <a:round/>
              <a:headEnd type="none" w="med" len="med"/>
              <a:tailEnd type="triangle" w="lg" len="lg"/>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365" name="Shape 365"/>
            <p:cNvCxnSpPr/>
            <p:nvPr/>
          </p:nvCxnSpPr>
          <p:spPr>
            <a:xfrm flipH="1">
              <a:off x="3581399" y="1790700"/>
              <a:ext cx="571500" cy="342899"/>
            </a:xfrm>
            <a:prstGeom prst="straightConnector1">
              <a:avLst/>
            </a:prstGeom>
            <a:noFill/>
            <a:ln w="25400" cap="flat" cmpd="sng">
              <a:solidFill>
                <a:schemeClr val="dk1"/>
              </a:solidFill>
              <a:prstDash val="solid"/>
              <a:miter/>
              <a:headEnd type="none" w="med" len="med"/>
              <a:tailEnd type="none" w="med" len="med"/>
            </a:ln>
          </p:spPr>
        </p:cxnSp>
      </p:grpSp>
      <p:grpSp>
        <p:nvGrpSpPr>
          <p:cNvPr id="366" name="Shape 366"/>
          <p:cNvGrpSpPr/>
          <p:nvPr/>
        </p:nvGrpSpPr>
        <p:grpSpPr>
          <a:xfrm>
            <a:off x="3417887" y="3516311"/>
            <a:ext cx="712786" cy="528637"/>
            <a:chOff x="2806700" y="2641600"/>
            <a:chExt cx="712786" cy="469900"/>
          </a:xfrm>
        </p:grpSpPr>
        <p:sp>
          <p:nvSpPr>
            <p:cNvPr id="367" name="Shape 367"/>
            <p:cNvSpPr/>
            <p:nvPr/>
          </p:nvSpPr>
          <p:spPr>
            <a:xfrm>
              <a:off x="3327400" y="2641600"/>
              <a:ext cx="192086" cy="153986"/>
            </a:xfrm>
            <a:custGeom>
              <a:avLst/>
              <a:gdLst/>
              <a:ahLst/>
              <a:cxnLst/>
              <a:rect l="0" t="0" r="0" b="0"/>
              <a:pathLst>
                <a:path w="120" h="96" extrusionOk="0">
                  <a:moveTo>
                    <a:pt x="120" y="0"/>
                  </a:moveTo>
                  <a:lnTo>
                    <a:pt x="30" y="96"/>
                  </a:lnTo>
                  <a:lnTo>
                    <a:pt x="15" y="66"/>
                  </a:lnTo>
                  <a:lnTo>
                    <a:pt x="0" y="44"/>
                  </a:lnTo>
                  <a:lnTo>
                    <a:pt x="120" y="0"/>
                  </a:lnTo>
                </a:path>
              </a:pathLst>
            </a:custGeom>
            <a:solidFill>
              <a:srgbClr val="000000"/>
            </a:solidFill>
            <a:ln w="12700" cap="rnd" cmpd="sng">
              <a:solidFill>
                <a:schemeClr val="dk1"/>
              </a:solidFill>
              <a:prstDash val="solid"/>
              <a:round/>
              <a:headEnd type="none" w="med" len="med"/>
              <a:tailEnd type="triangle" w="lg" len="lg"/>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368" name="Shape 368"/>
            <p:cNvCxnSpPr/>
            <p:nvPr/>
          </p:nvCxnSpPr>
          <p:spPr>
            <a:xfrm flipH="1">
              <a:off x="2806700" y="2755900"/>
              <a:ext cx="558799" cy="355600"/>
            </a:xfrm>
            <a:prstGeom prst="straightConnector1">
              <a:avLst/>
            </a:prstGeom>
            <a:noFill/>
            <a:ln w="25400" cap="flat" cmpd="sng">
              <a:solidFill>
                <a:schemeClr val="dk1"/>
              </a:solidFill>
              <a:prstDash val="solid"/>
              <a:miter/>
              <a:headEnd type="none" w="med" len="med"/>
              <a:tailEnd type="none" w="med" len="med"/>
            </a:ln>
          </p:spPr>
        </p:cxnSp>
      </p:grpSp>
      <p:cxnSp>
        <p:nvCxnSpPr>
          <p:cNvPr id="369" name="Shape 369"/>
          <p:cNvCxnSpPr/>
          <p:nvPr/>
        </p:nvCxnSpPr>
        <p:spPr>
          <a:xfrm flipH="1">
            <a:off x="2897187" y="4616450"/>
            <a:ext cx="520700" cy="528637"/>
          </a:xfrm>
          <a:prstGeom prst="straightConnector1">
            <a:avLst/>
          </a:prstGeom>
          <a:noFill/>
          <a:ln w="25400" cap="flat" cmpd="sng">
            <a:solidFill>
              <a:srgbClr val="000000"/>
            </a:solidFill>
            <a:prstDash val="solid"/>
            <a:miter/>
            <a:headEnd type="none" w="med" len="med"/>
            <a:tailEnd type="none" w="med" len="med"/>
          </a:ln>
        </p:spPr>
      </p:cxnSp>
      <p:cxnSp>
        <p:nvCxnSpPr>
          <p:cNvPr id="370" name="Shape 370"/>
          <p:cNvCxnSpPr/>
          <p:nvPr/>
        </p:nvCxnSpPr>
        <p:spPr>
          <a:xfrm>
            <a:off x="3392487" y="4616450"/>
            <a:ext cx="444500" cy="542925"/>
          </a:xfrm>
          <a:prstGeom prst="straightConnector1">
            <a:avLst/>
          </a:prstGeom>
          <a:noFill/>
          <a:ln w="25400" cap="flat" cmpd="sng">
            <a:solidFill>
              <a:srgbClr val="000000"/>
            </a:solidFill>
            <a:prstDash val="solid"/>
            <a:miter/>
            <a:headEnd type="none" w="med" len="med"/>
            <a:tailEnd type="none" w="med" len="med"/>
          </a:ln>
        </p:spPr>
      </p:cxnSp>
      <p:cxnSp>
        <p:nvCxnSpPr>
          <p:cNvPr id="371" name="Shape 371"/>
          <p:cNvCxnSpPr/>
          <p:nvPr/>
        </p:nvCxnSpPr>
        <p:spPr>
          <a:xfrm>
            <a:off x="4941887" y="2430461"/>
            <a:ext cx="38099" cy="528637"/>
          </a:xfrm>
          <a:prstGeom prst="straightConnector1">
            <a:avLst/>
          </a:prstGeom>
          <a:noFill/>
          <a:ln w="25400" cap="flat" cmpd="sng">
            <a:solidFill>
              <a:schemeClr val="dk1"/>
            </a:solidFill>
            <a:prstDash val="solid"/>
            <a:miter/>
            <a:headEnd type="none" w="med" len="med"/>
            <a:tailEnd type="none" w="med" len="med"/>
          </a:ln>
        </p:spPr>
      </p:cxnSp>
      <p:cxnSp>
        <p:nvCxnSpPr>
          <p:cNvPr id="372" name="Shape 372"/>
          <p:cNvCxnSpPr/>
          <p:nvPr/>
        </p:nvCxnSpPr>
        <p:spPr>
          <a:xfrm>
            <a:off x="4916487" y="2459036"/>
            <a:ext cx="977899" cy="485775"/>
          </a:xfrm>
          <a:prstGeom prst="straightConnector1">
            <a:avLst/>
          </a:prstGeom>
          <a:noFill/>
          <a:ln w="25400" cap="flat" cmpd="sng">
            <a:solidFill>
              <a:schemeClr val="dk1"/>
            </a:solidFill>
            <a:prstDash val="solid"/>
            <a:miter/>
            <a:headEnd type="none" w="med" len="med"/>
            <a:tailEnd type="none" w="med" len="med"/>
          </a:ln>
        </p:spPr>
      </p:cxnSp>
      <p:sp>
        <p:nvSpPr>
          <p:cNvPr id="373" name="Shape 373"/>
          <p:cNvSpPr txBox="1"/>
          <p:nvPr/>
        </p:nvSpPr>
        <p:spPr>
          <a:xfrm>
            <a:off x="4495800" y="3719512"/>
            <a:ext cx="3344861"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drivers are replaced one at a </a:t>
            </a:r>
          </a:p>
        </p:txBody>
      </p:sp>
      <p:sp>
        <p:nvSpPr>
          <p:cNvPr id="374" name="Shape 374"/>
          <p:cNvSpPr txBox="1"/>
          <p:nvPr/>
        </p:nvSpPr>
        <p:spPr>
          <a:xfrm>
            <a:off x="4495800" y="3976687"/>
            <a:ext cx="2112962"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time, "depth first"</a:t>
            </a:r>
          </a:p>
        </p:txBody>
      </p:sp>
      <p:sp>
        <p:nvSpPr>
          <p:cNvPr id="375" name="Shape 375"/>
          <p:cNvSpPr txBox="1"/>
          <p:nvPr/>
        </p:nvSpPr>
        <p:spPr>
          <a:xfrm>
            <a:off x="4394200" y="4705350"/>
            <a:ext cx="38639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worker modules are grouped into </a:t>
            </a:r>
          </a:p>
        </p:txBody>
      </p:sp>
      <p:sp>
        <p:nvSpPr>
          <p:cNvPr id="376" name="Shape 376"/>
          <p:cNvSpPr txBox="1"/>
          <p:nvPr/>
        </p:nvSpPr>
        <p:spPr>
          <a:xfrm>
            <a:off x="4394200" y="4962525"/>
            <a:ext cx="24923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builds and integrated</a:t>
            </a:r>
          </a:p>
        </p:txBody>
      </p:sp>
      <p:sp>
        <p:nvSpPr>
          <p:cNvPr id="377" name="Shape 377"/>
          <p:cNvSpPr txBox="1"/>
          <p:nvPr/>
        </p:nvSpPr>
        <p:spPr>
          <a:xfrm>
            <a:off x="4800600" y="1905000"/>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A</a:t>
            </a:r>
          </a:p>
        </p:txBody>
      </p:sp>
      <p:sp>
        <p:nvSpPr>
          <p:cNvPr id="378" name="Shape 378"/>
          <p:cNvSpPr txBox="1"/>
          <p:nvPr/>
        </p:nvSpPr>
        <p:spPr>
          <a:xfrm>
            <a:off x="4013200" y="3048000"/>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B</a:t>
            </a:r>
          </a:p>
        </p:txBody>
      </p:sp>
      <p:sp>
        <p:nvSpPr>
          <p:cNvPr id="379" name="Shape 379"/>
          <p:cNvSpPr txBox="1"/>
          <p:nvPr/>
        </p:nvSpPr>
        <p:spPr>
          <a:xfrm>
            <a:off x="3289300" y="4148137"/>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C</a:t>
            </a:r>
          </a:p>
        </p:txBody>
      </p:sp>
      <p:sp>
        <p:nvSpPr>
          <p:cNvPr id="380" name="Shape 380"/>
          <p:cNvSpPr txBox="1"/>
          <p:nvPr/>
        </p:nvSpPr>
        <p:spPr>
          <a:xfrm>
            <a:off x="2755900" y="5191125"/>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D</a:t>
            </a:r>
          </a:p>
        </p:txBody>
      </p:sp>
      <p:sp>
        <p:nvSpPr>
          <p:cNvPr id="381" name="Shape 381"/>
          <p:cNvSpPr txBox="1"/>
          <p:nvPr/>
        </p:nvSpPr>
        <p:spPr>
          <a:xfrm>
            <a:off x="3683000" y="5191125"/>
            <a:ext cx="3333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E</a:t>
            </a:r>
          </a:p>
        </p:txBody>
      </p:sp>
      <p:sp>
        <p:nvSpPr>
          <p:cNvPr id="382" name="Shape 382"/>
          <p:cNvSpPr txBox="1"/>
          <p:nvPr/>
        </p:nvSpPr>
        <p:spPr>
          <a:xfrm>
            <a:off x="4876800" y="3062286"/>
            <a:ext cx="3206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F</a:t>
            </a:r>
          </a:p>
        </p:txBody>
      </p:sp>
      <p:sp>
        <p:nvSpPr>
          <p:cNvPr id="383" name="Shape 383"/>
          <p:cNvSpPr txBox="1"/>
          <p:nvPr/>
        </p:nvSpPr>
        <p:spPr>
          <a:xfrm>
            <a:off x="5702300" y="3062286"/>
            <a:ext cx="3587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G</a:t>
            </a:r>
          </a:p>
        </p:txBody>
      </p:sp>
      <p:sp>
        <p:nvSpPr>
          <p:cNvPr id="384" name="Shape 384"/>
          <p:cNvSpPr txBox="1"/>
          <p:nvPr/>
        </p:nvSpPr>
        <p:spPr>
          <a:xfrm>
            <a:off x="4419600" y="5638800"/>
            <a:ext cx="1181100"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cluster</a:t>
            </a:r>
          </a:p>
        </p:txBody>
      </p:sp>
      <p:cxnSp>
        <p:nvCxnSpPr>
          <p:cNvPr id="385" name="Shape 385"/>
          <p:cNvCxnSpPr/>
          <p:nvPr/>
        </p:nvCxnSpPr>
        <p:spPr>
          <a:xfrm>
            <a:off x="4262437" y="3595687"/>
            <a:ext cx="279399" cy="257175"/>
          </a:xfrm>
          <a:prstGeom prst="straightConnector1">
            <a:avLst/>
          </a:prstGeom>
          <a:noFill/>
          <a:ln w="12700" cap="flat" cmpd="sng">
            <a:solidFill>
              <a:schemeClr val="dk1"/>
            </a:solidFill>
            <a:prstDash val="solid"/>
            <a:miter/>
            <a:headEnd type="none" w="med" len="med"/>
            <a:tailEnd type="none" w="med" len="med"/>
          </a:ln>
        </p:spPr>
      </p:cxn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Shape 390"/>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391" name="Shape 39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392" name="Shape 392"/>
          <p:cNvSpPr txBox="1">
            <a:spLocks noGrp="1"/>
          </p:cNvSpPr>
          <p:nvPr>
            <p:ph type="title"/>
          </p:nvPr>
        </p:nvSpPr>
        <p:spPr>
          <a:xfrm>
            <a:off x="1295400" y="1143000"/>
            <a:ext cx="5805486" cy="474661"/>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Sandwich Testing</a:t>
            </a:r>
          </a:p>
        </p:txBody>
      </p:sp>
      <p:sp>
        <p:nvSpPr>
          <p:cNvPr id="393" name="Shape 393"/>
          <p:cNvSpPr/>
          <p:nvPr/>
        </p:nvSpPr>
        <p:spPr>
          <a:xfrm>
            <a:off x="2173286" y="3702050"/>
            <a:ext cx="2020886" cy="2416174"/>
          </a:xfrm>
          <a:custGeom>
            <a:avLst/>
            <a:gdLst/>
            <a:ahLst/>
            <a:cxnLst/>
            <a:rect l="0" t="0" r="0" b="0"/>
            <a:pathLst>
              <a:path w="1272" h="1352" extrusionOk="0">
                <a:moveTo>
                  <a:pt x="962" y="119"/>
                </a:moveTo>
                <a:lnTo>
                  <a:pt x="946" y="111"/>
                </a:lnTo>
                <a:lnTo>
                  <a:pt x="906" y="95"/>
                </a:lnTo>
                <a:lnTo>
                  <a:pt x="875" y="80"/>
                </a:lnTo>
                <a:lnTo>
                  <a:pt x="851" y="72"/>
                </a:lnTo>
                <a:lnTo>
                  <a:pt x="819" y="56"/>
                </a:lnTo>
                <a:lnTo>
                  <a:pt x="803" y="48"/>
                </a:lnTo>
                <a:lnTo>
                  <a:pt x="779" y="40"/>
                </a:lnTo>
                <a:lnTo>
                  <a:pt x="763" y="32"/>
                </a:lnTo>
                <a:lnTo>
                  <a:pt x="755" y="24"/>
                </a:lnTo>
                <a:lnTo>
                  <a:pt x="739" y="16"/>
                </a:lnTo>
                <a:lnTo>
                  <a:pt x="716" y="8"/>
                </a:lnTo>
                <a:lnTo>
                  <a:pt x="684" y="0"/>
                </a:lnTo>
                <a:lnTo>
                  <a:pt x="652" y="0"/>
                </a:lnTo>
                <a:lnTo>
                  <a:pt x="636" y="0"/>
                </a:lnTo>
                <a:lnTo>
                  <a:pt x="620" y="0"/>
                </a:lnTo>
                <a:lnTo>
                  <a:pt x="580" y="8"/>
                </a:lnTo>
                <a:lnTo>
                  <a:pt x="549" y="16"/>
                </a:lnTo>
                <a:lnTo>
                  <a:pt x="517" y="32"/>
                </a:lnTo>
                <a:lnTo>
                  <a:pt x="501" y="40"/>
                </a:lnTo>
                <a:lnTo>
                  <a:pt x="485" y="48"/>
                </a:lnTo>
                <a:lnTo>
                  <a:pt x="445" y="72"/>
                </a:lnTo>
                <a:lnTo>
                  <a:pt x="398" y="95"/>
                </a:lnTo>
                <a:lnTo>
                  <a:pt x="350" y="119"/>
                </a:lnTo>
                <a:lnTo>
                  <a:pt x="326" y="127"/>
                </a:lnTo>
                <a:lnTo>
                  <a:pt x="302" y="135"/>
                </a:lnTo>
                <a:lnTo>
                  <a:pt x="254" y="159"/>
                </a:lnTo>
                <a:lnTo>
                  <a:pt x="207" y="191"/>
                </a:lnTo>
                <a:lnTo>
                  <a:pt x="167" y="223"/>
                </a:lnTo>
                <a:lnTo>
                  <a:pt x="159" y="239"/>
                </a:lnTo>
                <a:lnTo>
                  <a:pt x="143" y="254"/>
                </a:lnTo>
                <a:lnTo>
                  <a:pt x="119" y="286"/>
                </a:lnTo>
                <a:lnTo>
                  <a:pt x="95" y="326"/>
                </a:lnTo>
                <a:lnTo>
                  <a:pt x="87" y="358"/>
                </a:lnTo>
                <a:lnTo>
                  <a:pt x="80" y="374"/>
                </a:lnTo>
                <a:lnTo>
                  <a:pt x="72" y="390"/>
                </a:lnTo>
                <a:lnTo>
                  <a:pt x="72" y="422"/>
                </a:lnTo>
                <a:lnTo>
                  <a:pt x="72" y="469"/>
                </a:lnTo>
                <a:lnTo>
                  <a:pt x="72" y="525"/>
                </a:lnTo>
                <a:lnTo>
                  <a:pt x="80" y="557"/>
                </a:lnTo>
                <a:lnTo>
                  <a:pt x="80" y="565"/>
                </a:lnTo>
                <a:lnTo>
                  <a:pt x="87" y="604"/>
                </a:lnTo>
                <a:lnTo>
                  <a:pt x="87" y="636"/>
                </a:lnTo>
                <a:lnTo>
                  <a:pt x="87" y="660"/>
                </a:lnTo>
                <a:lnTo>
                  <a:pt x="80" y="692"/>
                </a:lnTo>
                <a:lnTo>
                  <a:pt x="72" y="732"/>
                </a:lnTo>
                <a:lnTo>
                  <a:pt x="64" y="763"/>
                </a:lnTo>
                <a:lnTo>
                  <a:pt x="56" y="787"/>
                </a:lnTo>
                <a:lnTo>
                  <a:pt x="48" y="811"/>
                </a:lnTo>
                <a:lnTo>
                  <a:pt x="32" y="851"/>
                </a:lnTo>
                <a:lnTo>
                  <a:pt x="16" y="907"/>
                </a:lnTo>
                <a:lnTo>
                  <a:pt x="0" y="970"/>
                </a:lnTo>
                <a:lnTo>
                  <a:pt x="0" y="1018"/>
                </a:lnTo>
                <a:lnTo>
                  <a:pt x="0" y="1042"/>
                </a:lnTo>
                <a:lnTo>
                  <a:pt x="0" y="1066"/>
                </a:lnTo>
                <a:lnTo>
                  <a:pt x="8" y="1113"/>
                </a:lnTo>
                <a:lnTo>
                  <a:pt x="16" y="1153"/>
                </a:lnTo>
                <a:lnTo>
                  <a:pt x="32" y="1185"/>
                </a:lnTo>
                <a:lnTo>
                  <a:pt x="40" y="1201"/>
                </a:lnTo>
                <a:lnTo>
                  <a:pt x="48" y="1217"/>
                </a:lnTo>
                <a:lnTo>
                  <a:pt x="64" y="1233"/>
                </a:lnTo>
                <a:lnTo>
                  <a:pt x="87" y="1257"/>
                </a:lnTo>
                <a:lnTo>
                  <a:pt x="111" y="1272"/>
                </a:lnTo>
                <a:lnTo>
                  <a:pt x="127" y="1280"/>
                </a:lnTo>
                <a:lnTo>
                  <a:pt x="159" y="1288"/>
                </a:lnTo>
                <a:lnTo>
                  <a:pt x="183" y="1288"/>
                </a:lnTo>
                <a:lnTo>
                  <a:pt x="215" y="1288"/>
                </a:lnTo>
                <a:lnTo>
                  <a:pt x="254" y="1288"/>
                </a:lnTo>
                <a:lnTo>
                  <a:pt x="294" y="1288"/>
                </a:lnTo>
                <a:lnTo>
                  <a:pt x="358" y="1288"/>
                </a:lnTo>
                <a:lnTo>
                  <a:pt x="413" y="1288"/>
                </a:lnTo>
                <a:lnTo>
                  <a:pt x="445" y="1288"/>
                </a:lnTo>
                <a:lnTo>
                  <a:pt x="477" y="1288"/>
                </a:lnTo>
                <a:lnTo>
                  <a:pt x="533" y="1288"/>
                </a:lnTo>
                <a:lnTo>
                  <a:pt x="596" y="1288"/>
                </a:lnTo>
                <a:lnTo>
                  <a:pt x="636" y="1288"/>
                </a:lnTo>
                <a:lnTo>
                  <a:pt x="684" y="1288"/>
                </a:lnTo>
                <a:lnTo>
                  <a:pt x="739" y="1296"/>
                </a:lnTo>
                <a:lnTo>
                  <a:pt x="771" y="1304"/>
                </a:lnTo>
                <a:lnTo>
                  <a:pt x="811" y="1312"/>
                </a:lnTo>
                <a:lnTo>
                  <a:pt x="819" y="1312"/>
                </a:lnTo>
                <a:lnTo>
                  <a:pt x="851" y="1320"/>
                </a:lnTo>
                <a:lnTo>
                  <a:pt x="898" y="1328"/>
                </a:lnTo>
                <a:lnTo>
                  <a:pt x="954" y="1336"/>
                </a:lnTo>
                <a:lnTo>
                  <a:pt x="1010" y="1352"/>
                </a:lnTo>
                <a:lnTo>
                  <a:pt x="1034" y="1352"/>
                </a:lnTo>
                <a:lnTo>
                  <a:pt x="1049" y="1352"/>
                </a:lnTo>
                <a:lnTo>
                  <a:pt x="1097" y="1352"/>
                </a:lnTo>
                <a:lnTo>
                  <a:pt x="1129" y="1352"/>
                </a:lnTo>
                <a:lnTo>
                  <a:pt x="1169" y="1344"/>
                </a:lnTo>
                <a:lnTo>
                  <a:pt x="1185" y="1336"/>
                </a:lnTo>
                <a:lnTo>
                  <a:pt x="1200" y="1328"/>
                </a:lnTo>
                <a:lnTo>
                  <a:pt x="1232" y="1304"/>
                </a:lnTo>
                <a:lnTo>
                  <a:pt x="1248" y="1280"/>
                </a:lnTo>
                <a:lnTo>
                  <a:pt x="1264" y="1249"/>
                </a:lnTo>
                <a:lnTo>
                  <a:pt x="1264" y="1233"/>
                </a:lnTo>
                <a:lnTo>
                  <a:pt x="1272" y="1209"/>
                </a:lnTo>
                <a:lnTo>
                  <a:pt x="1272" y="1169"/>
                </a:lnTo>
                <a:lnTo>
                  <a:pt x="1264" y="1129"/>
                </a:lnTo>
                <a:lnTo>
                  <a:pt x="1256" y="1082"/>
                </a:lnTo>
                <a:lnTo>
                  <a:pt x="1248" y="1058"/>
                </a:lnTo>
                <a:lnTo>
                  <a:pt x="1240" y="1034"/>
                </a:lnTo>
                <a:lnTo>
                  <a:pt x="1224" y="986"/>
                </a:lnTo>
                <a:lnTo>
                  <a:pt x="1208" y="938"/>
                </a:lnTo>
                <a:lnTo>
                  <a:pt x="1193" y="899"/>
                </a:lnTo>
                <a:lnTo>
                  <a:pt x="1185" y="875"/>
                </a:lnTo>
                <a:lnTo>
                  <a:pt x="1177" y="859"/>
                </a:lnTo>
                <a:lnTo>
                  <a:pt x="1161" y="811"/>
                </a:lnTo>
                <a:lnTo>
                  <a:pt x="1153" y="763"/>
                </a:lnTo>
                <a:lnTo>
                  <a:pt x="1145" y="708"/>
                </a:lnTo>
                <a:lnTo>
                  <a:pt x="1145" y="684"/>
                </a:lnTo>
                <a:lnTo>
                  <a:pt x="1145" y="636"/>
                </a:lnTo>
                <a:lnTo>
                  <a:pt x="1137" y="533"/>
                </a:lnTo>
                <a:lnTo>
                  <a:pt x="1137" y="477"/>
                </a:lnTo>
                <a:lnTo>
                  <a:pt x="1137" y="453"/>
                </a:lnTo>
                <a:lnTo>
                  <a:pt x="1129" y="398"/>
                </a:lnTo>
                <a:lnTo>
                  <a:pt x="1121" y="350"/>
                </a:lnTo>
                <a:lnTo>
                  <a:pt x="1105" y="310"/>
                </a:lnTo>
                <a:lnTo>
                  <a:pt x="1097" y="294"/>
                </a:lnTo>
                <a:lnTo>
                  <a:pt x="1089" y="278"/>
                </a:lnTo>
                <a:lnTo>
                  <a:pt x="1057" y="231"/>
                </a:lnTo>
                <a:lnTo>
                  <a:pt x="1018" y="183"/>
                </a:lnTo>
                <a:lnTo>
                  <a:pt x="970" y="135"/>
                </a:lnTo>
                <a:lnTo>
                  <a:pt x="946" y="111"/>
                </a:lnTo>
                <a:lnTo>
                  <a:pt x="962" y="119"/>
                </a:lnTo>
              </a:path>
            </a:pathLst>
          </a:custGeom>
          <a:solidFill>
            <a:schemeClr val="dk2"/>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94" name="Shape 394"/>
          <p:cNvSpPr txBox="1"/>
          <p:nvPr/>
        </p:nvSpPr>
        <p:spPr>
          <a:xfrm>
            <a:off x="4344987" y="1873250"/>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95" name="Shape 395"/>
          <p:cNvSpPr txBox="1"/>
          <p:nvPr/>
        </p:nvSpPr>
        <p:spPr>
          <a:xfrm>
            <a:off x="3582987" y="2959100"/>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96" name="Shape 396"/>
          <p:cNvSpPr txBox="1"/>
          <p:nvPr/>
        </p:nvSpPr>
        <p:spPr>
          <a:xfrm>
            <a:off x="2833686" y="4059237"/>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97" name="Shape 397"/>
          <p:cNvSpPr txBox="1"/>
          <p:nvPr/>
        </p:nvSpPr>
        <p:spPr>
          <a:xfrm>
            <a:off x="2351086" y="5145087"/>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98" name="Shape 398"/>
          <p:cNvSpPr txBox="1"/>
          <p:nvPr/>
        </p:nvSpPr>
        <p:spPr>
          <a:xfrm>
            <a:off x="3252786" y="5145087"/>
            <a:ext cx="685799" cy="542925"/>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99" name="Shape 399"/>
          <p:cNvSpPr txBox="1"/>
          <p:nvPr/>
        </p:nvSpPr>
        <p:spPr>
          <a:xfrm>
            <a:off x="4446587" y="2959100"/>
            <a:ext cx="685799" cy="542925"/>
          </a:xfrm>
          <a:prstGeom prst="rect">
            <a:avLst/>
          </a:prstGeom>
          <a:solidFill>
            <a:srgbClr val="00AE00"/>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400" name="Shape 400"/>
          <p:cNvSpPr txBox="1"/>
          <p:nvPr/>
        </p:nvSpPr>
        <p:spPr>
          <a:xfrm>
            <a:off x="5310187" y="2959100"/>
            <a:ext cx="685799" cy="542925"/>
          </a:xfrm>
          <a:prstGeom prst="rect">
            <a:avLst/>
          </a:prstGeom>
          <a:solidFill>
            <a:srgbClr val="00AE00"/>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401" name="Shape 401"/>
          <p:cNvCxnSpPr/>
          <p:nvPr/>
        </p:nvCxnSpPr>
        <p:spPr>
          <a:xfrm flipH="1">
            <a:off x="2668586" y="4616450"/>
            <a:ext cx="520700" cy="528637"/>
          </a:xfrm>
          <a:prstGeom prst="straightConnector1">
            <a:avLst/>
          </a:prstGeom>
          <a:noFill/>
          <a:ln w="25400" cap="flat" cmpd="sng">
            <a:solidFill>
              <a:srgbClr val="000000"/>
            </a:solidFill>
            <a:prstDash val="solid"/>
            <a:miter/>
            <a:headEnd type="none" w="med" len="med"/>
            <a:tailEnd type="none" w="med" len="med"/>
          </a:ln>
        </p:spPr>
      </p:cxnSp>
      <p:cxnSp>
        <p:nvCxnSpPr>
          <p:cNvPr id="402" name="Shape 402"/>
          <p:cNvCxnSpPr/>
          <p:nvPr/>
        </p:nvCxnSpPr>
        <p:spPr>
          <a:xfrm>
            <a:off x="3163886" y="4616450"/>
            <a:ext cx="444500" cy="542925"/>
          </a:xfrm>
          <a:prstGeom prst="straightConnector1">
            <a:avLst/>
          </a:prstGeom>
          <a:noFill/>
          <a:ln w="25400" cap="flat" cmpd="sng">
            <a:solidFill>
              <a:srgbClr val="000000"/>
            </a:solidFill>
            <a:prstDash val="solid"/>
            <a:miter/>
            <a:headEnd type="none" w="med" len="med"/>
            <a:tailEnd type="none" w="med" len="med"/>
          </a:ln>
        </p:spPr>
      </p:cxnSp>
      <p:cxnSp>
        <p:nvCxnSpPr>
          <p:cNvPr id="403" name="Shape 403"/>
          <p:cNvCxnSpPr/>
          <p:nvPr/>
        </p:nvCxnSpPr>
        <p:spPr>
          <a:xfrm>
            <a:off x="4713287" y="2430461"/>
            <a:ext cx="38099" cy="528637"/>
          </a:xfrm>
          <a:prstGeom prst="straightConnector1">
            <a:avLst/>
          </a:prstGeom>
          <a:noFill/>
          <a:ln w="25400" cap="flat" cmpd="sng">
            <a:solidFill>
              <a:schemeClr val="dk1"/>
            </a:solidFill>
            <a:prstDash val="solid"/>
            <a:miter/>
            <a:headEnd type="none" w="med" len="med"/>
            <a:tailEnd type="none" w="med" len="med"/>
          </a:ln>
        </p:spPr>
      </p:cxnSp>
      <p:cxnSp>
        <p:nvCxnSpPr>
          <p:cNvPr id="404" name="Shape 404"/>
          <p:cNvCxnSpPr/>
          <p:nvPr/>
        </p:nvCxnSpPr>
        <p:spPr>
          <a:xfrm>
            <a:off x="4687887" y="2459036"/>
            <a:ext cx="977899" cy="485775"/>
          </a:xfrm>
          <a:prstGeom prst="straightConnector1">
            <a:avLst/>
          </a:prstGeom>
          <a:noFill/>
          <a:ln w="25400" cap="flat" cmpd="sng">
            <a:solidFill>
              <a:schemeClr val="dk1"/>
            </a:solidFill>
            <a:prstDash val="solid"/>
            <a:miter/>
            <a:headEnd type="none" w="med" len="med"/>
            <a:tailEnd type="none" w="med" len="med"/>
          </a:ln>
        </p:spPr>
      </p:cxnSp>
      <p:sp>
        <p:nvSpPr>
          <p:cNvPr id="405" name="Shape 405"/>
          <p:cNvSpPr txBox="1"/>
          <p:nvPr/>
        </p:nvSpPr>
        <p:spPr>
          <a:xfrm>
            <a:off x="5499100" y="2090736"/>
            <a:ext cx="2047874"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Top modules are</a:t>
            </a:r>
          </a:p>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tested with stubs</a:t>
            </a:r>
          </a:p>
        </p:txBody>
      </p:sp>
      <p:sp>
        <p:nvSpPr>
          <p:cNvPr id="406" name="Shape 406"/>
          <p:cNvSpPr txBox="1"/>
          <p:nvPr/>
        </p:nvSpPr>
        <p:spPr>
          <a:xfrm>
            <a:off x="4165600" y="4705350"/>
            <a:ext cx="39020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Worker modules are grouped into </a:t>
            </a:r>
          </a:p>
        </p:txBody>
      </p:sp>
      <p:sp>
        <p:nvSpPr>
          <p:cNvPr id="407" name="Shape 407"/>
          <p:cNvSpPr txBox="1"/>
          <p:nvPr/>
        </p:nvSpPr>
        <p:spPr>
          <a:xfrm>
            <a:off x="4165600" y="4962525"/>
            <a:ext cx="24923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builds and integrated</a:t>
            </a:r>
          </a:p>
        </p:txBody>
      </p:sp>
      <p:sp>
        <p:nvSpPr>
          <p:cNvPr id="408" name="Shape 408"/>
          <p:cNvSpPr txBox="1"/>
          <p:nvPr/>
        </p:nvSpPr>
        <p:spPr>
          <a:xfrm>
            <a:off x="4572000" y="1905000"/>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A</a:t>
            </a:r>
          </a:p>
        </p:txBody>
      </p:sp>
      <p:sp>
        <p:nvSpPr>
          <p:cNvPr id="409" name="Shape 409"/>
          <p:cNvSpPr txBox="1"/>
          <p:nvPr/>
        </p:nvSpPr>
        <p:spPr>
          <a:xfrm>
            <a:off x="3784600" y="3048000"/>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B</a:t>
            </a:r>
          </a:p>
        </p:txBody>
      </p:sp>
      <p:sp>
        <p:nvSpPr>
          <p:cNvPr id="410" name="Shape 410"/>
          <p:cNvSpPr txBox="1"/>
          <p:nvPr/>
        </p:nvSpPr>
        <p:spPr>
          <a:xfrm>
            <a:off x="3060700" y="4148137"/>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C</a:t>
            </a:r>
          </a:p>
        </p:txBody>
      </p:sp>
      <p:sp>
        <p:nvSpPr>
          <p:cNvPr id="411" name="Shape 411"/>
          <p:cNvSpPr txBox="1"/>
          <p:nvPr/>
        </p:nvSpPr>
        <p:spPr>
          <a:xfrm>
            <a:off x="2527300" y="5191125"/>
            <a:ext cx="3460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D</a:t>
            </a:r>
          </a:p>
        </p:txBody>
      </p:sp>
      <p:sp>
        <p:nvSpPr>
          <p:cNvPr id="412" name="Shape 412"/>
          <p:cNvSpPr txBox="1"/>
          <p:nvPr/>
        </p:nvSpPr>
        <p:spPr>
          <a:xfrm>
            <a:off x="3454400" y="5191125"/>
            <a:ext cx="3333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E</a:t>
            </a:r>
          </a:p>
        </p:txBody>
      </p:sp>
      <p:sp>
        <p:nvSpPr>
          <p:cNvPr id="413" name="Shape 413"/>
          <p:cNvSpPr txBox="1"/>
          <p:nvPr/>
        </p:nvSpPr>
        <p:spPr>
          <a:xfrm>
            <a:off x="4648200" y="3062286"/>
            <a:ext cx="3206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F</a:t>
            </a:r>
          </a:p>
        </p:txBody>
      </p:sp>
      <p:sp>
        <p:nvSpPr>
          <p:cNvPr id="414" name="Shape 414"/>
          <p:cNvSpPr txBox="1"/>
          <p:nvPr/>
        </p:nvSpPr>
        <p:spPr>
          <a:xfrm>
            <a:off x="5473700" y="3062286"/>
            <a:ext cx="3587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lt1"/>
              </a:buClr>
              <a:buSzPct val="25000"/>
              <a:buFont typeface="Helvetica Neue"/>
              <a:buNone/>
            </a:pPr>
            <a:r>
              <a:rPr lang="en-US" sz="1800" b="1" i="0" u="none" strike="noStrike" cap="none" baseline="0">
                <a:solidFill>
                  <a:schemeClr val="lt1"/>
                </a:solidFill>
                <a:latin typeface="Helvetica Neue"/>
                <a:ea typeface="Helvetica Neue"/>
                <a:cs typeface="Helvetica Neue"/>
                <a:sym typeface="Helvetica Neue"/>
              </a:rPr>
              <a:t>G</a:t>
            </a:r>
          </a:p>
        </p:txBody>
      </p:sp>
      <p:sp>
        <p:nvSpPr>
          <p:cNvPr id="415" name="Shape 415"/>
          <p:cNvSpPr txBox="1"/>
          <p:nvPr/>
        </p:nvSpPr>
        <p:spPr>
          <a:xfrm>
            <a:off x="4114800" y="5791200"/>
            <a:ext cx="1181100"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cluster</a:t>
            </a:r>
          </a:p>
        </p:txBody>
      </p:sp>
      <p:cxnSp>
        <p:nvCxnSpPr>
          <p:cNvPr id="416" name="Shape 416"/>
          <p:cNvCxnSpPr/>
          <p:nvPr/>
        </p:nvCxnSpPr>
        <p:spPr>
          <a:xfrm flipH="1">
            <a:off x="4065587" y="2459036"/>
            <a:ext cx="609599" cy="471487"/>
          </a:xfrm>
          <a:prstGeom prst="straightConnector1">
            <a:avLst/>
          </a:prstGeom>
          <a:noFill/>
          <a:ln w="25400" cap="flat" cmpd="sng">
            <a:solidFill>
              <a:schemeClr val="dk1"/>
            </a:solidFill>
            <a:prstDash val="solid"/>
            <a:miter/>
            <a:headEnd type="none" w="med" len="med"/>
            <a:tailEnd type="triangle" w="lg" len="lg"/>
          </a:ln>
        </p:spPr>
      </p:cxnSp>
      <p:cxnSp>
        <p:nvCxnSpPr>
          <p:cNvPr id="417" name="Shape 417"/>
          <p:cNvCxnSpPr/>
          <p:nvPr/>
        </p:nvCxnSpPr>
        <p:spPr>
          <a:xfrm rot="10800000" flipH="1">
            <a:off x="3265486" y="3516312"/>
            <a:ext cx="546099" cy="542925"/>
          </a:xfrm>
          <a:prstGeom prst="straightConnector1">
            <a:avLst/>
          </a:prstGeom>
          <a:noFill/>
          <a:ln w="25400" cap="flat" cmpd="sng">
            <a:solidFill>
              <a:schemeClr val="dk1"/>
            </a:solidFill>
            <a:prstDash val="solid"/>
            <a:miter/>
            <a:headEnd type="none" w="med" len="med"/>
            <a:tailEnd type="triangle" w="lg" len="lg"/>
          </a:ln>
        </p:spPr>
      </p:cxn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3" name="Shape 42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424" name="Shape 424"/>
          <p:cNvSpPr txBox="1">
            <a:spLocks noGrp="1"/>
          </p:cNvSpPr>
          <p:nvPr>
            <p:ph type="title"/>
          </p:nvPr>
        </p:nvSpPr>
        <p:spPr>
          <a:xfrm>
            <a:off x="179512" y="260648"/>
            <a:ext cx="5791200" cy="615598"/>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Regression Testing</a:t>
            </a:r>
          </a:p>
        </p:txBody>
      </p:sp>
      <p:sp>
        <p:nvSpPr>
          <p:cNvPr id="425" name="Shape 425"/>
          <p:cNvSpPr txBox="1">
            <a:spLocks noGrp="1"/>
          </p:cNvSpPr>
          <p:nvPr>
            <p:ph idx="1"/>
          </p:nvPr>
        </p:nvSpPr>
        <p:spPr>
          <a:xfrm>
            <a:off x="107504" y="1052737"/>
            <a:ext cx="8731696" cy="324036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1" u="none" strike="noStrike" cap="none" baseline="0" dirty="0">
                <a:solidFill>
                  <a:schemeClr val="folHlink"/>
                </a:solidFill>
                <a:latin typeface="Quattrocento"/>
                <a:ea typeface="Quattrocento"/>
                <a:cs typeface="Quattrocento"/>
                <a:sym typeface="Quattrocento"/>
              </a:rPr>
              <a:t>Regression testing</a:t>
            </a:r>
            <a:r>
              <a:rPr lang="en-US" sz="2000" b="0" i="0" u="none" strike="noStrike" cap="none" baseline="0" dirty="0">
                <a:solidFill>
                  <a:schemeClr val="dk1"/>
                </a:solidFill>
                <a:latin typeface="Quattrocento"/>
                <a:ea typeface="Quattrocento"/>
                <a:cs typeface="Quattrocento"/>
                <a:sym typeface="Quattrocento"/>
              </a:rPr>
              <a:t> is the re-execution of some subset of tests that have already been conducted to ensure that changes have not propagated unintended side effects</a:t>
            </a:r>
          </a:p>
          <a:p>
            <a:pPr marL="342900" marR="0" lvl="0" indent="-342900" algn="l" rtl="0">
              <a:lnSpc>
                <a:spcPct val="90000"/>
              </a:lnSpc>
              <a:spcBef>
                <a:spcPts val="30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Whenever software is corrected, some aspect of the software configuration (the program, its documentation, or the data that support it) is changed. </a:t>
            </a:r>
          </a:p>
          <a:p>
            <a:pPr marL="342900" marR="0" lvl="0" indent="-342900" algn="l" rtl="0">
              <a:lnSpc>
                <a:spcPct val="90000"/>
              </a:lnSpc>
              <a:spcBef>
                <a:spcPts val="30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Regression testing helps to ensure that changes (due to testing or for other reasons) do not introduce unintended behavior or additional errors.</a:t>
            </a:r>
          </a:p>
          <a:p>
            <a:pPr marL="342900" marR="0" lvl="0" indent="-342900" algn="l" rtl="0">
              <a:lnSpc>
                <a:spcPct val="90000"/>
              </a:lnSpc>
              <a:spcBef>
                <a:spcPts val="900"/>
              </a:spcBef>
              <a:spcAft>
                <a:spcPts val="0"/>
              </a:spcAft>
              <a:buClr>
                <a:schemeClr val="folHlink"/>
              </a:buClr>
              <a:buSzPct val="75000"/>
              <a:buFont typeface="Noto Symbol"/>
              <a:buChar char="■"/>
            </a:pPr>
            <a:r>
              <a:rPr lang="en-US" sz="2000" b="0" i="0" u="none" strike="noStrike" cap="none" baseline="0" dirty="0">
                <a:solidFill>
                  <a:schemeClr val="dk1"/>
                </a:solidFill>
                <a:latin typeface="Quattrocento"/>
                <a:ea typeface="Quattrocento"/>
                <a:cs typeface="Quattrocento"/>
                <a:sym typeface="Quattrocento"/>
              </a:rPr>
              <a:t>Regression testing may be conducted manually, by re-executing a subset of all test cases or using automated capture/playback tools.</a:t>
            </a:r>
          </a:p>
          <a:p>
            <a:pPr marL="342900" marR="0" lvl="0" indent="-247650" algn="l" rtl="0">
              <a:spcBef>
                <a:spcPts val="400"/>
              </a:spcBef>
              <a:spcAft>
                <a:spcPts val="0"/>
              </a:spcAft>
              <a:buClr>
                <a:schemeClr val="folHlink"/>
              </a:buClr>
              <a:buFont typeface="Noto Symbol"/>
              <a:buNone/>
            </a:pPr>
            <a:endParaRPr sz="2000" b="0" i="0" u="none" strike="noStrike" cap="none" baseline="0" dirty="0">
              <a:solidFill>
                <a:schemeClr val="dk1"/>
              </a:solidFill>
              <a:latin typeface="Quattrocento"/>
              <a:ea typeface="Quattrocento"/>
              <a:cs typeface="Quattrocento"/>
              <a:sym typeface="Quattrocento"/>
            </a:endParaRPr>
          </a:p>
        </p:txBody>
      </p:sp>
      <p:sp>
        <p:nvSpPr>
          <p:cNvPr id="2" name="مستطيل 1"/>
          <p:cNvSpPr/>
          <p:nvPr/>
        </p:nvSpPr>
        <p:spPr>
          <a:xfrm>
            <a:off x="7181374" y="245525"/>
            <a:ext cx="1657826" cy="461665"/>
          </a:xfrm>
          <a:prstGeom prst="rect">
            <a:avLst/>
          </a:prstGeom>
        </p:spPr>
        <p:txBody>
          <a:bodyPr wrap="none">
            <a:spAutoFit/>
          </a:bodyPr>
          <a:lstStyle/>
          <a:p>
            <a:r>
              <a:rPr lang="ar-SA" sz="2400" dirty="0"/>
              <a:t>اختبار الانحدار</a:t>
            </a:r>
          </a:p>
        </p:txBody>
      </p:sp>
      <p:sp>
        <p:nvSpPr>
          <p:cNvPr id="3" name="مستطيل 2"/>
          <p:cNvSpPr/>
          <p:nvPr/>
        </p:nvSpPr>
        <p:spPr>
          <a:xfrm>
            <a:off x="395536" y="4161419"/>
            <a:ext cx="8208912" cy="2308324"/>
          </a:xfrm>
          <a:prstGeom prst="rect">
            <a:avLst/>
          </a:prstGeom>
        </p:spPr>
        <p:txBody>
          <a:bodyPr wrap="square">
            <a:spAutoFit/>
          </a:bodyPr>
          <a:lstStyle/>
          <a:p>
            <a:pPr marL="285750" indent="-285750" algn="r" rtl="1">
              <a:buFont typeface="Arial" pitchFamily="34" charset="0"/>
              <a:buChar char="•"/>
            </a:pPr>
            <a:r>
              <a:rPr lang="ar-SA" sz="1800" u="sng" dirty="0"/>
              <a:t>اختبار الانحدار </a:t>
            </a:r>
            <a:r>
              <a:rPr lang="ar-SA" sz="1800" dirty="0"/>
              <a:t>هو إعادة التنفيذ لبعض فرعية من الاختبارات التي أجريت بالفعل لضمان أن التغييرات لم نشر الآثار الجانبية غير المقصودة</a:t>
            </a:r>
          </a:p>
          <a:p>
            <a:pPr marL="285750" indent="-285750" algn="r" rtl="1">
              <a:buFont typeface="Arial" pitchFamily="34" charset="0"/>
              <a:buChar char="•"/>
            </a:pPr>
            <a:r>
              <a:rPr lang="ar-SA" sz="1800" dirty="0"/>
              <a:t>كلما يتم تصحيح البرنامج، يتم تغيير بعض جوانب برامج التكوين (البرنامج، وثائقها، أو البيانات التي تدعم ذلك).</a:t>
            </a:r>
          </a:p>
          <a:p>
            <a:pPr marL="285750" indent="-285750" algn="r" rtl="1">
              <a:buFont typeface="Arial" pitchFamily="34" charset="0"/>
              <a:buChar char="•"/>
            </a:pPr>
            <a:r>
              <a:rPr lang="ar-SA" sz="1800" dirty="0"/>
              <a:t>اختبار الانحدار يساعد على ضمان أن التغييرات (بسبب اختبار أو لأسباب أخرى) لا يعرض السلوك غير مقصودة أو أخطاء إضافية.</a:t>
            </a:r>
          </a:p>
          <a:p>
            <a:pPr marL="285750" indent="-285750" algn="r" rtl="1">
              <a:buFont typeface="Arial" pitchFamily="34" charset="0"/>
              <a:buChar char="•"/>
            </a:pPr>
            <a:r>
              <a:rPr lang="ar-SA" sz="1800" dirty="0"/>
              <a:t>ويمكن إجراء اختبار الانحدار يدويا، من خلال إعادة تنفيذ-مجموعة فرعية من جميع حالات الاختبار أو باستخدام أدوات القبض على / تشغيل الآلي.</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1" name="Shape 43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432" name="Shape 432"/>
          <p:cNvSpPr txBox="1">
            <a:spLocks noGrp="1"/>
          </p:cNvSpPr>
          <p:nvPr>
            <p:ph type="title"/>
          </p:nvPr>
        </p:nvSpPr>
        <p:spPr>
          <a:xfrm>
            <a:off x="194455" y="0"/>
            <a:ext cx="4184649" cy="685799"/>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Smoke Testing</a:t>
            </a:r>
          </a:p>
        </p:txBody>
      </p:sp>
      <p:sp>
        <p:nvSpPr>
          <p:cNvPr id="433" name="Shape 433"/>
          <p:cNvSpPr txBox="1">
            <a:spLocks noGrp="1"/>
          </p:cNvSpPr>
          <p:nvPr>
            <p:ph idx="1"/>
          </p:nvPr>
        </p:nvSpPr>
        <p:spPr>
          <a:xfrm>
            <a:off x="26573" y="692696"/>
            <a:ext cx="8839200" cy="41148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b="0" i="0" u="none" strike="noStrike" cap="none" baseline="0" dirty="0">
                <a:solidFill>
                  <a:schemeClr val="dk1"/>
                </a:solidFill>
                <a:latin typeface="Helvetica Neue"/>
                <a:ea typeface="Helvetica Neue"/>
                <a:cs typeface="Helvetica Neue"/>
                <a:sym typeface="Helvetica Neue"/>
              </a:rPr>
              <a:t>A common approach for creating “daily builds” for product software</a:t>
            </a:r>
          </a:p>
          <a:p>
            <a:pPr marL="342900" marR="0" lvl="0" indent="-342900" algn="l" rtl="0">
              <a:lnSpc>
                <a:spcPct val="90000"/>
              </a:lnSpc>
              <a:spcBef>
                <a:spcPts val="360"/>
              </a:spcBef>
              <a:spcAft>
                <a:spcPts val="0"/>
              </a:spcAft>
              <a:buClr>
                <a:schemeClr val="folHlink"/>
              </a:buClr>
              <a:buSzPct val="75000"/>
              <a:buFont typeface="Noto Symbol"/>
              <a:buChar char="■"/>
            </a:pPr>
            <a:r>
              <a:rPr lang="en-US" b="0" i="0" u="none" strike="noStrike" cap="none" baseline="0" dirty="0">
                <a:solidFill>
                  <a:schemeClr val="dk1"/>
                </a:solidFill>
                <a:latin typeface="Helvetica Neue"/>
                <a:ea typeface="Helvetica Neue"/>
                <a:cs typeface="Helvetica Neue"/>
                <a:sym typeface="Helvetica Neue"/>
              </a:rPr>
              <a:t>Smoke testing steps:</a:t>
            </a:r>
          </a:p>
          <a:p>
            <a:pPr marL="742950" marR="0" lvl="1" indent="-285750" algn="l" rtl="0">
              <a:lnSpc>
                <a:spcPct val="90000"/>
              </a:lnSpc>
              <a:spcBef>
                <a:spcPts val="30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Software components that have been translated into code are integrated into a “build.” </a:t>
            </a:r>
          </a:p>
          <a:p>
            <a:pPr marL="1143000" marR="0" lvl="2" indent="-228600" algn="l" rtl="0">
              <a:lnSpc>
                <a:spcPct val="90000"/>
              </a:lnSpc>
              <a:spcBef>
                <a:spcPts val="300"/>
              </a:spcBef>
              <a:spcAft>
                <a:spcPts val="0"/>
              </a:spcAft>
              <a:buClr>
                <a:schemeClr val="dk2"/>
              </a:buClr>
              <a:buSzPct val="100000"/>
              <a:buFont typeface="Helvetica Neue"/>
              <a:buChar char="•"/>
            </a:pPr>
            <a:r>
              <a:rPr lang="en-US" sz="1600" b="0" i="0" u="none" strike="noStrike" cap="none" baseline="0" dirty="0">
                <a:solidFill>
                  <a:schemeClr val="dk1"/>
                </a:solidFill>
                <a:latin typeface="Helvetica Neue"/>
                <a:ea typeface="Helvetica Neue"/>
                <a:cs typeface="Helvetica Neue"/>
                <a:sym typeface="Helvetica Neue"/>
              </a:rPr>
              <a:t>A build includes all data files, libraries, reusable modules, and engineered components that are required to implement one or more product functions.</a:t>
            </a:r>
          </a:p>
          <a:p>
            <a:pPr marL="742950" marR="0" lvl="1" indent="-285750" algn="l" rtl="0">
              <a:lnSpc>
                <a:spcPct val="90000"/>
              </a:lnSpc>
              <a:spcBef>
                <a:spcPts val="32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A series of tests is designed to expose errors that will keep the build from properly performing its function. </a:t>
            </a:r>
          </a:p>
          <a:p>
            <a:pPr marL="1143000" marR="0" lvl="2" indent="-228600" algn="l" rtl="0">
              <a:lnSpc>
                <a:spcPct val="90000"/>
              </a:lnSpc>
              <a:spcBef>
                <a:spcPts val="280"/>
              </a:spcBef>
              <a:spcAft>
                <a:spcPts val="0"/>
              </a:spcAft>
              <a:buClr>
                <a:schemeClr val="dk2"/>
              </a:buClr>
              <a:buSzPct val="100000"/>
              <a:buFont typeface="Helvetica Neue"/>
              <a:buChar char="•"/>
            </a:pPr>
            <a:r>
              <a:rPr lang="en-US" sz="1600" b="0" i="0" u="none" strike="noStrike" cap="none" baseline="0" dirty="0">
                <a:solidFill>
                  <a:schemeClr val="dk1"/>
                </a:solidFill>
                <a:latin typeface="Helvetica Neue"/>
                <a:ea typeface="Helvetica Neue"/>
                <a:cs typeface="Helvetica Neue"/>
                <a:sym typeface="Helvetica Neue"/>
              </a:rPr>
              <a:t>The intent should be to uncover “show stopper” errors that have the highest likelihood of throwing the software project behind schedule.</a:t>
            </a:r>
          </a:p>
          <a:p>
            <a:pPr marL="742950" marR="0" lvl="1" indent="-285750" algn="l" rtl="0">
              <a:lnSpc>
                <a:spcPct val="90000"/>
              </a:lnSpc>
              <a:spcBef>
                <a:spcPts val="320"/>
              </a:spcBef>
              <a:spcAft>
                <a:spcPts val="0"/>
              </a:spcAft>
              <a:buClr>
                <a:schemeClr val="folHlink"/>
              </a:buClr>
              <a:buSzPct val="70000"/>
              <a:buFont typeface="Noto Symbol"/>
              <a:buChar char="■"/>
            </a:pPr>
            <a:r>
              <a:rPr lang="en-US" sz="1800" b="0" i="0" u="none" strike="noStrike" cap="none" baseline="0" dirty="0">
                <a:solidFill>
                  <a:schemeClr val="dk1"/>
                </a:solidFill>
                <a:latin typeface="Helvetica Neue"/>
                <a:ea typeface="Helvetica Neue"/>
                <a:cs typeface="Helvetica Neue"/>
                <a:sym typeface="Helvetica Neue"/>
              </a:rPr>
              <a:t>The build is integrated with other builds and the entire product (in its current form) is smoke tested daily. </a:t>
            </a:r>
          </a:p>
          <a:p>
            <a:pPr marL="1143000" marR="0" lvl="2" indent="-228600" algn="l" rtl="0">
              <a:lnSpc>
                <a:spcPct val="90000"/>
              </a:lnSpc>
              <a:spcBef>
                <a:spcPts val="280"/>
              </a:spcBef>
              <a:spcAft>
                <a:spcPts val="0"/>
              </a:spcAft>
              <a:buClr>
                <a:schemeClr val="dk2"/>
              </a:buClr>
              <a:buSzPct val="100000"/>
              <a:buFont typeface="Helvetica Neue"/>
              <a:buChar char="•"/>
            </a:pPr>
            <a:r>
              <a:rPr lang="en-US" sz="1600" b="0" i="0" u="none" strike="noStrike" cap="none" baseline="0" dirty="0">
                <a:solidFill>
                  <a:schemeClr val="dk1"/>
                </a:solidFill>
                <a:latin typeface="Helvetica Neue"/>
                <a:ea typeface="Helvetica Neue"/>
                <a:cs typeface="Helvetica Neue"/>
                <a:sym typeface="Helvetica Neue"/>
              </a:rPr>
              <a:t>The integration approach may be top down or bottom up.</a:t>
            </a:r>
          </a:p>
        </p:txBody>
      </p:sp>
      <p:sp>
        <p:nvSpPr>
          <p:cNvPr id="2" name="مستطيل 1"/>
          <p:cNvSpPr/>
          <p:nvPr/>
        </p:nvSpPr>
        <p:spPr>
          <a:xfrm>
            <a:off x="197701" y="4173201"/>
            <a:ext cx="8496944" cy="2554545"/>
          </a:xfrm>
          <a:prstGeom prst="rect">
            <a:avLst/>
          </a:prstGeom>
        </p:spPr>
        <p:txBody>
          <a:bodyPr wrap="square">
            <a:spAutoFit/>
          </a:bodyPr>
          <a:lstStyle/>
          <a:p>
            <a:pPr marL="285750" indent="-285750" algn="r" rtl="1">
              <a:buFont typeface="Arial" pitchFamily="34" charset="0"/>
              <a:buChar char="•"/>
            </a:pPr>
            <a:r>
              <a:rPr lang="en-US" sz="1600" dirty="0" smtClean="0"/>
              <a:t> </a:t>
            </a:r>
            <a:r>
              <a:rPr lang="ar-SA" sz="1600" dirty="0" smtClean="0"/>
              <a:t>نهج </a:t>
            </a:r>
            <a:r>
              <a:rPr lang="ar-SA" sz="1600" dirty="0"/>
              <a:t>مشترك لإنشاء "يبني يوميا" للبرمجيات المنتج</a:t>
            </a:r>
          </a:p>
          <a:p>
            <a:pPr marL="285750" indent="-285750" algn="r" rtl="1">
              <a:buFont typeface="Arial" pitchFamily="34" charset="0"/>
              <a:buChar char="•"/>
            </a:pPr>
            <a:r>
              <a:rPr lang="ar-SA" sz="1600" dirty="0"/>
              <a:t>التدخين اختبار الخطوات:</a:t>
            </a:r>
          </a:p>
          <a:p>
            <a:pPr marL="285750" indent="-285750" algn="r" rtl="1">
              <a:buFont typeface="Arial" pitchFamily="34" charset="0"/>
              <a:buChar char="•"/>
            </a:pPr>
            <a:r>
              <a:rPr lang="ar-SA" sz="1600" dirty="0"/>
              <a:t>تتكامل مكونات البرامج التي ترجمت إلى رمز إلى "بناء".</a:t>
            </a:r>
          </a:p>
          <a:p>
            <a:pPr marL="285750" indent="-285750" algn="r" rtl="1">
              <a:buFont typeface="Arial" pitchFamily="34" charset="0"/>
              <a:buChar char="•"/>
            </a:pPr>
            <a:r>
              <a:rPr lang="ar-SA" sz="1600" dirty="0"/>
              <a:t>ويشمل بناء كافة ملفات البيانات والمكتبات، وحدات قابلة لإعادة الاستخدام، والمكونات الهندسية المطلوبة لتنفيذ واحد أو أكثر من الوظائف المنتج.</a:t>
            </a:r>
          </a:p>
          <a:p>
            <a:pPr marL="285750" indent="-285750" algn="r" rtl="1">
              <a:buFont typeface="Arial" pitchFamily="34" charset="0"/>
              <a:buChar char="•"/>
            </a:pPr>
            <a:r>
              <a:rPr lang="ar-SA" sz="1600" dirty="0"/>
              <a:t>تم تصميم سلسلة من الاختبارات لكشف الأخطاء التي من شأنها الحفاظ على البناء من أداء وظيفتها بشكل صحيح.</a:t>
            </a:r>
          </a:p>
          <a:p>
            <a:pPr marL="285750" indent="-285750" algn="r" rtl="1">
              <a:buFont typeface="Arial" pitchFamily="34" charset="0"/>
              <a:buChar char="•"/>
            </a:pPr>
            <a:r>
              <a:rPr lang="ar-SA" sz="1600" dirty="0"/>
              <a:t>وينبغي أن يكون القصد للكشف عن الأخطاء "عرض سدادة" التي لديها أعلى احتمال رمي مشروع البرمجيات وراء الجدول الزمني.</a:t>
            </a:r>
          </a:p>
          <a:p>
            <a:pPr marL="285750" indent="-285750" algn="r" rtl="1">
              <a:buFont typeface="Arial" pitchFamily="34" charset="0"/>
              <a:buChar char="•"/>
            </a:pPr>
            <a:r>
              <a:rPr lang="ar-SA" sz="1600" dirty="0"/>
              <a:t>ويتكامل مع الآخر بناء يبني والمنتج كامل (بشكله الحالي) هو اختبار الدخان يوميا.</a:t>
            </a:r>
          </a:p>
          <a:p>
            <a:pPr marL="285750" indent="-285750" algn="r" rtl="1">
              <a:buFont typeface="Arial" pitchFamily="34" charset="0"/>
              <a:buChar char="•"/>
            </a:pPr>
            <a:r>
              <a:rPr lang="ar-SA" sz="1600" dirty="0"/>
              <a:t>قد يكون نهج التكامل أعلى إلى أسفل أو من أسفل إلى أعلى.</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9" name="Shape 43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19</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440" name="Shape 440"/>
          <p:cNvSpPr txBox="1">
            <a:spLocks noGrp="1"/>
          </p:cNvSpPr>
          <p:nvPr>
            <p:ph type="title"/>
          </p:nvPr>
        </p:nvSpPr>
        <p:spPr>
          <a:xfrm>
            <a:off x="251520" y="404664"/>
            <a:ext cx="6248399" cy="685799"/>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General Testing Criteria</a:t>
            </a:r>
          </a:p>
        </p:txBody>
      </p:sp>
      <p:sp>
        <p:nvSpPr>
          <p:cNvPr id="441" name="Shape 441"/>
          <p:cNvSpPr txBox="1">
            <a:spLocks noGrp="1"/>
          </p:cNvSpPr>
          <p:nvPr>
            <p:ph idx="1"/>
          </p:nvPr>
        </p:nvSpPr>
        <p:spPr>
          <a:xfrm>
            <a:off x="381001" y="1340768"/>
            <a:ext cx="8400142" cy="41148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1800" b="0" i="0" u="none" strike="noStrike" cap="none" baseline="0" dirty="0">
                <a:solidFill>
                  <a:srgbClr val="FF0000"/>
                </a:solidFill>
                <a:latin typeface="Helvetica Neue"/>
                <a:ea typeface="Helvetica Neue"/>
                <a:cs typeface="Helvetica Neue"/>
                <a:sym typeface="Helvetica Neue"/>
              </a:rPr>
              <a:t>Interface integrity </a:t>
            </a:r>
            <a:r>
              <a:rPr lang="en-US" sz="1800" b="0" i="0" u="none" strike="noStrike" cap="none" baseline="0" dirty="0">
                <a:solidFill>
                  <a:schemeClr val="dk1"/>
                </a:solidFill>
                <a:latin typeface="Helvetica Neue"/>
                <a:ea typeface="Helvetica Neue"/>
                <a:cs typeface="Helvetica Neue"/>
                <a:sym typeface="Helvetica Neue"/>
              </a:rPr>
              <a:t>– internal and external module interfaces are tested as each module or cluster is added to the software</a:t>
            </a:r>
          </a:p>
          <a:p>
            <a:pPr marL="342900" marR="0" lvl="0" indent="-342900" algn="l" rtl="0">
              <a:lnSpc>
                <a:spcPct val="100000"/>
              </a:lnSpc>
              <a:spcBef>
                <a:spcPts val="360"/>
              </a:spcBef>
              <a:spcAft>
                <a:spcPts val="0"/>
              </a:spcAft>
              <a:buClr>
                <a:schemeClr val="folHlink"/>
              </a:buClr>
              <a:buFont typeface="Noto Symbol"/>
              <a:buNone/>
            </a:pPr>
            <a:endParaRPr sz="1800" b="0" i="0" u="none" strike="noStrike" cap="none" baseline="0" dirty="0">
              <a:solidFill>
                <a:schemeClr val="dk1"/>
              </a:solidFill>
              <a:latin typeface="Helvetica Neue"/>
              <a:ea typeface="Helvetica Neue"/>
              <a:cs typeface="Helvetica Neue"/>
              <a:sym typeface="Helvetica Neue"/>
            </a:endParaRP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rgbClr val="FF0000"/>
                </a:solidFill>
                <a:latin typeface="Helvetica Neue"/>
                <a:ea typeface="Helvetica Neue"/>
                <a:cs typeface="Helvetica Neue"/>
                <a:sym typeface="Helvetica Neue"/>
              </a:rPr>
              <a:t>Functional validity </a:t>
            </a:r>
            <a:r>
              <a:rPr lang="en-US" sz="1800" b="0" i="0" u="none" strike="noStrike" cap="none" baseline="0" dirty="0">
                <a:solidFill>
                  <a:schemeClr val="dk1"/>
                </a:solidFill>
                <a:latin typeface="Helvetica Neue"/>
                <a:ea typeface="Helvetica Neue"/>
                <a:cs typeface="Helvetica Neue"/>
                <a:sym typeface="Helvetica Neue"/>
              </a:rPr>
              <a:t>– test to uncover functional defects in the software</a:t>
            </a:r>
          </a:p>
          <a:p>
            <a:pPr marL="342900" marR="0" lvl="0" indent="-342900" algn="l" rtl="0">
              <a:lnSpc>
                <a:spcPct val="100000"/>
              </a:lnSpc>
              <a:spcBef>
                <a:spcPts val="360"/>
              </a:spcBef>
              <a:spcAft>
                <a:spcPts val="0"/>
              </a:spcAft>
              <a:buClr>
                <a:schemeClr val="folHlink"/>
              </a:buClr>
              <a:buFont typeface="Noto Symbol"/>
              <a:buNone/>
            </a:pPr>
            <a:endParaRPr sz="1800" b="0" i="0" u="none" strike="noStrike" cap="none" baseline="0" dirty="0">
              <a:solidFill>
                <a:schemeClr val="dk1"/>
              </a:solidFill>
              <a:latin typeface="Helvetica Neue"/>
              <a:ea typeface="Helvetica Neue"/>
              <a:cs typeface="Helvetica Neue"/>
              <a:sym typeface="Helvetica Neue"/>
            </a:endParaRP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rgbClr val="FF0000"/>
                </a:solidFill>
                <a:latin typeface="Helvetica Neue"/>
                <a:ea typeface="Helvetica Neue"/>
                <a:cs typeface="Helvetica Neue"/>
                <a:sym typeface="Helvetica Neue"/>
              </a:rPr>
              <a:t>Information content </a:t>
            </a:r>
            <a:r>
              <a:rPr lang="en-US" sz="1800" b="0" i="0" u="none" strike="noStrike" cap="none" baseline="0" dirty="0">
                <a:solidFill>
                  <a:schemeClr val="dk1"/>
                </a:solidFill>
                <a:latin typeface="Helvetica Neue"/>
                <a:ea typeface="Helvetica Neue"/>
                <a:cs typeface="Helvetica Neue"/>
                <a:sym typeface="Helvetica Neue"/>
              </a:rPr>
              <a:t>– test for errors in local or global data structures</a:t>
            </a:r>
          </a:p>
          <a:p>
            <a:pPr marL="342900" marR="0" lvl="0" indent="-342900" algn="l" rtl="0">
              <a:lnSpc>
                <a:spcPct val="100000"/>
              </a:lnSpc>
              <a:spcBef>
                <a:spcPts val="360"/>
              </a:spcBef>
              <a:spcAft>
                <a:spcPts val="0"/>
              </a:spcAft>
              <a:buClr>
                <a:schemeClr val="folHlink"/>
              </a:buClr>
              <a:buFont typeface="Noto Symbol"/>
              <a:buNone/>
            </a:pPr>
            <a:endParaRPr sz="1800" b="0" i="0" u="none" strike="noStrike" cap="none" baseline="0" dirty="0">
              <a:solidFill>
                <a:schemeClr val="dk1"/>
              </a:solidFill>
              <a:latin typeface="Helvetica Neue"/>
              <a:ea typeface="Helvetica Neue"/>
              <a:cs typeface="Helvetica Neue"/>
              <a:sym typeface="Helvetica Neue"/>
            </a:endParaRPr>
          </a:p>
          <a:p>
            <a:pPr marL="342900" marR="0" lvl="0" indent="-342900" algn="l" rtl="0">
              <a:lnSpc>
                <a:spcPct val="100000"/>
              </a:lnSpc>
              <a:spcBef>
                <a:spcPts val="360"/>
              </a:spcBef>
              <a:spcAft>
                <a:spcPts val="0"/>
              </a:spcAft>
              <a:buClr>
                <a:schemeClr val="folHlink"/>
              </a:buClr>
              <a:buSzPct val="75000"/>
              <a:buFont typeface="Noto Symbol"/>
              <a:buChar char="■"/>
            </a:pPr>
            <a:r>
              <a:rPr lang="en-US" sz="1800" b="0" i="0" u="none" strike="noStrike" cap="none" baseline="0" dirty="0">
                <a:solidFill>
                  <a:srgbClr val="FF0000"/>
                </a:solidFill>
                <a:latin typeface="Helvetica Neue"/>
                <a:ea typeface="Helvetica Neue"/>
                <a:cs typeface="Helvetica Neue"/>
                <a:sym typeface="Helvetica Neue"/>
              </a:rPr>
              <a:t>Performance</a:t>
            </a:r>
            <a:r>
              <a:rPr lang="en-US" sz="1800" b="0" i="0" u="none" strike="noStrike" cap="none" baseline="0" dirty="0">
                <a:solidFill>
                  <a:schemeClr val="dk1"/>
                </a:solidFill>
                <a:latin typeface="Helvetica Neue"/>
                <a:ea typeface="Helvetica Neue"/>
                <a:cs typeface="Helvetica Neue"/>
                <a:sym typeface="Helvetica Neue"/>
              </a:rPr>
              <a:t> – verify specified performance bounds are tested</a:t>
            </a:r>
          </a:p>
        </p:txBody>
      </p:sp>
      <p:sp>
        <p:nvSpPr>
          <p:cNvPr id="2" name="مستطيل 1"/>
          <p:cNvSpPr/>
          <p:nvPr/>
        </p:nvSpPr>
        <p:spPr>
          <a:xfrm>
            <a:off x="5652401" y="459858"/>
            <a:ext cx="3128742" cy="707886"/>
          </a:xfrm>
          <a:prstGeom prst="rect">
            <a:avLst/>
          </a:prstGeom>
        </p:spPr>
        <p:txBody>
          <a:bodyPr wrap="none">
            <a:spAutoFit/>
          </a:bodyPr>
          <a:lstStyle/>
          <a:p>
            <a:r>
              <a:rPr lang="ar-SA" sz="4000" kern="1200" spc="-60" dirty="0">
                <a:solidFill>
                  <a:schemeClr val="dk2"/>
                </a:solidFill>
                <a:latin typeface="Helvetica Neue"/>
                <a:ea typeface="Helvetica Neue"/>
                <a:cs typeface="Helvetica Neue"/>
              </a:rPr>
              <a:t>معايير اختبار عامة</a:t>
            </a:r>
          </a:p>
        </p:txBody>
      </p:sp>
      <p:sp>
        <p:nvSpPr>
          <p:cNvPr id="3" name="مستطيل 2"/>
          <p:cNvSpPr/>
          <p:nvPr/>
        </p:nvSpPr>
        <p:spPr>
          <a:xfrm>
            <a:off x="386791" y="4217075"/>
            <a:ext cx="8424936" cy="1754326"/>
          </a:xfrm>
          <a:prstGeom prst="rect">
            <a:avLst/>
          </a:prstGeom>
        </p:spPr>
        <p:txBody>
          <a:bodyPr wrap="square">
            <a:spAutoFit/>
          </a:bodyPr>
          <a:lstStyle/>
          <a:p>
            <a:pPr algn="r" rtl="1"/>
            <a:r>
              <a:rPr lang="ar-SA" sz="1800" dirty="0"/>
              <a:t>واجهة </a:t>
            </a:r>
            <a:r>
              <a:rPr lang="ar-SA" sz="1800" dirty="0" smtClean="0"/>
              <a:t>سلامة - يضاف </a:t>
            </a:r>
            <a:r>
              <a:rPr lang="ar-SA" sz="1800" dirty="0"/>
              <a:t>يتم اختبار واجهات وحدة داخلية وخارجية حيث أن كل وحدة أو مجموعة من البرمجيات </a:t>
            </a:r>
            <a:r>
              <a:rPr lang="ar-SA" sz="1800" dirty="0" smtClean="0"/>
              <a:t>-</a:t>
            </a:r>
            <a:endParaRPr lang="ar-SA" sz="1800" dirty="0"/>
          </a:p>
          <a:p>
            <a:pPr algn="r" rtl="1"/>
            <a:r>
              <a:rPr lang="ar-SA" sz="1800" dirty="0"/>
              <a:t>صحة وظيفي - اختبار للكشف عن عيوب وظيفية في البرنامج</a:t>
            </a:r>
          </a:p>
          <a:p>
            <a:pPr algn="r" rtl="1"/>
            <a:endParaRPr lang="ar-SA" sz="1800" dirty="0"/>
          </a:p>
          <a:p>
            <a:pPr algn="r" rtl="1"/>
            <a:r>
              <a:rPr lang="ar-SA" sz="1800" dirty="0"/>
              <a:t>محتوى المعلومات - اختبار عن الأخطاء في هياكل البيانات المحلية أو العالمية</a:t>
            </a:r>
          </a:p>
          <a:p>
            <a:pPr algn="r" rtl="1"/>
            <a:endParaRPr lang="ar-SA" sz="1800" dirty="0"/>
          </a:p>
          <a:p>
            <a:pPr algn="r" rtl="1"/>
            <a:r>
              <a:rPr lang="ar-SA" sz="1800" dirty="0"/>
              <a:t>ويتم اختبار التحقق من حدود أداء محددة - الأداء</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40" name="Shape 14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1" name="Shape 141"/>
          <p:cNvSpPr txBox="1">
            <a:spLocks noGrp="1"/>
          </p:cNvSpPr>
          <p:nvPr>
            <p:ph type="title"/>
          </p:nvPr>
        </p:nvSpPr>
        <p:spPr>
          <a:xfrm>
            <a:off x="251520" y="332656"/>
            <a:ext cx="4788768"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Software Testing</a:t>
            </a:r>
          </a:p>
        </p:txBody>
      </p:sp>
      <p:sp>
        <p:nvSpPr>
          <p:cNvPr id="142" name="Shape 142"/>
          <p:cNvSpPr txBox="1"/>
          <p:nvPr/>
        </p:nvSpPr>
        <p:spPr>
          <a:xfrm>
            <a:off x="683568" y="1844824"/>
            <a:ext cx="7848872" cy="214297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folHlink"/>
              </a:buClr>
              <a:buSzPct val="25000"/>
              <a:buFont typeface="Helvetica Neue"/>
              <a:buNone/>
            </a:pPr>
            <a:r>
              <a:rPr lang="en-US" sz="2400" b="1" i="0" u="none" strike="noStrike" cap="none" baseline="0" dirty="0">
                <a:solidFill>
                  <a:schemeClr val="tx1"/>
                </a:solidFill>
                <a:latin typeface="Helvetica Neue"/>
                <a:ea typeface="Helvetica Neue"/>
                <a:cs typeface="Helvetica Neue"/>
                <a:sym typeface="Helvetica Neue"/>
              </a:rPr>
              <a:t>Testing is the process of exercising a program with the specific intent of finding errors prior to delivery to the end user.</a:t>
            </a:r>
          </a:p>
        </p:txBody>
      </p:sp>
      <p:sp>
        <p:nvSpPr>
          <p:cNvPr id="2" name="مستطيل 1"/>
          <p:cNvSpPr/>
          <p:nvPr/>
        </p:nvSpPr>
        <p:spPr>
          <a:xfrm>
            <a:off x="539552" y="3429000"/>
            <a:ext cx="8136904" cy="707886"/>
          </a:xfrm>
          <a:prstGeom prst="rect">
            <a:avLst/>
          </a:prstGeom>
        </p:spPr>
        <p:txBody>
          <a:bodyPr wrap="square">
            <a:spAutoFit/>
          </a:bodyPr>
          <a:lstStyle/>
          <a:p>
            <a:pPr algn="r" rtl="1"/>
            <a:r>
              <a:rPr lang="ar-SA" sz="2000" b="1" dirty="0"/>
              <a:t>الاختبار هو عملية ممارسة برنامج مع نية محددة لإيجاد الأخطاء قبل تسليمها إلى المستخدم النهائي</a:t>
            </a:r>
            <a:endParaRPr lang="ar-SA" sz="2000" dirty="0"/>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45"/>
        <p:cNvGrpSpPr/>
        <p:nvPr/>
      </p:nvGrpSpPr>
      <p:grpSpPr>
        <a:xfrm>
          <a:off x="0" y="0"/>
          <a:ext cx="0" cy="0"/>
          <a:chOff x="0" y="0"/>
          <a:chExt cx="0" cy="0"/>
        </a:xfrm>
      </p:grpSpPr>
      <p:sp>
        <p:nvSpPr>
          <p:cNvPr id="447" name="Shape 44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448" name="Shape 448"/>
          <p:cNvSpPr txBox="1">
            <a:spLocks noGrp="1"/>
          </p:cNvSpPr>
          <p:nvPr>
            <p:ph type="title"/>
          </p:nvPr>
        </p:nvSpPr>
        <p:spPr>
          <a:xfrm>
            <a:off x="179512" y="188640"/>
            <a:ext cx="8136904" cy="660400"/>
          </a:xfrm>
          <a:prstGeom prst="rect">
            <a:avLst/>
          </a:prstGeom>
          <a:noFill/>
          <a:ln>
            <a:noFill/>
          </a:ln>
        </p:spPr>
        <p:txBody>
          <a:bodyPr lIns="63500" tIns="25400" rIns="63500" bIns="25400" anchor="t" anchorCtr="0">
            <a:noAutofit/>
          </a:bodyPr>
          <a:lstStyle/>
          <a:p>
            <a:pPr lvl="0" rtl="0">
              <a:spcBef>
                <a:spcPts val="0"/>
              </a:spcBef>
              <a:buClr>
                <a:schemeClr val="dk2"/>
              </a:buClr>
              <a:buSzPct val="25000"/>
            </a:pPr>
            <a:r>
              <a:rPr lang="en-US" sz="4000" b="0" i="0" u="none" strike="noStrike" cap="none" baseline="0" dirty="0">
                <a:solidFill>
                  <a:schemeClr val="dk2"/>
                </a:solidFill>
                <a:latin typeface="Helvetica Neue"/>
                <a:ea typeface="Helvetica Neue"/>
                <a:cs typeface="Helvetica Neue"/>
                <a:sym typeface="Helvetica Neue"/>
              </a:rPr>
              <a:t>Object-Oriented </a:t>
            </a:r>
            <a:r>
              <a:rPr lang="en-US" sz="4000" b="0" i="0" u="none" strike="noStrike" cap="none" baseline="0" dirty="0" smtClean="0">
                <a:solidFill>
                  <a:schemeClr val="dk2"/>
                </a:solidFill>
                <a:latin typeface="Helvetica Neue"/>
                <a:ea typeface="Helvetica Neue"/>
                <a:cs typeface="Helvetica Neue"/>
                <a:sym typeface="Helvetica Neue"/>
              </a:rPr>
              <a:t>Testing   </a:t>
            </a:r>
            <a:r>
              <a:rPr lang="ar-SA" sz="4000" cap="none" dirty="0">
                <a:solidFill>
                  <a:schemeClr val="dk2"/>
                </a:solidFill>
                <a:latin typeface="Helvetica Neue"/>
                <a:ea typeface="Helvetica Neue"/>
                <a:cs typeface="Helvetica Neue"/>
                <a:sym typeface="Helvetica Neue"/>
              </a:rPr>
              <a:t>اختبار الشيئية</a:t>
            </a:r>
            <a:endParaRPr lang="en-US" sz="4000" b="0" i="0" u="none" strike="noStrike" cap="none" baseline="0" dirty="0">
              <a:solidFill>
                <a:schemeClr val="dk2"/>
              </a:solidFill>
              <a:latin typeface="Helvetica Neue"/>
              <a:ea typeface="Helvetica Neue"/>
              <a:cs typeface="Helvetica Neue"/>
              <a:sym typeface="Helvetica Neue"/>
            </a:endParaRPr>
          </a:p>
        </p:txBody>
      </p:sp>
      <p:sp>
        <p:nvSpPr>
          <p:cNvPr id="449" name="Shape 449"/>
          <p:cNvSpPr txBox="1">
            <a:spLocks noGrp="1"/>
          </p:cNvSpPr>
          <p:nvPr>
            <p:ph idx="1"/>
          </p:nvPr>
        </p:nvSpPr>
        <p:spPr>
          <a:xfrm>
            <a:off x="251520" y="980728"/>
            <a:ext cx="8587680" cy="4373563"/>
          </a:xfrm>
          <a:prstGeom prst="rect">
            <a:avLst/>
          </a:prstGeom>
          <a:noFill/>
          <a:ln>
            <a:noFill/>
          </a:ln>
        </p:spPr>
        <p:txBody>
          <a:bodyPr lIns="90475" tIns="44450" rIns="90475" bIns="4445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800" b="0" i="0" u="none" strike="noStrike" cap="none" baseline="0" dirty="0">
                <a:solidFill>
                  <a:schemeClr val="dk1"/>
                </a:solidFill>
                <a:latin typeface="Helvetica Neue"/>
                <a:ea typeface="Helvetica Neue"/>
                <a:cs typeface="Helvetica Neue"/>
                <a:sym typeface="Helvetica Neue"/>
              </a:rPr>
              <a:t>begins by evaluating the correctness and consistency of the analysis and design models</a:t>
            </a:r>
          </a:p>
          <a:p>
            <a:pPr marL="342900" marR="0" lvl="0" indent="-342900" algn="l" rtl="0">
              <a:lnSpc>
                <a:spcPct val="90000"/>
              </a:lnSpc>
              <a:spcBef>
                <a:spcPts val="480"/>
              </a:spcBef>
              <a:spcAft>
                <a:spcPts val="0"/>
              </a:spcAft>
              <a:buClr>
                <a:schemeClr val="folHlink"/>
              </a:buClr>
              <a:buSzPct val="75000"/>
              <a:buFont typeface="Noto Symbol"/>
              <a:buChar char="■"/>
            </a:pPr>
            <a:r>
              <a:rPr lang="en-US" sz="2800" b="0" i="0" u="none" strike="noStrike" cap="none" baseline="0" dirty="0">
                <a:solidFill>
                  <a:schemeClr val="dk1"/>
                </a:solidFill>
                <a:latin typeface="Helvetica Neue"/>
                <a:ea typeface="Helvetica Neue"/>
                <a:cs typeface="Helvetica Neue"/>
                <a:sym typeface="Helvetica Neue"/>
              </a:rPr>
              <a:t>testing strategy changes</a:t>
            </a:r>
          </a:p>
          <a:p>
            <a:pPr marL="742950" marR="0" lvl="1" indent="-285750" algn="l" rtl="0">
              <a:lnSpc>
                <a:spcPct val="90000"/>
              </a:lnSpc>
              <a:spcBef>
                <a:spcPts val="400"/>
              </a:spcBef>
              <a:spcAft>
                <a:spcPts val="0"/>
              </a:spcAft>
              <a:buClr>
                <a:schemeClr val="folHlink"/>
              </a:buClr>
              <a:buSzPct val="70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the concept of the ‘unit’ broadens due to encapsulation</a:t>
            </a:r>
          </a:p>
          <a:p>
            <a:pPr marL="742950" marR="0" lvl="1" indent="-285750" algn="l" rtl="0">
              <a:lnSpc>
                <a:spcPct val="90000"/>
              </a:lnSpc>
              <a:spcBef>
                <a:spcPts val="400"/>
              </a:spcBef>
              <a:spcAft>
                <a:spcPts val="0"/>
              </a:spcAft>
              <a:buClr>
                <a:schemeClr val="folHlink"/>
              </a:buClr>
              <a:buSzPct val="70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integration focuses on classes and their execution across a ‘thread’ or in the context of a usage scenario</a:t>
            </a:r>
          </a:p>
          <a:p>
            <a:pPr marL="742950" marR="0" lvl="1" indent="-285750" algn="l" rtl="0">
              <a:lnSpc>
                <a:spcPct val="90000"/>
              </a:lnSpc>
              <a:spcBef>
                <a:spcPts val="400"/>
              </a:spcBef>
              <a:spcAft>
                <a:spcPts val="0"/>
              </a:spcAft>
              <a:buClr>
                <a:schemeClr val="folHlink"/>
              </a:buClr>
              <a:buSzPct val="70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validation uses conventional black box methods</a:t>
            </a:r>
          </a:p>
          <a:p>
            <a:pPr marL="342900" marR="0" lvl="0" indent="-342900" algn="l" rtl="0">
              <a:lnSpc>
                <a:spcPct val="90000"/>
              </a:lnSpc>
              <a:spcBef>
                <a:spcPts val="480"/>
              </a:spcBef>
              <a:spcAft>
                <a:spcPts val="0"/>
              </a:spcAft>
              <a:buClr>
                <a:schemeClr val="folHlink"/>
              </a:buClr>
              <a:buSzPct val="75000"/>
              <a:buFont typeface="Noto Symbol"/>
              <a:buChar char="■"/>
            </a:pPr>
            <a:r>
              <a:rPr lang="en-US" sz="2800" b="0" i="0" u="none" strike="noStrike" cap="none" baseline="0" dirty="0">
                <a:solidFill>
                  <a:schemeClr val="dk1"/>
                </a:solidFill>
                <a:latin typeface="Helvetica Neue"/>
                <a:ea typeface="Helvetica Neue"/>
                <a:cs typeface="Helvetica Neue"/>
                <a:sym typeface="Helvetica Neue"/>
              </a:rPr>
              <a:t>test case design draws on conventional methods, but also encompasses special features</a:t>
            </a:r>
          </a:p>
        </p:txBody>
      </p:sp>
      <p:sp>
        <p:nvSpPr>
          <p:cNvPr id="2" name="مستطيل 1"/>
          <p:cNvSpPr/>
          <p:nvPr/>
        </p:nvSpPr>
        <p:spPr>
          <a:xfrm>
            <a:off x="508698" y="4907340"/>
            <a:ext cx="7992888" cy="1569660"/>
          </a:xfrm>
          <a:prstGeom prst="rect">
            <a:avLst/>
          </a:prstGeom>
        </p:spPr>
        <p:txBody>
          <a:bodyPr wrap="square">
            <a:spAutoFit/>
          </a:bodyPr>
          <a:lstStyle/>
          <a:p>
            <a:pPr marL="285750" indent="-285750" algn="r" rtl="1">
              <a:buFont typeface="Arial" pitchFamily="34" charset="0"/>
              <a:buChar char="•"/>
            </a:pPr>
            <a:r>
              <a:rPr lang="ar-SA" sz="1600" dirty="0"/>
              <a:t>يبدأ تقييم صحة واتساق تحليل وتصميم النماذج</a:t>
            </a:r>
          </a:p>
          <a:p>
            <a:pPr marL="285750" indent="-285750" algn="r" rtl="1">
              <a:buFont typeface="Arial" pitchFamily="34" charset="0"/>
              <a:buChar char="•"/>
            </a:pPr>
            <a:r>
              <a:rPr lang="ar-SA" sz="1600" dirty="0"/>
              <a:t>تغييرات استراتيجية اختبار</a:t>
            </a:r>
          </a:p>
          <a:p>
            <a:pPr marL="285750" indent="-285750" algn="r" rtl="1">
              <a:buFont typeface="Arial" pitchFamily="34" charset="0"/>
              <a:buChar char="•"/>
            </a:pPr>
            <a:r>
              <a:rPr lang="ar-SA" sz="1600" dirty="0"/>
              <a:t>مفهوم 'وحدة' يوسع المقرر أن التغليف</a:t>
            </a:r>
          </a:p>
          <a:p>
            <a:pPr marL="285750" indent="-285750" algn="r" rtl="1">
              <a:buFont typeface="Arial" pitchFamily="34" charset="0"/>
              <a:buChar char="•"/>
            </a:pPr>
            <a:r>
              <a:rPr lang="ar-SA" sz="1600" dirty="0"/>
              <a:t>ويركز التكامل على الطبقات وتنفيذها عبر 'الموضوع' أو في سياق سيناريو الاستخدام</a:t>
            </a:r>
          </a:p>
          <a:p>
            <a:pPr marL="285750" indent="-285750" algn="r" rtl="1">
              <a:buFont typeface="Arial" pitchFamily="34" charset="0"/>
              <a:buChar char="•"/>
            </a:pPr>
            <a:r>
              <a:rPr lang="ar-SA" sz="1600" dirty="0"/>
              <a:t>يستخدم أساليب التحقق من صحة الصندوق الأسود التقليدية</a:t>
            </a:r>
          </a:p>
          <a:p>
            <a:pPr marL="285750" indent="-285750" algn="r" rtl="1">
              <a:buFont typeface="Arial" pitchFamily="34" charset="0"/>
              <a:buChar char="•"/>
            </a:pPr>
            <a:r>
              <a:rPr lang="ar-SA" sz="1600" dirty="0"/>
              <a:t>تصميم حالة اختبار يرسم على الأساليب التقليدية، ولكنها تشمل أيضا ميزات خاصة</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5" name="Shape 45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456" name="Shape 456"/>
          <p:cNvSpPr txBox="1">
            <a:spLocks noGrp="1"/>
          </p:cNvSpPr>
          <p:nvPr>
            <p:ph type="title"/>
          </p:nvPr>
        </p:nvSpPr>
        <p:spPr>
          <a:xfrm>
            <a:off x="323528" y="260648"/>
            <a:ext cx="6870700" cy="600075"/>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3600" b="0" i="0" u="none" strike="noStrike" cap="none" baseline="0" dirty="0">
                <a:solidFill>
                  <a:schemeClr val="dk2"/>
                </a:solidFill>
                <a:latin typeface="Helvetica Neue"/>
                <a:ea typeface="Helvetica Neue"/>
                <a:cs typeface="Helvetica Neue"/>
                <a:sym typeface="Helvetica Neue"/>
              </a:rPr>
              <a:t>Broadening the View of “Testing”</a:t>
            </a:r>
          </a:p>
        </p:txBody>
      </p:sp>
      <p:sp>
        <p:nvSpPr>
          <p:cNvPr id="457" name="Shape 457"/>
          <p:cNvSpPr txBox="1"/>
          <p:nvPr/>
        </p:nvSpPr>
        <p:spPr>
          <a:xfrm>
            <a:off x="190803" y="1196752"/>
            <a:ext cx="8485653" cy="4129086"/>
          </a:xfrm>
          <a:prstGeom prst="rect">
            <a:avLst/>
          </a:prstGeom>
          <a:noFill/>
          <a:ln>
            <a:noFill/>
          </a:ln>
        </p:spPr>
        <p:txBody>
          <a:bodyPr lIns="91425" tIns="45700" rIns="91425" bIns="45700" anchor="t" anchorCtr="0">
            <a:noAutofit/>
          </a:bodyPr>
          <a:lstStyle/>
          <a:p>
            <a:pPr marL="0" marR="0" lvl="0" indent="0" algn="l" rtl="0">
              <a:lnSpc>
                <a:spcPct val="150000"/>
              </a:lnSpc>
              <a:spcBef>
                <a:spcPts val="0"/>
              </a:spcBef>
              <a:spcAft>
                <a:spcPts val="0"/>
              </a:spcAft>
              <a:buClr>
                <a:schemeClr val="dk1"/>
              </a:buClr>
              <a:buSzPct val="25000"/>
              <a:buFont typeface="Times New Roman"/>
              <a:buNone/>
            </a:pPr>
            <a:r>
              <a:rPr lang="en-US" sz="2400" b="0" i="0" u="none" strike="noStrike" cap="none" baseline="0" dirty="0">
                <a:solidFill>
                  <a:schemeClr val="dk1"/>
                </a:solidFill>
                <a:latin typeface="Times New Roman"/>
                <a:ea typeface="Times New Roman"/>
                <a:cs typeface="Times New Roman"/>
                <a:sym typeface="Times New Roman"/>
              </a:rPr>
              <a:t>It can be argued that the review of OO analysis and design models is especially useful because the same semantic constructs (e.g., classes, attributes, operations, messages) appear at the analysis, design, and code level. Therefore, a problem in the definition of class attributes that is uncovered during analysis will circumvent side effects that might occur if the problem were not discovered until design or code (or even the next iteration of analysis). </a:t>
            </a:r>
          </a:p>
          <a:p>
            <a:pPr marL="0" marR="0" lvl="0" indent="0" algn="l" rtl="0">
              <a:lnSpc>
                <a:spcPct val="150000"/>
              </a:lnSpc>
              <a:spcBef>
                <a:spcPts val="0"/>
              </a:spcBef>
              <a:spcAft>
                <a:spcPts val="0"/>
              </a:spcAft>
              <a:buNone/>
            </a:pPr>
            <a:endParaRPr sz="2400" b="0" i="0" u="none" strike="noStrike" cap="none" baseline="0" dirty="0">
              <a:solidFill>
                <a:schemeClr val="dk1"/>
              </a:solidFill>
              <a:latin typeface="Times New Roman"/>
              <a:ea typeface="Times New Roman"/>
              <a:cs typeface="Times New Roman"/>
              <a:sym typeface="Times New Roman"/>
            </a:endParaRPr>
          </a:p>
        </p:txBody>
      </p:sp>
      <p:sp>
        <p:nvSpPr>
          <p:cNvPr id="2" name="مستطيل 1"/>
          <p:cNvSpPr/>
          <p:nvPr/>
        </p:nvSpPr>
        <p:spPr>
          <a:xfrm>
            <a:off x="6876256" y="404664"/>
            <a:ext cx="2127505" cy="369332"/>
          </a:xfrm>
          <a:prstGeom prst="rect">
            <a:avLst/>
          </a:prstGeom>
        </p:spPr>
        <p:txBody>
          <a:bodyPr wrap="none">
            <a:spAutoFit/>
          </a:bodyPr>
          <a:lstStyle/>
          <a:p>
            <a:r>
              <a:rPr lang="ar-SA" sz="1800" dirty="0"/>
              <a:t>توسيع وجهة نظر "اختبار"</a:t>
            </a:r>
          </a:p>
        </p:txBody>
      </p:sp>
      <p:sp>
        <p:nvSpPr>
          <p:cNvPr id="3" name="مستطيل 2"/>
          <p:cNvSpPr/>
          <p:nvPr/>
        </p:nvSpPr>
        <p:spPr>
          <a:xfrm>
            <a:off x="395536" y="5338011"/>
            <a:ext cx="8136904" cy="1200329"/>
          </a:xfrm>
          <a:prstGeom prst="rect">
            <a:avLst/>
          </a:prstGeom>
        </p:spPr>
        <p:txBody>
          <a:bodyPr wrap="square">
            <a:spAutoFit/>
          </a:bodyPr>
          <a:lstStyle/>
          <a:p>
            <a:pPr algn="r" rtl="1"/>
            <a:r>
              <a:rPr lang="ar-SA" sz="1800" dirty="0"/>
              <a:t>ويمكن القول أن استعراض تحليل </a:t>
            </a:r>
            <a:r>
              <a:rPr lang="en-US" sz="1800" dirty="0"/>
              <a:t>OO </a:t>
            </a:r>
            <a:r>
              <a:rPr lang="ar-SA" sz="1800" dirty="0"/>
              <a:t>ونماذج تصميم مفيد خصوصا لأن نفس البنى الدلالية (على سبيل المثال، والطبقات، والصفات، والعمليات، الرسائل) تظهر في التحليل والتصميم، ومستوى التعليمات البرمجية. ولذلك، فإن المشكلة في تعريف الطبقة الصفات التي كشفت خلال تحليل والالتفاف الآثار الجانبية التي قد تحدث إذا لم يتم اكتشاف المشكلة حتى تصميم أو رمز (أو حتى التكرار التالي من التحليل).</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61"/>
        <p:cNvGrpSpPr/>
        <p:nvPr/>
      </p:nvGrpSpPr>
      <p:grpSpPr>
        <a:xfrm>
          <a:off x="0" y="0"/>
          <a:ext cx="0" cy="0"/>
          <a:chOff x="0" y="0"/>
          <a:chExt cx="0" cy="0"/>
        </a:xfrm>
      </p:grpSpPr>
      <p:sp>
        <p:nvSpPr>
          <p:cNvPr id="463" name="Shape 46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464" name="Shape 464"/>
          <p:cNvSpPr txBox="1">
            <a:spLocks noGrp="1"/>
          </p:cNvSpPr>
          <p:nvPr>
            <p:ph type="title"/>
          </p:nvPr>
        </p:nvSpPr>
        <p:spPr>
          <a:xfrm>
            <a:off x="199054" y="188640"/>
            <a:ext cx="6516687" cy="711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the CRC Model</a:t>
            </a:r>
          </a:p>
        </p:txBody>
      </p:sp>
      <p:sp>
        <p:nvSpPr>
          <p:cNvPr id="465" name="Shape 465"/>
          <p:cNvSpPr txBox="1"/>
          <p:nvPr/>
        </p:nvSpPr>
        <p:spPr>
          <a:xfrm>
            <a:off x="323528" y="1268760"/>
            <a:ext cx="8380933" cy="3754437"/>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dk1"/>
              </a:buClr>
              <a:buSzPct val="25000"/>
              <a:buFont typeface="Quattrocento"/>
              <a:buNone/>
            </a:pPr>
            <a:r>
              <a:rPr lang="en-US" sz="1800" b="0" i="0" u="none" strike="noStrike" cap="none" baseline="0" dirty="0">
                <a:solidFill>
                  <a:schemeClr val="dk1"/>
                </a:solidFill>
                <a:latin typeface="Quattrocento"/>
                <a:ea typeface="Quattrocento"/>
                <a:cs typeface="Quattrocento"/>
                <a:sym typeface="Quattrocento"/>
              </a:rPr>
              <a:t>1.  Revisit the CRC model and the object-relationship model.</a:t>
            </a:r>
          </a:p>
          <a:p>
            <a:pPr marL="0" marR="0" lvl="0" indent="0" algn="l" rtl="0">
              <a:lnSpc>
                <a:spcPct val="90000"/>
              </a:lnSpc>
              <a:spcBef>
                <a:spcPts val="900"/>
              </a:spcBef>
              <a:spcAft>
                <a:spcPts val="0"/>
              </a:spcAft>
              <a:buClr>
                <a:schemeClr val="dk1"/>
              </a:buClr>
              <a:buSzPct val="25000"/>
              <a:buFont typeface="Quattrocento"/>
              <a:buNone/>
            </a:pPr>
            <a:r>
              <a:rPr lang="en-US" sz="1800" b="0" i="0" u="none" strike="noStrike" cap="none" baseline="0" dirty="0">
                <a:solidFill>
                  <a:schemeClr val="dk1"/>
                </a:solidFill>
                <a:latin typeface="Quattrocento"/>
                <a:ea typeface="Quattrocento"/>
                <a:cs typeface="Quattrocento"/>
                <a:sym typeface="Quattrocento"/>
              </a:rPr>
              <a:t>2.  Inspect the description of each CRC index card to determine if a delegated responsibility is part of the collaborator’s definition.</a:t>
            </a:r>
          </a:p>
          <a:p>
            <a:pPr marL="0" marR="0" lvl="0" indent="0" algn="l" rtl="0">
              <a:lnSpc>
                <a:spcPct val="90000"/>
              </a:lnSpc>
              <a:spcBef>
                <a:spcPts val="900"/>
              </a:spcBef>
              <a:spcAft>
                <a:spcPts val="0"/>
              </a:spcAft>
              <a:buClr>
                <a:schemeClr val="dk1"/>
              </a:buClr>
              <a:buSzPct val="25000"/>
              <a:buFont typeface="Quattrocento"/>
              <a:buNone/>
            </a:pPr>
            <a:r>
              <a:rPr lang="en-US" sz="1800" b="0" i="0" u="none" strike="noStrike" cap="none" baseline="0" dirty="0">
                <a:solidFill>
                  <a:schemeClr val="dk1"/>
                </a:solidFill>
                <a:latin typeface="Quattrocento"/>
                <a:ea typeface="Quattrocento"/>
                <a:cs typeface="Quattrocento"/>
                <a:sym typeface="Quattrocento"/>
              </a:rPr>
              <a:t>3.  Invert the connection to ensure that each collaborator that is asked for service is receiving requests from a reasonable source.</a:t>
            </a:r>
          </a:p>
          <a:p>
            <a:pPr marL="0" marR="0" lvl="0" indent="0" algn="l" rtl="0">
              <a:lnSpc>
                <a:spcPct val="90000"/>
              </a:lnSpc>
              <a:spcBef>
                <a:spcPts val="900"/>
              </a:spcBef>
              <a:spcAft>
                <a:spcPts val="0"/>
              </a:spcAft>
              <a:buClr>
                <a:schemeClr val="dk1"/>
              </a:buClr>
              <a:buSzPct val="25000"/>
              <a:buFont typeface="Quattrocento"/>
              <a:buNone/>
            </a:pPr>
            <a:r>
              <a:rPr lang="en-US" sz="1800" b="0" i="0" u="none" strike="noStrike" cap="none" baseline="0" dirty="0">
                <a:solidFill>
                  <a:schemeClr val="dk1"/>
                </a:solidFill>
                <a:latin typeface="Quattrocento"/>
                <a:ea typeface="Quattrocento"/>
                <a:cs typeface="Quattrocento"/>
                <a:sym typeface="Quattrocento"/>
              </a:rPr>
              <a:t>4.  Using the inverted connections examined in step 3, determine whether other classes might be required or whether responsibilities are properly grouped among the classes.</a:t>
            </a:r>
          </a:p>
          <a:p>
            <a:pPr marL="0" marR="0" lvl="0" indent="0" algn="l" rtl="0">
              <a:lnSpc>
                <a:spcPct val="90000"/>
              </a:lnSpc>
              <a:spcBef>
                <a:spcPts val="900"/>
              </a:spcBef>
              <a:spcAft>
                <a:spcPts val="0"/>
              </a:spcAft>
              <a:buClr>
                <a:schemeClr val="dk1"/>
              </a:buClr>
              <a:buSzPct val="25000"/>
              <a:buFont typeface="Quattrocento"/>
              <a:buNone/>
            </a:pPr>
            <a:r>
              <a:rPr lang="en-US" sz="1800" b="0" i="0" u="none" strike="noStrike" cap="none" baseline="0" dirty="0">
                <a:solidFill>
                  <a:schemeClr val="dk1"/>
                </a:solidFill>
                <a:latin typeface="Quattrocento"/>
                <a:ea typeface="Quattrocento"/>
                <a:cs typeface="Quattrocento"/>
                <a:sym typeface="Quattrocento"/>
              </a:rPr>
              <a:t>5.  Determine whether widely requested responsibilities might be combined into a single responsibility.</a:t>
            </a:r>
          </a:p>
          <a:p>
            <a:pPr marL="0" marR="0" lvl="0" indent="0" algn="l" rtl="0">
              <a:lnSpc>
                <a:spcPct val="90000"/>
              </a:lnSpc>
              <a:spcBef>
                <a:spcPts val="900"/>
              </a:spcBef>
              <a:spcAft>
                <a:spcPts val="0"/>
              </a:spcAft>
              <a:buClr>
                <a:schemeClr val="dk1"/>
              </a:buClr>
              <a:buSzPct val="25000"/>
              <a:buFont typeface="Quattrocento"/>
              <a:buNone/>
            </a:pPr>
            <a:r>
              <a:rPr lang="en-US" sz="1800" b="0" i="0" u="none" strike="noStrike" cap="none" baseline="0" dirty="0">
                <a:solidFill>
                  <a:schemeClr val="dk1"/>
                </a:solidFill>
                <a:latin typeface="Quattrocento"/>
                <a:ea typeface="Quattrocento"/>
                <a:cs typeface="Quattrocento"/>
                <a:sym typeface="Quattrocento"/>
              </a:rPr>
              <a:t>6.  Steps 1 to 5 are applied iteratively to each class and through each evolution of the analysis model.</a:t>
            </a:r>
          </a:p>
        </p:txBody>
      </p:sp>
      <p:sp>
        <p:nvSpPr>
          <p:cNvPr id="2" name="مستطيل 1"/>
          <p:cNvSpPr/>
          <p:nvPr/>
        </p:nvSpPr>
        <p:spPr>
          <a:xfrm>
            <a:off x="6817406" y="404664"/>
            <a:ext cx="1887055" cy="400110"/>
          </a:xfrm>
          <a:prstGeom prst="rect">
            <a:avLst/>
          </a:prstGeom>
        </p:spPr>
        <p:txBody>
          <a:bodyPr wrap="none">
            <a:spAutoFit/>
          </a:bodyPr>
          <a:lstStyle/>
          <a:p>
            <a:r>
              <a:rPr lang="ar-SA" sz="2000" dirty="0"/>
              <a:t>اختبار نموذج </a:t>
            </a:r>
            <a:r>
              <a:rPr lang="en-US" sz="2000" dirty="0"/>
              <a:t>CRC</a:t>
            </a:r>
            <a:endParaRPr lang="ar-SA" sz="2000" dirty="0"/>
          </a:p>
        </p:txBody>
      </p:sp>
      <p:sp>
        <p:nvSpPr>
          <p:cNvPr id="3" name="مستطيل 2"/>
          <p:cNvSpPr/>
          <p:nvPr/>
        </p:nvSpPr>
        <p:spPr>
          <a:xfrm>
            <a:off x="179512" y="5023197"/>
            <a:ext cx="8352928" cy="1600438"/>
          </a:xfrm>
          <a:prstGeom prst="rect">
            <a:avLst/>
          </a:prstGeom>
        </p:spPr>
        <p:txBody>
          <a:bodyPr wrap="square">
            <a:spAutoFit/>
          </a:bodyPr>
          <a:lstStyle/>
          <a:p>
            <a:pPr algn="r" rtl="1"/>
            <a:r>
              <a:rPr lang="ar-SA" dirty="0"/>
              <a:t>1. إعادة النظر في نموذج اتفاقية حقوق الطفل ونموذج كائن العلاقة.</a:t>
            </a:r>
          </a:p>
          <a:p>
            <a:pPr algn="r" rtl="1"/>
            <a:r>
              <a:rPr lang="ar-SA" dirty="0"/>
              <a:t>2. فحص في وصف كل بطاقة الرقم القياسي </a:t>
            </a:r>
            <a:r>
              <a:rPr lang="en-US" dirty="0"/>
              <a:t>CRC </a:t>
            </a:r>
            <a:r>
              <a:rPr lang="ar-SA" dirty="0"/>
              <a:t>لتحديد ما إذا مسؤولية تفويض جزء من التعريف متعاون و.</a:t>
            </a:r>
          </a:p>
          <a:p>
            <a:pPr algn="r" rtl="1"/>
            <a:r>
              <a:rPr lang="ar-SA" dirty="0"/>
              <a:t>3. عكس الاتصال لضمان أن كل متعاون أن يطلب للخدمة يتلقى طلبات من مصدر معقول.</a:t>
            </a:r>
          </a:p>
          <a:p>
            <a:pPr algn="r" rtl="1"/>
            <a:r>
              <a:rPr lang="ar-SA" dirty="0"/>
              <a:t>4. عن طريق الاتصالات مقلوب درست في الخطوة 3، تحديد ما إذا كانت الطبقات الأخرى قد تكون مطلوبة أو ما إذا كان يتم تجميع المسؤوليات بشكل صحيح بين الطبقات.</a:t>
            </a:r>
          </a:p>
          <a:p>
            <a:pPr algn="r" rtl="1"/>
            <a:r>
              <a:rPr lang="ar-SA" dirty="0"/>
              <a:t>5. تحديد ما إذا كانت المسؤوليات المطلوبة على نطاق واسع يمكن دمجها مسؤولية واحدة.</a:t>
            </a:r>
          </a:p>
          <a:p>
            <a:pPr algn="r" rtl="1"/>
            <a:r>
              <a:rPr lang="ar-SA" dirty="0"/>
              <a:t>6. خطوات 1-5 يتم تطبيقها بشكل متكرر لكل فئة وخلال كل تطور نموذج التحليل.</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69"/>
        <p:cNvGrpSpPr/>
        <p:nvPr/>
      </p:nvGrpSpPr>
      <p:grpSpPr>
        <a:xfrm>
          <a:off x="0" y="0"/>
          <a:ext cx="0" cy="0"/>
          <a:chOff x="0" y="0"/>
          <a:chExt cx="0" cy="0"/>
        </a:xfrm>
      </p:grpSpPr>
      <p:sp>
        <p:nvSpPr>
          <p:cNvPr id="472" name="Shape 472"/>
          <p:cNvSpPr txBox="1">
            <a:spLocks noGrp="1"/>
          </p:cNvSpPr>
          <p:nvPr>
            <p:ph type="title"/>
          </p:nvPr>
        </p:nvSpPr>
        <p:spPr>
          <a:xfrm>
            <a:off x="179512" y="188640"/>
            <a:ext cx="4757737"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OO Testing Strategy</a:t>
            </a:r>
          </a:p>
        </p:txBody>
      </p:sp>
      <p:sp>
        <p:nvSpPr>
          <p:cNvPr id="473" name="Shape 473"/>
          <p:cNvSpPr txBox="1">
            <a:spLocks noGrp="1"/>
          </p:cNvSpPr>
          <p:nvPr>
            <p:ph idx="1"/>
          </p:nvPr>
        </p:nvSpPr>
        <p:spPr>
          <a:xfrm>
            <a:off x="167511" y="980728"/>
            <a:ext cx="8671689" cy="4497387"/>
          </a:xfrm>
          <a:prstGeom prst="rect">
            <a:avLst/>
          </a:prstGeom>
          <a:noFill/>
          <a:ln>
            <a:noFill/>
          </a:ln>
        </p:spPr>
        <p:txBody>
          <a:bodyPr lIns="90475" tIns="44450" rIns="90475" bIns="4445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class testing is the equivalent of unit testing</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operations within the class are tested</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the state behavior of the class is examined</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integration applied three different strategies</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thread-based testing—integrates the set of classes required to respond to one input or event</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use-based testing—integrates the set of classes required to respond to one use case</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cluster testing—integrates the set of classes required to demonstrate one collaboration</a:t>
            </a:r>
          </a:p>
        </p:txBody>
      </p:sp>
      <p:sp>
        <p:nvSpPr>
          <p:cNvPr id="2" name="مستطيل 1"/>
          <p:cNvSpPr/>
          <p:nvPr/>
        </p:nvSpPr>
        <p:spPr>
          <a:xfrm>
            <a:off x="683568" y="4674275"/>
            <a:ext cx="7848872" cy="1815882"/>
          </a:xfrm>
          <a:prstGeom prst="rect">
            <a:avLst/>
          </a:prstGeom>
        </p:spPr>
        <p:txBody>
          <a:bodyPr wrap="square">
            <a:spAutoFit/>
          </a:bodyPr>
          <a:lstStyle/>
          <a:p>
            <a:pPr algn="r" rtl="1"/>
            <a:r>
              <a:rPr lang="ar-SA" sz="1600" dirty="0"/>
              <a:t>اختبار الطبقة هو ما يعادل اختبار وحدة</a:t>
            </a:r>
          </a:p>
          <a:p>
            <a:pPr algn="r" rtl="1"/>
            <a:r>
              <a:rPr lang="ar-SA" sz="1600" dirty="0"/>
              <a:t>ويتم اختبار عمليات داخل الطبقة</a:t>
            </a:r>
          </a:p>
          <a:p>
            <a:pPr algn="r" rtl="1"/>
            <a:r>
              <a:rPr lang="ar-SA" sz="1600" dirty="0"/>
              <a:t>يتم فحص سلوك الدولة من الطبقة</a:t>
            </a:r>
          </a:p>
          <a:p>
            <a:pPr algn="r" rtl="1"/>
            <a:r>
              <a:rPr lang="ar-SA" sz="1600" dirty="0"/>
              <a:t>دمج تطبيق ثلاث استراتيجيات مختلفة</a:t>
            </a:r>
          </a:p>
          <a:p>
            <a:pPr algn="r" rtl="1"/>
            <a:r>
              <a:rPr lang="ar-SA" sz="1600" dirty="0"/>
              <a:t>القائم على موضوع الاختبار يدمج مجموعة من الطبقات المطلوبة للرد على مدخل واحد أو الحدث</a:t>
            </a:r>
          </a:p>
          <a:p>
            <a:pPr algn="r" rtl="1"/>
            <a:r>
              <a:rPr lang="ar-SA" sz="1600" dirty="0"/>
              <a:t>استخدام المستندة الاختبار يدمج مجموعة من الطبقات المطلوبة للرد على حالة استخدام واحد</a:t>
            </a:r>
          </a:p>
          <a:p>
            <a:pPr algn="r" rtl="1"/>
            <a:r>
              <a:rPr lang="ar-SA" sz="1600" dirty="0"/>
              <a:t>مجموعة الاختبار يدمج مجموعة من الطبقات المطلوبة لإثبات التعاون احدة</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77"/>
        <p:cNvGrpSpPr/>
        <p:nvPr/>
      </p:nvGrpSpPr>
      <p:grpSpPr>
        <a:xfrm>
          <a:off x="0" y="0"/>
          <a:ext cx="0" cy="0"/>
          <a:chOff x="0" y="0"/>
          <a:chExt cx="0" cy="0"/>
        </a:xfrm>
      </p:grpSpPr>
      <p:sp>
        <p:nvSpPr>
          <p:cNvPr id="478" name="Shape 478"/>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479" name="Shape 47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480" name="Shape 480"/>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WebApp Testing - I</a:t>
            </a:r>
          </a:p>
        </p:txBody>
      </p:sp>
      <p:sp>
        <p:nvSpPr>
          <p:cNvPr id="481" name="Shape 481"/>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a:solidFill>
                  <a:schemeClr val="dk1"/>
                </a:solidFill>
                <a:latin typeface="Quattrocento"/>
                <a:ea typeface="Quattrocento"/>
                <a:cs typeface="Quattrocento"/>
                <a:sym typeface="Quattrocento"/>
              </a:rPr>
              <a:t>The content model for the WebApp is reviewed to uncover errors. </a:t>
            </a:r>
          </a:p>
          <a:p>
            <a:pPr marL="342900" marR="0" lvl="0" indent="-342900" algn="l" rtl="0">
              <a:lnSpc>
                <a:spcPct val="100000"/>
              </a:lnSpc>
              <a:spcBef>
                <a:spcPts val="300"/>
              </a:spcBef>
              <a:spcAft>
                <a:spcPts val="0"/>
              </a:spcAft>
              <a:buClr>
                <a:schemeClr val="folHlink"/>
              </a:buClr>
              <a:buSzPct val="75000"/>
              <a:buFont typeface="Noto Symbol"/>
              <a:buChar char="■"/>
            </a:pPr>
            <a:r>
              <a:rPr lang="en-US" sz="2400" b="0" i="0" u="none" strike="noStrike" cap="none" baseline="0">
                <a:solidFill>
                  <a:schemeClr val="dk1"/>
                </a:solidFill>
                <a:latin typeface="Quattrocento"/>
                <a:ea typeface="Quattrocento"/>
                <a:cs typeface="Quattrocento"/>
                <a:sym typeface="Quattrocento"/>
              </a:rPr>
              <a:t>The interface model is reviewed to ensure that all use cases can be accommodated. </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a:solidFill>
                  <a:schemeClr val="dk1"/>
                </a:solidFill>
                <a:latin typeface="Quattrocento"/>
                <a:ea typeface="Quattrocento"/>
                <a:cs typeface="Quattrocento"/>
                <a:sym typeface="Quattrocento"/>
              </a:rPr>
              <a:t>The design model for the WebApp is reviewed to uncover navigation errors. </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a:solidFill>
                  <a:schemeClr val="dk1"/>
                </a:solidFill>
                <a:latin typeface="Quattrocento"/>
                <a:ea typeface="Quattrocento"/>
                <a:cs typeface="Quattrocento"/>
                <a:sym typeface="Quattrocento"/>
              </a:rPr>
              <a:t>The user interface is tested to uncover errors in presentation and/or navigation mechanics.</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a:solidFill>
                  <a:schemeClr val="dk1"/>
                </a:solidFill>
                <a:latin typeface="Quattrocento"/>
                <a:ea typeface="Quattrocento"/>
                <a:cs typeface="Quattrocento"/>
                <a:sym typeface="Quattrocento"/>
              </a:rPr>
              <a:t>Each functional component is unit tested. </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85"/>
        <p:cNvGrpSpPr/>
        <p:nvPr/>
      </p:nvGrpSpPr>
      <p:grpSpPr>
        <a:xfrm>
          <a:off x="0" y="0"/>
          <a:ext cx="0" cy="0"/>
          <a:chOff x="0" y="0"/>
          <a:chExt cx="0" cy="0"/>
        </a:xfrm>
      </p:grpSpPr>
      <p:sp>
        <p:nvSpPr>
          <p:cNvPr id="486" name="Shape 486"/>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487" name="Shape 48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488" name="Shape 488"/>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WebApp Testing - II</a:t>
            </a:r>
          </a:p>
        </p:txBody>
      </p:sp>
      <p:sp>
        <p:nvSpPr>
          <p:cNvPr id="489" name="Shape 489"/>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a:solidFill>
                  <a:schemeClr val="dk1"/>
                </a:solidFill>
                <a:latin typeface="Quattrocento"/>
                <a:ea typeface="Quattrocento"/>
                <a:cs typeface="Quattrocento"/>
                <a:sym typeface="Quattrocento"/>
              </a:rPr>
              <a:t>Navigation throughout the architecture is tested.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a:solidFill>
                  <a:schemeClr val="dk1"/>
                </a:solidFill>
                <a:latin typeface="Quattrocento"/>
                <a:ea typeface="Quattrocento"/>
                <a:cs typeface="Quattrocento"/>
                <a:sym typeface="Quattrocento"/>
              </a:rPr>
              <a:t>The WebApp is implemented in a variety of different environmental configurations and is tested for compatibility with each configuration.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a:solidFill>
                  <a:schemeClr val="dk1"/>
                </a:solidFill>
                <a:latin typeface="Quattrocento"/>
                <a:ea typeface="Quattrocento"/>
                <a:cs typeface="Quattrocento"/>
                <a:sym typeface="Quattrocento"/>
              </a:rPr>
              <a:t>Security tests are conducted in an attempt to exploit vulnerabilities in the WebApp or within its environment.</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a:solidFill>
                  <a:schemeClr val="dk1"/>
                </a:solidFill>
                <a:latin typeface="Quattrocento"/>
                <a:ea typeface="Quattrocento"/>
                <a:cs typeface="Quattrocento"/>
                <a:sym typeface="Quattrocento"/>
              </a:rPr>
              <a:t>Performance tests are conducted.</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a:solidFill>
                  <a:schemeClr val="dk1"/>
                </a:solidFill>
                <a:latin typeface="Quattrocento"/>
                <a:ea typeface="Quattrocento"/>
                <a:cs typeface="Quattrocento"/>
                <a:sym typeface="Quattrocento"/>
              </a:rPr>
              <a:t>The WebApp is tested by a controlled and monitored population of end-users. The results of their interaction with the system are evaluated for content and navigation errors, usability concerns, compatibility concerns, and WebApp reliability and performance.</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93"/>
        <p:cNvGrpSpPr/>
        <p:nvPr/>
      </p:nvGrpSpPr>
      <p:grpSpPr>
        <a:xfrm>
          <a:off x="0" y="0"/>
          <a:ext cx="0" cy="0"/>
          <a:chOff x="0" y="0"/>
          <a:chExt cx="0" cy="0"/>
        </a:xfrm>
      </p:grpSpPr>
      <p:sp>
        <p:nvSpPr>
          <p:cNvPr id="494" name="Shape 494"/>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495" name="Shape 49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496" name="Shape 496"/>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MobileApp Testing</a:t>
            </a:r>
          </a:p>
        </p:txBody>
      </p:sp>
      <p:sp>
        <p:nvSpPr>
          <p:cNvPr id="497" name="Shape 497"/>
          <p:cNvSpPr txBox="1">
            <a:spLocks noGrp="1"/>
          </p:cNvSpPr>
          <p:nvPr>
            <p:ph idx="1"/>
          </p:nvPr>
        </p:nvSpPr>
        <p:spPr>
          <a:xfrm>
            <a:off x="1828800" y="1905000"/>
            <a:ext cx="6934199" cy="4419599"/>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0" i="0" u="none" strike="noStrike" cap="none" baseline="0">
                <a:solidFill>
                  <a:srgbClr val="FF0000"/>
                </a:solidFill>
                <a:latin typeface="Helvetica Neue"/>
                <a:ea typeface="Helvetica Neue"/>
                <a:cs typeface="Helvetica Neue"/>
                <a:sym typeface="Helvetica Neue"/>
              </a:rPr>
              <a:t>User experience testing </a:t>
            </a:r>
            <a:r>
              <a:rPr lang="en-US" sz="2000" b="0" i="0" u="none" strike="noStrike" cap="none" baseline="0">
                <a:solidFill>
                  <a:schemeClr val="dk1"/>
                </a:solidFill>
                <a:latin typeface="Helvetica Neue"/>
                <a:ea typeface="Helvetica Neue"/>
                <a:cs typeface="Helvetica Neue"/>
                <a:sym typeface="Helvetica Neue"/>
              </a:rPr>
              <a:t>– ensuring app meets stakeholder usability and accessibility expectations</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a:solidFill>
                  <a:srgbClr val="FF0000"/>
                </a:solidFill>
                <a:latin typeface="Helvetica Neue"/>
                <a:ea typeface="Helvetica Neue"/>
                <a:cs typeface="Helvetica Neue"/>
                <a:sym typeface="Helvetica Neue"/>
              </a:rPr>
              <a:t>Device compatibility testing</a:t>
            </a:r>
            <a:r>
              <a:rPr lang="en-US" sz="2000" b="0" i="0" u="none" strike="noStrike" cap="none" baseline="0">
                <a:solidFill>
                  <a:schemeClr val="dk1"/>
                </a:solidFill>
                <a:latin typeface="Helvetica Neue"/>
                <a:ea typeface="Helvetica Neue"/>
                <a:cs typeface="Helvetica Neue"/>
                <a:sym typeface="Helvetica Neue"/>
              </a:rPr>
              <a:t> – testing on multiple devices</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a:solidFill>
                  <a:srgbClr val="FF0000"/>
                </a:solidFill>
                <a:latin typeface="Helvetica Neue"/>
                <a:ea typeface="Helvetica Neue"/>
                <a:cs typeface="Helvetica Neue"/>
                <a:sym typeface="Helvetica Neue"/>
              </a:rPr>
              <a:t>Performance testing </a:t>
            </a:r>
            <a:r>
              <a:rPr lang="en-US" sz="2000" b="0" i="0" u="none" strike="noStrike" cap="none" baseline="0">
                <a:solidFill>
                  <a:schemeClr val="dk1"/>
                </a:solidFill>
                <a:latin typeface="Helvetica Neue"/>
                <a:ea typeface="Helvetica Neue"/>
                <a:cs typeface="Helvetica Neue"/>
                <a:sym typeface="Helvetica Neue"/>
              </a:rPr>
              <a:t>– testing non-functional requirements </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a:solidFill>
                  <a:srgbClr val="FF0000"/>
                </a:solidFill>
                <a:latin typeface="Helvetica Neue"/>
                <a:ea typeface="Helvetica Neue"/>
                <a:cs typeface="Helvetica Neue"/>
                <a:sym typeface="Helvetica Neue"/>
              </a:rPr>
              <a:t>Connectivity testing </a:t>
            </a:r>
            <a:r>
              <a:rPr lang="en-US" sz="2000" b="0" i="0" u="none" strike="noStrike" cap="none" baseline="0">
                <a:solidFill>
                  <a:schemeClr val="dk1"/>
                </a:solidFill>
                <a:latin typeface="Helvetica Neue"/>
                <a:ea typeface="Helvetica Neue"/>
                <a:cs typeface="Helvetica Neue"/>
                <a:sym typeface="Helvetica Neue"/>
              </a:rPr>
              <a:t>– testing ability of app to connect reliably</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a:solidFill>
                  <a:srgbClr val="FF0000"/>
                </a:solidFill>
                <a:latin typeface="Helvetica Neue"/>
                <a:ea typeface="Helvetica Neue"/>
                <a:cs typeface="Helvetica Neue"/>
                <a:sym typeface="Helvetica Neue"/>
              </a:rPr>
              <a:t>Security testing </a:t>
            </a:r>
            <a:r>
              <a:rPr lang="en-US" sz="2000" b="0" i="0" u="none" strike="noStrike" cap="none" baseline="0">
                <a:solidFill>
                  <a:schemeClr val="dk1"/>
                </a:solidFill>
                <a:latin typeface="Helvetica Neue"/>
                <a:ea typeface="Helvetica Neue"/>
                <a:cs typeface="Helvetica Neue"/>
                <a:sym typeface="Helvetica Neue"/>
              </a:rPr>
              <a:t>– ensuring app meets stakeholder security expectations</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a:solidFill>
                  <a:srgbClr val="FF0000"/>
                </a:solidFill>
                <a:latin typeface="Helvetica Neue"/>
                <a:ea typeface="Helvetica Neue"/>
                <a:cs typeface="Helvetica Neue"/>
                <a:sym typeface="Helvetica Neue"/>
              </a:rPr>
              <a:t>Testing-in-the-wild</a:t>
            </a:r>
            <a:r>
              <a:rPr lang="en-US" sz="2000" b="0" i="0" u="none" strike="noStrike" cap="none" baseline="0">
                <a:solidFill>
                  <a:schemeClr val="dk1"/>
                </a:solidFill>
                <a:latin typeface="Helvetica Neue"/>
                <a:ea typeface="Helvetica Neue"/>
                <a:cs typeface="Helvetica Neue"/>
                <a:sym typeface="Helvetica Neue"/>
              </a:rPr>
              <a:t> – testing app on user devices in actual user environments</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a:solidFill>
                  <a:srgbClr val="FF0000"/>
                </a:solidFill>
                <a:latin typeface="Helvetica Neue"/>
                <a:ea typeface="Helvetica Neue"/>
                <a:cs typeface="Helvetica Neue"/>
                <a:sym typeface="Helvetica Neue"/>
              </a:rPr>
              <a:t>Certification testing </a:t>
            </a:r>
            <a:r>
              <a:rPr lang="en-US" sz="2000" b="0" i="0" u="none" strike="noStrike" cap="none" baseline="0">
                <a:solidFill>
                  <a:schemeClr val="dk1"/>
                </a:solidFill>
                <a:latin typeface="Helvetica Neue"/>
                <a:ea typeface="Helvetica Neue"/>
                <a:cs typeface="Helvetica Neue"/>
                <a:sym typeface="Helvetica Neue"/>
              </a:rPr>
              <a:t>– app meets the distribution standards</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01"/>
        <p:cNvGrpSpPr/>
        <p:nvPr/>
      </p:nvGrpSpPr>
      <p:grpSpPr>
        <a:xfrm>
          <a:off x="0" y="0"/>
          <a:ext cx="0" cy="0"/>
          <a:chOff x="0" y="0"/>
          <a:chExt cx="0" cy="0"/>
        </a:xfrm>
      </p:grpSpPr>
      <p:sp>
        <p:nvSpPr>
          <p:cNvPr id="502" name="Shape 502"/>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503" name="Shape 50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504" name="Shape 504"/>
          <p:cNvSpPr txBox="1">
            <a:spLocks noGrp="1"/>
          </p:cNvSpPr>
          <p:nvPr>
            <p:ph type="title"/>
          </p:nvPr>
        </p:nvSpPr>
        <p:spPr>
          <a:xfrm>
            <a:off x="1295400" y="990600"/>
            <a:ext cx="5303836" cy="685799"/>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High Order Testing</a:t>
            </a:r>
          </a:p>
        </p:txBody>
      </p:sp>
      <p:sp>
        <p:nvSpPr>
          <p:cNvPr id="505" name="Shape 505"/>
          <p:cNvSpPr txBox="1">
            <a:spLocks noGrp="1"/>
          </p:cNvSpPr>
          <p:nvPr>
            <p:ph idx="1"/>
          </p:nvPr>
        </p:nvSpPr>
        <p:spPr>
          <a:xfrm>
            <a:off x="1905000" y="1828800"/>
            <a:ext cx="6319837" cy="41148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1400" b="0" i="0" u="none" strike="noStrike" cap="none" baseline="0">
                <a:solidFill>
                  <a:schemeClr val="folHlink"/>
                </a:solidFill>
                <a:latin typeface="Helvetica Neue"/>
                <a:ea typeface="Helvetica Neue"/>
                <a:cs typeface="Helvetica Neue"/>
                <a:sym typeface="Helvetica Neue"/>
              </a:rPr>
              <a:t>Validation testing</a:t>
            </a:r>
          </a:p>
          <a:p>
            <a:pPr marL="742950" marR="0" lvl="1" indent="-285750" algn="l" rtl="0">
              <a:lnSpc>
                <a:spcPct val="90000"/>
              </a:lnSpc>
              <a:spcBef>
                <a:spcPts val="240"/>
              </a:spcBef>
              <a:spcAft>
                <a:spcPts val="0"/>
              </a:spcAft>
              <a:buClr>
                <a:schemeClr val="folHlink"/>
              </a:buClr>
              <a:buSzPct val="70000"/>
              <a:buFont typeface="Noto Symbol"/>
              <a:buChar char="■"/>
            </a:pPr>
            <a:r>
              <a:rPr lang="en-US" sz="1200" b="0" i="0" u="none" strike="noStrike" cap="none" baseline="0">
                <a:solidFill>
                  <a:schemeClr val="dk1"/>
                </a:solidFill>
                <a:latin typeface="Helvetica Neue"/>
                <a:ea typeface="Helvetica Neue"/>
                <a:cs typeface="Helvetica Neue"/>
                <a:sym typeface="Helvetica Neue"/>
              </a:rPr>
              <a:t>Focus is on software requirements</a:t>
            </a:r>
          </a:p>
          <a:p>
            <a:pPr marL="342900" marR="0" lvl="0" indent="-342900" algn="l" rtl="0">
              <a:lnSpc>
                <a:spcPct val="90000"/>
              </a:lnSpc>
              <a:spcBef>
                <a:spcPts val="280"/>
              </a:spcBef>
              <a:spcAft>
                <a:spcPts val="0"/>
              </a:spcAft>
              <a:buClr>
                <a:schemeClr val="folHlink"/>
              </a:buClr>
              <a:buSzPct val="75000"/>
              <a:buFont typeface="Noto Symbol"/>
              <a:buChar char="■"/>
            </a:pPr>
            <a:r>
              <a:rPr lang="en-US" sz="1400" b="0" i="0" u="none" strike="noStrike" cap="none" baseline="0">
                <a:solidFill>
                  <a:schemeClr val="folHlink"/>
                </a:solidFill>
                <a:latin typeface="Helvetica Neue"/>
                <a:ea typeface="Helvetica Neue"/>
                <a:cs typeface="Helvetica Neue"/>
                <a:sym typeface="Helvetica Neue"/>
              </a:rPr>
              <a:t>System testing</a:t>
            </a:r>
          </a:p>
          <a:p>
            <a:pPr marL="742950" marR="0" lvl="1" indent="-285750" algn="l" rtl="0">
              <a:lnSpc>
                <a:spcPct val="90000"/>
              </a:lnSpc>
              <a:spcBef>
                <a:spcPts val="240"/>
              </a:spcBef>
              <a:spcAft>
                <a:spcPts val="0"/>
              </a:spcAft>
              <a:buClr>
                <a:schemeClr val="folHlink"/>
              </a:buClr>
              <a:buSzPct val="70000"/>
              <a:buFont typeface="Noto Symbol"/>
              <a:buChar char="■"/>
            </a:pPr>
            <a:r>
              <a:rPr lang="en-US" sz="1200" b="0" i="0" u="none" strike="noStrike" cap="none" baseline="0">
                <a:solidFill>
                  <a:schemeClr val="dk1"/>
                </a:solidFill>
                <a:latin typeface="Helvetica Neue"/>
                <a:ea typeface="Helvetica Neue"/>
                <a:cs typeface="Helvetica Neue"/>
                <a:sym typeface="Helvetica Neue"/>
              </a:rPr>
              <a:t>Focus is on system integration</a:t>
            </a:r>
          </a:p>
          <a:p>
            <a:pPr marL="342900" marR="0" lvl="0" indent="-342900" algn="l" rtl="0">
              <a:lnSpc>
                <a:spcPct val="90000"/>
              </a:lnSpc>
              <a:spcBef>
                <a:spcPts val="280"/>
              </a:spcBef>
              <a:spcAft>
                <a:spcPts val="0"/>
              </a:spcAft>
              <a:buClr>
                <a:schemeClr val="folHlink"/>
              </a:buClr>
              <a:buSzPct val="75000"/>
              <a:buFont typeface="Noto Symbol"/>
              <a:buChar char="■"/>
            </a:pPr>
            <a:r>
              <a:rPr lang="en-US" sz="1400" b="0" i="0" u="none" strike="noStrike" cap="none" baseline="0">
                <a:solidFill>
                  <a:schemeClr val="folHlink"/>
                </a:solidFill>
                <a:latin typeface="Helvetica Neue"/>
                <a:ea typeface="Helvetica Neue"/>
                <a:cs typeface="Helvetica Neue"/>
                <a:sym typeface="Helvetica Neue"/>
              </a:rPr>
              <a:t>Alpha/Beta testing</a:t>
            </a:r>
          </a:p>
          <a:p>
            <a:pPr marL="742950" marR="0" lvl="1" indent="-285750" algn="l" rtl="0">
              <a:lnSpc>
                <a:spcPct val="90000"/>
              </a:lnSpc>
              <a:spcBef>
                <a:spcPts val="240"/>
              </a:spcBef>
              <a:spcAft>
                <a:spcPts val="0"/>
              </a:spcAft>
              <a:buClr>
                <a:schemeClr val="folHlink"/>
              </a:buClr>
              <a:buSzPct val="70000"/>
              <a:buFont typeface="Noto Symbol"/>
              <a:buChar char="■"/>
            </a:pPr>
            <a:r>
              <a:rPr lang="en-US" sz="1200" b="0" i="0" u="none" strike="noStrike" cap="none" baseline="0">
                <a:solidFill>
                  <a:schemeClr val="dk1"/>
                </a:solidFill>
                <a:latin typeface="Helvetica Neue"/>
                <a:ea typeface="Helvetica Neue"/>
                <a:cs typeface="Helvetica Neue"/>
                <a:sym typeface="Helvetica Neue"/>
              </a:rPr>
              <a:t>Focus is on customer usage</a:t>
            </a:r>
          </a:p>
          <a:p>
            <a:pPr marL="342900" marR="0" lvl="0" indent="-342900" algn="l" rtl="0">
              <a:lnSpc>
                <a:spcPct val="90000"/>
              </a:lnSpc>
              <a:spcBef>
                <a:spcPts val="280"/>
              </a:spcBef>
              <a:spcAft>
                <a:spcPts val="0"/>
              </a:spcAft>
              <a:buClr>
                <a:schemeClr val="folHlink"/>
              </a:buClr>
              <a:buSzPct val="75000"/>
              <a:buFont typeface="Noto Symbol"/>
              <a:buChar char="■"/>
            </a:pPr>
            <a:r>
              <a:rPr lang="en-US" sz="1400" b="0" i="0" u="none" strike="noStrike" cap="none" baseline="0">
                <a:solidFill>
                  <a:schemeClr val="folHlink"/>
                </a:solidFill>
                <a:latin typeface="Helvetica Neue"/>
                <a:ea typeface="Helvetica Neue"/>
                <a:cs typeface="Helvetica Neue"/>
                <a:sym typeface="Helvetica Neue"/>
              </a:rPr>
              <a:t>Recovery testing</a:t>
            </a:r>
          </a:p>
          <a:p>
            <a:pPr marL="742950" marR="0" lvl="1" indent="-285750" algn="l" rtl="0">
              <a:lnSpc>
                <a:spcPct val="90000"/>
              </a:lnSpc>
              <a:spcBef>
                <a:spcPts val="240"/>
              </a:spcBef>
              <a:spcAft>
                <a:spcPts val="0"/>
              </a:spcAft>
              <a:buClr>
                <a:schemeClr val="folHlink"/>
              </a:buClr>
              <a:buSzPct val="70000"/>
              <a:buFont typeface="Noto Symbol"/>
              <a:buChar char="■"/>
            </a:pPr>
            <a:r>
              <a:rPr lang="en-US" sz="1200" b="0" i="0" u="none" strike="noStrike" cap="none" baseline="0">
                <a:solidFill>
                  <a:schemeClr val="dk1"/>
                </a:solidFill>
                <a:latin typeface="Helvetica Neue"/>
                <a:ea typeface="Helvetica Neue"/>
                <a:cs typeface="Helvetica Neue"/>
                <a:sym typeface="Helvetica Neue"/>
              </a:rPr>
              <a:t>forces the software to fail in a variety of ways and verifies that recovery is properly performed</a:t>
            </a:r>
          </a:p>
          <a:p>
            <a:pPr marL="342900" marR="0" lvl="0" indent="-342900" algn="l" rtl="0">
              <a:lnSpc>
                <a:spcPct val="90000"/>
              </a:lnSpc>
              <a:spcBef>
                <a:spcPts val="280"/>
              </a:spcBef>
              <a:spcAft>
                <a:spcPts val="0"/>
              </a:spcAft>
              <a:buClr>
                <a:schemeClr val="folHlink"/>
              </a:buClr>
              <a:buSzPct val="75000"/>
              <a:buFont typeface="Noto Symbol"/>
              <a:buChar char="■"/>
            </a:pPr>
            <a:r>
              <a:rPr lang="en-US" sz="1400" b="0" i="0" u="none" strike="noStrike" cap="none" baseline="0">
                <a:solidFill>
                  <a:schemeClr val="folHlink"/>
                </a:solidFill>
                <a:latin typeface="Helvetica Neue"/>
                <a:ea typeface="Helvetica Neue"/>
                <a:cs typeface="Helvetica Neue"/>
                <a:sym typeface="Helvetica Neue"/>
              </a:rPr>
              <a:t>Security testing</a:t>
            </a:r>
          </a:p>
          <a:p>
            <a:pPr marL="742950" marR="0" lvl="1" indent="-285750" algn="l" rtl="0">
              <a:lnSpc>
                <a:spcPct val="90000"/>
              </a:lnSpc>
              <a:spcBef>
                <a:spcPts val="240"/>
              </a:spcBef>
              <a:spcAft>
                <a:spcPts val="0"/>
              </a:spcAft>
              <a:buClr>
                <a:schemeClr val="folHlink"/>
              </a:buClr>
              <a:buSzPct val="70000"/>
              <a:buFont typeface="Noto Symbol"/>
              <a:buChar char="■"/>
            </a:pPr>
            <a:r>
              <a:rPr lang="en-US" sz="1200" b="0" i="0" u="none" strike="noStrike" cap="none" baseline="0">
                <a:solidFill>
                  <a:schemeClr val="dk1"/>
                </a:solidFill>
                <a:latin typeface="Helvetica Neue"/>
                <a:ea typeface="Helvetica Neue"/>
                <a:cs typeface="Helvetica Neue"/>
                <a:sym typeface="Helvetica Neue"/>
              </a:rPr>
              <a:t>verifies that protection mechanisms built into a system will, in fact, protect it from improper penetration</a:t>
            </a:r>
          </a:p>
          <a:p>
            <a:pPr marL="342900" marR="0" lvl="0" indent="-342900" algn="l" rtl="0">
              <a:lnSpc>
                <a:spcPct val="90000"/>
              </a:lnSpc>
              <a:spcBef>
                <a:spcPts val="280"/>
              </a:spcBef>
              <a:spcAft>
                <a:spcPts val="0"/>
              </a:spcAft>
              <a:buClr>
                <a:schemeClr val="folHlink"/>
              </a:buClr>
              <a:buSzPct val="75000"/>
              <a:buFont typeface="Noto Symbol"/>
              <a:buChar char="■"/>
            </a:pPr>
            <a:r>
              <a:rPr lang="en-US" sz="1400" b="0" i="0" u="none" strike="noStrike" cap="none" baseline="0">
                <a:solidFill>
                  <a:schemeClr val="folHlink"/>
                </a:solidFill>
                <a:latin typeface="Helvetica Neue"/>
                <a:ea typeface="Helvetica Neue"/>
                <a:cs typeface="Helvetica Neue"/>
                <a:sym typeface="Helvetica Neue"/>
              </a:rPr>
              <a:t>Stress testing</a:t>
            </a:r>
          </a:p>
          <a:p>
            <a:pPr marL="742950" marR="0" lvl="1" indent="-285750" algn="l" rtl="0">
              <a:lnSpc>
                <a:spcPct val="90000"/>
              </a:lnSpc>
              <a:spcBef>
                <a:spcPts val="240"/>
              </a:spcBef>
              <a:spcAft>
                <a:spcPts val="0"/>
              </a:spcAft>
              <a:buClr>
                <a:schemeClr val="folHlink"/>
              </a:buClr>
              <a:buSzPct val="70000"/>
              <a:buFont typeface="Noto Symbol"/>
              <a:buChar char="■"/>
            </a:pPr>
            <a:r>
              <a:rPr lang="en-US" sz="1200" b="0" i="0" u="none" strike="noStrike" cap="none" baseline="0">
                <a:solidFill>
                  <a:schemeClr val="dk1"/>
                </a:solidFill>
                <a:latin typeface="Helvetica Neue"/>
                <a:ea typeface="Helvetica Neue"/>
                <a:cs typeface="Helvetica Neue"/>
                <a:sym typeface="Helvetica Neue"/>
              </a:rPr>
              <a:t> executes a system in a manner that demands resources in abnormal quantity, frequency, or volume</a:t>
            </a:r>
          </a:p>
          <a:p>
            <a:pPr marL="342900" marR="0" lvl="0" indent="-342900" algn="l" rtl="0">
              <a:lnSpc>
                <a:spcPct val="90000"/>
              </a:lnSpc>
              <a:spcBef>
                <a:spcPts val="280"/>
              </a:spcBef>
              <a:spcAft>
                <a:spcPts val="0"/>
              </a:spcAft>
              <a:buClr>
                <a:schemeClr val="folHlink"/>
              </a:buClr>
              <a:buSzPct val="75000"/>
              <a:buFont typeface="Noto Symbol"/>
              <a:buChar char="■"/>
            </a:pPr>
            <a:r>
              <a:rPr lang="en-US" sz="1400" b="0" i="0" u="none" strike="noStrike" cap="none" baseline="0">
                <a:solidFill>
                  <a:schemeClr val="folHlink"/>
                </a:solidFill>
                <a:latin typeface="Helvetica Neue"/>
                <a:ea typeface="Helvetica Neue"/>
                <a:cs typeface="Helvetica Neue"/>
                <a:sym typeface="Helvetica Neue"/>
              </a:rPr>
              <a:t>Performance Testing</a:t>
            </a:r>
          </a:p>
          <a:p>
            <a:pPr marL="742950" marR="0" lvl="1" indent="-285750" algn="l" rtl="0">
              <a:lnSpc>
                <a:spcPct val="90000"/>
              </a:lnSpc>
              <a:spcBef>
                <a:spcPts val="240"/>
              </a:spcBef>
              <a:spcAft>
                <a:spcPts val="0"/>
              </a:spcAft>
              <a:buClr>
                <a:schemeClr val="folHlink"/>
              </a:buClr>
              <a:buSzPct val="70000"/>
              <a:buFont typeface="Noto Symbol"/>
              <a:buChar char="■"/>
            </a:pPr>
            <a:r>
              <a:rPr lang="en-US" sz="1200" b="0" i="0" u="none" strike="noStrike" cap="none" baseline="0">
                <a:solidFill>
                  <a:schemeClr val="dk1"/>
                </a:solidFill>
                <a:latin typeface="Helvetica Neue"/>
                <a:ea typeface="Helvetica Neue"/>
                <a:cs typeface="Helvetica Neue"/>
                <a:sym typeface="Helvetica Neue"/>
              </a:rPr>
              <a:t>test the run-time performance of software within the context of an integrated system</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09"/>
        <p:cNvGrpSpPr/>
        <p:nvPr/>
      </p:nvGrpSpPr>
      <p:grpSpPr>
        <a:xfrm>
          <a:off x="0" y="0"/>
          <a:ext cx="0" cy="0"/>
          <a:chOff x="0" y="0"/>
          <a:chExt cx="0" cy="0"/>
        </a:xfrm>
      </p:grpSpPr>
      <p:sp>
        <p:nvSpPr>
          <p:cNvPr id="510" name="Shape 510"/>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511" name="Shape 51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512" name="Shape 512"/>
          <p:cNvSpPr txBox="1">
            <a:spLocks noGrp="1"/>
          </p:cNvSpPr>
          <p:nvPr>
            <p:ph type="title"/>
          </p:nvPr>
        </p:nvSpPr>
        <p:spPr>
          <a:xfrm>
            <a:off x="1219200" y="990600"/>
            <a:ext cx="7162799" cy="714374"/>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3600" b="0" i="0" u="none" strike="noStrike" cap="none" baseline="0">
                <a:solidFill>
                  <a:schemeClr val="dk2"/>
                </a:solidFill>
                <a:latin typeface="Helvetica Neue"/>
                <a:ea typeface="Helvetica Neue"/>
                <a:cs typeface="Helvetica Neue"/>
                <a:sym typeface="Helvetica Neue"/>
              </a:rPr>
              <a:t>Debugging: A Diagnostic Process</a:t>
            </a:r>
          </a:p>
        </p:txBody>
      </p:sp>
      <p:pic>
        <p:nvPicPr>
          <p:cNvPr id="513" name="Shape 513"/>
          <p:cNvPicPr preferRelativeResize="0"/>
          <p:nvPr/>
        </p:nvPicPr>
        <p:blipFill rotWithShape="1">
          <a:blip r:embed="rId3">
            <a:alphaModFix/>
          </a:blip>
          <a:srcRect/>
          <a:stretch/>
        </p:blipFill>
        <p:spPr>
          <a:xfrm>
            <a:off x="3200400" y="2133600"/>
            <a:ext cx="4248149" cy="3535362"/>
          </a:xfrm>
          <a:prstGeom prst="rect">
            <a:avLst/>
          </a:prstGeom>
          <a:noFill/>
          <a:ln>
            <a:noFill/>
          </a:ln>
        </p:spPr>
      </p:pic>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17"/>
        <p:cNvGrpSpPr/>
        <p:nvPr/>
      </p:nvGrpSpPr>
      <p:grpSpPr>
        <a:xfrm>
          <a:off x="0" y="0"/>
          <a:ext cx="0" cy="0"/>
          <a:chOff x="0" y="0"/>
          <a:chExt cx="0" cy="0"/>
        </a:xfrm>
      </p:grpSpPr>
      <p:sp>
        <p:nvSpPr>
          <p:cNvPr id="518" name="Shape 518"/>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519" name="Shape 51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29</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520" name="Shape 520"/>
          <p:cNvSpPr txBox="1">
            <a:spLocks noGrp="1"/>
          </p:cNvSpPr>
          <p:nvPr>
            <p:ph type="title"/>
          </p:nvPr>
        </p:nvSpPr>
        <p:spPr>
          <a:xfrm>
            <a:off x="1219200" y="1143000"/>
            <a:ext cx="6242049" cy="563562"/>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The Debugging Process</a:t>
            </a:r>
          </a:p>
        </p:txBody>
      </p:sp>
      <p:pic>
        <p:nvPicPr>
          <p:cNvPr id="521" name="Shape 521"/>
          <p:cNvPicPr preferRelativeResize="0"/>
          <p:nvPr/>
        </p:nvPicPr>
        <p:blipFill rotWithShape="1">
          <a:blip r:embed="rId3">
            <a:alphaModFix/>
          </a:blip>
          <a:srcRect/>
          <a:stretch/>
        </p:blipFill>
        <p:spPr>
          <a:xfrm>
            <a:off x="2286000" y="1981200"/>
            <a:ext cx="4876799" cy="3986212"/>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8" name="Shape 148"/>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9" name="Shape 149"/>
          <p:cNvSpPr txBox="1">
            <a:spLocks noGrp="1"/>
          </p:cNvSpPr>
          <p:nvPr>
            <p:ph type="title"/>
          </p:nvPr>
        </p:nvSpPr>
        <p:spPr>
          <a:xfrm>
            <a:off x="242887" y="260648"/>
            <a:ext cx="5305425" cy="506412"/>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What Testing Shows</a:t>
            </a:r>
          </a:p>
        </p:txBody>
      </p:sp>
      <p:pic>
        <p:nvPicPr>
          <p:cNvPr id="150" name="Shape 150"/>
          <p:cNvPicPr preferRelativeResize="0"/>
          <p:nvPr/>
        </p:nvPicPr>
        <p:blipFill rotWithShape="1">
          <a:blip r:embed="rId3">
            <a:alphaModFix/>
          </a:blip>
          <a:srcRect/>
          <a:stretch/>
        </p:blipFill>
        <p:spPr>
          <a:xfrm>
            <a:off x="1905000" y="1828800"/>
            <a:ext cx="5600699" cy="4297361"/>
          </a:xfrm>
          <a:prstGeom prst="rect">
            <a:avLst/>
          </a:prstGeom>
          <a:noFill/>
          <a:ln>
            <a:noFill/>
          </a:ln>
        </p:spPr>
      </p:pic>
      <p:sp>
        <p:nvSpPr>
          <p:cNvPr id="151" name="Shape 151"/>
          <p:cNvSpPr txBox="1"/>
          <p:nvPr/>
        </p:nvSpPr>
        <p:spPr>
          <a:xfrm>
            <a:off x="6585719" y="908720"/>
            <a:ext cx="2180456"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errors</a:t>
            </a:r>
          </a:p>
        </p:txBody>
      </p:sp>
      <p:sp>
        <p:nvSpPr>
          <p:cNvPr id="152" name="Shape 152"/>
          <p:cNvSpPr txBox="1"/>
          <p:nvPr/>
        </p:nvSpPr>
        <p:spPr>
          <a:xfrm>
            <a:off x="4494245" y="1412876"/>
            <a:ext cx="4642048"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requirements conformance</a:t>
            </a:r>
          </a:p>
        </p:txBody>
      </p:sp>
      <p:sp>
        <p:nvSpPr>
          <p:cNvPr id="153" name="Shape 153"/>
          <p:cNvSpPr txBox="1"/>
          <p:nvPr/>
        </p:nvSpPr>
        <p:spPr>
          <a:xfrm>
            <a:off x="5562599" y="3200400"/>
            <a:ext cx="2173287"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i="0" u="none" strike="noStrike" cap="none" baseline="0" dirty="0">
                <a:solidFill>
                  <a:schemeClr val="dk1"/>
                </a:solidFill>
                <a:latin typeface="Helvetica Neue"/>
                <a:ea typeface="Helvetica Neue"/>
                <a:cs typeface="Helvetica Neue"/>
                <a:sym typeface="Helvetica Neue"/>
              </a:rPr>
              <a:t>performance</a:t>
            </a:r>
          </a:p>
        </p:txBody>
      </p:sp>
      <p:sp>
        <p:nvSpPr>
          <p:cNvPr id="154" name="Shape 154"/>
          <p:cNvSpPr txBox="1"/>
          <p:nvPr/>
        </p:nvSpPr>
        <p:spPr>
          <a:xfrm>
            <a:off x="6705600" y="4876800"/>
            <a:ext cx="2060575" cy="638174"/>
          </a:xfrm>
          <a:prstGeom prst="rect">
            <a:avLst/>
          </a:prstGeom>
          <a:noFill/>
          <a:ln>
            <a:noFill/>
          </a:ln>
        </p:spPr>
        <p:txBody>
          <a:bodyPr lIns="90475" tIns="44450" rIns="90475" bIns="44450" anchor="t" anchorCtr="0">
            <a:noAutofit/>
          </a:bodyPr>
          <a:lstStyle/>
          <a:p>
            <a:pPr marL="0" marR="0" lvl="0" indent="0" algn="ctr" rtl="0">
              <a:lnSpc>
                <a:spcPct val="75000"/>
              </a:lnSpc>
              <a:spcBef>
                <a:spcPts val="0"/>
              </a:spcBef>
              <a:spcAft>
                <a:spcPts val="0"/>
              </a:spcAft>
              <a:buClr>
                <a:schemeClr val="dk1"/>
              </a:buClr>
              <a:buSzPct val="25000"/>
              <a:buFont typeface="Helvetica Neue"/>
              <a:buNone/>
            </a:pPr>
            <a:r>
              <a:rPr lang="en-US" sz="2400" b="1" i="0" u="none" strike="noStrike" cap="none" baseline="0" dirty="0" smtClean="0">
                <a:solidFill>
                  <a:schemeClr val="dk1"/>
                </a:solidFill>
                <a:latin typeface="Helvetica Neue"/>
                <a:ea typeface="Helvetica Neue"/>
                <a:cs typeface="Helvetica Neue"/>
                <a:sym typeface="Helvetica Neue"/>
              </a:rPr>
              <a:t>an indication</a:t>
            </a:r>
          </a:p>
          <a:p>
            <a:pPr marL="0" marR="0" lvl="0" indent="0" algn="ctr" rtl="0">
              <a:lnSpc>
                <a:spcPct val="75000"/>
              </a:lnSpc>
              <a:spcBef>
                <a:spcPts val="0"/>
              </a:spcBef>
              <a:spcAft>
                <a:spcPts val="0"/>
              </a:spcAft>
              <a:buClr>
                <a:schemeClr val="dk1"/>
              </a:buClr>
              <a:buSzPct val="25000"/>
              <a:buFont typeface="Helvetica Neue"/>
              <a:buNone/>
            </a:pPr>
            <a:r>
              <a:rPr lang="en-US" sz="2400" b="1" i="0" u="none" strike="noStrike" cap="none" baseline="0" dirty="0" smtClean="0">
                <a:solidFill>
                  <a:schemeClr val="dk1"/>
                </a:solidFill>
                <a:latin typeface="Helvetica Neue"/>
                <a:ea typeface="Helvetica Neue"/>
                <a:cs typeface="Helvetica Neue"/>
                <a:sym typeface="Helvetica Neue"/>
              </a:rPr>
              <a:t>of </a:t>
            </a:r>
            <a:r>
              <a:rPr lang="en-US" sz="2400" b="1" i="0" u="none" strike="noStrike" cap="none" baseline="0" dirty="0">
                <a:solidFill>
                  <a:schemeClr val="dk1"/>
                </a:solidFill>
                <a:latin typeface="Helvetica Neue"/>
                <a:ea typeface="Helvetica Neue"/>
                <a:cs typeface="Helvetica Neue"/>
                <a:sym typeface="Helvetica Neue"/>
              </a:rPr>
              <a:t>quality</a:t>
            </a:r>
          </a:p>
        </p:txBody>
      </p:sp>
      <p:sp>
        <p:nvSpPr>
          <p:cNvPr id="2" name="مستطيل 1"/>
          <p:cNvSpPr/>
          <p:nvPr/>
        </p:nvSpPr>
        <p:spPr>
          <a:xfrm>
            <a:off x="164607" y="4488058"/>
            <a:ext cx="4536504" cy="1754326"/>
          </a:xfrm>
          <a:prstGeom prst="rect">
            <a:avLst/>
          </a:prstGeom>
        </p:spPr>
        <p:txBody>
          <a:bodyPr wrap="square">
            <a:spAutoFit/>
          </a:bodyPr>
          <a:lstStyle/>
          <a:p>
            <a:pPr algn="ctr"/>
            <a:r>
              <a:rPr lang="ar-SA" sz="1800" dirty="0"/>
              <a:t>ما يظهر اختبار </a:t>
            </a:r>
          </a:p>
          <a:p>
            <a:pPr algn="ctr"/>
            <a:r>
              <a:rPr lang="en-US" sz="1800" b="1" dirty="0"/>
              <a:t>errors</a:t>
            </a:r>
            <a:r>
              <a:rPr lang="en-US" sz="1800" dirty="0"/>
              <a:t> </a:t>
            </a:r>
            <a:r>
              <a:rPr lang="ar-SA" sz="1800" b="1" dirty="0"/>
              <a:t>أخطاء</a:t>
            </a:r>
            <a:r>
              <a:rPr lang="ar-SA" sz="1800" dirty="0"/>
              <a:t> </a:t>
            </a:r>
          </a:p>
          <a:p>
            <a:pPr algn="ctr"/>
            <a:r>
              <a:rPr lang="en-US" sz="1800" b="1" dirty="0"/>
              <a:t>requirements conformance</a:t>
            </a:r>
            <a:r>
              <a:rPr lang="en-US" sz="1800" dirty="0"/>
              <a:t> </a:t>
            </a:r>
            <a:r>
              <a:rPr lang="ar-SA" sz="1800" b="1" dirty="0"/>
              <a:t>متطلبات التوافق</a:t>
            </a:r>
            <a:r>
              <a:rPr lang="ar-SA" sz="1800" dirty="0"/>
              <a:t> </a:t>
            </a:r>
          </a:p>
          <a:p>
            <a:pPr algn="ctr"/>
            <a:r>
              <a:rPr lang="en-US" sz="1800" b="1" dirty="0"/>
              <a:t>performance</a:t>
            </a:r>
            <a:r>
              <a:rPr lang="en-US" sz="1800" dirty="0"/>
              <a:t> </a:t>
            </a:r>
            <a:r>
              <a:rPr lang="ar-SA" sz="1800" b="1" dirty="0"/>
              <a:t>أداء</a:t>
            </a:r>
            <a:r>
              <a:rPr lang="ar-SA" sz="1800" dirty="0"/>
              <a:t> </a:t>
            </a:r>
          </a:p>
          <a:p>
            <a:pPr algn="ctr"/>
            <a:r>
              <a:rPr lang="en-US" sz="1800" b="1" dirty="0"/>
              <a:t>an indication</a:t>
            </a:r>
            <a:r>
              <a:rPr lang="en-US" sz="1800" dirty="0"/>
              <a:t> </a:t>
            </a:r>
            <a:r>
              <a:rPr lang="ar-SA" sz="1800" b="1" dirty="0"/>
              <a:t>مؤشر</a:t>
            </a:r>
            <a:r>
              <a:rPr lang="ar-SA" sz="1800" dirty="0"/>
              <a:t> </a:t>
            </a:r>
          </a:p>
          <a:p>
            <a:pPr algn="ctr"/>
            <a:r>
              <a:rPr lang="en-US" sz="1800" b="1" dirty="0"/>
              <a:t>of quality</a:t>
            </a:r>
            <a:r>
              <a:rPr lang="en-US" sz="1800" dirty="0"/>
              <a:t> </a:t>
            </a:r>
            <a:r>
              <a:rPr lang="ar-SA" sz="1800" b="1" dirty="0"/>
              <a:t>الجودة</a:t>
            </a:r>
            <a:r>
              <a:rPr lang="ar-SA" sz="1800" dirty="0"/>
              <a:t> </a:t>
            </a:r>
            <a:endParaRPr lang="ar-SA" sz="1800" dirty="0">
              <a:effectLst/>
            </a:endParaRP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25"/>
        <p:cNvGrpSpPr/>
        <p:nvPr/>
      </p:nvGrpSpPr>
      <p:grpSpPr>
        <a:xfrm>
          <a:off x="0" y="0"/>
          <a:ext cx="0" cy="0"/>
          <a:chOff x="0" y="0"/>
          <a:chExt cx="0" cy="0"/>
        </a:xfrm>
      </p:grpSpPr>
      <p:sp>
        <p:nvSpPr>
          <p:cNvPr id="526" name="Shape 526"/>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527" name="Shape 52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528" name="Shape 528"/>
          <p:cNvSpPr txBox="1">
            <a:spLocks noGrp="1"/>
          </p:cNvSpPr>
          <p:nvPr>
            <p:ph type="title"/>
          </p:nvPr>
        </p:nvSpPr>
        <p:spPr>
          <a:xfrm>
            <a:off x="1330325" y="1168400"/>
            <a:ext cx="6524625" cy="357187"/>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Debugging Effort</a:t>
            </a:r>
          </a:p>
        </p:txBody>
      </p:sp>
      <p:sp>
        <p:nvSpPr>
          <p:cNvPr id="529" name="Shape 529"/>
          <p:cNvSpPr/>
          <p:nvPr/>
        </p:nvSpPr>
        <p:spPr>
          <a:xfrm>
            <a:off x="3306762" y="4162425"/>
            <a:ext cx="3684587" cy="1754186"/>
          </a:xfrm>
          <a:custGeom>
            <a:avLst/>
            <a:gdLst/>
            <a:ahLst/>
            <a:cxnLst/>
            <a:rect l="0" t="0" r="0" b="0"/>
            <a:pathLst>
              <a:path w="2320" h="981" extrusionOk="0">
                <a:moveTo>
                  <a:pt x="1165" y="969"/>
                </a:moveTo>
                <a:lnTo>
                  <a:pt x="1190" y="966"/>
                </a:lnTo>
                <a:lnTo>
                  <a:pt x="1222" y="962"/>
                </a:lnTo>
                <a:lnTo>
                  <a:pt x="1254" y="957"/>
                </a:lnTo>
                <a:lnTo>
                  <a:pt x="1277" y="952"/>
                </a:lnTo>
                <a:lnTo>
                  <a:pt x="1303" y="947"/>
                </a:lnTo>
                <a:lnTo>
                  <a:pt x="1329" y="941"/>
                </a:lnTo>
                <a:lnTo>
                  <a:pt x="1356" y="935"/>
                </a:lnTo>
                <a:lnTo>
                  <a:pt x="1379" y="929"/>
                </a:lnTo>
                <a:lnTo>
                  <a:pt x="1406" y="920"/>
                </a:lnTo>
                <a:lnTo>
                  <a:pt x="1439" y="912"/>
                </a:lnTo>
                <a:lnTo>
                  <a:pt x="1467" y="902"/>
                </a:lnTo>
                <a:lnTo>
                  <a:pt x="1494" y="892"/>
                </a:lnTo>
                <a:lnTo>
                  <a:pt x="1524" y="882"/>
                </a:lnTo>
                <a:lnTo>
                  <a:pt x="1553" y="870"/>
                </a:lnTo>
                <a:lnTo>
                  <a:pt x="1580" y="859"/>
                </a:lnTo>
                <a:lnTo>
                  <a:pt x="1603" y="846"/>
                </a:lnTo>
                <a:lnTo>
                  <a:pt x="1626" y="835"/>
                </a:lnTo>
                <a:lnTo>
                  <a:pt x="1649" y="823"/>
                </a:lnTo>
                <a:lnTo>
                  <a:pt x="1675" y="811"/>
                </a:lnTo>
                <a:lnTo>
                  <a:pt x="1703" y="797"/>
                </a:lnTo>
                <a:lnTo>
                  <a:pt x="1728" y="781"/>
                </a:lnTo>
                <a:lnTo>
                  <a:pt x="1753" y="766"/>
                </a:lnTo>
                <a:lnTo>
                  <a:pt x="1774" y="753"/>
                </a:lnTo>
                <a:lnTo>
                  <a:pt x="1812" y="728"/>
                </a:lnTo>
                <a:lnTo>
                  <a:pt x="1845" y="705"/>
                </a:lnTo>
                <a:lnTo>
                  <a:pt x="1878" y="678"/>
                </a:lnTo>
                <a:lnTo>
                  <a:pt x="1911" y="648"/>
                </a:lnTo>
                <a:lnTo>
                  <a:pt x="1935" y="625"/>
                </a:lnTo>
                <a:lnTo>
                  <a:pt x="1962" y="599"/>
                </a:lnTo>
                <a:lnTo>
                  <a:pt x="1991" y="572"/>
                </a:lnTo>
                <a:lnTo>
                  <a:pt x="2016" y="545"/>
                </a:lnTo>
                <a:lnTo>
                  <a:pt x="2040" y="515"/>
                </a:lnTo>
                <a:lnTo>
                  <a:pt x="2070" y="480"/>
                </a:lnTo>
                <a:lnTo>
                  <a:pt x="2320" y="597"/>
                </a:lnTo>
                <a:lnTo>
                  <a:pt x="2075" y="0"/>
                </a:lnTo>
                <a:lnTo>
                  <a:pt x="1282" y="113"/>
                </a:lnTo>
                <a:lnTo>
                  <a:pt x="1548" y="235"/>
                </a:lnTo>
                <a:lnTo>
                  <a:pt x="1526" y="261"/>
                </a:lnTo>
                <a:lnTo>
                  <a:pt x="1502" y="284"/>
                </a:lnTo>
                <a:lnTo>
                  <a:pt x="1478" y="307"/>
                </a:lnTo>
                <a:lnTo>
                  <a:pt x="1454" y="327"/>
                </a:lnTo>
                <a:lnTo>
                  <a:pt x="1434" y="343"/>
                </a:lnTo>
                <a:lnTo>
                  <a:pt x="1413" y="361"/>
                </a:lnTo>
                <a:lnTo>
                  <a:pt x="1389" y="376"/>
                </a:lnTo>
                <a:lnTo>
                  <a:pt x="1362" y="392"/>
                </a:lnTo>
                <a:lnTo>
                  <a:pt x="1330" y="410"/>
                </a:lnTo>
                <a:lnTo>
                  <a:pt x="1305" y="425"/>
                </a:lnTo>
                <a:lnTo>
                  <a:pt x="1282" y="434"/>
                </a:lnTo>
                <a:lnTo>
                  <a:pt x="1249" y="449"/>
                </a:lnTo>
                <a:lnTo>
                  <a:pt x="1220" y="459"/>
                </a:lnTo>
                <a:lnTo>
                  <a:pt x="1194" y="465"/>
                </a:lnTo>
                <a:lnTo>
                  <a:pt x="1167" y="473"/>
                </a:lnTo>
                <a:lnTo>
                  <a:pt x="1128" y="481"/>
                </a:lnTo>
                <a:lnTo>
                  <a:pt x="1090" y="486"/>
                </a:lnTo>
                <a:lnTo>
                  <a:pt x="1051" y="489"/>
                </a:lnTo>
                <a:lnTo>
                  <a:pt x="995" y="491"/>
                </a:lnTo>
                <a:lnTo>
                  <a:pt x="920" y="492"/>
                </a:lnTo>
                <a:lnTo>
                  <a:pt x="863" y="486"/>
                </a:lnTo>
                <a:lnTo>
                  <a:pt x="812" y="476"/>
                </a:lnTo>
                <a:lnTo>
                  <a:pt x="752" y="462"/>
                </a:lnTo>
                <a:lnTo>
                  <a:pt x="698" y="444"/>
                </a:lnTo>
                <a:lnTo>
                  <a:pt x="645" y="423"/>
                </a:lnTo>
                <a:lnTo>
                  <a:pt x="597" y="398"/>
                </a:lnTo>
                <a:lnTo>
                  <a:pt x="550" y="364"/>
                </a:lnTo>
                <a:lnTo>
                  <a:pt x="0" y="620"/>
                </a:lnTo>
                <a:lnTo>
                  <a:pt x="23" y="641"/>
                </a:lnTo>
                <a:lnTo>
                  <a:pt x="55" y="666"/>
                </a:lnTo>
                <a:lnTo>
                  <a:pt x="81" y="686"/>
                </a:lnTo>
                <a:lnTo>
                  <a:pt x="108" y="707"/>
                </a:lnTo>
                <a:lnTo>
                  <a:pt x="134" y="727"/>
                </a:lnTo>
                <a:lnTo>
                  <a:pt x="165" y="750"/>
                </a:lnTo>
                <a:lnTo>
                  <a:pt x="194" y="768"/>
                </a:lnTo>
                <a:lnTo>
                  <a:pt x="224" y="785"/>
                </a:lnTo>
                <a:lnTo>
                  <a:pt x="257" y="802"/>
                </a:lnTo>
                <a:lnTo>
                  <a:pt x="290" y="820"/>
                </a:lnTo>
                <a:lnTo>
                  <a:pt x="323" y="838"/>
                </a:lnTo>
                <a:lnTo>
                  <a:pt x="354" y="851"/>
                </a:lnTo>
                <a:lnTo>
                  <a:pt x="384" y="865"/>
                </a:lnTo>
                <a:lnTo>
                  <a:pt x="414" y="877"/>
                </a:lnTo>
                <a:lnTo>
                  <a:pt x="453" y="892"/>
                </a:lnTo>
                <a:lnTo>
                  <a:pt x="490" y="905"/>
                </a:lnTo>
                <a:lnTo>
                  <a:pt x="532" y="918"/>
                </a:lnTo>
                <a:lnTo>
                  <a:pt x="564" y="927"/>
                </a:lnTo>
                <a:lnTo>
                  <a:pt x="596" y="936"/>
                </a:lnTo>
                <a:lnTo>
                  <a:pt x="632" y="945"/>
                </a:lnTo>
                <a:lnTo>
                  <a:pt x="666" y="952"/>
                </a:lnTo>
                <a:lnTo>
                  <a:pt x="701" y="959"/>
                </a:lnTo>
                <a:lnTo>
                  <a:pt x="741" y="965"/>
                </a:lnTo>
                <a:lnTo>
                  <a:pt x="781" y="971"/>
                </a:lnTo>
                <a:lnTo>
                  <a:pt x="822" y="975"/>
                </a:lnTo>
                <a:lnTo>
                  <a:pt x="865" y="978"/>
                </a:lnTo>
                <a:lnTo>
                  <a:pt x="897" y="979"/>
                </a:lnTo>
                <a:lnTo>
                  <a:pt x="940" y="981"/>
                </a:lnTo>
                <a:lnTo>
                  <a:pt x="984" y="981"/>
                </a:lnTo>
                <a:lnTo>
                  <a:pt x="1018" y="980"/>
                </a:lnTo>
                <a:lnTo>
                  <a:pt x="1055" y="979"/>
                </a:lnTo>
                <a:lnTo>
                  <a:pt x="1096" y="977"/>
                </a:lnTo>
                <a:lnTo>
                  <a:pt x="1133" y="973"/>
                </a:lnTo>
                <a:lnTo>
                  <a:pt x="1165" y="969"/>
                </a:lnTo>
              </a:path>
            </a:pathLst>
          </a:custGeom>
          <a:solidFill>
            <a:schemeClr val="folHlink"/>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30" name="Shape 530"/>
          <p:cNvSpPr/>
          <p:nvPr/>
        </p:nvSpPr>
        <p:spPr>
          <a:xfrm>
            <a:off x="2670175" y="2255836"/>
            <a:ext cx="1865312" cy="3132137"/>
          </a:xfrm>
          <a:custGeom>
            <a:avLst/>
            <a:gdLst/>
            <a:ahLst/>
            <a:cxnLst/>
            <a:rect l="0" t="0" r="0" b="0"/>
            <a:pathLst>
              <a:path w="1174" h="1753" extrusionOk="0">
                <a:moveTo>
                  <a:pt x="1174" y="0"/>
                </a:moveTo>
                <a:lnTo>
                  <a:pt x="1149" y="3"/>
                </a:lnTo>
                <a:lnTo>
                  <a:pt x="1123" y="6"/>
                </a:lnTo>
                <a:lnTo>
                  <a:pt x="1089" y="13"/>
                </a:lnTo>
                <a:lnTo>
                  <a:pt x="1064" y="17"/>
                </a:lnTo>
                <a:lnTo>
                  <a:pt x="1037" y="24"/>
                </a:lnTo>
                <a:lnTo>
                  <a:pt x="1012" y="30"/>
                </a:lnTo>
                <a:lnTo>
                  <a:pt x="985" y="35"/>
                </a:lnTo>
                <a:lnTo>
                  <a:pt x="960" y="42"/>
                </a:lnTo>
                <a:lnTo>
                  <a:pt x="935" y="50"/>
                </a:lnTo>
                <a:lnTo>
                  <a:pt x="903" y="60"/>
                </a:lnTo>
                <a:lnTo>
                  <a:pt x="875" y="70"/>
                </a:lnTo>
                <a:lnTo>
                  <a:pt x="847" y="79"/>
                </a:lnTo>
                <a:lnTo>
                  <a:pt x="818" y="90"/>
                </a:lnTo>
                <a:lnTo>
                  <a:pt x="789" y="102"/>
                </a:lnTo>
                <a:lnTo>
                  <a:pt x="763" y="112"/>
                </a:lnTo>
                <a:lnTo>
                  <a:pt x="738" y="124"/>
                </a:lnTo>
                <a:lnTo>
                  <a:pt x="715" y="135"/>
                </a:lnTo>
                <a:lnTo>
                  <a:pt x="692" y="148"/>
                </a:lnTo>
                <a:lnTo>
                  <a:pt x="666" y="160"/>
                </a:lnTo>
                <a:lnTo>
                  <a:pt x="639" y="175"/>
                </a:lnTo>
                <a:lnTo>
                  <a:pt x="614" y="191"/>
                </a:lnTo>
                <a:lnTo>
                  <a:pt x="590" y="206"/>
                </a:lnTo>
                <a:lnTo>
                  <a:pt x="567" y="219"/>
                </a:lnTo>
                <a:lnTo>
                  <a:pt x="530" y="243"/>
                </a:lnTo>
                <a:lnTo>
                  <a:pt x="494" y="272"/>
                </a:lnTo>
                <a:lnTo>
                  <a:pt x="465" y="294"/>
                </a:lnTo>
                <a:lnTo>
                  <a:pt x="430" y="325"/>
                </a:lnTo>
                <a:lnTo>
                  <a:pt x="406" y="347"/>
                </a:lnTo>
                <a:lnTo>
                  <a:pt x="380" y="373"/>
                </a:lnTo>
                <a:lnTo>
                  <a:pt x="351" y="402"/>
                </a:lnTo>
                <a:lnTo>
                  <a:pt x="327" y="429"/>
                </a:lnTo>
                <a:lnTo>
                  <a:pt x="304" y="461"/>
                </a:lnTo>
                <a:lnTo>
                  <a:pt x="278" y="491"/>
                </a:lnTo>
                <a:lnTo>
                  <a:pt x="254" y="523"/>
                </a:lnTo>
                <a:lnTo>
                  <a:pt x="234" y="550"/>
                </a:lnTo>
                <a:lnTo>
                  <a:pt x="216" y="584"/>
                </a:lnTo>
                <a:lnTo>
                  <a:pt x="197" y="618"/>
                </a:lnTo>
                <a:lnTo>
                  <a:pt x="181" y="652"/>
                </a:lnTo>
                <a:lnTo>
                  <a:pt x="165" y="690"/>
                </a:lnTo>
                <a:lnTo>
                  <a:pt x="145" y="737"/>
                </a:lnTo>
                <a:lnTo>
                  <a:pt x="132" y="779"/>
                </a:lnTo>
                <a:lnTo>
                  <a:pt x="119" y="823"/>
                </a:lnTo>
                <a:lnTo>
                  <a:pt x="112" y="865"/>
                </a:lnTo>
                <a:lnTo>
                  <a:pt x="103" y="916"/>
                </a:lnTo>
                <a:lnTo>
                  <a:pt x="96" y="978"/>
                </a:lnTo>
                <a:lnTo>
                  <a:pt x="95" y="1026"/>
                </a:lnTo>
                <a:lnTo>
                  <a:pt x="96" y="1075"/>
                </a:lnTo>
                <a:lnTo>
                  <a:pt x="101" y="1122"/>
                </a:lnTo>
                <a:lnTo>
                  <a:pt x="108" y="1165"/>
                </a:lnTo>
                <a:lnTo>
                  <a:pt x="115" y="1209"/>
                </a:lnTo>
                <a:lnTo>
                  <a:pt x="127" y="1255"/>
                </a:lnTo>
                <a:lnTo>
                  <a:pt x="142" y="1304"/>
                </a:lnTo>
                <a:lnTo>
                  <a:pt x="162" y="1355"/>
                </a:lnTo>
                <a:lnTo>
                  <a:pt x="182" y="1403"/>
                </a:lnTo>
                <a:lnTo>
                  <a:pt x="205" y="1448"/>
                </a:lnTo>
                <a:lnTo>
                  <a:pt x="232" y="1494"/>
                </a:lnTo>
                <a:lnTo>
                  <a:pt x="264" y="1537"/>
                </a:lnTo>
                <a:lnTo>
                  <a:pt x="0" y="1657"/>
                </a:lnTo>
                <a:lnTo>
                  <a:pt x="805" y="1753"/>
                </a:lnTo>
                <a:lnTo>
                  <a:pt x="1101" y="1156"/>
                </a:lnTo>
                <a:lnTo>
                  <a:pt x="792" y="1289"/>
                </a:lnTo>
                <a:lnTo>
                  <a:pt x="762" y="1250"/>
                </a:lnTo>
                <a:lnTo>
                  <a:pt x="743" y="1216"/>
                </a:lnTo>
                <a:lnTo>
                  <a:pt x="726" y="1182"/>
                </a:lnTo>
                <a:lnTo>
                  <a:pt x="714" y="1146"/>
                </a:lnTo>
                <a:lnTo>
                  <a:pt x="706" y="1112"/>
                </a:lnTo>
                <a:lnTo>
                  <a:pt x="703" y="1078"/>
                </a:lnTo>
                <a:lnTo>
                  <a:pt x="699" y="1045"/>
                </a:lnTo>
                <a:lnTo>
                  <a:pt x="699" y="1011"/>
                </a:lnTo>
                <a:lnTo>
                  <a:pt x="702" y="973"/>
                </a:lnTo>
                <a:lnTo>
                  <a:pt x="707" y="934"/>
                </a:lnTo>
                <a:lnTo>
                  <a:pt x="718" y="891"/>
                </a:lnTo>
                <a:lnTo>
                  <a:pt x="730" y="857"/>
                </a:lnTo>
                <a:lnTo>
                  <a:pt x="748" y="818"/>
                </a:lnTo>
                <a:lnTo>
                  <a:pt x="764" y="785"/>
                </a:lnTo>
                <a:lnTo>
                  <a:pt x="787" y="754"/>
                </a:lnTo>
                <a:lnTo>
                  <a:pt x="805" y="729"/>
                </a:lnTo>
                <a:lnTo>
                  <a:pt x="823" y="708"/>
                </a:lnTo>
                <a:lnTo>
                  <a:pt x="842" y="687"/>
                </a:lnTo>
                <a:lnTo>
                  <a:pt x="863" y="667"/>
                </a:lnTo>
                <a:lnTo>
                  <a:pt x="887" y="646"/>
                </a:lnTo>
                <a:lnTo>
                  <a:pt x="907" y="631"/>
                </a:lnTo>
                <a:lnTo>
                  <a:pt x="929" y="611"/>
                </a:lnTo>
                <a:lnTo>
                  <a:pt x="952" y="596"/>
                </a:lnTo>
                <a:lnTo>
                  <a:pt x="977" y="580"/>
                </a:lnTo>
                <a:lnTo>
                  <a:pt x="1009" y="563"/>
                </a:lnTo>
                <a:lnTo>
                  <a:pt x="1036" y="549"/>
                </a:lnTo>
                <a:lnTo>
                  <a:pt x="1058" y="539"/>
                </a:lnTo>
                <a:lnTo>
                  <a:pt x="1092" y="524"/>
                </a:lnTo>
                <a:lnTo>
                  <a:pt x="1123" y="514"/>
                </a:lnTo>
                <a:lnTo>
                  <a:pt x="1174" y="502"/>
                </a:lnTo>
                <a:lnTo>
                  <a:pt x="1174" y="0"/>
                </a:lnTo>
              </a:path>
            </a:pathLst>
          </a:custGeom>
          <a:solidFill>
            <a:srgbClr val="008000"/>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31" name="Shape 531"/>
          <p:cNvSpPr/>
          <p:nvPr/>
        </p:nvSpPr>
        <p:spPr>
          <a:xfrm>
            <a:off x="4114800" y="1828800"/>
            <a:ext cx="2774949" cy="2835275"/>
          </a:xfrm>
          <a:custGeom>
            <a:avLst/>
            <a:gdLst/>
            <a:ahLst/>
            <a:cxnLst/>
            <a:rect l="0" t="0" r="0" b="0"/>
            <a:pathLst>
              <a:path w="1747" h="1587" extrusionOk="0">
                <a:moveTo>
                  <a:pt x="665" y="233"/>
                </a:moveTo>
                <a:lnTo>
                  <a:pt x="690" y="236"/>
                </a:lnTo>
                <a:lnTo>
                  <a:pt x="722" y="240"/>
                </a:lnTo>
                <a:lnTo>
                  <a:pt x="754" y="247"/>
                </a:lnTo>
                <a:lnTo>
                  <a:pt x="776" y="251"/>
                </a:lnTo>
                <a:lnTo>
                  <a:pt x="802" y="256"/>
                </a:lnTo>
                <a:lnTo>
                  <a:pt x="828" y="263"/>
                </a:lnTo>
                <a:lnTo>
                  <a:pt x="854" y="269"/>
                </a:lnTo>
                <a:lnTo>
                  <a:pt x="878" y="274"/>
                </a:lnTo>
                <a:lnTo>
                  <a:pt x="906" y="283"/>
                </a:lnTo>
                <a:lnTo>
                  <a:pt x="938" y="294"/>
                </a:lnTo>
                <a:lnTo>
                  <a:pt x="966" y="301"/>
                </a:lnTo>
                <a:lnTo>
                  <a:pt x="991" y="311"/>
                </a:lnTo>
                <a:lnTo>
                  <a:pt x="1022" y="322"/>
                </a:lnTo>
                <a:lnTo>
                  <a:pt x="1051" y="333"/>
                </a:lnTo>
                <a:lnTo>
                  <a:pt x="1078" y="344"/>
                </a:lnTo>
                <a:lnTo>
                  <a:pt x="1103" y="357"/>
                </a:lnTo>
                <a:lnTo>
                  <a:pt x="1126" y="368"/>
                </a:lnTo>
                <a:lnTo>
                  <a:pt x="1149" y="381"/>
                </a:lnTo>
                <a:lnTo>
                  <a:pt x="1175" y="392"/>
                </a:lnTo>
                <a:lnTo>
                  <a:pt x="1202" y="408"/>
                </a:lnTo>
                <a:lnTo>
                  <a:pt x="1227" y="423"/>
                </a:lnTo>
                <a:lnTo>
                  <a:pt x="1251" y="438"/>
                </a:lnTo>
                <a:lnTo>
                  <a:pt x="1273" y="452"/>
                </a:lnTo>
                <a:lnTo>
                  <a:pt x="1310" y="477"/>
                </a:lnTo>
                <a:lnTo>
                  <a:pt x="1348" y="504"/>
                </a:lnTo>
                <a:lnTo>
                  <a:pt x="1377" y="525"/>
                </a:lnTo>
                <a:lnTo>
                  <a:pt x="1411" y="556"/>
                </a:lnTo>
                <a:lnTo>
                  <a:pt x="1434" y="580"/>
                </a:lnTo>
                <a:lnTo>
                  <a:pt x="1461" y="606"/>
                </a:lnTo>
                <a:lnTo>
                  <a:pt x="1490" y="635"/>
                </a:lnTo>
                <a:lnTo>
                  <a:pt x="1514" y="663"/>
                </a:lnTo>
                <a:lnTo>
                  <a:pt x="1538" y="694"/>
                </a:lnTo>
                <a:lnTo>
                  <a:pt x="1563" y="723"/>
                </a:lnTo>
                <a:lnTo>
                  <a:pt x="1586" y="755"/>
                </a:lnTo>
                <a:lnTo>
                  <a:pt x="1607" y="783"/>
                </a:lnTo>
                <a:lnTo>
                  <a:pt x="1627" y="817"/>
                </a:lnTo>
                <a:lnTo>
                  <a:pt x="1645" y="850"/>
                </a:lnTo>
                <a:lnTo>
                  <a:pt x="1661" y="885"/>
                </a:lnTo>
                <a:lnTo>
                  <a:pt x="1676" y="921"/>
                </a:lnTo>
                <a:lnTo>
                  <a:pt x="1696" y="968"/>
                </a:lnTo>
                <a:lnTo>
                  <a:pt x="1710" y="1011"/>
                </a:lnTo>
                <a:lnTo>
                  <a:pt x="1723" y="1055"/>
                </a:lnTo>
                <a:lnTo>
                  <a:pt x="1730" y="1097"/>
                </a:lnTo>
                <a:lnTo>
                  <a:pt x="1739" y="1147"/>
                </a:lnTo>
                <a:lnTo>
                  <a:pt x="1746" y="1211"/>
                </a:lnTo>
                <a:lnTo>
                  <a:pt x="1747" y="1259"/>
                </a:lnTo>
                <a:lnTo>
                  <a:pt x="1746" y="1306"/>
                </a:lnTo>
                <a:lnTo>
                  <a:pt x="1740" y="1353"/>
                </a:lnTo>
                <a:lnTo>
                  <a:pt x="1734" y="1396"/>
                </a:lnTo>
                <a:lnTo>
                  <a:pt x="1727" y="1441"/>
                </a:lnTo>
                <a:lnTo>
                  <a:pt x="1715" y="1487"/>
                </a:lnTo>
                <a:lnTo>
                  <a:pt x="1699" y="1536"/>
                </a:lnTo>
                <a:lnTo>
                  <a:pt x="1679" y="1587"/>
                </a:lnTo>
                <a:lnTo>
                  <a:pt x="1565" y="1300"/>
                </a:lnTo>
                <a:lnTo>
                  <a:pt x="1128" y="1361"/>
                </a:lnTo>
                <a:lnTo>
                  <a:pt x="1139" y="1309"/>
                </a:lnTo>
                <a:lnTo>
                  <a:pt x="1143" y="1278"/>
                </a:lnTo>
                <a:lnTo>
                  <a:pt x="1143" y="1244"/>
                </a:lnTo>
                <a:lnTo>
                  <a:pt x="1140" y="1204"/>
                </a:lnTo>
                <a:lnTo>
                  <a:pt x="1133" y="1166"/>
                </a:lnTo>
                <a:lnTo>
                  <a:pt x="1123" y="1123"/>
                </a:lnTo>
                <a:lnTo>
                  <a:pt x="1111" y="1089"/>
                </a:lnTo>
                <a:lnTo>
                  <a:pt x="1092" y="1051"/>
                </a:lnTo>
                <a:lnTo>
                  <a:pt x="1075" y="1018"/>
                </a:lnTo>
                <a:lnTo>
                  <a:pt x="1054" y="985"/>
                </a:lnTo>
                <a:lnTo>
                  <a:pt x="1035" y="961"/>
                </a:lnTo>
                <a:lnTo>
                  <a:pt x="1017" y="939"/>
                </a:lnTo>
                <a:lnTo>
                  <a:pt x="998" y="919"/>
                </a:lnTo>
                <a:lnTo>
                  <a:pt x="978" y="899"/>
                </a:lnTo>
                <a:lnTo>
                  <a:pt x="954" y="878"/>
                </a:lnTo>
                <a:lnTo>
                  <a:pt x="934" y="863"/>
                </a:lnTo>
                <a:lnTo>
                  <a:pt x="911" y="845"/>
                </a:lnTo>
                <a:lnTo>
                  <a:pt x="889" y="829"/>
                </a:lnTo>
                <a:lnTo>
                  <a:pt x="862" y="813"/>
                </a:lnTo>
                <a:lnTo>
                  <a:pt x="830" y="797"/>
                </a:lnTo>
                <a:lnTo>
                  <a:pt x="804" y="782"/>
                </a:lnTo>
                <a:lnTo>
                  <a:pt x="781" y="772"/>
                </a:lnTo>
                <a:lnTo>
                  <a:pt x="749" y="756"/>
                </a:lnTo>
                <a:lnTo>
                  <a:pt x="720" y="747"/>
                </a:lnTo>
                <a:lnTo>
                  <a:pt x="694" y="740"/>
                </a:lnTo>
                <a:lnTo>
                  <a:pt x="667" y="732"/>
                </a:lnTo>
                <a:lnTo>
                  <a:pt x="627" y="725"/>
                </a:lnTo>
                <a:lnTo>
                  <a:pt x="589" y="720"/>
                </a:lnTo>
                <a:lnTo>
                  <a:pt x="551" y="716"/>
                </a:lnTo>
                <a:lnTo>
                  <a:pt x="513" y="714"/>
                </a:lnTo>
                <a:lnTo>
                  <a:pt x="492" y="713"/>
                </a:lnTo>
                <a:lnTo>
                  <a:pt x="492" y="972"/>
                </a:lnTo>
                <a:lnTo>
                  <a:pt x="0" y="493"/>
                </a:lnTo>
                <a:lnTo>
                  <a:pt x="491" y="0"/>
                </a:lnTo>
                <a:lnTo>
                  <a:pt x="491" y="222"/>
                </a:lnTo>
                <a:lnTo>
                  <a:pt x="517" y="223"/>
                </a:lnTo>
                <a:lnTo>
                  <a:pt x="555" y="224"/>
                </a:lnTo>
                <a:lnTo>
                  <a:pt x="595" y="226"/>
                </a:lnTo>
                <a:lnTo>
                  <a:pt x="633" y="229"/>
                </a:lnTo>
                <a:lnTo>
                  <a:pt x="665" y="233"/>
                </a:lnTo>
              </a:path>
            </a:pathLst>
          </a:custGeom>
          <a:solidFill>
            <a:schemeClr val="hlink"/>
          </a:solidFill>
          <a:ln>
            <a:noFill/>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32" name="Shape 532"/>
          <p:cNvSpPr txBox="1"/>
          <p:nvPr/>
        </p:nvSpPr>
        <p:spPr>
          <a:xfrm>
            <a:off x="6032500" y="2249486"/>
            <a:ext cx="2433637" cy="1549400"/>
          </a:xfrm>
          <a:prstGeom prst="rect">
            <a:avLst/>
          </a:prstGeom>
          <a:noFill/>
          <a:ln>
            <a:noFill/>
          </a:ln>
        </p:spPr>
        <p:txBody>
          <a:bodyPr lIns="90475" tIns="44450" rIns="90475" bIns="44450" anchor="t" anchorCtr="0">
            <a:noAutofit/>
          </a:bodyPr>
          <a:lstStyle/>
          <a:p>
            <a:pPr marL="0" marR="0" lvl="0" indent="0" algn="l" rtl="0">
              <a:lnSpc>
                <a:spcPct val="8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time required</a:t>
            </a:r>
          </a:p>
          <a:p>
            <a:pPr marL="0" marR="0" lvl="0" indent="0" algn="l" rtl="0">
              <a:lnSpc>
                <a:spcPct val="8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to diagnose the</a:t>
            </a:r>
          </a:p>
          <a:p>
            <a:pPr marL="0" marR="0" lvl="0" indent="0" algn="l" rtl="0">
              <a:lnSpc>
                <a:spcPct val="8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symptom and</a:t>
            </a:r>
          </a:p>
          <a:p>
            <a:pPr marL="0" marR="0" lvl="0" indent="0" algn="l" rtl="0">
              <a:lnSpc>
                <a:spcPct val="8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determine the</a:t>
            </a:r>
          </a:p>
          <a:p>
            <a:pPr marL="0" marR="0" lvl="0" indent="0" algn="l" rtl="0">
              <a:lnSpc>
                <a:spcPct val="8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cause</a:t>
            </a:r>
          </a:p>
        </p:txBody>
      </p:sp>
      <p:sp>
        <p:nvSpPr>
          <p:cNvPr id="533" name="Shape 533"/>
          <p:cNvSpPr txBox="1"/>
          <p:nvPr/>
        </p:nvSpPr>
        <p:spPr>
          <a:xfrm>
            <a:off x="1549400" y="2992436"/>
            <a:ext cx="2924175" cy="1257299"/>
          </a:xfrm>
          <a:prstGeom prst="rect">
            <a:avLst/>
          </a:prstGeom>
          <a:noFill/>
          <a:ln>
            <a:noFill/>
          </a:ln>
        </p:spPr>
        <p:txBody>
          <a:bodyPr lIns="90475" tIns="44450" rIns="90475" bIns="44450" anchor="t" anchorCtr="0">
            <a:noAutofit/>
          </a:bodyPr>
          <a:lstStyle/>
          <a:p>
            <a:pPr marL="0" marR="0" lvl="0" indent="0" algn="l" rtl="0">
              <a:lnSpc>
                <a:spcPct val="8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time required</a:t>
            </a:r>
          </a:p>
          <a:p>
            <a:pPr marL="0" marR="0" lvl="0" indent="0" algn="l" rtl="0">
              <a:lnSpc>
                <a:spcPct val="8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to correct the error</a:t>
            </a:r>
          </a:p>
          <a:p>
            <a:pPr marL="0" marR="0" lvl="0" indent="0" algn="l" rtl="0">
              <a:lnSpc>
                <a:spcPct val="8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and conduct</a:t>
            </a:r>
          </a:p>
          <a:p>
            <a:pPr marL="0" marR="0" lvl="0" indent="0" algn="l" rtl="0">
              <a:lnSpc>
                <a:spcPct val="80000"/>
              </a:lnSpc>
              <a:spcBef>
                <a:spcPts val="0"/>
              </a:spcBef>
              <a:spcAft>
                <a:spcPts val="0"/>
              </a:spcAft>
              <a:buClr>
                <a:schemeClr val="dk1"/>
              </a:buClr>
              <a:buSzPct val="25000"/>
              <a:buFont typeface="Helvetica Neue"/>
              <a:buNone/>
            </a:pPr>
            <a:r>
              <a:rPr lang="en-US" sz="2400" b="1" i="0" u="none" strike="noStrike" cap="none" baseline="0">
                <a:solidFill>
                  <a:schemeClr val="dk1"/>
                </a:solidFill>
                <a:latin typeface="Helvetica Neue"/>
                <a:ea typeface="Helvetica Neue"/>
                <a:cs typeface="Helvetica Neue"/>
                <a:sym typeface="Helvetica Neue"/>
              </a:rPr>
              <a:t>regression tests</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37"/>
        <p:cNvGrpSpPr/>
        <p:nvPr/>
      </p:nvGrpSpPr>
      <p:grpSpPr>
        <a:xfrm>
          <a:off x="0" y="0"/>
          <a:ext cx="0" cy="0"/>
          <a:chOff x="0" y="0"/>
          <a:chExt cx="0" cy="0"/>
        </a:xfrm>
      </p:grpSpPr>
      <p:sp>
        <p:nvSpPr>
          <p:cNvPr id="538" name="Shape 538"/>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539" name="Shape 53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540" name="Shape 540"/>
          <p:cNvSpPr txBox="1">
            <a:spLocks noGrp="1"/>
          </p:cNvSpPr>
          <p:nvPr>
            <p:ph type="title"/>
          </p:nvPr>
        </p:nvSpPr>
        <p:spPr>
          <a:xfrm>
            <a:off x="1295400" y="1143000"/>
            <a:ext cx="5816599" cy="474661"/>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Symptoms &amp; Causes</a:t>
            </a:r>
          </a:p>
        </p:txBody>
      </p:sp>
      <p:sp>
        <p:nvSpPr>
          <p:cNvPr id="541" name="Shape 541"/>
          <p:cNvSpPr txBox="1"/>
          <p:nvPr/>
        </p:nvSpPr>
        <p:spPr>
          <a:xfrm>
            <a:off x="2986086" y="2125661"/>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42" name="Shape 542"/>
          <p:cNvSpPr txBox="1"/>
          <p:nvPr/>
        </p:nvSpPr>
        <p:spPr>
          <a:xfrm>
            <a:off x="2465386" y="2854325"/>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43" name="Shape 543"/>
          <p:cNvSpPr txBox="1"/>
          <p:nvPr/>
        </p:nvSpPr>
        <p:spPr>
          <a:xfrm>
            <a:off x="2973386" y="2854325"/>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44" name="Shape 544"/>
          <p:cNvSpPr txBox="1"/>
          <p:nvPr/>
        </p:nvSpPr>
        <p:spPr>
          <a:xfrm>
            <a:off x="3468687" y="2854325"/>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45" name="Shape 545"/>
          <p:cNvSpPr txBox="1"/>
          <p:nvPr/>
        </p:nvSpPr>
        <p:spPr>
          <a:xfrm>
            <a:off x="1982786" y="3711575"/>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46" name="Shape 546"/>
          <p:cNvSpPr txBox="1"/>
          <p:nvPr/>
        </p:nvSpPr>
        <p:spPr>
          <a:xfrm>
            <a:off x="2490786" y="3711575"/>
            <a:ext cx="355600" cy="342899"/>
          </a:xfrm>
          <a:prstGeom prst="rect">
            <a:avLst/>
          </a:prstGeom>
          <a:solidFill>
            <a:schemeClr va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47" name="Shape 547"/>
          <p:cNvSpPr txBox="1"/>
          <p:nvPr/>
        </p:nvSpPr>
        <p:spPr>
          <a:xfrm>
            <a:off x="2973386" y="3697287"/>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48" name="Shape 548"/>
          <p:cNvSpPr txBox="1"/>
          <p:nvPr/>
        </p:nvSpPr>
        <p:spPr>
          <a:xfrm>
            <a:off x="2465386" y="4554537"/>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49" name="Shape 549"/>
          <p:cNvSpPr txBox="1"/>
          <p:nvPr/>
        </p:nvSpPr>
        <p:spPr>
          <a:xfrm>
            <a:off x="2973386" y="4554537"/>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50" name="Shape 550"/>
          <p:cNvSpPr txBox="1"/>
          <p:nvPr/>
        </p:nvSpPr>
        <p:spPr>
          <a:xfrm>
            <a:off x="3468687" y="4554537"/>
            <a:ext cx="355600" cy="342899"/>
          </a:xfrm>
          <a:prstGeom prst="rect">
            <a:avLst/>
          </a:prstGeom>
          <a:solidFill>
            <a:schemeClr va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51" name="Shape 551"/>
          <p:cNvSpPr txBox="1"/>
          <p:nvPr/>
        </p:nvSpPr>
        <p:spPr>
          <a:xfrm>
            <a:off x="3494087" y="3697287"/>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52" name="Shape 552"/>
          <p:cNvSpPr txBox="1"/>
          <p:nvPr/>
        </p:nvSpPr>
        <p:spPr>
          <a:xfrm>
            <a:off x="3989387" y="3683000"/>
            <a:ext cx="355600" cy="342899"/>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553" name="Shape 553"/>
          <p:cNvCxnSpPr/>
          <p:nvPr/>
        </p:nvCxnSpPr>
        <p:spPr>
          <a:xfrm flipH="1">
            <a:off x="2643186" y="2468561"/>
            <a:ext cx="520700" cy="400049"/>
          </a:xfrm>
          <a:prstGeom prst="straightConnector1">
            <a:avLst/>
          </a:prstGeom>
          <a:noFill/>
          <a:ln>
            <a:noFill/>
          </a:ln>
        </p:spPr>
      </p:cxnSp>
      <p:cxnSp>
        <p:nvCxnSpPr>
          <p:cNvPr id="554" name="Shape 554"/>
          <p:cNvCxnSpPr/>
          <p:nvPr/>
        </p:nvCxnSpPr>
        <p:spPr>
          <a:xfrm>
            <a:off x="3144836" y="2482850"/>
            <a:ext cx="12699" cy="357187"/>
          </a:xfrm>
          <a:prstGeom prst="straightConnector1">
            <a:avLst/>
          </a:prstGeom>
          <a:noFill/>
          <a:ln>
            <a:noFill/>
          </a:ln>
        </p:spPr>
      </p:cxnSp>
      <p:cxnSp>
        <p:nvCxnSpPr>
          <p:cNvPr id="555" name="Shape 555"/>
          <p:cNvCxnSpPr/>
          <p:nvPr/>
        </p:nvCxnSpPr>
        <p:spPr>
          <a:xfrm>
            <a:off x="3138486" y="2468561"/>
            <a:ext cx="508000" cy="385762"/>
          </a:xfrm>
          <a:prstGeom prst="straightConnector1">
            <a:avLst/>
          </a:prstGeom>
          <a:noFill/>
          <a:ln>
            <a:noFill/>
          </a:ln>
        </p:spPr>
      </p:cxnSp>
      <p:cxnSp>
        <p:nvCxnSpPr>
          <p:cNvPr id="556" name="Shape 556"/>
          <p:cNvCxnSpPr/>
          <p:nvPr/>
        </p:nvCxnSpPr>
        <p:spPr>
          <a:xfrm flipH="1">
            <a:off x="2173286" y="3211511"/>
            <a:ext cx="482599" cy="500062"/>
          </a:xfrm>
          <a:prstGeom prst="straightConnector1">
            <a:avLst/>
          </a:prstGeom>
          <a:noFill/>
          <a:ln>
            <a:noFill/>
          </a:ln>
        </p:spPr>
      </p:cxnSp>
      <p:cxnSp>
        <p:nvCxnSpPr>
          <p:cNvPr id="557" name="Shape 557"/>
          <p:cNvCxnSpPr/>
          <p:nvPr/>
        </p:nvCxnSpPr>
        <p:spPr>
          <a:xfrm>
            <a:off x="2649536" y="3211511"/>
            <a:ext cx="12699" cy="500062"/>
          </a:xfrm>
          <a:prstGeom prst="straightConnector1">
            <a:avLst/>
          </a:prstGeom>
          <a:noFill/>
          <a:ln>
            <a:noFill/>
          </a:ln>
        </p:spPr>
      </p:cxnSp>
      <p:cxnSp>
        <p:nvCxnSpPr>
          <p:cNvPr id="558" name="Shape 558"/>
          <p:cNvCxnSpPr/>
          <p:nvPr/>
        </p:nvCxnSpPr>
        <p:spPr>
          <a:xfrm flipH="1">
            <a:off x="3132136" y="3211511"/>
            <a:ext cx="25399" cy="471487"/>
          </a:xfrm>
          <a:prstGeom prst="straightConnector1">
            <a:avLst/>
          </a:prstGeom>
          <a:noFill/>
          <a:ln>
            <a:noFill/>
          </a:ln>
        </p:spPr>
      </p:cxnSp>
      <p:cxnSp>
        <p:nvCxnSpPr>
          <p:cNvPr id="559" name="Shape 559"/>
          <p:cNvCxnSpPr/>
          <p:nvPr/>
        </p:nvCxnSpPr>
        <p:spPr>
          <a:xfrm>
            <a:off x="3151186" y="3211511"/>
            <a:ext cx="546099" cy="500062"/>
          </a:xfrm>
          <a:prstGeom prst="straightConnector1">
            <a:avLst/>
          </a:prstGeom>
          <a:noFill/>
          <a:ln>
            <a:noFill/>
          </a:ln>
        </p:spPr>
      </p:cxnSp>
      <p:cxnSp>
        <p:nvCxnSpPr>
          <p:cNvPr id="560" name="Shape 560"/>
          <p:cNvCxnSpPr/>
          <p:nvPr/>
        </p:nvCxnSpPr>
        <p:spPr>
          <a:xfrm>
            <a:off x="3132136" y="4025900"/>
            <a:ext cx="12699" cy="500062"/>
          </a:xfrm>
          <a:prstGeom prst="straightConnector1">
            <a:avLst/>
          </a:prstGeom>
          <a:noFill/>
          <a:ln>
            <a:noFill/>
          </a:ln>
        </p:spPr>
      </p:cxnSp>
      <p:cxnSp>
        <p:nvCxnSpPr>
          <p:cNvPr id="561" name="Shape 561"/>
          <p:cNvCxnSpPr/>
          <p:nvPr/>
        </p:nvCxnSpPr>
        <p:spPr>
          <a:xfrm flipH="1">
            <a:off x="3189287" y="4054475"/>
            <a:ext cx="495299" cy="500062"/>
          </a:xfrm>
          <a:prstGeom prst="straightConnector1">
            <a:avLst/>
          </a:prstGeom>
          <a:noFill/>
          <a:ln>
            <a:noFill/>
          </a:ln>
        </p:spPr>
      </p:cxnSp>
      <p:cxnSp>
        <p:nvCxnSpPr>
          <p:cNvPr id="562" name="Shape 562"/>
          <p:cNvCxnSpPr/>
          <p:nvPr/>
        </p:nvCxnSpPr>
        <p:spPr>
          <a:xfrm>
            <a:off x="3697287" y="3211511"/>
            <a:ext cx="431799" cy="485775"/>
          </a:xfrm>
          <a:prstGeom prst="straightConnector1">
            <a:avLst/>
          </a:prstGeom>
          <a:noFill/>
          <a:ln>
            <a:noFill/>
          </a:ln>
        </p:spPr>
      </p:cxnSp>
      <p:cxnSp>
        <p:nvCxnSpPr>
          <p:cNvPr id="563" name="Shape 563"/>
          <p:cNvCxnSpPr/>
          <p:nvPr/>
        </p:nvCxnSpPr>
        <p:spPr>
          <a:xfrm flipH="1">
            <a:off x="3690937" y="4040187"/>
            <a:ext cx="25399" cy="485775"/>
          </a:xfrm>
          <a:prstGeom prst="straightConnector1">
            <a:avLst/>
          </a:prstGeom>
          <a:noFill/>
          <a:ln>
            <a:noFill/>
          </a:ln>
        </p:spPr>
      </p:cxnSp>
      <p:sp>
        <p:nvSpPr>
          <p:cNvPr id="564" name="Shape 564"/>
          <p:cNvSpPr txBox="1"/>
          <p:nvPr/>
        </p:nvSpPr>
        <p:spPr>
          <a:xfrm>
            <a:off x="1536700" y="4981575"/>
            <a:ext cx="1309686" cy="39370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000" b="1" i="0" u="none" strike="noStrike" cap="none" baseline="0">
                <a:solidFill>
                  <a:schemeClr val="dk1"/>
                </a:solidFill>
                <a:latin typeface="Helvetica Neue"/>
                <a:ea typeface="Helvetica Neue"/>
                <a:cs typeface="Helvetica Neue"/>
                <a:sym typeface="Helvetica Neue"/>
              </a:rPr>
              <a:t>symptom</a:t>
            </a:r>
          </a:p>
        </p:txBody>
      </p:sp>
      <p:cxnSp>
        <p:nvCxnSpPr>
          <p:cNvPr id="565" name="Shape 565"/>
          <p:cNvCxnSpPr/>
          <p:nvPr/>
        </p:nvCxnSpPr>
        <p:spPr>
          <a:xfrm flipH="1">
            <a:off x="3513137" y="4783137"/>
            <a:ext cx="139699" cy="700086"/>
          </a:xfrm>
          <a:prstGeom prst="straightConnector1">
            <a:avLst/>
          </a:prstGeom>
          <a:noFill/>
          <a:ln>
            <a:noFill/>
          </a:ln>
        </p:spPr>
      </p:cxnSp>
      <p:sp>
        <p:nvSpPr>
          <p:cNvPr id="566" name="Shape 566"/>
          <p:cNvSpPr txBox="1"/>
          <p:nvPr/>
        </p:nvSpPr>
        <p:spPr>
          <a:xfrm>
            <a:off x="3568700" y="5324475"/>
            <a:ext cx="901700" cy="39370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000" b="1" i="0" u="none" strike="noStrike" cap="none" baseline="0">
                <a:solidFill>
                  <a:schemeClr val="dk1"/>
                </a:solidFill>
                <a:latin typeface="Helvetica Neue"/>
                <a:ea typeface="Helvetica Neue"/>
                <a:cs typeface="Helvetica Neue"/>
                <a:sym typeface="Helvetica Neue"/>
              </a:rPr>
              <a:t>cause</a:t>
            </a:r>
          </a:p>
        </p:txBody>
      </p:sp>
      <p:sp>
        <p:nvSpPr>
          <p:cNvPr id="567" name="Shape 567"/>
          <p:cNvSpPr txBox="1"/>
          <p:nvPr/>
        </p:nvSpPr>
        <p:spPr>
          <a:xfrm>
            <a:off x="5029200" y="1828800"/>
            <a:ext cx="3294062"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symptom and cause may be </a:t>
            </a:r>
          </a:p>
        </p:txBody>
      </p:sp>
      <p:sp>
        <p:nvSpPr>
          <p:cNvPr id="568" name="Shape 568"/>
          <p:cNvSpPr txBox="1"/>
          <p:nvPr/>
        </p:nvSpPr>
        <p:spPr>
          <a:xfrm>
            <a:off x="5029200" y="2085975"/>
            <a:ext cx="3001961"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geographically separated </a:t>
            </a: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69" name="Shape 569"/>
          <p:cNvSpPr txBox="1"/>
          <p:nvPr/>
        </p:nvSpPr>
        <p:spPr>
          <a:xfrm>
            <a:off x="5029200" y="2343150"/>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70" name="Shape 570"/>
          <p:cNvSpPr txBox="1"/>
          <p:nvPr/>
        </p:nvSpPr>
        <p:spPr>
          <a:xfrm>
            <a:off x="5029200" y="2600325"/>
            <a:ext cx="3573462"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symptom may disappear when </a:t>
            </a:r>
          </a:p>
        </p:txBody>
      </p:sp>
      <p:sp>
        <p:nvSpPr>
          <p:cNvPr id="571" name="Shape 571"/>
          <p:cNvSpPr txBox="1"/>
          <p:nvPr/>
        </p:nvSpPr>
        <p:spPr>
          <a:xfrm>
            <a:off x="5029200" y="2857500"/>
            <a:ext cx="2835274"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another problem is fixed</a:t>
            </a: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72" name="Shape 572"/>
          <p:cNvSpPr txBox="1"/>
          <p:nvPr/>
        </p:nvSpPr>
        <p:spPr>
          <a:xfrm>
            <a:off x="5029200" y="3114675"/>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73" name="Shape 573"/>
          <p:cNvSpPr txBox="1"/>
          <p:nvPr/>
        </p:nvSpPr>
        <p:spPr>
          <a:xfrm>
            <a:off x="5029200" y="3371850"/>
            <a:ext cx="2684462"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cause may be due to a </a:t>
            </a:r>
          </a:p>
        </p:txBody>
      </p:sp>
      <p:sp>
        <p:nvSpPr>
          <p:cNvPr id="574" name="Shape 574"/>
          <p:cNvSpPr txBox="1"/>
          <p:nvPr/>
        </p:nvSpPr>
        <p:spPr>
          <a:xfrm>
            <a:off x="5029200" y="3629025"/>
            <a:ext cx="3101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combination of non-errors </a:t>
            </a: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75" name="Shape 575"/>
          <p:cNvSpPr txBox="1"/>
          <p:nvPr/>
        </p:nvSpPr>
        <p:spPr>
          <a:xfrm>
            <a:off x="5029200" y="3886200"/>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76" name="Shape 576"/>
          <p:cNvSpPr txBox="1"/>
          <p:nvPr/>
        </p:nvSpPr>
        <p:spPr>
          <a:xfrm>
            <a:off x="5029200" y="4143375"/>
            <a:ext cx="3535362"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cause may be due to a system </a:t>
            </a:r>
          </a:p>
        </p:txBody>
      </p:sp>
      <p:sp>
        <p:nvSpPr>
          <p:cNvPr id="577" name="Shape 577"/>
          <p:cNvSpPr txBox="1"/>
          <p:nvPr/>
        </p:nvSpPr>
        <p:spPr>
          <a:xfrm>
            <a:off x="5029200" y="4400550"/>
            <a:ext cx="20224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or compiler error</a:t>
            </a: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78" name="Shape 578"/>
          <p:cNvSpPr txBox="1"/>
          <p:nvPr/>
        </p:nvSpPr>
        <p:spPr>
          <a:xfrm>
            <a:off x="5029200" y="4657725"/>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79" name="Shape 579"/>
          <p:cNvSpPr txBox="1"/>
          <p:nvPr/>
        </p:nvSpPr>
        <p:spPr>
          <a:xfrm>
            <a:off x="5029200" y="4914900"/>
            <a:ext cx="2493961"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cause may be due to </a:t>
            </a:r>
          </a:p>
        </p:txBody>
      </p:sp>
      <p:sp>
        <p:nvSpPr>
          <p:cNvPr id="580" name="Shape 580"/>
          <p:cNvSpPr txBox="1"/>
          <p:nvPr/>
        </p:nvSpPr>
        <p:spPr>
          <a:xfrm>
            <a:off x="5029200" y="5172075"/>
            <a:ext cx="3205162"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assumptions that everyone </a:t>
            </a:r>
          </a:p>
        </p:txBody>
      </p:sp>
      <p:sp>
        <p:nvSpPr>
          <p:cNvPr id="581" name="Shape 581"/>
          <p:cNvSpPr txBox="1"/>
          <p:nvPr/>
        </p:nvSpPr>
        <p:spPr>
          <a:xfrm>
            <a:off x="5029200" y="5429250"/>
            <a:ext cx="10826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believes</a:t>
            </a: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82" name="Shape 582"/>
          <p:cNvSpPr txBox="1"/>
          <p:nvPr/>
        </p:nvSpPr>
        <p:spPr>
          <a:xfrm>
            <a:off x="5029200" y="5686425"/>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583" name="Shape 583"/>
          <p:cNvSpPr txBox="1"/>
          <p:nvPr/>
        </p:nvSpPr>
        <p:spPr>
          <a:xfrm>
            <a:off x="5029200" y="5943600"/>
            <a:ext cx="33686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symptom may be intermittent</a:t>
            </a:r>
          </a:p>
        </p:txBody>
      </p:sp>
      <p:grpSp>
        <p:nvGrpSpPr>
          <p:cNvPr id="584" name="Shape 584"/>
          <p:cNvGrpSpPr/>
          <p:nvPr/>
        </p:nvGrpSpPr>
        <p:grpSpPr>
          <a:xfrm>
            <a:off x="4783137" y="1947862"/>
            <a:ext cx="152400" cy="185737"/>
            <a:chOff x="4286250" y="1149350"/>
            <a:chExt cx="152400" cy="165099"/>
          </a:xfrm>
        </p:grpSpPr>
        <p:sp>
          <p:nvSpPr>
            <p:cNvPr id="585" name="Shape 585"/>
            <p:cNvSpPr txBox="1"/>
            <p:nvPr/>
          </p:nvSpPr>
          <p:spPr>
            <a:xfrm>
              <a:off x="4311650" y="1174750"/>
              <a:ext cx="127000" cy="139699"/>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86" name="Shape 586"/>
            <p:cNvSpPr txBox="1"/>
            <p:nvPr/>
          </p:nvSpPr>
          <p:spPr>
            <a:xfrm>
              <a:off x="4286250" y="1149350"/>
              <a:ext cx="127000" cy="139699"/>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grpSp>
        <p:nvGrpSpPr>
          <p:cNvPr id="587" name="Shape 587"/>
          <p:cNvGrpSpPr/>
          <p:nvPr/>
        </p:nvGrpSpPr>
        <p:grpSpPr>
          <a:xfrm>
            <a:off x="4783137" y="2705100"/>
            <a:ext cx="152400" cy="200024"/>
            <a:chOff x="4286250" y="1822450"/>
            <a:chExt cx="152400" cy="177799"/>
          </a:xfrm>
        </p:grpSpPr>
        <p:sp>
          <p:nvSpPr>
            <p:cNvPr id="588" name="Shape 588"/>
            <p:cNvSpPr txBox="1"/>
            <p:nvPr/>
          </p:nvSpPr>
          <p:spPr>
            <a:xfrm>
              <a:off x="4311650" y="1860550"/>
              <a:ext cx="127000" cy="139699"/>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89" name="Shape 589"/>
            <p:cNvSpPr txBox="1"/>
            <p:nvPr/>
          </p:nvSpPr>
          <p:spPr>
            <a:xfrm>
              <a:off x="4286250" y="1822450"/>
              <a:ext cx="127000" cy="139699"/>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grpSp>
        <p:nvGrpSpPr>
          <p:cNvPr id="590" name="Shape 590"/>
          <p:cNvGrpSpPr/>
          <p:nvPr/>
        </p:nvGrpSpPr>
        <p:grpSpPr>
          <a:xfrm>
            <a:off x="4783137" y="3476625"/>
            <a:ext cx="152400" cy="185737"/>
            <a:chOff x="4286250" y="2508250"/>
            <a:chExt cx="152400" cy="165099"/>
          </a:xfrm>
        </p:grpSpPr>
        <p:sp>
          <p:nvSpPr>
            <p:cNvPr id="591" name="Shape 591"/>
            <p:cNvSpPr txBox="1"/>
            <p:nvPr/>
          </p:nvSpPr>
          <p:spPr>
            <a:xfrm>
              <a:off x="4311650" y="2533650"/>
              <a:ext cx="127000" cy="139699"/>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92" name="Shape 592"/>
            <p:cNvSpPr txBox="1"/>
            <p:nvPr/>
          </p:nvSpPr>
          <p:spPr>
            <a:xfrm>
              <a:off x="4286250" y="2508250"/>
              <a:ext cx="127000" cy="139699"/>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grpSp>
        <p:nvGrpSpPr>
          <p:cNvPr id="593" name="Shape 593"/>
          <p:cNvGrpSpPr/>
          <p:nvPr/>
        </p:nvGrpSpPr>
        <p:grpSpPr>
          <a:xfrm>
            <a:off x="4783137" y="4262437"/>
            <a:ext cx="152400" cy="185737"/>
            <a:chOff x="4286250" y="3206750"/>
            <a:chExt cx="152400" cy="165099"/>
          </a:xfrm>
        </p:grpSpPr>
        <p:sp>
          <p:nvSpPr>
            <p:cNvPr id="594" name="Shape 594"/>
            <p:cNvSpPr txBox="1"/>
            <p:nvPr/>
          </p:nvSpPr>
          <p:spPr>
            <a:xfrm>
              <a:off x="4311650" y="3232150"/>
              <a:ext cx="127000" cy="139699"/>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95" name="Shape 595"/>
            <p:cNvSpPr txBox="1"/>
            <p:nvPr/>
          </p:nvSpPr>
          <p:spPr>
            <a:xfrm>
              <a:off x="4286250" y="3206750"/>
              <a:ext cx="127000" cy="139699"/>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grpSp>
        <p:nvGrpSpPr>
          <p:cNvPr id="596" name="Shape 596"/>
          <p:cNvGrpSpPr/>
          <p:nvPr/>
        </p:nvGrpSpPr>
        <p:grpSpPr>
          <a:xfrm>
            <a:off x="4783137" y="5019675"/>
            <a:ext cx="152400" cy="185737"/>
            <a:chOff x="4286250" y="3879850"/>
            <a:chExt cx="152400" cy="165099"/>
          </a:xfrm>
        </p:grpSpPr>
        <p:sp>
          <p:nvSpPr>
            <p:cNvPr id="597" name="Shape 597"/>
            <p:cNvSpPr txBox="1"/>
            <p:nvPr/>
          </p:nvSpPr>
          <p:spPr>
            <a:xfrm>
              <a:off x="4311650" y="3905250"/>
              <a:ext cx="127000" cy="139699"/>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598" name="Shape 598"/>
            <p:cNvSpPr txBox="1"/>
            <p:nvPr/>
          </p:nvSpPr>
          <p:spPr>
            <a:xfrm>
              <a:off x="4286250" y="3879850"/>
              <a:ext cx="127000" cy="139699"/>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grpSp>
        <p:nvGrpSpPr>
          <p:cNvPr id="599" name="Shape 599"/>
          <p:cNvGrpSpPr/>
          <p:nvPr/>
        </p:nvGrpSpPr>
        <p:grpSpPr>
          <a:xfrm>
            <a:off x="4783137" y="6034087"/>
            <a:ext cx="152400" cy="200024"/>
            <a:chOff x="4286250" y="4781550"/>
            <a:chExt cx="152400" cy="177799"/>
          </a:xfrm>
        </p:grpSpPr>
        <p:sp>
          <p:nvSpPr>
            <p:cNvPr id="600" name="Shape 600"/>
            <p:cNvSpPr txBox="1"/>
            <p:nvPr/>
          </p:nvSpPr>
          <p:spPr>
            <a:xfrm>
              <a:off x="4311650" y="4819650"/>
              <a:ext cx="127000" cy="139699"/>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01" name="Shape 601"/>
            <p:cNvSpPr txBox="1"/>
            <p:nvPr/>
          </p:nvSpPr>
          <p:spPr>
            <a:xfrm>
              <a:off x="4286250" y="4781550"/>
              <a:ext cx="127000" cy="139699"/>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cxnSp>
        <p:nvCxnSpPr>
          <p:cNvPr id="602" name="Shape 602"/>
          <p:cNvCxnSpPr/>
          <p:nvPr/>
        </p:nvCxnSpPr>
        <p:spPr>
          <a:xfrm flipH="1">
            <a:off x="2681286" y="2497136"/>
            <a:ext cx="508000" cy="328611"/>
          </a:xfrm>
          <a:prstGeom prst="straightConnector1">
            <a:avLst/>
          </a:prstGeom>
          <a:noFill/>
          <a:ln w="25400" cap="flat" cmpd="sng">
            <a:solidFill>
              <a:schemeClr val="dk1"/>
            </a:solidFill>
            <a:prstDash val="solid"/>
            <a:miter/>
            <a:headEnd type="none" w="med" len="med"/>
            <a:tailEnd type="none" w="med" len="med"/>
          </a:ln>
        </p:spPr>
      </p:cxnSp>
      <p:cxnSp>
        <p:nvCxnSpPr>
          <p:cNvPr id="603" name="Shape 603"/>
          <p:cNvCxnSpPr/>
          <p:nvPr/>
        </p:nvCxnSpPr>
        <p:spPr>
          <a:xfrm>
            <a:off x="3189286" y="2482850"/>
            <a:ext cx="0" cy="342899"/>
          </a:xfrm>
          <a:prstGeom prst="straightConnector1">
            <a:avLst/>
          </a:prstGeom>
          <a:noFill/>
          <a:ln w="25400" cap="flat" cmpd="sng">
            <a:solidFill>
              <a:schemeClr val="dk1"/>
            </a:solidFill>
            <a:prstDash val="solid"/>
            <a:miter/>
            <a:headEnd type="none" w="med" len="med"/>
            <a:tailEnd type="none" w="med" len="med"/>
          </a:ln>
        </p:spPr>
      </p:cxnSp>
      <p:cxnSp>
        <p:nvCxnSpPr>
          <p:cNvPr id="604" name="Shape 604"/>
          <p:cNvCxnSpPr/>
          <p:nvPr/>
        </p:nvCxnSpPr>
        <p:spPr>
          <a:xfrm>
            <a:off x="3189286" y="2511425"/>
            <a:ext cx="482599" cy="328611"/>
          </a:xfrm>
          <a:prstGeom prst="straightConnector1">
            <a:avLst/>
          </a:prstGeom>
          <a:noFill/>
          <a:ln w="25400" cap="flat" cmpd="sng">
            <a:solidFill>
              <a:schemeClr val="dk1"/>
            </a:solidFill>
            <a:prstDash val="solid"/>
            <a:miter/>
            <a:headEnd type="none" w="med" len="med"/>
            <a:tailEnd type="none" w="med" len="med"/>
          </a:ln>
        </p:spPr>
      </p:cxnSp>
      <p:cxnSp>
        <p:nvCxnSpPr>
          <p:cNvPr id="605" name="Shape 605"/>
          <p:cNvCxnSpPr/>
          <p:nvPr/>
        </p:nvCxnSpPr>
        <p:spPr>
          <a:xfrm flipH="1">
            <a:off x="2185986" y="3225800"/>
            <a:ext cx="457200" cy="471487"/>
          </a:xfrm>
          <a:prstGeom prst="straightConnector1">
            <a:avLst/>
          </a:prstGeom>
          <a:noFill/>
          <a:ln w="25400" cap="flat" cmpd="sng">
            <a:solidFill>
              <a:schemeClr val="dk1"/>
            </a:solidFill>
            <a:prstDash val="solid"/>
            <a:miter/>
            <a:headEnd type="none" w="med" len="med"/>
            <a:tailEnd type="none" w="med" len="med"/>
          </a:ln>
        </p:spPr>
      </p:cxnSp>
      <p:cxnSp>
        <p:nvCxnSpPr>
          <p:cNvPr id="606" name="Shape 606"/>
          <p:cNvCxnSpPr/>
          <p:nvPr/>
        </p:nvCxnSpPr>
        <p:spPr>
          <a:xfrm>
            <a:off x="2668586" y="3225800"/>
            <a:ext cx="25399" cy="471487"/>
          </a:xfrm>
          <a:prstGeom prst="straightConnector1">
            <a:avLst/>
          </a:prstGeom>
          <a:noFill/>
          <a:ln w="25400" cap="flat" cmpd="sng">
            <a:solidFill>
              <a:schemeClr val="dk1"/>
            </a:solidFill>
            <a:prstDash val="solid"/>
            <a:miter/>
            <a:headEnd type="none" w="med" len="med"/>
            <a:tailEnd type="none" w="med" len="med"/>
          </a:ln>
        </p:spPr>
      </p:cxnSp>
      <p:cxnSp>
        <p:nvCxnSpPr>
          <p:cNvPr id="607" name="Shape 607"/>
          <p:cNvCxnSpPr/>
          <p:nvPr/>
        </p:nvCxnSpPr>
        <p:spPr>
          <a:xfrm flipH="1">
            <a:off x="3151186" y="3225800"/>
            <a:ext cx="25399" cy="442912"/>
          </a:xfrm>
          <a:prstGeom prst="straightConnector1">
            <a:avLst/>
          </a:prstGeom>
          <a:noFill/>
          <a:ln w="25400" cap="flat" cmpd="sng">
            <a:solidFill>
              <a:schemeClr val="dk1"/>
            </a:solidFill>
            <a:prstDash val="solid"/>
            <a:miter/>
            <a:headEnd type="none" w="med" len="med"/>
            <a:tailEnd type="none" w="med" len="med"/>
          </a:ln>
        </p:spPr>
      </p:cxnSp>
      <p:cxnSp>
        <p:nvCxnSpPr>
          <p:cNvPr id="608" name="Shape 608"/>
          <p:cNvCxnSpPr/>
          <p:nvPr/>
        </p:nvCxnSpPr>
        <p:spPr>
          <a:xfrm>
            <a:off x="3176586" y="3225800"/>
            <a:ext cx="508000" cy="457200"/>
          </a:xfrm>
          <a:prstGeom prst="straightConnector1">
            <a:avLst/>
          </a:prstGeom>
          <a:noFill/>
          <a:ln w="25400" cap="flat" cmpd="sng">
            <a:solidFill>
              <a:schemeClr val="dk1"/>
            </a:solidFill>
            <a:prstDash val="solid"/>
            <a:miter/>
            <a:headEnd type="none" w="med" len="med"/>
            <a:tailEnd type="none" w="med" len="med"/>
          </a:ln>
        </p:spPr>
      </p:cxnSp>
      <p:cxnSp>
        <p:nvCxnSpPr>
          <p:cNvPr id="609" name="Shape 609"/>
          <p:cNvCxnSpPr/>
          <p:nvPr/>
        </p:nvCxnSpPr>
        <p:spPr>
          <a:xfrm>
            <a:off x="3722687" y="3240086"/>
            <a:ext cx="406399" cy="414337"/>
          </a:xfrm>
          <a:prstGeom prst="straightConnector1">
            <a:avLst/>
          </a:prstGeom>
          <a:noFill/>
          <a:ln w="25400" cap="flat" cmpd="sng">
            <a:solidFill>
              <a:schemeClr val="dk1"/>
            </a:solidFill>
            <a:prstDash val="solid"/>
            <a:miter/>
            <a:headEnd type="none" w="med" len="med"/>
            <a:tailEnd type="none" w="med" len="med"/>
          </a:ln>
        </p:spPr>
      </p:cxnSp>
      <p:cxnSp>
        <p:nvCxnSpPr>
          <p:cNvPr id="610" name="Shape 610"/>
          <p:cNvCxnSpPr/>
          <p:nvPr/>
        </p:nvCxnSpPr>
        <p:spPr>
          <a:xfrm flipH="1">
            <a:off x="2655886" y="4083050"/>
            <a:ext cx="25399" cy="442912"/>
          </a:xfrm>
          <a:prstGeom prst="straightConnector1">
            <a:avLst/>
          </a:prstGeom>
          <a:noFill/>
          <a:ln w="25400" cap="flat" cmpd="sng">
            <a:solidFill>
              <a:schemeClr val="dk1"/>
            </a:solidFill>
            <a:prstDash val="solid"/>
            <a:miter/>
            <a:headEnd type="none" w="med" len="med"/>
            <a:tailEnd type="none" w="med" len="med"/>
          </a:ln>
        </p:spPr>
      </p:cxnSp>
      <p:cxnSp>
        <p:nvCxnSpPr>
          <p:cNvPr id="611" name="Shape 611"/>
          <p:cNvCxnSpPr/>
          <p:nvPr/>
        </p:nvCxnSpPr>
        <p:spPr>
          <a:xfrm>
            <a:off x="3138486" y="4068762"/>
            <a:ext cx="0" cy="442912"/>
          </a:xfrm>
          <a:prstGeom prst="straightConnector1">
            <a:avLst/>
          </a:prstGeom>
          <a:noFill/>
          <a:ln w="25400" cap="flat" cmpd="sng">
            <a:solidFill>
              <a:schemeClr val="dk1"/>
            </a:solidFill>
            <a:prstDash val="solid"/>
            <a:miter/>
            <a:headEnd type="none" w="med" len="med"/>
            <a:tailEnd type="none" w="med" len="med"/>
          </a:ln>
        </p:spPr>
      </p:cxnSp>
      <p:cxnSp>
        <p:nvCxnSpPr>
          <p:cNvPr id="612" name="Shape 612"/>
          <p:cNvCxnSpPr/>
          <p:nvPr/>
        </p:nvCxnSpPr>
        <p:spPr>
          <a:xfrm>
            <a:off x="3151186" y="4068762"/>
            <a:ext cx="520700" cy="471487"/>
          </a:xfrm>
          <a:prstGeom prst="straightConnector1">
            <a:avLst/>
          </a:prstGeom>
          <a:noFill/>
          <a:ln w="25400" cap="flat" cmpd="sng">
            <a:solidFill>
              <a:schemeClr val="dk1"/>
            </a:solidFill>
            <a:prstDash val="solid"/>
            <a:miter/>
            <a:headEnd type="none" w="med" len="med"/>
            <a:tailEnd type="none" w="med" len="med"/>
          </a:ln>
        </p:spPr>
      </p:cxnSp>
      <p:sp>
        <p:nvSpPr>
          <p:cNvPr id="613" name="Shape 613"/>
          <p:cNvSpPr/>
          <p:nvPr/>
        </p:nvSpPr>
        <p:spPr>
          <a:xfrm>
            <a:off x="2174875" y="3956050"/>
            <a:ext cx="444499" cy="1071561"/>
          </a:xfrm>
          <a:custGeom>
            <a:avLst/>
            <a:gdLst/>
            <a:ahLst/>
            <a:cxnLst/>
            <a:rect l="0" t="0" r="0" b="0"/>
            <a:pathLst>
              <a:path w="21600" h="21600" fill="none" extrusionOk="0">
                <a:moveTo>
                  <a:pt x="0" y="21600"/>
                </a:moveTo>
                <a:cubicBezTo>
                  <a:pt x="0" y="9700"/>
                  <a:pt x="9623" y="42"/>
                  <a:pt x="21522" y="0"/>
                </a:cubicBezTo>
              </a:path>
              <a:path w="21600" h="21600" extrusionOk="0">
                <a:moveTo>
                  <a:pt x="0" y="21600"/>
                </a:moveTo>
                <a:cubicBezTo>
                  <a:pt x="0" y="9700"/>
                  <a:pt x="9623" y="42"/>
                  <a:pt x="21522" y="0"/>
                </a:cubicBezTo>
                <a:lnTo>
                  <a:pt x="21600" y="21600"/>
                </a:lnTo>
                <a:lnTo>
                  <a:pt x="0" y="21600"/>
                </a:lnTo>
                <a:close/>
              </a:path>
            </a:pathLst>
          </a:custGeom>
          <a:noFill/>
          <a:ln w="25400" cap="rnd" cmpd="sng">
            <a:solidFill>
              <a:schemeClr val="dk1"/>
            </a:solidFill>
            <a:prstDash val="solid"/>
            <a:round/>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14" name="Shape 614"/>
          <p:cNvSpPr/>
          <p:nvPr/>
        </p:nvSpPr>
        <p:spPr>
          <a:xfrm>
            <a:off x="3722687" y="4784725"/>
            <a:ext cx="381000" cy="614361"/>
          </a:xfrm>
          <a:custGeom>
            <a:avLst/>
            <a:gdLst/>
            <a:ahLst/>
            <a:cxnLst/>
            <a:rect l="0" t="0" r="0" b="0"/>
            <a:pathLst>
              <a:path w="21601" h="21600" fill="none" extrusionOk="0">
                <a:moveTo>
                  <a:pt x="0" y="0"/>
                </a:moveTo>
                <a:cubicBezTo>
                  <a:pt x="11930" y="0"/>
                  <a:pt x="21601" y="9670"/>
                  <a:pt x="21601" y="21600"/>
                </a:cubicBezTo>
              </a:path>
              <a:path w="21601" h="21600" extrusionOk="0">
                <a:moveTo>
                  <a:pt x="0" y="0"/>
                </a:moveTo>
                <a:cubicBezTo>
                  <a:pt x="11930" y="0"/>
                  <a:pt x="21601" y="9670"/>
                  <a:pt x="21601" y="21600"/>
                </a:cubicBezTo>
                <a:lnTo>
                  <a:pt x="1" y="21600"/>
                </a:lnTo>
                <a:lnTo>
                  <a:pt x="0" y="0"/>
                </a:lnTo>
                <a:close/>
              </a:path>
            </a:pathLst>
          </a:custGeom>
          <a:noFill/>
          <a:ln w="25400" cap="rnd" cmpd="sng">
            <a:solidFill>
              <a:schemeClr val="dk1"/>
            </a:solidFill>
            <a:prstDash val="solid"/>
            <a:round/>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18"/>
        <p:cNvGrpSpPr/>
        <p:nvPr/>
      </p:nvGrpSpPr>
      <p:grpSpPr>
        <a:xfrm>
          <a:off x="0" y="0"/>
          <a:ext cx="0" cy="0"/>
          <a:chOff x="0" y="0"/>
          <a:chExt cx="0" cy="0"/>
        </a:xfrm>
      </p:grpSpPr>
      <p:sp>
        <p:nvSpPr>
          <p:cNvPr id="619" name="Shape 619"/>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620" name="Shape 62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621" name="Shape 621"/>
          <p:cNvSpPr txBox="1"/>
          <p:nvPr/>
        </p:nvSpPr>
        <p:spPr>
          <a:xfrm>
            <a:off x="2133600" y="1295400"/>
            <a:ext cx="6121400" cy="3814762"/>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22" name="Shape 622"/>
          <p:cNvSpPr txBox="1">
            <a:spLocks noGrp="1"/>
          </p:cNvSpPr>
          <p:nvPr>
            <p:ph type="title"/>
          </p:nvPr>
        </p:nvSpPr>
        <p:spPr>
          <a:xfrm>
            <a:off x="1219200" y="685800"/>
            <a:ext cx="6248399" cy="609599"/>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Consequences of Bugs</a:t>
            </a:r>
          </a:p>
        </p:txBody>
      </p:sp>
      <p:sp>
        <p:nvSpPr>
          <p:cNvPr id="623" name="Shape 623"/>
          <p:cNvSpPr/>
          <p:nvPr/>
        </p:nvSpPr>
        <p:spPr>
          <a:xfrm>
            <a:off x="2933700" y="1952625"/>
            <a:ext cx="3938586" cy="2701925"/>
          </a:xfrm>
          <a:custGeom>
            <a:avLst/>
            <a:gdLst/>
            <a:ahLst/>
            <a:cxnLst/>
            <a:rect l="0" t="0" r="0" b="0"/>
            <a:pathLst>
              <a:path w="2480" h="1512" extrusionOk="0">
                <a:moveTo>
                  <a:pt x="0" y="1512"/>
                </a:moveTo>
                <a:lnTo>
                  <a:pt x="232" y="1296"/>
                </a:lnTo>
                <a:lnTo>
                  <a:pt x="648" y="1224"/>
                </a:lnTo>
                <a:lnTo>
                  <a:pt x="992" y="984"/>
                </a:lnTo>
                <a:lnTo>
                  <a:pt x="1400" y="824"/>
                </a:lnTo>
                <a:lnTo>
                  <a:pt x="1688" y="592"/>
                </a:lnTo>
                <a:lnTo>
                  <a:pt x="2000" y="480"/>
                </a:lnTo>
                <a:lnTo>
                  <a:pt x="2480" y="0"/>
                </a:lnTo>
              </a:path>
            </a:pathLst>
          </a:custGeom>
          <a:noFill/>
          <a:ln w="25400" cap="rnd"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24" name="Shape 624"/>
          <p:cNvSpPr/>
          <p:nvPr/>
        </p:nvSpPr>
        <p:spPr>
          <a:xfrm>
            <a:off x="2921000" y="1938336"/>
            <a:ext cx="3938586" cy="2701925"/>
          </a:xfrm>
          <a:custGeom>
            <a:avLst/>
            <a:gdLst/>
            <a:ahLst/>
            <a:cxnLst/>
            <a:rect l="0" t="0" r="0" b="0"/>
            <a:pathLst>
              <a:path w="2480" h="1512" extrusionOk="0">
                <a:moveTo>
                  <a:pt x="0" y="1512"/>
                </a:moveTo>
                <a:lnTo>
                  <a:pt x="232" y="1296"/>
                </a:lnTo>
                <a:lnTo>
                  <a:pt x="648" y="1224"/>
                </a:lnTo>
                <a:lnTo>
                  <a:pt x="992" y="984"/>
                </a:lnTo>
                <a:lnTo>
                  <a:pt x="1400" y="824"/>
                </a:lnTo>
                <a:lnTo>
                  <a:pt x="1688" y="592"/>
                </a:lnTo>
                <a:lnTo>
                  <a:pt x="2000" y="480"/>
                </a:lnTo>
                <a:lnTo>
                  <a:pt x="2480" y="0"/>
                </a:lnTo>
              </a:path>
            </a:pathLst>
          </a:custGeom>
          <a:noFill/>
          <a:ln w="25400" cap="rnd" cmpd="sng">
            <a:solidFill>
              <a:schemeClr val="accent1"/>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nvGrpSpPr>
          <p:cNvPr id="625" name="Shape 625"/>
          <p:cNvGrpSpPr/>
          <p:nvPr/>
        </p:nvGrpSpPr>
        <p:grpSpPr>
          <a:xfrm>
            <a:off x="2832100" y="1466849"/>
            <a:ext cx="141287" cy="3100386"/>
            <a:chOff x="2260600" y="1181100"/>
            <a:chExt cx="141287" cy="2755900"/>
          </a:xfrm>
        </p:grpSpPr>
        <p:sp>
          <p:nvSpPr>
            <p:cNvPr id="626" name="Shape 626"/>
            <p:cNvSpPr/>
            <p:nvPr/>
          </p:nvSpPr>
          <p:spPr>
            <a:xfrm>
              <a:off x="2260600" y="1181100"/>
              <a:ext cx="141287" cy="293687"/>
            </a:xfrm>
            <a:custGeom>
              <a:avLst/>
              <a:gdLst/>
              <a:ahLst/>
              <a:cxnLst/>
              <a:rect l="0" t="0" r="0" b="0"/>
              <a:pathLst>
                <a:path w="88" h="184" extrusionOk="0">
                  <a:moveTo>
                    <a:pt x="44" y="0"/>
                  </a:moveTo>
                  <a:lnTo>
                    <a:pt x="88" y="184"/>
                  </a:lnTo>
                  <a:lnTo>
                    <a:pt x="44" y="184"/>
                  </a:lnTo>
                  <a:lnTo>
                    <a:pt x="0" y="184"/>
                  </a:lnTo>
                  <a:lnTo>
                    <a:pt x="44" y="0"/>
                  </a:lnTo>
                </a:path>
              </a:pathLst>
            </a:custGeom>
            <a:solidFill>
              <a:srgbClr val="000000"/>
            </a:solidFill>
            <a:ln w="25400" cap="rnd" cmpd="sng">
              <a:solidFill>
                <a:schemeClr val="accent1"/>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627" name="Shape 627"/>
            <p:cNvCxnSpPr/>
            <p:nvPr/>
          </p:nvCxnSpPr>
          <p:spPr>
            <a:xfrm>
              <a:off x="2336800" y="1485900"/>
              <a:ext cx="0" cy="2451100"/>
            </a:xfrm>
            <a:prstGeom prst="straightConnector1">
              <a:avLst/>
            </a:prstGeom>
            <a:noFill/>
            <a:ln w="50800" cap="flat" cmpd="sng">
              <a:solidFill>
                <a:schemeClr val="accent1"/>
              </a:solidFill>
              <a:prstDash val="solid"/>
              <a:miter/>
              <a:headEnd type="none" w="med" len="med"/>
              <a:tailEnd type="none" w="med" len="med"/>
            </a:ln>
          </p:spPr>
        </p:cxnSp>
      </p:grpSp>
      <p:grpSp>
        <p:nvGrpSpPr>
          <p:cNvPr id="628" name="Shape 628"/>
          <p:cNvGrpSpPr/>
          <p:nvPr/>
        </p:nvGrpSpPr>
        <p:grpSpPr>
          <a:xfrm>
            <a:off x="2908300" y="4538662"/>
            <a:ext cx="4903787" cy="158750"/>
            <a:chOff x="2336800" y="3911600"/>
            <a:chExt cx="4903787" cy="141287"/>
          </a:xfrm>
        </p:grpSpPr>
        <p:sp>
          <p:nvSpPr>
            <p:cNvPr id="629" name="Shape 629"/>
            <p:cNvSpPr/>
            <p:nvPr/>
          </p:nvSpPr>
          <p:spPr>
            <a:xfrm>
              <a:off x="6946900" y="3911600"/>
              <a:ext cx="293687" cy="141287"/>
            </a:xfrm>
            <a:custGeom>
              <a:avLst/>
              <a:gdLst/>
              <a:ahLst/>
              <a:cxnLst/>
              <a:rect l="0" t="0" r="0" b="0"/>
              <a:pathLst>
                <a:path w="184" h="88" extrusionOk="0">
                  <a:moveTo>
                    <a:pt x="184" y="44"/>
                  </a:moveTo>
                  <a:lnTo>
                    <a:pt x="0" y="88"/>
                  </a:lnTo>
                  <a:lnTo>
                    <a:pt x="0" y="44"/>
                  </a:lnTo>
                  <a:lnTo>
                    <a:pt x="0" y="0"/>
                  </a:lnTo>
                  <a:lnTo>
                    <a:pt x="184" y="44"/>
                  </a:lnTo>
                </a:path>
              </a:pathLst>
            </a:custGeom>
            <a:solidFill>
              <a:srgbClr val="000000"/>
            </a:solidFill>
            <a:ln w="25400" cap="rnd" cmpd="sng">
              <a:solidFill>
                <a:schemeClr val="accent1"/>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cxnSp>
          <p:nvCxnSpPr>
            <p:cNvPr id="630" name="Shape 630"/>
            <p:cNvCxnSpPr/>
            <p:nvPr/>
          </p:nvCxnSpPr>
          <p:spPr>
            <a:xfrm>
              <a:off x="2336800" y="3987800"/>
              <a:ext cx="4597399" cy="0"/>
            </a:xfrm>
            <a:prstGeom prst="straightConnector1">
              <a:avLst/>
            </a:prstGeom>
            <a:noFill/>
            <a:ln w="50800" cap="flat" cmpd="sng">
              <a:solidFill>
                <a:schemeClr val="accent1"/>
              </a:solidFill>
              <a:prstDash val="solid"/>
              <a:miter/>
              <a:headEnd type="none" w="med" len="med"/>
              <a:tailEnd type="none" w="med" len="med"/>
            </a:ln>
          </p:spPr>
        </p:cxnSp>
      </p:grpSp>
      <p:sp>
        <p:nvSpPr>
          <p:cNvPr id="631" name="Shape 631"/>
          <p:cNvSpPr txBox="1"/>
          <p:nvPr/>
        </p:nvSpPr>
        <p:spPr>
          <a:xfrm>
            <a:off x="2895600" y="1981200"/>
            <a:ext cx="10445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1800" b="1" i="0" u="none" strike="noStrike" cap="none" baseline="0">
                <a:solidFill>
                  <a:schemeClr val="accent1"/>
                </a:solidFill>
                <a:latin typeface="Helvetica Neue"/>
                <a:ea typeface="Helvetica Neue"/>
                <a:cs typeface="Helvetica Neue"/>
                <a:sym typeface="Helvetica Neue"/>
              </a:rPr>
              <a:t>damage</a:t>
            </a:r>
          </a:p>
        </p:txBody>
      </p:sp>
      <p:sp>
        <p:nvSpPr>
          <p:cNvPr id="632" name="Shape 632"/>
          <p:cNvSpPr txBox="1"/>
          <p:nvPr/>
        </p:nvSpPr>
        <p:spPr>
          <a:xfrm>
            <a:off x="3236911" y="4198937"/>
            <a:ext cx="6508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1800" b="1" i="0" u="none" strike="noStrike" cap="none" baseline="0">
                <a:solidFill>
                  <a:schemeClr val="accent1"/>
                </a:solidFill>
                <a:latin typeface="Helvetica Neue"/>
                <a:ea typeface="Helvetica Neue"/>
                <a:cs typeface="Helvetica Neue"/>
                <a:sym typeface="Helvetica Neue"/>
              </a:rPr>
              <a:t>mild</a:t>
            </a:r>
          </a:p>
        </p:txBody>
      </p:sp>
      <p:sp>
        <p:nvSpPr>
          <p:cNvPr id="633" name="Shape 633"/>
          <p:cNvSpPr txBox="1"/>
          <p:nvPr/>
        </p:nvSpPr>
        <p:spPr>
          <a:xfrm>
            <a:off x="3871912" y="4056062"/>
            <a:ext cx="11969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1800" b="1" i="0" u="none" strike="noStrike" cap="none" baseline="0">
                <a:solidFill>
                  <a:schemeClr val="accent1"/>
                </a:solidFill>
                <a:latin typeface="Helvetica Neue"/>
                <a:ea typeface="Helvetica Neue"/>
                <a:cs typeface="Helvetica Neue"/>
                <a:sym typeface="Helvetica Neue"/>
              </a:rPr>
              <a:t>annoying</a:t>
            </a:r>
          </a:p>
        </p:txBody>
      </p:sp>
      <p:sp>
        <p:nvSpPr>
          <p:cNvPr id="634" name="Shape 634"/>
          <p:cNvSpPr txBox="1"/>
          <p:nvPr/>
        </p:nvSpPr>
        <p:spPr>
          <a:xfrm>
            <a:off x="4443412" y="3584575"/>
            <a:ext cx="12985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1800" b="1" i="0" u="none" strike="noStrike" cap="none" baseline="0">
                <a:solidFill>
                  <a:schemeClr val="accent1"/>
                </a:solidFill>
                <a:latin typeface="Helvetica Neue"/>
                <a:ea typeface="Helvetica Neue"/>
                <a:cs typeface="Helvetica Neue"/>
                <a:sym typeface="Helvetica Neue"/>
              </a:rPr>
              <a:t>disturbing</a:t>
            </a:r>
          </a:p>
        </p:txBody>
      </p:sp>
      <p:sp>
        <p:nvSpPr>
          <p:cNvPr id="635" name="Shape 635"/>
          <p:cNvSpPr txBox="1"/>
          <p:nvPr/>
        </p:nvSpPr>
        <p:spPr>
          <a:xfrm>
            <a:off x="5154612" y="3284537"/>
            <a:ext cx="9937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1800" b="1" i="0" u="none" strike="noStrike" cap="none" baseline="0">
                <a:solidFill>
                  <a:schemeClr val="accent1"/>
                </a:solidFill>
                <a:latin typeface="Helvetica Neue"/>
                <a:ea typeface="Helvetica Neue"/>
                <a:cs typeface="Helvetica Neue"/>
                <a:sym typeface="Helvetica Neue"/>
              </a:rPr>
              <a:t>serious</a:t>
            </a:r>
          </a:p>
        </p:txBody>
      </p:sp>
      <p:sp>
        <p:nvSpPr>
          <p:cNvPr id="636" name="Shape 636"/>
          <p:cNvSpPr txBox="1"/>
          <p:nvPr/>
        </p:nvSpPr>
        <p:spPr>
          <a:xfrm>
            <a:off x="5522912" y="2927350"/>
            <a:ext cx="10572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1800" b="1" i="0" u="none" strike="noStrike" cap="none" baseline="0">
                <a:solidFill>
                  <a:schemeClr val="accent1"/>
                </a:solidFill>
                <a:latin typeface="Helvetica Neue"/>
                <a:ea typeface="Helvetica Neue"/>
                <a:cs typeface="Helvetica Neue"/>
                <a:sym typeface="Helvetica Neue"/>
              </a:rPr>
              <a:t>extreme</a:t>
            </a:r>
          </a:p>
        </p:txBody>
      </p:sp>
      <p:sp>
        <p:nvSpPr>
          <p:cNvPr id="637" name="Shape 637"/>
          <p:cNvSpPr txBox="1"/>
          <p:nvPr/>
        </p:nvSpPr>
        <p:spPr>
          <a:xfrm>
            <a:off x="6081712" y="2641600"/>
            <a:ext cx="15398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1800" b="1" i="0" u="none" strike="noStrike" cap="none" baseline="0">
                <a:solidFill>
                  <a:schemeClr val="accent1"/>
                </a:solidFill>
                <a:latin typeface="Helvetica Neue"/>
                <a:ea typeface="Helvetica Neue"/>
                <a:cs typeface="Helvetica Neue"/>
                <a:sym typeface="Helvetica Neue"/>
              </a:rPr>
              <a:t>catastrophic</a:t>
            </a:r>
          </a:p>
        </p:txBody>
      </p:sp>
      <p:sp>
        <p:nvSpPr>
          <p:cNvPr id="638" name="Shape 638"/>
          <p:cNvSpPr txBox="1"/>
          <p:nvPr/>
        </p:nvSpPr>
        <p:spPr>
          <a:xfrm>
            <a:off x="6869111" y="1755775"/>
            <a:ext cx="12604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1800" b="1" i="0" u="none" strike="noStrike" cap="none" baseline="0">
                <a:solidFill>
                  <a:schemeClr val="accent1"/>
                </a:solidFill>
                <a:latin typeface="Helvetica Neue"/>
                <a:ea typeface="Helvetica Neue"/>
                <a:cs typeface="Helvetica Neue"/>
                <a:sym typeface="Helvetica Neue"/>
              </a:rPr>
              <a:t>infectious</a:t>
            </a:r>
          </a:p>
        </p:txBody>
      </p:sp>
      <p:sp>
        <p:nvSpPr>
          <p:cNvPr id="639" name="Shape 639"/>
          <p:cNvSpPr/>
          <p:nvPr/>
        </p:nvSpPr>
        <p:spPr>
          <a:xfrm>
            <a:off x="3232150" y="4203700"/>
            <a:ext cx="63500" cy="85724"/>
          </a:xfrm>
          <a:prstGeom prst="ellipse">
            <a:avLst/>
          </a:prstGeom>
          <a:solidFill>
            <a:schemeClr val="dk2"/>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40" name="Shape 640"/>
          <p:cNvSpPr/>
          <p:nvPr/>
        </p:nvSpPr>
        <p:spPr>
          <a:xfrm>
            <a:off x="3917950" y="4046537"/>
            <a:ext cx="63500" cy="85724"/>
          </a:xfrm>
          <a:prstGeom prst="ellipse">
            <a:avLst/>
          </a:prstGeom>
          <a:solidFill>
            <a:schemeClr val="dk2"/>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41" name="Shape 641"/>
          <p:cNvSpPr/>
          <p:nvPr/>
        </p:nvSpPr>
        <p:spPr>
          <a:xfrm>
            <a:off x="4451350" y="3632200"/>
            <a:ext cx="76199" cy="71436"/>
          </a:xfrm>
          <a:prstGeom prst="ellipse">
            <a:avLst/>
          </a:prstGeom>
          <a:solidFill>
            <a:schemeClr val="dk2"/>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42" name="Shape 642"/>
          <p:cNvSpPr/>
          <p:nvPr/>
        </p:nvSpPr>
        <p:spPr>
          <a:xfrm>
            <a:off x="5111750" y="3346450"/>
            <a:ext cx="76199" cy="71436"/>
          </a:xfrm>
          <a:prstGeom prst="ellipse">
            <a:avLst/>
          </a:prstGeom>
          <a:solidFill>
            <a:schemeClr val="dk2"/>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43" name="Shape 643"/>
          <p:cNvSpPr/>
          <p:nvPr/>
        </p:nvSpPr>
        <p:spPr>
          <a:xfrm>
            <a:off x="5543550" y="2960686"/>
            <a:ext cx="63500" cy="71436"/>
          </a:xfrm>
          <a:prstGeom prst="ellipse">
            <a:avLst/>
          </a:prstGeom>
          <a:solidFill>
            <a:schemeClr val="dk2"/>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44" name="Shape 644"/>
          <p:cNvSpPr/>
          <p:nvPr/>
        </p:nvSpPr>
        <p:spPr>
          <a:xfrm>
            <a:off x="6026150" y="2732086"/>
            <a:ext cx="76199" cy="71436"/>
          </a:xfrm>
          <a:prstGeom prst="ellipse">
            <a:avLst/>
          </a:prstGeom>
          <a:solidFill>
            <a:schemeClr val="dk2"/>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45" name="Shape 645"/>
          <p:cNvSpPr/>
          <p:nvPr/>
        </p:nvSpPr>
        <p:spPr>
          <a:xfrm>
            <a:off x="6800850" y="1889125"/>
            <a:ext cx="63500" cy="85724"/>
          </a:xfrm>
          <a:prstGeom prst="ellipse">
            <a:avLst/>
          </a:prstGeom>
          <a:solidFill>
            <a:schemeClr val="dk2"/>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46" name="Shape 646"/>
          <p:cNvSpPr txBox="1"/>
          <p:nvPr/>
        </p:nvSpPr>
        <p:spPr>
          <a:xfrm>
            <a:off x="5942012" y="4656137"/>
            <a:ext cx="12223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1800" b="1" i="0" u="none" strike="noStrike" cap="none" baseline="0">
                <a:solidFill>
                  <a:schemeClr val="accent1"/>
                </a:solidFill>
                <a:latin typeface="Helvetica Neue"/>
                <a:ea typeface="Helvetica Neue"/>
                <a:cs typeface="Helvetica Neue"/>
                <a:sym typeface="Helvetica Neue"/>
              </a:rPr>
              <a:t>Bug Type</a:t>
            </a:r>
          </a:p>
        </p:txBody>
      </p:sp>
      <p:sp>
        <p:nvSpPr>
          <p:cNvPr id="647" name="Shape 647"/>
          <p:cNvSpPr/>
          <p:nvPr/>
        </p:nvSpPr>
        <p:spPr>
          <a:xfrm>
            <a:off x="6223000" y="2081211"/>
            <a:ext cx="941387" cy="130174"/>
          </a:xfrm>
          <a:custGeom>
            <a:avLst/>
            <a:gdLst/>
            <a:ahLst/>
            <a:cxnLst/>
            <a:rect l="0" t="0" r="0" b="0"/>
            <a:pathLst>
              <a:path w="592" h="72" extrusionOk="0">
                <a:moveTo>
                  <a:pt x="0" y="0"/>
                </a:moveTo>
                <a:lnTo>
                  <a:pt x="248" y="0"/>
                </a:lnTo>
                <a:lnTo>
                  <a:pt x="144" y="72"/>
                </a:lnTo>
                <a:lnTo>
                  <a:pt x="592" y="72"/>
                </a:lnTo>
              </a:path>
            </a:pathLst>
          </a:custGeom>
          <a:noFill/>
          <a:ln w="25400" cap="rnd"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48" name="Shape 648"/>
          <p:cNvSpPr/>
          <p:nvPr/>
        </p:nvSpPr>
        <p:spPr>
          <a:xfrm>
            <a:off x="6210300" y="2066925"/>
            <a:ext cx="941387" cy="130174"/>
          </a:xfrm>
          <a:custGeom>
            <a:avLst/>
            <a:gdLst/>
            <a:ahLst/>
            <a:cxnLst/>
            <a:rect l="0" t="0" r="0" b="0"/>
            <a:pathLst>
              <a:path w="592" h="72" extrusionOk="0">
                <a:moveTo>
                  <a:pt x="0" y="0"/>
                </a:moveTo>
                <a:lnTo>
                  <a:pt x="248" y="0"/>
                </a:lnTo>
                <a:lnTo>
                  <a:pt x="144" y="72"/>
                </a:lnTo>
                <a:lnTo>
                  <a:pt x="592" y="72"/>
                </a:lnTo>
              </a:path>
            </a:pathLst>
          </a:custGeom>
          <a:noFill/>
          <a:ln w="25400" cap="rnd" cmpd="sng">
            <a:solidFill>
              <a:schemeClr val="dk2"/>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49" name="Shape 649"/>
          <p:cNvSpPr/>
          <p:nvPr/>
        </p:nvSpPr>
        <p:spPr>
          <a:xfrm>
            <a:off x="6045200" y="2138361"/>
            <a:ext cx="941387" cy="130174"/>
          </a:xfrm>
          <a:custGeom>
            <a:avLst/>
            <a:gdLst/>
            <a:ahLst/>
            <a:cxnLst/>
            <a:rect l="0" t="0" r="0" b="0"/>
            <a:pathLst>
              <a:path w="592" h="72" extrusionOk="0">
                <a:moveTo>
                  <a:pt x="0" y="0"/>
                </a:moveTo>
                <a:lnTo>
                  <a:pt x="256" y="0"/>
                </a:lnTo>
                <a:lnTo>
                  <a:pt x="144" y="72"/>
                </a:lnTo>
                <a:lnTo>
                  <a:pt x="592" y="72"/>
                </a:lnTo>
              </a:path>
            </a:pathLst>
          </a:custGeom>
          <a:noFill/>
          <a:ln w="25400" cap="rnd" cmpd="sng">
            <a:solidFill>
              <a:srgbClr val="000000"/>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50" name="Shape 650"/>
          <p:cNvSpPr/>
          <p:nvPr/>
        </p:nvSpPr>
        <p:spPr>
          <a:xfrm>
            <a:off x="6032500" y="2124075"/>
            <a:ext cx="941387" cy="130174"/>
          </a:xfrm>
          <a:custGeom>
            <a:avLst/>
            <a:gdLst/>
            <a:ahLst/>
            <a:cxnLst/>
            <a:rect l="0" t="0" r="0" b="0"/>
            <a:pathLst>
              <a:path w="592" h="72" extrusionOk="0">
                <a:moveTo>
                  <a:pt x="0" y="0"/>
                </a:moveTo>
                <a:lnTo>
                  <a:pt x="256" y="0"/>
                </a:lnTo>
                <a:lnTo>
                  <a:pt x="144" y="72"/>
                </a:lnTo>
                <a:lnTo>
                  <a:pt x="592" y="72"/>
                </a:lnTo>
              </a:path>
            </a:pathLst>
          </a:custGeom>
          <a:noFill/>
          <a:ln w="25400" cap="rnd" cmpd="sng">
            <a:solidFill>
              <a:schemeClr val="dk2"/>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51" name="Shape 651"/>
          <p:cNvSpPr txBox="1"/>
          <p:nvPr/>
        </p:nvSpPr>
        <p:spPr>
          <a:xfrm>
            <a:off x="2830511" y="5156200"/>
            <a:ext cx="19462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1" u="sng" strike="noStrike" cap="none" baseline="0">
                <a:solidFill>
                  <a:schemeClr val="dk1"/>
                </a:solidFill>
                <a:latin typeface="Helvetica Neue"/>
                <a:ea typeface="Helvetica Neue"/>
                <a:cs typeface="Helvetica Neue"/>
                <a:sym typeface="Helvetica Neue"/>
              </a:rPr>
              <a:t>Bug Categories:</a:t>
            </a:r>
          </a:p>
        </p:txBody>
      </p:sp>
      <p:sp>
        <p:nvSpPr>
          <p:cNvPr id="652" name="Shape 652"/>
          <p:cNvSpPr txBox="1"/>
          <p:nvPr/>
        </p:nvSpPr>
        <p:spPr>
          <a:xfrm>
            <a:off x="4621212" y="5156200"/>
            <a:ext cx="27717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  function-related bugs, </a:t>
            </a:r>
          </a:p>
        </p:txBody>
      </p:sp>
      <p:sp>
        <p:nvSpPr>
          <p:cNvPr id="653" name="Shape 653"/>
          <p:cNvSpPr txBox="1"/>
          <p:nvPr/>
        </p:nvSpPr>
        <p:spPr>
          <a:xfrm>
            <a:off x="2817811" y="5427662"/>
            <a:ext cx="5224462"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system-related bugs, data bugs, coding bugs, </a:t>
            </a:r>
          </a:p>
        </p:txBody>
      </p:sp>
      <p:sp>
        <p:nvSpPr>
          <p:cNvPr id="654" name="Shape 654"/>
          <p:cNvSpPr txBox="1"/>
          <p:nvPr/>
        </p:nvSpPr>
        <p:spPr>
          <a:xfrm>
            <a:off x="2817811" y="5684837"/>
            <a:ext cx="51847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design bugs, documentation bugs, standards </a:t>
            </a:r>
          </a:p>
        </p:txBody>
      </p:sp>
      <p:sp>
        <p:nvSpPr>
          <p:cNvPr id="655" name="Shape 655"/>
          <p:cNvSpPr txBox="1"/>
          <p:nvPr/>
        </p:nvSpPr>
        <p:spPr>
          <a:xfrm>
            <a:off x="2817811" y="5942012"/>
            <a:ext cx="1768474"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800" b="1" i="0" u="none" strike="noStrike" cap="none" baseline="0">
                <a:solidFill>
                  <a:schemeClr val="dk1"/>
                </a:solidFill>
                <a:latin typeface="Helvetica Neue"/>
                <a:ea typeface="Helvetica Neue"/>
                <a:cs typeface="Helvetica Neue"/>
                <a:sym typeface="Helvetica Neue"/>
              </a:rPr>
              <a:t>violations, etc.</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59"/>
        <p:cNvGrpSpPr/>
        <p:nvPr/>
      </p:nvGrpSpPr>
      <p:grpSpPr>
        <a:xfrm>
          <a:off x="0" y="0"/>
          <a:ext cx="0" cy="0"/>
          <a:chOff x="0" y="0"/>
          <a:chExt cx="0" cy="0"/>
        </a:xfrm>
      </p:grpSpPr>
      <p:sp>
        <p:nvSpPr>
          <p:cNvPr id="660" name="Shape 660"/>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661" name="Shape 66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662" name="Shape 662"/>
          <p:cNvSpPr txBox="1"/>
          <p:nvPr/>
        </p:nvSpPr>
        <p:spPr>
          <a:xfrm>
            <a:off x="2590800" y="2209800"/>
            <a:ext cx="4305299" cy="3157536"/>
          </a:xfrm>
          <a:prstGeom prst="rect">
            <a:avLst/>
          </a:prstGeom>
          <a:solidFill>
            <a:schemeClr val="folHlink"/>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63" name="Shape 663"/>
          <p:cNvSpPr txBox="1">
            <a:spLocks noGrp="1"/>
          </p:cNvSpPr>
          <p:nvPr>
            <p:ph type="title"/>
          </p:nvPr>
        </p:nvSpPr>
        <p:spPr>
          <a:xfrm>
            <a:off x="1295400" y="1066800"/>
            <a:ext cx="5791200" cy="554037"/>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Debugging Techniques</a:t>
            </a:r>
          </a:p>
        </p:txBody>
      </p:sp>
      <p:sp>
        <p:nvSpPr>
          <p:cNvPr id="664" name="Shape 664"/>
          <p:cNvSpPr txBox="1"/>
          <p:nvPr/>
        </p:nvSpPr>
        <p:spPr>
          <a:xfrm>
            <a:off x="3503612" y="2460625"/>
            <a:ext cx="3025774"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2400" b="1" i="0" u="none" strike="noStrike" cap="none" baseline="0">
                <a:solidFill>
                  <a:schemeClr val="accent1"/>
                </a:solidFill>
                <a:latin typeface="Helvetica Neue"/>
                <a:ea typeface="Helvetica Neue"/>
                <a:cs typeface="Helvetica Neue"/>
                <a:sym typeface="Helvetica Neue"/>
              </a:rPr>
              <a:t>brute force / testing</a:t>
            </a:r>
          </a:p>
          <a:p>
            <a:pPr marL="0" marR="0" lvl="0" indent="0" algn="l" rtl="0">
              <a:lnSpc>
                <a:spcPct val="100000"/>
              </a:lnSpc>
              <a:spcBef>
                <a:spcPts val="0"/>
              </a:spcBef>
              <a:spcAft>
                <a:spcPts val="0"/>
              </a:spcAft>
              <a:buNone/>
            </a:pPr>
            <a:endParaRPr sz="2400" b="1" i="0" u="none" strike="noStrike" cap="none" baseline="0">
              <a:solidFill>
                <a:schemeClr val="accent1"/>
              </a:solidFill>
              <a:latin typeface="Helvetica Neue"/>
              <a:ea typeface="Helvetica Neue"/>
              <a:cs typeface="Helvetica Neue"/>
              <a:sym typeface="Helvetica Neue"/>
            </a:endParaRPr>
          </a:p>
        </p:txBody>
      </p:sp>
      <p:sp>
        <p:nvSpPr>
          <p:cNvPr id="665" name="Shape 665"/>
          <p:cNvSpPr txBox="1"/>
          <p:nvPr/>
        </p:nvSpPr>
        <p:spPr>
          <a:xfrm>
            <a:off x="3503612" y="2817811"/>
            <a:ext cx="180975"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666" name="Shape 666"/>
          <p:cNvSpPr txBox="1"/>
          <p:nvPr/>
        </p:nvSpPr>
        <p:spPr>
          <a:xfrm>
            <a:off x="3503612" y="3175000"/>
            <a:ext cx="2062162"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2400" b="1" i="0" u="none" strike="noStrike" cap="none" baseline="0">
                <a:solidFill>
                  <a:schemeClr val="accent1"/>
                </a:solidFill>
                <a:latin typeface="Helvetica Neue"/>
                <a:ea typeface="Helvetica Neue"/>
                <a:cs typeface="Helvetica Neue"/>
                <a:sym typeface="Helvetica Neue"/>
              </a:rPr>
              <a:t>backtracking</a:t>
            </a:r>
          </a:p>
          <a:p>
            <a:pPr marL="0" marR="0" lvl="0" indent="0" algn="l" rtl="0">
              <a:lnSpc>
                <a:spcPct val="100000"/>
              </a:lnSpc>
              <a:spcBef>
                <a:spcPts val="0"/>
              </a:spcBef>
              <a:spcAft>
                <a:spcPts val="0"/>
              </a:spcAft>
              <a:buNone/>
            </a:pPr>
            <a:endParaRPr sz="2400" b="1" i="0" u="none" strike="noStrike" cap="none" baseline="0">
              <a:solidFill>
                <a:schemeClr val="accent1"/>
              </a:solidFill>
              <a:latin typeface="Helvetica Neue"/>
              <a:ea typeface="Helvetica Neue"/>
              <a:cs typeface="Helvetica Neue"/>
              <a:sym typeface="Helvetica Neue"/>
            </a:endParaRPr>
          </a:p>
        </p:txBody>
      </p:sp>
      <p:sp>
        <p:nvSpPr>
          <p:cNvPr id="667" name="Shape 667"/>
          <p:cNvSpPr txBox="1"/>
          <p:nvPr/>
        </p:nvSpPr>
        <p:spPr>
          <a:xfrm>
            <a:off x="3503612" y="3532187"/>
            <a:ext cx="180975"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668" name="Shape 668"/>
          <p:cNvSpPr txBox="1"/>
          <p:nvPr/>
        </p:nvSpPr>
        <p:spPr>
          <a:xfrm>
            <a:off x="3503612" y="3889375"/>
            <a:ext cx="1552575"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2400" b="1" i="0" u="none" strike="noStrike" cap="none" baseline="0">
                <a:solidFill>
                  <a:schemeClr val="accent1"/>
                </a:solidFill>
                <a:latin typeface="Helvetica Neue"/>
                <a:ea typeface="Helvetica Neue"/>
                <a:cs typeface="Helvetica Neue"/>
                <a:sym typeface="Helvetica Neue"/>
              </a:rPr>
              <a:t>induction</a:t>
            </a:r>
          </a:p>
          <a:p>
            <a:pPr marL="0" marR="0" lvl="0" indent="0" algn="l" rtl="0">
              <a:lnSpc>
                <a:spcPct val="100000"/>
              </a:lnSpc>
              <a:spcBef>
                <a:spcPts val="0"/>
              </a:spcBef>
              <a:spcAft>
                <a:spcPts val="0"/>
              </a:spcAft>
              <a:buNone/>
            </a:pPr>
            <a:endParaRPr sz="2400" b="1" i="0" u="none" strike="noStrike" cap="none" baseline="0">
              <a:solidFill>
                <a:schemeClr val="accent1"/>
              </a:solidFill>
              <a:latin typeface="Helvetica Neue"/>
              <a:ea typeface="Helvetica Neue"/>
              <a:cs typeface="Helvetica Neue"/>
              <a:sym typeface="Helvetica Neue"/>
            </a:endParaRPr>
          </a:p>
        </p:txBody>
      </p:sp>
      <p:sp>
        <p:nvSpPr>
          <p:cNvPr id="669" name="Shape 669"/>
          <p:cNvSpPr txBox="1"/>
          <p:nvPr/>
        </p:nvSpPr>
        <p:spPr>
          <a:xfrm>
            <a:off x="3503612" y="4246562"/>
            <a:ext cx="180975" cy="819150"/>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Helvetica Neue"/>
              <a:ea typeface="Helvetica Neue"/>
              <a:cs typeface="Helvetica Neue"/>
              <a:sym typeface="Helvetica Neue"/>
            </a:endParaRPr>
          </a:p>
        </p:txBody>
      </p:sp>
      <p:sp>
        <p:nvSpPr>
          <p:cNvPr id="670" name="Shape 670"/>
          <p:cNvSpPr txBox="1"/>
          <p:nvPr/>
        </p:nvSpPr>
        <p:spPr>
          <a:xfrm>
            <a:off x="3503612" y="4603750"/>
            <a:ext cx="1636712"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accent1"/>
              </a:buClr>
              <a:buSzPct val="25000"/>
              <a:buFont typeface="Helvetica Neue"/>
              <a:buNone/>
            </a:pPr>
            <a:r>
              <a:rPr lang="en-US" sz="2400" b="1" i="0" u="none" strike="noStrike" cap="none" baseline="0">
                <a:solidFill>
                  <a:schemeClr val="accent1"/>
                </a:solidFill>
                <a:latin typeface="Helvetica Neue"/>
                <a:ea typeface="Helvetica Neue"/>
                <a:cs typeface="Helvetica Neue"/>
                <a:sym typeface="Helvetica Neue"/>
              </a:rPr>
              <a:t>deduction</a:t>
            </a:r>
          </a:p>
        </p:txBody>
      </p:sp>
      <p:grpSp>
        <p:nvGrpSpPr>
          <p:cNvPr id="671" name="Shape 671"/>
          <p:cNvGrpSpPr/>
          <p:nvPr/>
        </p:nvGrpSpPr>
        <p:grpSpPr>
          <a:xfrm>
            <a:off x="3168650" y="4697412"/>
            <a:ext cx="215900" cy="242887"/>
            <a:chOff x="3244850" y="3722687"/>
            <a:chExt cx="215900" cy="215900"/>
          </a:xfrm>
        </p:grpSpPr>
        <p:sp>
          <p:nvSpPr>
            <p:cNvPr id="672" name="Shape 672"/>
            <p:cNvSpPr txBox="1"/>
            <p:nvPr/>
          </p:nvSpPr>
          <p:spPr>
            <a:xfrm>
              <a:off x="3270250" y="3760787"/>
              <a:ext cx="190500" cy="177800"/>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73" name="Shape 673"/>
            <p:cNvSpPr txBox="1"/>
            <p:nvPr/>
          </p:nvSpPr>
          <p:spPr>
            <a:xfrm>
              <a:off x="3244850" y="3722687"/>
              <a:ext cx="177800" cy="190500"/>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grpSp>
        <p:nvGrpSpPr>
          <p:cNvPr id="674" name="Shape 674"/>
          <p:cNvGrpSpPr/>
          <p:nvPr/>
        </p:nvGrpSpPr>
        <p:grpSpPr>
          <a:xfrm>
            <a:off x="3168650" y="3997325"/>
            <a:ext cx="215900" cy="242887"/>
            <a:chOff x="3244850" y="3100386"/>
            <a:chExt cx="215900" cy="215900"/>
          </a:xfrm>
        </p:grpSpPr>
        <p:sp>
          <p:nvSpPr>
            <p:cNvPr id="675" name="Shape 675"/>
            <p:cNvSpPr txBox="1"/>
            <p:nvPr/>
          </p:nvSpPr>
          <p:spPr>
            <a:xfrm>
              <a:off x="3270250" y="3125786"/>
              <a:ext cx="190500" cy="190500"/>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76" name="Shape 676"/>
            <p:cNvSpPr txBox="1"/>
            <p:nvPr/>
          </p:nvSpPr>
          <p:spPr>
            <a:xfrm>
              <a:off x="3244850" y="3100386"/>
              <a:ext cx="177800" cy="190500"/>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grpSp>
        <p:nvGrpSpPr>
          <p:cNvPr id="677" name="Shape 677"/>
          <p:cNvGrpSpPr/>
          <p:nvPr/>
        </p:nvGrpSpPr>
        <p:grpSpPr>
          <a:xfrm>
            <a:off x="3168650" y="3282950"/>
            <a:ext cx="215900" cy="242887"/>
            <a:chOff x="3244850" y="2465386"/>
            <a:chExt cx="215900" cy="215900"/>
          </a:xfrm>
        </p:grpSpPr>
        <p:sp>
          <p:nvSpPr>
            <p:cNvPr id="678" name="Shape 678"/>
            <p:cNvSpPr txBox="1"/>
            <p:nvPr/>
          </p:nvSpPr>
          <p:spPr>
            <a:xfrm>
              <a:off x="3270250" y="2503486"/>
              <a:ext cx="190500" cy="177800"/>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79" name="Shape 679"/>
            <p:cNvSpPr txBox="1"/>
            <p:nvPr/>
          </p:nvSpPr>
          <p:spPr>
            <a:xfrm>
              <a:off x="3244850" y="2465386"/>
              <a:ext cx="177800" cy="190500"/>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grpSp>
        <p:nvGrpSpPr>
          <p:cNvPr id="680" name="Shape 680"/>
          <p:cNvGrpSpPr/>
          <p:nvPr/>
        </p:nvGrpSpPr>
        <p:grpSpPr>
          <a:xfrm>
            <a:off x="3168650" y="2582862"/>
            <a:ext cx="215900" cy="242887"/>
            <a:chOff x="3244850" y="1843086"/>
            <a:chExt cx="215900" cy="215900"/>
          </a:xfrm>
        </p:grpSpPr>
        <p:sp>
          <p:nvSpPr>
            <p:cNvPr id="681" name="Shape 681"/>
            <p:cNvSpPr txBox="1"/>
            <p:nvPr/>
          </p:nvSpPr>
          <p:spPr>
            <a:xfrm>
              <a:off x="3270250" y="1868486"/>
              <a:ext cx="190500" cy="190500"/>
            </a:xfrm>
            <a:prstGeom prst="rect">
              <a:avLst/>
            </a:prstGeom>
            <a:solidFill>
              <a:srgbClr val="000000"/>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682" name="Shape 682"/>
            <p:cNvSpPr txBox="1"/>
            <p:nvPr/>
          </p:nvSpPr>
          <p:spPr>
            <a:xfrm>
              <a:off x="3244850" y="1843086"/>
              <a:ext cx="177800" cy="190500"/>
            </a:xfrm>
            <a:prstGeom prst="rect">
              <a:avLst/>
            </a:prstGeom>
            <a:solidFill>
              <a:srgbClr val="FFFFFF"/>
            </a:solidFill>
            <a:ln w="12700" cap="flat" cmpd="sng">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686"/>
        <p:cNvGrpSpPr/>
        <p:nvPr/>
      </p:nvGrpSpPr>
      <p:grpSpPr>
        <a:xfrm>
          <a:off x="0" y="0"/>
          <a:ext cx="0" cy="0"/>
          <a:chOff x="0" y="0"/>
          <a:chExt cx="0" cy="0"/>
        </a:xfrm>
      </p:grpSpPr>
      <p:sp>
        <p:nvSpPr>
          <p:cNvPr id="687" name="Shape 687"/>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688" name="Shape 688"/>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689" name="Shape 689"/>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Correcting the Error</a:t>
            </a:r>
          </a:p>
        </p:txBody>
      </p:sp>
      <p:sp>
        <p:nvSpPr>
          <p:cNvPr id="690" name="Shape 690"/>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1800" b="0" i="1" u="none" strike="noStrike" cap="none" baseline="0">
                <a:solidFill>
                  <a:schemeClr val="folHlink"/>
                </a:solidFill>
                <a:latin typeface="Quattrocento"/>
                <a:ea typeface="Quattrocento"/>
                <a:cs typeface="Quattrocento"/>
                <a:sym typeface="Quattrocento"/>
              </a:rPr>
              <a:t>Is the cause of the bug reproduced in another part of the program? </a:t>
            </a:r>
            <a:r>
              <a:rPr lang="en-US" sz="1800" b="0" i="0" u="none" strike="noStrike" cap="none" baseline="0">
                <a:solidFill>
                  <a:schemeClr val="dk1"/>
                </a:solidFill>
                <a:latin typeface="Quattrocento"/>
                <a:ea typeface="Quattrocento"/>
                <a:cs typeface="Quattrocento"/>
                <a:sym typeface="Quattrocento"/>
              </a:rPr>
              <a:t>In many situations, a program defect is caused by an erroneous pattern of logic that may be reproduced elsewhere. </a:t>
            </a:r>
          </a:p>
          <a:p>
            <a:pPr marL="342900" marR="0" lvl="0" indent="-342900" algn="l" rtl="0">
              <a:lnSpc>
                <a:spcPct val="100000"/>
              </a:lnSpc>
              <a:spcBef>
                <a:spcPts val="300"/>
              </a:spcBef>
              <a:spcAft>
                <a:spcPts val="0"/>
              </a:spcAft>
              <a:buClr>
                <a:schemeClr val="folHlink"/>
              </a:buClr>
              <a:buSzPct val="75000"/>
              <a:buFont typeface="Noto Symbol"/>
              <a:buChar char="■"/>
            </a:pPr>
            <a:r>
              <a:rPr lang="en-US" sz="1800" b="0" i="1" u="none" strike="noStrike" cap="none" baseline="0">
                <a:solidFill>
                  <a:schemeClr val="folHlink"/>
                </a:solidFill>
                <a:latin typeface="Quattrocento"/>
                <a:ea typeface="Quattrocento"/>
                <a:cs typeface="Quattrocento"/>
                <a:sym typeface="Quattrocento"/>
              </a:rPr>
              <a:t>What "next bug" might be introduced by the fix I'm about to make?</a:t>
            </a:r>
            <a:r>
              <a:rPr lang="en-US" sz="1800" b="0" i="1" u="none" strike="noStrike" cap="none" baseline="0">
                <a:solidFill>
                  <a:schemeClr val="dk1"/>
                </a:solidFill>
                <a:latin typeface="Quattrocento"/>
                <a:ea typeface="Quattrocento"/>
                <a:cs typeface="Quattrocento"/>
                <a:sym typeface="Quattrocento"/>
              </a:rPr>
              <a:t> </a:t>
            </a:r>
            <a:r>
              <a:rPr lang="en-US" sz="1800" b="0" i="0" u="none" strike="noStrike" cap="none" baseline="0">
                <a:solidFill>
                  <a:schemeClr val="dk1"/>
                </a:solidFill>
                <a:latin typeface="Quattrocento"/>
                <a:ea typeface="Quattrocento"/>
                <a:cs typeface="Quattrocento"/>
                <a:sym typeface="Quattrocento"/>
              </a:rPr>
              <a:t>Before the correction is made, the source code (or, better, the design) should be evaluated to assess coupling of logic and data structures. </a:t>
            </a:r>
          </a:p>
          <a:p>
            <a:pPr marL="342900" marR="0" lvl="0" indent="-342900" algn="l" rtl="0">
              <a:lnSpc>
                <a:spcPct val="100000"/>
              </a:lnSpc>
              <a:spcBef>
                <a:spcPts val="300"/>
              </a:spcBef>
              <a:spcAft>
                <a:spcPts val="0"/>
              </a:spcAft>
              <a:buClr>
                <a:schemeClr val="folHlink"/>
              </a:buClr>
              <a:buSzPct val="75000"/>
              <a:buFont typeface="Noto Symbol"/>
              <a:buChar char="■"/>
            </a:pPr>
            <a:r>
              <a:rPr lang="en-US" sz="1800" b="0" i="1" u="none" strike="noStrike" cap="none" baseline="0">
                <a:solidFill>
                  <a:schemeClr val="folHlink"/>
                </a:solidFill>
                <a:latin typeface="Quattrocento"/>
                <a:ea typeface="Quattrocento"/>
                <a:cs typeface="Quattrocento"/>
                <a:sym typeface="Quattrocento"/>
              </a:rPr>
              <a:t>What could we have done to prevent this bug in the first place?</a:t>
            </a:r>
            <a:r>
              <a:rPr lang="en-US" sz="1800" b="0" i="0" u="none" strike="noStrike" cap="none" baseline="0">
                <a:solidFill>
                  <a:schemeClr val="dk1"/>
                </a:solidFill>
                <a:latin typeface="Quattrocento"/>
                <a:ea typeface="Quattrocento"/>
                <a:cs typeface="Quattrocento"/>
                <a:sym typeface="Quattrocento"/>
              </a:rPr>
              <a:t> This question is the first step toward establishing a statistical software quality assurance approach. If you correct the process as well as the product, the bug will be removed from the current program and may be eliminated from all future programs.</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694"/>
        <p:cNvGrpSpPr/>
        <p:nvPr/>
      </p:nvGrpSpPr>
      <p:grpSpPr>
        <a:xfrm>
          <a:off x="0" y="0"/>
          <a:ext cx="0" cy="0"/>
          <a:chOff x="0" y="0"/>
          <a:chExt cx="0" cy="0"/>
        </a:xfrm>
      </p:grpSpPr>
      <p:sp>
        <p:nvSpPr>
          <p:cNvPr id="695" name="Shape 695"/>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696" name="Shape 696"/>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697" name="Shape 697"/>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Final Thoughts</a:t>
            </a:r>
          </a:p>
        </p:txBody>
      </p:sp>
      <p:sp>
        <p:nvSpPr>
          <p:cNvPr id="698" name="Shape 698"/>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1" u="none" strike="noStrike" cap="none" baseline="0">
                <a:solidFill>
                  <a:schemeClr val="dk1"/>
                </a:solidFill>
                <a:latin typeface="Helvetica Neue"/>
                <a:ea typeface="Helvetica Neue"/>
                <a:cs typeface="Helvetica Neue"/>
                <a:sym typeface="Helvetica Neue"/>
              </a:rPr>
              <a:t>Think</a:t>
            </a:r>
            <a:r>
              <a:rPr lang="en-US" sz="2400" b="0" i="0" u="none" strike="noStrike" cap="none" baseline="0">
                <a:solidFill>
                  <a:schemeClr val="dk1"/>
                </a:solidFill>
                <a:latin typeface="Helvetica Neue"/>
                <a:ea typeface="Helvetica Neue"/>
                <a:cs typeface="Helvetica Neue"/>
                <a:sym typeface="Helvetica Neue"/>
              </a:rPr>
              <a:t> -- before you act to correct</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a:solidFill>
                  <a:schemeClr val="dk1"/>
                </a:solidFill>
                <a:latin typeface="Helvetica Neue"/>
                <a:ea typeface="Helvetica Neue"/>
                <a:cs typeface="Helvetica Neue"/>
                <a:sym typeface="Helvetica Neue"/>
              </a:rPr>
              <a:t>Use tools to gain additional insight</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a:solidFill>
                  <a:schemeClr val="dk1"/>
                </a:solidFill>
                <a:latin typeface="Helvetica Neue"/>
                <a:ea typeface="Helvetica Neue"/>
                <a:cs typeface="Helvetica Neue"/>
                <a:sym typeface="Helvetica Neue"/>
              </a:rPr>
              <a:t>If you’re at an impasse, get help from someone else</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a:solidFill>
                  <a:schemeClr val="dk1"/>
                </a:solidFill>
                <a:latin typeface="Helvetica Neue"/>
                <a:ea typeface="Helvetica Neue"/>
                <a:cs typeface="Helvetica Neue"/>
                <a:sym typeface="Helvetica Neue"/>
              </a:rPr>
              <a:t>Once you correct the bug, use regression testing to uncover any side effects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61" name="Shape 161"/>
          <p:cNvSpPr txBox="1">
            <a:spLocks noGrp="1"/>
          </p:cNvSpPr>
          <p:nvPr>
            <p:ph type="title"/>
          </p:nvPr>
        </p:nvSpPr>
        <p:spPr>
          <a:xfrm>
            <a:off x="395536" y="261839"/>
            <a:ext cx="8229601" cy="633412"/>
          </a:xfrm>
          <a:prstGeom prst="rect">
            <a:avLst/>
          </a:prstGeom>
          <a:noFill/>
          <a:ln>
            <a:noFill/>
          </a:ln>
        </p:spPr>
        <p:txBody>
          <a:bodyPr lIns="91425" tIns="45700" rIns="91425" bIns="45700" anchor="b" anchorCtr="0">
            <a:noAutofit/>
          </a:bodyPr>
          <a:lstStyle/>
          <a:p>
            <a:pPr lvl="0" algn="r" rtl="0">
              <a:buClr>
                <a:schemeClr val="dk2"/>
              </a:buClr>
              <a:buSzPct val="25000"/>
            </a:pPr>
            <a:r>
              <a:rPr lang="en-US" b="0" i="0" u="none" strike="noStrike" cap="none" baseline="0" dirty="0" smtClean="0">
                <a:solidFill>
                  <a:schemeClr val="dk2"/>
                </a:solidFill>
                <a:latin typeface="Helvetica Neue"/>
                <a:ea typeface="Helvetica Neue"/>
                <a:cs typeface="Helvetica Neue"/>
                <a:sym typeface="Helvetica Neue"/>
              </a:rPr>
              <a:t>Strategic Approach </a:t>
            </a:r>
            <a:r>
              <a:rPr lang="ar-SA" dirty="0"/>
              <a:t>النهج الاستراتيجي </a:t>
            </a:r>
            <a:r>
              <a:rPr lang="ar-SA" dirty="0" smtClean="0"/>
              <a:t>     </a:t>
            </a:r>
            <a:endParaRPr lang="en-US" b="0" i="0" u="none" strike="noStrike" cap="none" baseline="0" dirty="0">
              <a:solidFill>
                <a:schemeClr val="dk2"/>
              </a:solidFill>
              <a:latin typeface="Helvetica Neue"/>
              <a:ea typeface="Helvetica Neue"/>
              <a:cs typeface="Helvetica Neue"/>
              <a:sym typeface="Helvetica Neue"/>
            </a:endParaRPr>
          </a:p>
        </p:txBody>
      </p:sp>
      <p:sp>
        <p:nvSpPr>
          <p:cNvPr id="162" name="Shape 162"/>
          <p:cNvSpPr txBox="1">
            <a:spLocks noGrp="1"/>
          </p:cNvSpPr>
          <p:nvPr>
            <p:ph idx="1"/>
          </p:nvPr>
        </p:nvSpPr>
        <p:spPr>
          <a:xfrm>
            <a:off x="0" y="1007179"/>
            <a:ext cx="6660232" cy="4495800"/>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Quattrocento"/>
                <a:ea typeface="Quattrocento"/>
                <a:cs typeface="Quattrocento"/>
                <a:sym typeface="Quattrocento"/>
              </a:rPr>
              <a:t>To perform effective testing, you should conduct effective technical reviews. By doing this, many errors will be eliminated before testing commences.</a:t>
            </a:r>
          </a:p>
          <a:p>
            <a:pPr marL="342900" marR="0" lvl="0" indent="-342900" algn="l" rtl="0">
              <a:lnSpc>
                <a:spcPct val="90000"/>
              </a:lnSpc>
              <a:spcBef>
                <a:spcPts val="300"/>
              </a:spcBef>
              <a:spcAft>
                <a:spcPts val="0"/>
              </a:spcAft>
              <a:buClr>
                <a:schemeClr val="folHlink"/>
              </a:buClr>
              <a:buSzPct val="75000"/>
              <a:buFont typeface="Noto Symbol"/>
              <a:buChar char="■"/>
            </a:pPr>
            <a:r>
              <a:rPr lang="en-US" sz="2400" b="0" i="0" u="none" strike="noStrike" cap="none" baseline="0" dirty="0">
                <a:solidFill>
                  <a:schemeClr val="dk1"/>
                </a:solidFill>
                <a:latin typeface="Quattrocento"/>
                <a:ea typeface="Quattrocento"/>
                <a:cs typeface="Quattrocento"/>
                <a:sym typeface="Quattrocento"/>
              </a:rPr>
              <a:t>Testing begins at the component level and works "outward" toward the integration of the entire computer-based system.      </a:t>
            </a:r>
          </a:p>
          <a:p>
            <a:pPr marL="342900" marR="0" lvl="0" indent="-342900" algn="l" rtl="0">
              <a:lnSpc>
                <a:spcPct val="90000"/>
              </a:lnSpc>
              <a:spcBef>
                <a:spcPts val="400"/>
              </a:spcBef>
              <a:spcAft>
                <a:spcPts val="0"/>
              </a:spcAft>
              <a:buClr>
                <a:schemeClr val="folHlink"/>
              </a:buClr>
              <a:buSzPct val="75000"/>
              <a:buFont typeface="Noto Symbol"/>
              <a:buChar char="■"/>
            </a:pPr>
            <a:r>
              <a:rPr lang="en-US" sz="2400" b="0" i="0" u="none" strike="noStrike" cap="none" baseline="0" dirty="0">
                <a:solidFill>
                  <a:schemeClr val="dk1"/>
                </a:solidFill>
                <a:latin typeface="Quattrocento"/>
                <a:ea typeface="Quattrocento"/>
                <a:cs typeface="Quattrocento"/>
                <a:sym typeface="Quattrocento"/>
              </a:rPr>
              <a:t>Different testing techniques are appropriate for different software engineering approaches and at different points in time.</a:t>
            </a:r>
          </a:p>
          <a:p>
            <a:pPr marL="342900" marR="0" lvl="0" indent="-342900" algn="l" rtl="0">
              <a:lnSpc>
                <a:spcPct val="90000"/>
              </a:lnSpc>
              <a:spcBef>
                <a:spcPts val="400"/>
              </a:spcBef>
              <a:spcAft>
                <a:spcPts val="0"/>
              </a:spcAft>
              <a:buClr>
                <a:schemeClr val="folHlink"/>
              </a:buClr>
              <a:buSzPct val="75000"/>
              <a:buFont typeface="Noto Symbol"/>
              <a:buChar char="■"/>
            </a:pPr>
            <a:r>
              <a:rPr lang="en-US" sz="2400" b="0" i="0" u="none" strike="noStrike" cap="none" baseline="0" dirty="0">
                <a:solidFill>
                  <a:schemeClr val="dk1"/>
                </a:solidFill>
                <a:latin typeface="Quattrocento"/>
                <a:ea typeface="Quattrocento"/>
                <a:cs typeface="Quattrocento"/>
                <a:sym typeface="Quattrocento"/>
              </a:rPr>
              <a:t>Testing is conducted by the developer of the software and (for large projects) an independent test group.</a:t>
            </a:r>
          </a:p>
          <a:p>
            <a:pPr marL="342900" marR="0" lvl="0" indent="-342900" algn="l" rtl="0">
              <a:lnSpc>
                <a:spcPct val="90000"/>
              </a:lnSpc>
              <a:spcBef>
                <a:spcPts val="400"/>
              </a:spcBef>
              <a:spcAft>
                <a:spcPts val="0"/>
              </a:spcAft>
              <a:buClr>
                <a:schemeClr val="folHlink"/>
              </a:buClr>
              <a:buSzPct val="75000"/>
              <a:buFont typeface="Noto Symbol"/>
              <a:buChar char="■"/>
            </a:pPr>
            <a:r>
              <a:rPr lang="en-US" sz="2400" b="0" i="0" u="none" strike="noStrike" cap="none" baseline="0" dirty="0">
                <a:solidFill>
                  <a:schemeClr val="dk1"/>
                </a:solidFill>
                <a:latin typeface="Quattrocento"/>
                <a:ea typeface="Quattrocento"/>
                <a:cs typeface="Quattrocento"/>
                <a:sym typeface="Quattrocento"/>
              </a:rPr>
              <a:t>Testing and debugging are different activities, but debugging must be accommodated in any testing strategy. </a:t>
            </a:r>
          </a:p>
        </p:txBody>
      </p:sp>
      <p:sp>
        <p:nvSpPr>
          <p:cNvPr id="2" name="مستطيل 1"/>
          <p:cNvSpPr/>
          <p:nvPr/>
        </p:nvSpPr>
        <p:spPr>
          <a:xfrm>
            <a:off x="6660232" y="895251"/>
            <a:ext cx="2136846" cy="6001643"/>
          </a:xfrm>
          <a:prstGeom prst="rect">
            <a:avLst/>
          </a:prstGeom>
        </p:spPr>
        <p:txBody>
          <a:bodyPr wrap="square">
            <a:spAutoFit/>
          </a:bodyPr>
          <a:lstStyle/>
          <a:p>
            <a:pPr marL="285750" indent="-285750" algn="r" rtl="1">
              <a:buFont typeface="Arial" pitchFamily="34" charset="0"/>
              <a:buChar char="•"/>
            </a:pPr>
            <a:r>
              <a:rPr lang="ar-SA" sz="1600" dirty="0"/>
              <a:t>لأداء الاختبار الفعلي، يجب إجراء مراجعات التقنية الفعالة. وبذلك، سيتم القضاء على العديد من الأخطاء قبل بدء الاختبار.</a:t>
            </a:r>
          </a:p>
          <a:p>
            <a:pPr marL="285750" indent="-285750" algn="r" rtl="1">
              <a:buFont typeface="Arial" pitchFamily="34" charset="0"/>
              <a:buChar char="•"/>
            </a:pPr>
            <a:r>
              <a:rPr lang="ar-SA" sz="1600" dirty="0"/>
              <a:t>يبدأ الاختبار على مستوى العنصر، وتعمل "الخارج" نحو تكامل النظام القائم على الكمبيوتر بالكامل.</a:t>
            </a:r>
          </a:p>
          <a:p>
            <a:pPr marL="285750" indent="-285750" algn="r" rtl="1">
              <a:buFont typeface="Arial" pitchFamily="34" charset="0"/>
              <a:buChar char="•"/>
            </a:pPr>
            <a:r>
              <a:rPr lang="ar-SA" sz="1600" dirty="0"/>
              <a:t>تقنيات الاختبار المختلفة هي مناسبة لمختلف النهج هندسة البرمجيات وعند نقاط مختلفة في الوقت المناسب.</a:t>
            </a:r>
          </a:p>
          <a:p>
            <a:pPr marL="285750" indent="-285750" algn="r" rtl="1">
              <a:buFont typeface="Arial" pitchFamily="34" charset="0"/>
              <a:buChar char="•"/>
            </a:pPr>
            <a:r>
              <a:rPr lang="ar-SA" sz="1600" dirty="0"/>
              <a:t>ويجري اختبار من قبل مطور البرنامج و(للمشاريع الكبيرة) مجموعة اختبار مستقلة.</a:t>
            </a:r>
          </a:p>
          <a:p>
            <a:pPr marL="285750" indent="-285750" algn="r" rtl="1">
              <a:buFont typeface="Arial" pitchFamily="34" charset="0"/>
              <a:buChar char="•"/>
            </a:pPr>
            <a:r>
              <a:rPr lang="ar-SA" sz="1600" dirty="0"/>
              <a:t>الاختبار والتصحيح وأنشطة مختلفة، ولكن لا بد من استيعاب التصحيح في أي استراتيجية الاختبار.</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8" name="Shape 168"/>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69" name="Shape 169"/>
          <p:cNvSpPr txBox="1">
            <a:spLocks noGrp="1"/>
          </p:cNvSpPr>
          <p:nvPr>
            <p:ph type="title"/>
          </p:nvPr>
        </p:nvSpPr>
        <p:spPr>
          <a:xfrm>
            <a:off x="0" y="-387424"/>
            <a:ext cx="5791200" cy="13716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V &amp; V</a:t>
            </a:r>
          </a:p>
        </p:txBody>
      </p:sp>
      <p:sp>
        <p:nvSpPr>
          <p:cNvPr id="170" name="Shape 170"/>
          <p:cNvSpPr txBox="1">
            <a:spLocks noGrp="1"/>
          </p:cNvSpPr>
          <p:nvPr>
            <p:ph idx="1"/>
          </p:nvPr>
        </p:nvSpPr>
        <p:spPr>
          <a:xfrm>
            <a:off x="179512" y="1124744"/>
            <a:ext cx="8659688" cy="4190999"/>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1" u="sng" strike="noStrike" cap="none" baseline="0" dirty="0">
                <a:solidFill>
                  <a:schemeClr val="tx2"/>
                </a:solidFill>
                <a:latin typeface="Quattrocento"/>
                <a:ea typeface="Quattrocento"/>
                <a:cs typeface="Quattrocento"/>
                <a:sym typeface="Quattrocento"/>
              </a:rPr>
              <a:t>Verification</a:t>
            </a:r>
            <a:r>
              <a:rPr lang="en-US" sz="2400" b="0" i="0" u="none" strike="noStrike" cap="none" baseline="0" dirty="0">
                <a:solidFill>
                  <a:schemeClr val="tx2"/>
                </a:solidFill>
                <a:latin typeface="Quattrocento"/>
                <a:ea typeface="Quattrocento"/>
                <a:cs typeface="Quattrocento"/>
                <a:sym typeface="Quattrocento"/>
              </a:rPr>
              <a:t> </a:t>
            </a:r>
            <a:r>
              <a:rPr lang="en-US" sz="2400" b="0" i="0" u="none" strike="noStrike" cap="none" baseline="0" dirty="0">
                <a:solidFill>
                  <a:schemeClr val="dk1"/>
                </a:solidFill>
                <a:latin typeface="Quattrocento"/>
                <a:ea typeface="Quattrocento"/>
                <a:cs typeface="Quattrocento"/>
                <a:sym typeface="Quattrocento"/>
              </a:rPr>
              <a:t>refers to the set of tasks that ensure that software correctly implements a specific function. </a:t>
            </a:r>
          </a:p>
          <a:p>
            <a:pPr marL="342900" marR="0" lvl="0" indent="-342900" algn="l" rtl="0">
              <a:lnSpc>
                <a:spcPct val="100000"/>
              </a:lnSpc>
              <a:spcBef>
                <a:spcPts val="300"/>
              </a:spcBef>
              <a:spcAft>
                <a:spcPts val="0"/>
              </a:spcAft>
              <a:buClr>
                <a:schemeClr val="folHlink"/>
              </a:buClr>
              <a:buSzPct val="75000"/>
              <a:buFont typeface="Noto Symbol"/>
              <a:buChar char="■"/>
            </a:pPr>
            <a:r>
              <a:rPr lang="en-US" sz="2400" b="0" i="1" u="sng" strike="noStrike" cap="none" baseline="0" dirty="0">
                <a:solidFill>
                  <a:schemeClr val="tx2"/>
                </a:solidFill>
                <a:latin typeface="Quattrocento"/>
                <a:ea typeface="Quattrocento"/>
                <a:cs typeface="Quattrocento"/>
                <a:sym typeface="Quattrocento"/>
              </a:rPr>
              <a:t>Validation</a:t>
            </a:r>
            <a:r>
              <a:rPr lang="en-US" sz="2400" b="0" i="0" u="none" strike="noStrike" cap="none" baseline="0" dirty="0">
                <a:solidFill>
                  <a:schemeClr val="tx2"/>
                </a:solidFill>
                <a:latin typeface="Quattrocento"/>
                <a:ea typeface="Quattrocento"/>
                <a:cs typeface="Quattrocento"/>
                <a:sym typeface="Quattrocento"/>
              </a:rPr>
              <a:t> </a:t>
            </a:r>
            <a:r>
              <a:rPr lang="en-US" sz="2400" b="0" i="0" u="none" strike="noStrike" cap="none" baseline="0" dirty="0">
                <a:solidFill>
                  <a:schemeClr val="dk1"/>
                </a:solidFill>
                <a:latin typeface="Quattrocento"/>
                <a:ea typeface="Quattrocento"/>
                <a:cs typeface="Quattrocento"/>
                <a:sym typeface="Quattrocento"/>
              </a:rPr>
              <a:t>refers to a different set of tasks that ensure that the software that has been built is traceable to customer requirements. Boehm [Boe81] states this another way: </a:t>
            </a:r>
          </a:p>
          <a:p>
            <a:pPr marL="742950" marR="0" lvl="1" indent="-285750" algn="l" rtl="0">
              <a:lnSpc>
                <a:spcPct val="100000"/>
              </a:lnSpc>
              <a:spcBef>
                <a:spcPts val="600"/>
              </a:spcBef>
              <a:spcAft>
                <a:spcPts val="0"/>
              </a:spcAft>
              <a:buClr>
                <a:schemeClr val="folHlink"/>
              </a:buClr>
              <a:buSzPct val="70000"/>
              <a:buFont typeface="Noto Symbol"/>
              <a:buChar char="■"/>
            </a:pPr>
            <a:r>
              <a:rPr lang="en-US" sz="2000" b="0" i="1" u="sng" strike="noStrike" cap="none" baseline="0" dirty="0">
                <a:solidFill>
                  <a:schemeClr val="tx2"/>
                </a:solidFill>
                <a:latin typeface="Quattrocento"/>
                <a:ea typeface="Quattrocento"/>
                <a:cs typeface="Quattrocento"/>
                <a:sym typeface="Quattrocento"/>
              </a:rPr>
              <a:t>Verification:</a:t>
            </a:r>
            <a:r>
              <a:rPr lang="en-US" sz="2000" b="0" i="0" u="sng" strike="noStrike" cap="none" baseline="0" dirty="0">
                <a:solidFill>
                  <a:schemeClr val="tx2"/>
                </a:solidFill>
                <a:latin typeface="Quattrocento"/>
                <a:ea typeface="Quattrocento"/>
                <a:cs typeface="Quattrocento"/>
                <a:sym typeface="Quattrocento"/>
              </a:rPr>
              <a:t>  "Are we building the product right?" </a:t>
            </a:r>
          </a:p>
          <a:p>
            <a:pPr marL="742950" marR="0" lvl="1" indent="-285750" algn="l" rtl="0">
              <a:lnSpc>
                <a:spcPct val="100000"/>
              </a:lnSpc>
              <a:spcBef>
                <a:spcPts val="300"/>
              </a:spcBef>
              <a:spcAft>
                <a:spcPts val="0"/>
              </a:spcAft>
              <a:buClr>
                <a:schemeClr val="folHlink"/>
              </a:buClr>
              <a:buSzPct val="70000"/>
              <a:buFont typeface="Noto Symbol"/>
              <a:buChar char="■"/>
            </a:pPr>
            <a:r>
              <a:rPr lang="en-US" sz="2000" b="0" i="1" u="sng" strike="noStrike" cap="none" baseline="0" dirty="0">
                <a:solidFill>
                  <a:schemeClr val="tx2"/>
                </a:solidFill>
                <a:latin typeface="Quattrocento"/>
                <a:ea typeface="Quattrocento"/>
                <a:cs typeface="Quattrocento"/>
                <a:sym typeface="Quattrocento"/>
              </a:rPr>
              <a:t>Validation: </a:t>
            </a:r>
            <a:r>
              <a:rPr lang="en-US" sz="2000" b="0" i="0" u="sng" strike="noStrike" cap="none" baseline="0" dirty="0">
                <a:solidFill>
                  <a:schemeClr val="tx2"/>
                </a:solidFill>
                <a:latin typeface="Quattrocento"/>
                <a:ea typeface="Quattrocento"/>
                <a:cs typeface="Quattrocento"/>
                <a:sym typeface="Quattrocento"/>
              </a:rPr>
              <a:t>  "Are we building the right product?"</a:t>
            </a:r>
          </a:p>
        </p:txBody>
      </p:sp>
      <p:sp>
        <p:nvSpPr>
          <p:cNvPr id="2" name="مستطيل 1"/>
          <p:cNvSpPr/>
          <p:nvPr/>
        </p:nvSpPr>
        <p:spPr>
          <a:xfrm>
            <a:off x="539552" y="4286250"/>
            <a:ext cx="7651948" cy="1661993"/>
          </a:xfrm>
          <a:prstGeom prst="rect">
            <a:avLst/>
          </a:prstGeom>
        </p:spPr>
        <p:txBody>
          <a:bodyPr wrap="square">
            <a:spAutoFit/>
          </a:bodyPr>
          <a:lstStyle/>
          <a:p>
            <a:pPr algn="r" rtl="1"/>
            <a:endParaRPr lang="ar-SA" dirty="0"/>
          </a:p>
          <a:p>
            <a:pPr lvl="1" algn="r" rtl="1"/>
            <a:r>
              <a:rPr lang="ar-SA" i="1" u="sng" dirty="0"/>
              <a:t>التحقق</a:t>
            </a:r>
            <a:r>
              <a:rPr lang="ar-SA" dirty="0"/>
              <a:t> </a:t>
            </a:r>
            <a:r>
              <a:rPr lang="en-US" dirty="0" smtClean="0"/>
              <a:t>  . </a:t>
            </a:r>
            <a:r>
              <a:rPr lang="ar-SA" dirty="0"/>
              <a:t>يشير إلى مجموعة من المهام التي تضمن هذا البرنامج ينفذ وظيفة محددة بشكل صحيح. </a:t>
            </a:r>
          </a:p>
          <a:p>
            <a:pPr lvl="1" algn="r" rtl="1"/>
            <a:r>
              <a:rPr lang="en-US" i="1" u="sng" dirty="0" smtClean="0"/>
              <a:t> </a:t>
            </a:r>
            <a:r>
              <a:rPr lang="en-US" dirty="0" smtClean="0"/>
              <a:t> </a:t>
            </a:r>
            <a:r>
              <a:rPr lang="ar-SA" i="1" u="sng" dirty="0"/>
              <a:t>التحقق من صحة</a:t>
            </a:r>
            <a:r>
              <a:rPr lang="ar-SA" dirty="0"/>
              <a:t> </a:t>
            </a:r>
            <a:r>
              <a:rPr lang="en-US" dirty="0" smtClean="0"/>
              <a:t>  </a:t>
            </a:r>
            <a:r>
              <a:rPr lang="ar-SA" dirty="0"/>
              <a:t>يشير إلى مجموعة مختلفة من المهام التي تضمن أن البرامج التي تم بناؤها يمكن عزوها لمتطلبات العملاء. </a:t>
            </a:r>
            <a:r>
              <a:rPr lang="ar-SA" dirty="0" smtClean="0"/>
              <a:t> بوهم </a:t>
            </a:r>
            <a:r>
              <a:rPr lang="ar-SA" dirty="0"/>
              <a:t>[</a:t>
            </a:r>
            <a:r>
              <a:rPr lang="en-US" dirty="0"/>
              <a:t>Boe81] </a:t>
            </a:r>
            <a:r>
              <a:rPr lang="ar-SA" dirty="0"/>
              <a:t>دول هذه طريقة أخرى: </a:t>
            </a:r>
          </a:p>
          <a:p>
            <a:pPr lvl="2" algn="r" rtl="1"/>
            <a:r>
              <a:rPr lang="en-US" i="1" u="sng" dirty="0" smtClean="0"/>
              <a:t> </a:t>
            </a:r>
            <a:r>
              <a:rPr lang="ar-SA" i="1" u="sng" dirty="0" smtClean="0"/>
              <a:t>التحقق</a:t>
            </a:r>
            <a:r>
              <a:rPr lang="ar-SA" i="1" u="sng" dirty="0"/>
              <a:t>:</a:t>
            </a:r>
            <a:r>
              <a:rPr lang="ar-SA" dirty="0"/>
              <a:t> </a:t>
            </a:r>
            <a:r>
              <a:rPr lang="ar-SA" u="sng" dirty="0"/>
              <a:t>"هل نحن بناء على حق المنتج؟"</a:t>
            </a:r>
            <a:r>
              <a:rPr lang="ar-SA" dirty="0"/>
              <a:t> </a:t>
            </a:r>
          </a:p>
          <a:p>
            <a:pPr lvl="2" algn="r" rtl="1"/>
            <a:r>
              <a:rPr lang="en-US" i="1" u="sng" dirty="0" smtClean="0"/>
              <a:t> </a:t>
            </a:r>
            <a:r>
              <a:rPr lang="ar-SA" i="1" u="sng" dirty="0" smtClean="0"/>
              <a:t>التحقق </a:t>
            </a:r>
            <a:r>
              <a:rPr lang="ar-SA" i="1" u="sng" dirty="0"/>
              <a:t>من الصحة:</a:t>
            </a:r>
            <a:r>
              <a:rPr lang="ar-SA" dirty="0"/>
              <a:t> </a:t>
            </a:r>
            <a:r>
              <a:rPr lang="ar-SA" u="sng" dirty="0"/>
              <a:t>​​"هل نحن بناء على المنتج المناسب؟"</a:t>
            </a:r>
            <a:r>
              <a:rPr lang="ar-SA" dirty="0"/>
              <a:t> </a:t>
            </a:r>
          </a:p>
          <a:p>
            <a:pPr algn="r" rtl="1"/>
            <a:endParaRPr lang="ar-SA" sz="1800" dirty="0"/>
          </a:p>
        </p:txBody>
      </p:sp>
      <p:sp>
        <p:nvSpPr>
          <p:cNvPr id="3" name="مستطيل 2"/>
          <p:cNvSpPr/>
          <p:nvPr/>
        </p:nvSpPr>
        <p:spPr>
          <a:xfrm>
            <a:off x="251520" y="5461337"/>
            <a:ext cx="4572000" cy="2031325"/>
          </a:xfrm>
          <a:prstGeom prst="rect">
            <a:avLst/>
          </a:prstGeom>
        </p:spPr>
        <p:txBody>
          <a:bodyPr>
            <a:spAutoFit/>
          </a:bodyPr>
          <a:lstStyle/>
          <a:p>
            <a:r>
              <a:rPr lang="en-US" dirty="0" smtClean="0"/>
              <a:t>Software testing is part of group of activities called verification and validation that are involved in software quality</a:t>
            </a:r>
          </a:p>
          <a:p>
            <a:r>
              <a:rPr lang="en-US" dirty="0" smtClean="0"/>
              <a:t>Verification (Are the algorithms coded correctly?)</a:t>
            </a:r>
          </a:p>
          <a:p>
            <a:r>
              <a:rPr lang="en-US" dirty="0" smtClean="0"/>
              <a:t>The set of activities that ensure that software correctly implements a specific function or algorithm</a:t>
            </a:r>
          </a:p>
          <a:p>
            <a:r>
              <a:rPr lang="en-US" dirty="0" smtClean="0"/>
              <a:t>Validation (Does it meet user requirements?)</a:t>
            </a:r>
          </a:p>
          <a:p>
            <a:r>
              <a:rPr lang="en-US" dirty="0" smtClean="0"/>
              <a:t>The set of activities that ensure that the software that has been built is traceable to customer requirement</a:t>
            </a:r>
            <a:endParaRPr lang="ar-SA" dirty="0"/>
          </a:p>
        </p:txBody>
      </p:sp>
      <p:sp>
        <p:nvSpPr>
          <p:cNvPr id="4" name="مستطيل 3"/>
          <p:cNvSpPr/>
          <p:nvPr/>
        </p:nvSpPr>
        <p:spPr>
          <a:xfrm>
            <a:off x="2109780" y="404664"/>
            <a:ext cx="2255746" cy="307777"/>
          </a:xfrm>
          <a:prstGeom prst="rect">
            <a:avLst/>
          </a:prstGeom>
        </p:spPr>
        <p:txBody>
          <a:bodyPr wrap="none">
            <a:spAutoFit/>
          </a:bodyPr>
          <a:lstStyle/>
          <a:p>
            <a:r>
              <a:rPr lang="en-US" dirty="0"/>
              <a:t>Verification and Validation</a:t>
            </a:r>
            <a:endParaRPr lang="ar-SA" dirty="0"/>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7" name="Shape 177"/>
          <p:cNvSpPr txBox="1">
            <a:spLocks noGrp="1"/>
          </p:cNvSpPr>
          <p:nvPr>
            <p:ph type="title"/>
          </p:nvPr>
        </p:nvSpPr>
        <p:spPr>
          <a:xfrm>
            <a:off x="209550" y="24036"/>
            <a:ext cx="6469061" cy="808037"/>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Who Tests the Software?</a:t>
            </a:r>
          </a:p>
        </p:txBody>
      </p:sp>
      <p:sp>
        <p:nvSpPr>
          <p:cNvPr id="178" name="Shape 178"/>
          <p:cNvSpPr txBox="1"/>
          <p:nvPr/>
        </p:nvSpPr>
        <p:spPr>
          <a:xfrm>
            <a:off x="1412043" y="3443286"/>
            <a:ext cx="1620836"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u="sng" strike="noStrike" cap="none" baseline="0" dirty="0">
                <a:solidFill>
                  <a:schemeClr val="dk1"/>
                </a:solidFill>
                <a:latin typeface="Helvetica Neue"/>
                <a:ea typeface="Helvetica Neue"/>
                <a:cs typeface="Helvetica Neue"/>
                <a:sym typeface="Helvetica Neue"/>
              </a:rPr>
              <a:t>developer</a:t>
            </a:r>
          </a:p>
        </p:txBody>
      </p:sp>
      <p:sp>
        <p:nvSpPr>
          <p:cNvPr id="179" name="Shape 179"/>
          <p:cNvSpPr txBox="1"/>
          <p:nvPr/>
        </p:nvSpPr>
        <p:spPr>
          <a:xfrm>
            <a:off x="4709156" y="3447238"/>
            <a:ext cx="2908299" cy="45402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2400" b="1" u="sng" strike="noStrike" cap="none" baseline="0" dirty="0">
                <a:solidFill>
                  <a:schemeClr val="dk1"/>
                </a:solidFill>
                <a:latin typeface="Helvetica Neue"/>
                <a:ea typeface="Helvetica Neue"/>
                <a:cs typeface="Helvetica Neue"/>
                <a:sym typeface="Helvetica Neue"/>
              </a:rPr>
              <a:t>independent tester</a:t>
            </a:r>
          </a:p>
        </p:txBody>
      </p:sp>
      <p:sp>
        <p:nvSpPr>
          <p:cNvPr id="180" name="Shape 180"/>
          <p:cNvSpPr txBox="1"/>
          <p:nvPr/>
        </p:nvSpPr>
        <p:spPr>
          <a:xfrm>
            <a:off x="1306882" y="4033836"/>
            <a:ext cx="2900362" cy="638174"/>
          </a:xfrm>
          <a:prstGeom prst="rect">
            <a:avLst/>
          </a:prstGeom>
          <a:noFill/>
          <a:ln>
            <a:noFill/>
          </a:ln>
        </p:spPr>
        <p:txBody>
          <a:bodyPr lIns="90475" tIns="44450" rIns="90475" bIns="44450" anchor="t" anchorCtr="0">
            <a:noAutofit/>
          </a:bodyPr>
          <a:lstStyle/>
          <a:p>
            <a:pPr>
              <a:buClr>
                <a:schemeClr val="dk1"/>
              </a:buClr>
              <a:buSzPct val="25000"/>
            </a:pPr>
            <a:r>
              <a:rPr lang="en-US" sz="1800" b="1" i="0" u="none" strike="noStrike" cap="none" baseline="0" dirty="0">
                <a:solidFill>
                  <a:schemeClr val="dk1"/>
                </a:solidFill>
                <a:latin typeface="Helvetica Neue"/>
                <a:ea typeface="Helvetica Neue"/>
                <a:cs typeface="Helvetica Neue"/>
                <a:sym typeface="Helvetica Neue"/>
              </a:rPr>
              <a:t>Understands the </a:t>
            </a:r>
            <a:r>
              <a:rPr lang="en-US" sz="1800" b="1" dirty="0">
                <a:solidFill>
                  <a:schemeClr val="dk1"/>
                </a:solidFill>
                <a:latin typeface="Helvetica Neue"/>
                <a:ea typeface="Helvetica Neue"/>
                <a:cs typeface="Helvetica Neue"/>
                <a:sym typeface="Helvetica Neue"/>
              </a:rPr>
              <a:t>system but, will test "gently" and, is driven by "delivery"</a:t>
            </a:r>
          </a:p>
          <a:p>
            <a:pPr lvl="0">
              <a:buClr>
                <a:schemeClr val="dk1"/>
              </a:buClr>
              <a:buSzPct val="25000"/>
            </a:pPr>
            <a:endParaRPr lang="en-US" sz="1800" b="1" i="0" u="none" strike="noStrike" cap="none" baseline="0" dirty="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dirty="0">
              <a:solidFill>
                <a:schemeClr val="dk1"/>
              </a:solidFill>
              <a:latin typeface="Helvetica Neue"/>
              <a:ea typeface="Helvetica Neue"/>
              <a:cs typeface="Helvetica Neue"/>
              <a:sym typeface="Helvetica Neue"/>
            </a:endParaRPr>
          </a:p>
        </p:txBody>
      </p:sp>
      <p:sp>
        <p:nvSpPr>
          <p:cNvPr id="181" name="Shape 181"/>
          <p:cNvSpPr txBox="1"/>
          <p:nvPr/>
        </p:nvSpPr>
        <p:spPr>
          <a:xfrm>
            <a:off x="1319582" y="4419598"/>
            <a:ext cx="2455862"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endParaRPr lang="en-US" sz="1800" b="1" i="0" u="none" strike="noStrike" cap="none" baseline="0" dirty="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dirty="0">
              <a:solidFill>
                <a:schemeClr val="dk1"/>
              </a:solidFill>
              <a:latin typeface="Helvetica Neue"/>
              <a:ea typeface="Helvetica Neue"/>
              <a:cs typeface="Helvetica Neue"/>
              <a:sym typeface="Helvetica Neue"/>
            </a:endParaRPr>
          </a:p>
        </p:txBody>
      </p:sp>
      <p:sp>
        <p:nvSpPr>
          <p:cNvPr id="182" name="Shape 182"/>
          <p:cNvSpPr txBox="1"/>
          <p:nvPr/>
        </p:nvSpPr>
        <p:spPr>
          <a:xfrm>
            <a:off x="722682" y="5162548"/>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183" name="Shape 183"/>
          <p:cNvSpPr txBox="1"/>
          <p:nvPr/>
        </p:nvSpPr>
        <p:spPr>
          <a:xfrm>
            <a:off x="1319582" y="4776786"/>
            <a:ext cx="3128962"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endParaRPr lang="en-US" sz="1800" b="1" i="0" u="none" strike="noStrike" cap="none" baseline="0" dirty="0">
              <a:solidFill>
                <a:schemeClr val="dk1"/>
              </a:solidFill>
              <a:latin typeface="Helvetica Neue"/>
              <a:ea typeface="Helvetica Neue"/>
              <a:cs typeface="Helvetica Neue"/>
              <a:sym typeface="Helvetica Neue"/>
            </a:endParaRPr>
          </a:p>
        </p:txBody>
      </p:sp>
      <p:sp>
        <p:nvSpPr>
          <p:cNvPr id="184" name="Shape 184"/>
          <p:cNvSpPr txBox="1"/>
          <p:nvPr/>
        </p:nvSpPr>
        <p:spPr>
          <a:xfrm>
            <a:off x="4659682" y="3992078"/>
            <a:ext cx="3330575" cy="638174"/>
          </a:xfrm>
          <a:prstGeom prst="rect">
            <a:avLst/>
          </a:prstGeom>
          <a:noFill/>
          <a:ln>
            <a:noFill/>
          </a:ln>
        </p:spPr>
        <p:txBody>
          <a:bodyPr lIns="90475" tIns="44450" rIns="90475" bIns="44450" anchor="t" anchorCtr="0">
            <a:noAutofit/>
          </a:bodyPr>
          <a:lstStyle/>
          <a:p>
            <a:pPr lvl="0">
              <a:buClr>
                <a:schemeClr val="dk1"/>
              </a:buClr>
              <a:buSzPct val="25000"/>
            </a:pPr>
            <a:r>
              <a:rPr lang="en-US" sz="1800" b="1" i="0" u="none" strike="noStrike" cap="none" baseline="0" dirty="0">
                <a:solidFill>
                  <a:schemeClr val="dk1"/>
                </a:solidFill>
                <a:latin typeface="Helvetica Neue"/>
                <a:ea typeface="Helvetica Neue"/>
                <a:cs typeface="Helvetica Neue"/>
                <a:sym typeface="Helvetica Neue"/>
              </a:rPr>
              <a:t>Must learn about the system</a:t>
            </a:r>
            <a:r>
              <a:rPr lang="en-US" sz="1800" b="1" dirty="0">
                <a:solidFill>
                  <a:schemeClr val="dk1"/>
                </a:solidFill>
                <a:latin typeface="Helvetica Neue"/>
                <a:ea typeface="Helvetica Neue"/>
                <a:cs typeface="Helvetica Neue"/>
                <a:sym typeface="Helvetica Neue"/>
              </a:rPr>
              <a:t>, but, will attempt to break </a:t>
            </a:r>
            <a:r>
              <a:rPr lang="en-US" sz="1800" b="1" dirty="0" smtClean="0">
                <a:solidFill>
                  <a:schemeClr val="dk1"/>
                </a:solidFill>
                <a:latin typeface="Helvetica Neue"/>
                <a:ea typeface="Helvetica Neue"/>
                <a:cs typeface="Helvetica Neue"/>
                <a:sym typeface="Helvetica Neue"/>
              </a:rPr>
              <a:t>it </a:t>
            </a:r>
            <a:r>
              <a:rPr lang="en-US" sz="1800" b="1" dirty="0">
                <a:solidFill>
                  <a:schemeClr val="dk1"/>
                </a:solidFill>
                <a:latin typeface="Helvetica Neue"/>
                <a:ea typeface="Helvetica Neue"/>
                <a:cs typeface="Helvetica Neue"/>
                <a:sym typeface="Helvetica Neue"/>
              </a:rPr>
              <a:t>and, is driven by quality</a:t>
            </a:r>
          </a:p>
          <a:p>
            <a:pPr>
              <a:buClr>
                <a:schemeClr val="dk1"/>
              </a:buClr>
              <a:buSzPct val="25000"/>
            </a:pPr>
            <a:endParaRPr lang="en-US" sz="1800" b="1" dirty="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ct val="25000"/>
              <a:buFont typeface="Helvetica Neue"/>
              <a:buNone/>
            </a:pPr>
            <a:endParaRPr lang="en-US" sz="1800" b="1" i="0" u="none" strike="noStrike" cap="none" baseline="0" dirty="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dirty="0">
              <a:solidFill>
                <a:schemeClr val="dk1"/>
              </a:solidFill>
              <a:latin typeface="Helvetica Neue"/>
              <a:ea typeface="Helvetica Neue"/>
              <a:cs typeface="Helvetica Neue"/>
              <a:sym typeface="Helvetica Neue"/>
            </a:endParaRPr>
          </a:p>
        </p:txBody>
      </p:sp>
      <p:sp>
        <p:nvSpPr>
          <p:cNvPr id="185" name="Shape 185"/>
          <p:cNvSpPr txBox="1"/>
          <p:nvPr/>
        </p:nvSpPr>
        <p:spPr>
          <a:xfrm>
            <a:off x="4989882" y="4448173"/>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186" name="Shape 186"/>
          <p:cNvSpPr txBox="1"/>
          <p:nvPr/>
        </p:nvSpPr>
        <p:spPr>
          <a:xfrm>
            <a:off x="4625019" y="4399697"/>
            <a:ext cx="3076574"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None/>
            </a:pPr>
            <a:endParaRPr sz="1800" b="1" i="0" u="none" strike="noStrike" cap="none" baseline="0" dirty="0">
              <a:solidFill>
                <a:schemeClr val="dk1"/>
              </a:solidFill>
              <a:latin typeface="Helvetica Neue"/>
              <a:ea typeface="Helvetica Neue"/>
              <a:cs typeface="Helvetica Neue"/>
              <a:sym typeface="Helvetica Neue"/>
            </a:endParaRPr>
          </a:p>
        </p:txBody>
      </p:sp>
      <p:sp>
        <p:nvSpPr>
          <p:cNvPr id="187" name="Shape 187"/>
          <p:cNvSpPr txBox="1"/>
          <p:nvPr/>
        </p:nvSpPr>
        <p:spPr>
          <a:xfrm>
            <a:off x="4659682" y="5162548"/>
            <a:ext cx="180975" cy="638174"/>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1800" b="1" i="0" u="none" strike="noStrike" cap="none" baseline="0">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endParaRPr sz="1800" b="1" i="0" u="none" strike="noStrike" cap="none" baseline="0">
              <a:solidFill>
                <a:schemeClr val="dk1"/>
              </a:solidFill>
              <a:latin typeface="Helvetica Neue"/>
              <a:ea typeface="Helvetica Neue"/>
              <a:cs typeface="Helvetica Neue"/>
              <a:sym typeface="Helvetica Neue"/>
            </a:endParaRPr>
          </a:p>
        </p:txBody>
      </p:sp>
      <p:sp>
        <p:nvSpPr>
          <p:cNvPr id="188" name="Shape 188"/>
          <p:cNvSpPr txBox="1"/>
          <p:nvPr/>
        </p:nvSpPr>
        <p:spPr>
          <a:xfrm>
            <a:off x="4659682" y="4718784"/>
            <a:ext cx="2784475" cy="363536"/>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SzPct val="25000"/>
              <a:buFont typeface="Helvetica Neue"/>
              <a:buNone/>
            </a:pPr>
            <a:endParaRPr lang="en-US" sz="1800" b="1" i="0" u="none" strike="noStrike" cap="none" baseline="0" dirty="0">
              <a:solidFill>
                <a:schemeClr val="dk1"/>
              </a:solidFill>
              <a:latin typeface="Helvetica Neue"/>
              <a:ea typeface="Helvetica Neue"/>
              <a:cs typeface="Helvetica Neue"/>
              <a:sym typeface="Helvetica Neue"/>
            </a:endParaRPr>
          </a:p>
        </p:txBody>
      </p:sp>
      <p:pic>
        <p:nvPicPr>
          <p:cNvPr id="189" name="Shape 189"/>
          <p:cNvPicPr preferRelativeResize="0"/>
          <p:nvPr/>
        </p:nvPicPr>
        <p:blipFill rotWithShape="1">
          <a:blip r:embed="rId3">
            <a:alphaModFix/>
          </a:blip>
          <a:srcRect/>
          <a:stretch/>
        </p:blipFill>
        <p:spPr>
          <a:xfrm>
            <a:off x="6274396" y="1052736"/>
            <a:ext cx="2120899" cy="2235199"/>
          </a:xfrm>
          <a:prstGeom prst="rect">
            <a:avLst/>
          </a:prstGeom>
          <a:noFill/>
          <a:ln>
            <a:noFill/>
          </a:ln>
        </p:spPr>
      </p:pic>
      <p:pic>
        <p:nvPicPr>
          <p:cNvPr id="190" name="Shape 190"/>
          <p:cNvPicPr preferRelativeResize="0"/>
          <p:nvPr/>
        </p:nvPicPr>
        <p:blipFill rotWithShape="1">
          <a:blip r:embed="rId4">
            <a:alphaModFix/>
          </a:blip>
          <a:srcRect/>
          <a:stretch/>
        </p:blipFill>
        <p:spPr>
          <a:xfrm>
            <a:off x="887540" y="1121791"/>
            <a:ext cx="2019299" cy="2097087"/>
          </a:xfrm>
          <a:prstGeom prst="rect">
            <a:avLst/>
          </a:prstGeom>
          <a:noFill/>
          <a:ln>
            <a:noFill/>
          </a:ln>
        </p:spPr>
      </p:pic>
      <p:sp>
        <p:nvSpPr>
          <p:cNvPr id="2" name="مستطيل 1"/>
          <p:cNvSpPr/>
          <p:nvPr/>
        </p:nvSpPr>
        <p:spPr>
          <a:xfrm>
            <a:off x="6602603" y="332656"/>
            <a:ext cx="2246128" cy="307777"/>
          </a:xfrm>
          <a:prstGeom prst="rect">
            <a:avLst/>
          </a:prstGeom>
        </p:spPr>
        <p:txBody>
          <a:bodyPr wrap="none">
            <a:spAutoFit/>
          </a:bodyPr>
          <a:lstStyle/>
          <a:p>
            <a:r>
              <a:rPr lang="ar-SA" dirty="0" smtClean="0"/>
              <a:t>من الذين يعملون اختبارات </a:t>
            </a:r>
            <a:r>
              <a:rPr lang="ar-SA" dirty="0"/>
              <a:t>البرنامج؟</a:t>
            </a:r>
          </a:p>
        </p:txBody>
      </p:sp>
      <p:sp>
        <p:nvSpPr>
          <p:cNvPr id="3" name="مستطيل 2"/>
          <p:cNvSpPr/>
          <p:nvPr/>
        </p:nvSpPr>
        <p:spPr>
          <a:xfrm>
            <a:off x="293718" y="4090986"/>
            <a:ext cx="857927" cy="307777"/>
          </a:xfrm>
          <a:prstGeom prst="rect">
            <a:avLst/>
          </a:prstGeom>
        </p:spPr>
        <p:txBody>
          <a:bodyPr wrap="none">
            <a:spAutoFit/>
          </a:bodyPr>
          <a:lstStyle/>
          <a:p>
            <a:r>
              <a:rPr lang="ar-SA" dirty="0"/>
              <a:t>يدرك النظام</a:t>
            </a:r>
          </a:p>
        </p:txBody>
      </p:sp>
      <p:sp>
        <p:nvSpPr>
          <p:cNvPr id="4" name="مستطيل 3"/>
          <p:cNvSpPr/>
          <p:nvPr/>
        </p:nvSpPr>
        <p:spPr>
          <a:xfrm>
            <a:off x="0" y="4463892"/>
            <a:ext cx="1499128" cy="307777"/>
          </a:xfrm>
          <a:prstGeom prst="rect">
            <a:avLst/>
          </a:prstGeom>
        </p:spPr>
        <p:txBody>
          <a:bodyPr wrap="none">
            <a:spAutoFit/>
          </a:bodyPr>
          <a:lstStyle/>
          <a:p>
            <a:r>
              <a:rPr lang="ar-SA" dirty="0"/>
              <a:t>ولكن، واختبار "بلطف"</a:t>
            </a:r>
          </a:p>
        </p:txBody>
      </p:sp>
      <p:sp>
        <p:nvSpPr>
          <p:cNvPr id="5" name="مستطيل 4"/>
          <p:cNvSpPr/>
          <p:nvPr/>
        </p:nvSpPr>
        <p:spPr>
          <a:xfrm>
            <a:off x="98152" y="4847963"/>
            <a:ext cx="1249060" cy="307777"/>
          </a:xfrm>
          <a:prstGeom prst="rect">
            <a:avLst/>
          </a:prstGeom>
        </p:spPr>
        <p:txBody>
          <a:bodyPr wrap="none">
            <a:spAutoFit/>
          </a:bodyPr>
          <a:lstStyle/>
          <a:p>
            <a:r>
              <a:rPr lang="ar-SA" dirty="0"/>
              <a:t>و، يقودها "التسليم"</a:t>
            </a:r>
          </a:p>
        </p:txBody>
      </p:sp>
      <p:sp>
        <p:nvSpPr>
          <p:cNvPr id="6" name="مستطيل 5"/>
          <p:cNvSpPr/>
          <p:nvPr/>
        </p:nvSpPr>
        <p:spPr>
          <a:xfrm>
            <a:off x="7913158" y="3516409"/>
            <a:ext cx="928459" cy="307777"/>
          </a:xfrm>
          <a:prstGeom prst="rect">
            <a:avLst/>
          </a:prstGeom>
        </p:spPr>
        <p:txBody>
          <a:bodyPr wrap="none">
            <a:spAutoFit/>
          </a:bodyPr>
          <a:lstStyle/>
          <a:p>
            <a:r>
              <a:rPr lang="ar-SA" dirty="0"/>
              <a:t>اختبار مستقل</a:t>
            </a:r>
          </a:p>
        </p:txBody>
      </p:sp>
      <p:sp>
        <p:nvSpPr>
          <p:cNvPr id="7" name="مستطيل 6"/>
          <p:cNvSpPr/>
          <p:nvPr/>
        </p:nvSpPr>
        <p:spPr>
          <a:xfrm>
            <a:off x="460429" y="3447238"/>
            <a:ext cx="524503" cy="307777"/>
          </a:xfrm>
          <a:prstGeom prst="rect">
            <a:avLst/>
          </a:prstGeom>
        </p:spPr>
        <p:txBody>
          <a:bodyPr wrap="none">
            <a:spAutoFit/>
          </a:bodyPr>
          <a:lstStyle/>
          <a:p>
            <a:r>
              <a:rPr lang="ar-SA" dirty="0"/>
              <a:t>مطور</a:t>
            </a:r>
          </a:p>
        </p:txBody>
      </p:sp>
      <p:sp>
        <p:nvSpPr>
          <p:cNvPr id="8" name="مستطيل 7"/>
          <p:cNvSpPr/>
          <p:nvPr/>
        </p:nvSpPr>
        <p:spPr>
          <a:xfrm>
            <a:off x="7886976" y="4094560"/>
            <a:ext cx="1003675" cy="523220"/>
          </a:xfrm>
          <a:prstGeom prst="rect">
            <a:avLst/>
          </a:prstGeom>
        </p:spPr>
        <p:txBody>
          <a:bodyPr wrap="square">
            <a:spAutoFit/>
          </a:bodyPr>
          <a:lstStyle/>
          <a:p>
            <a:pPr algn="r"/>
            <a:r>
              <a:rPr lang="ar-SA" dirty="0"/>
              <a:t>يجب أن تعلم حول النظام،</a:t>
            </a:r>
          </a:p>
        </p:txBody>
      </p:sp>
      <p:sp>
        <p:nvSpPr>
          <p:cNvPr id="9" name="مستطيل 8"/>
          <p:cNvSpPr/>
          <p:nvPr/>
        </p:nvSpPr>
        <p:spPr>
          <a:xfrm>
            <a:off x="7834681" y="4650777"/>
            <a:ext cx="1070132" cy="523220"/>
          </a:xfrm>
          <a:prstGeom prst="rect">
            <a:avLst/>
          </a:prstGeom>
        </p:spPr>
        <p:txBody>
          <a:bodyPr wrap="square">
            <a:spAutoFit/>
          </a:bodyPr>
          <a:lstStyle/>
          <a:p>
            <a:pPr algn="r"/>
            <a:r>
              <a:rPr lang="ar-SA" dirty="0"/>
              <a:t>ولكن، ومحاولة كسرها</a:t>
            </a:r>
          </a:p>
        </p:txBody>
      </p:sp>
      <p:sp>
        <p:nvSpPr>
          <p:cNvPr id="10" name="مستطيل 9"/>
          <p:cNvSpPr/>
          <p:nvPr/>
        </p:nvSpPr>
        <p:spPr>
          <a:xfrm>
            <a:off x="7806932" y="5327746"/>
            <a:ext cx="1125629" cy="307777"/>
          </a:xfrm>
          <a:prstGeom prst="rect">
            <a:avLst/>
          </a:prstGeom>
        </p:spPr>
        <p:txBody>
          <a:bodyPr wrap="none">
            <a:spAutoFit/>
          </a:bodyPr>
          <a:lstStyle/>
          <a:p>
            <a:pPr algn="r"/>
            <a:r>
              <a:rPr lang="ar-SA" dirty="0"/>
              <a:t>و، يقودها الجودة</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6" name="Shape 196"/>
          <p:cNvSpPr txBox="1"/>
          <p:nvPr/>
        </p:nvSpPr>
        <p:spPr>
          <a:xfrm>
            <a:off x="6743700" y="54102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97" name="Shape 197"/>
          <p:cNvSpPr txBox="1">
            <a:spLocks noGrp="1"/>
          </p:cNvSpPr>
          <p:nvPr>
            <p:ph type="title"/>
          </p:nvPr>
        </p:nvSpPr>
        <p:spPr>
          <a:xfrm>
            <a:off x="495300" y="152400"/>
            <a:ext cx="5589586" cy="571500"/>
          </a:xfrm>
          <a:prstGeom prst="rect">
            <a:avLst/>
          </a:prstGeom>
          <a:noFill/>
          <a:ln>
            <a:noFill/>
          </a:ln>
        </p:spPr>
        <p:txBody>
          <a:bodyPr lIns="90475" tIns="44450" rIns="90475" bIns="44450" anchor="ctr"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Strategy</a:t>
            </a:r>
          </a:p>
        </p:txBody>
      </p:sp>
      <p:sp>
        <p:nvSpPr>
          <p:cNvPr id="2" name="مستطيل 1"/>
          <p:cNvSpPr/>
          <p:nvPr/>
        </p:nvSpPr>
        <p:spPr>
          <a:xfrm>
            <a:off x="419099" y="4393630"/>
            <a:ext cx="4572000" cy="2308324"/>
          </a:xfrm>
          <a:prstGeom prst="rect">
            <a:avLst/>
          </a:prstGeom>
        </p:spPr>
        <p:txBody>
          <a:bodyPr>
            <a:spAutoFit/>
          </a:bodyPr>
          <a:lstStyle/>
          <a:p>
            <a:pPr algn="ctr" rtl="1"/>
            <a:r>
              <a:rPr lang="ar-SA" sz="1600" dirty="0"/>
              <a:t>استراتيجية الاختبار </a:t>
            </a:r>
          </a:p>
          <a:p>
            <a:pPr algn="r" rtl="1"/>
            <a:r>
              <a:rPr lang="en-US" sz="1600" b="1" dirty="0"/>
              <a:t>System engineering</a:t>
            </a:r>
            <a:r>
              <a:rPr lang="en-US" sz="1600" dirty="0"/>
              <a:t> </a:t>
            </a:r>
            <a:r>
              <a:rPr lang="ar-SA" sz="1600" dirty="0" smtClean="0"/>
              <a:t>   </a:t>
            </a:r>
            <a:r>
              <a:rPr lang="ar-SA" sz="1600" b="1" dirty="0" smtClean="0"/>
              <a:t>هندسة </a:t>
            </a:r>
            <a:r>
              <a:rPr lang="ar-SA" sz="1600" b="1" dirty="0"/>
              <a:t>النظم</a:t>
            </a:r>
            <a:r>
              <a:rPr lang="ar-SA" sz="1600" dirty="0"/>
              <a:t> </a:t>
            </a:r>
          </a:p>
          <a:p>
            <a:pPr algn="r" rtl="1"/>
            <a:r>
              <a:rPr lang="en-US" sz="1600" b="1" dirty="0"/>
              <a:t>Analysis modeling</a:t>
            </a:r>
            <a:r>
              <a:rPr lang="en-US" sz="1600" dirty="0"/>
              <a:t> </a:t>
            </a:r>
            <a:r>
              <a:rPr lang="ar-SA" sz="1600" dirty="0" smtClean="0"/>
              <a:t>      </a:t>
            </a:r>
            <a:r>
              <a:rPr lang="ar-SA" sz="1600" b="1" dirty="0" smtClean="0"/>
              <a:t>نماذج </a:t>
            </a:r>
            <a:r>
              <a:rPr lang="ar-SA" sz="1600" b="1" dirty="0"/>
              <a:t>تحليل</a:t>
            </a:r>
            <a:r>
              <a:rPr lang="ar-SA" sz="1600" dirty="0"/>
              <a:t> </a:t>
            </a:r>
          </a:p>
          <a:p>
            <a:pPr algn="r" rtl="1"/>
            <a:r>
              <a:rPr lang="en-US" sz="1600" b="1" dirty="0" smtClean="0"/>
              <a:t>        Design </a:t>
            </a:r>
            <a:r>
              <a:rPr lang="en-US" sz="1600" b="1" dirty="0"/>
              <a:t>modeling</a:t>
            </a:r>
            <a:r>
              <a:rPr lang="en-US" sz="1600" dirty="0"/>
              <a:t> </a:t>
            </a:r>
            <a:r>
              <a:rPr lang="ar-SA" sz="1600" b="1" dirty="0"/>
              <a:t>نماذج التصميم</a:t>
            </a:r>
            <a:r>
              <a:rPr lang="ar-SA" sz="1600" dirty="0"/>
              <a:t> </a:t>
            </a:r>
          </a:p>
          <a:p>
            <a:pPr algn="r" rtl="1"/>
            <a:r>
              <a:rPr lang="en-US" sz="1600" b="1" dirty="0"/>
              <a:t>Code generation</a:t>
            </a:r>
            <a:r>
              <a:rPr lang="en-US" sz="1600" dirty="0"/>
              <a:t> </a:t>
            </a:r>
            <a:r>
              <a:rPr lang="ar-SA" sz="1600" dirty="0" smtClean="0"/>
              <a:t>         </a:t>
            </a:r>
            <a:r>
              <a:rPr lang="ar-SA" sz="1600" b="1" dirty="0" smtClean="0"/>
              <a:t>رمز </a:t>
            </a:r>
            <a:r>
              <a:rPr lang="ar-SA" sz="1600" b="1" dirty="0"/>
              <a:t>جيل</a:t>
            </a:r>
            <a:r>
              <a:rPr lang="ar-SA" sz="1600" dirty="0"/>
              <a:t> </a:t>
            </a:r>
          </a:p>
          <a:p>
            <a:pPr algn="r" rtl="1"/>
            <a:r>
              <a:rPr lang="en-US" sz="1600" b="1" dirty="0"/>
              <a:t>Unit test</a:t>
            </a:r>
            <a:r>
              <a:rPr lang="en-US" sz="1600" dirty="0"/>
              <a:t> </a:t>
            </a:r>
            <a:r>
              <a:rPr lang="ar-SA" sz="1600" dirty="0" smtClean="0"/>
              <a:t>                       </a:t>
            </a:r>
            <a:r>
              <a:rPr lang="ar-SA" sz="1600" b="1" dirty="0" smtClean="0"/>
              <a:t>اختبار </a:t>
            </a:r>
            <a:r>
              <a:rPr lang="ar-SA" sz="1600" b="1" dirty="0"/>
              <a:t>وحدة</a:t>
            </a:r>
            <a:r>
              <a:rPr lang="ar-SA" sz="1600" dirty="0"/>
              <a:t> </a:t>
            </a:r>
          </a:p>
          <a:p>
            <a:pPr algn="r" rtl="1"/>
            <a:r>
              <a:rPr lang="en-US" sz="1600" b="1" dirty="0"/>
              <a:t>Integration test</a:t>
            </a:r>
            <a:r>
              <a:rPr lang="en-US" sz="1600" dirty="0"/>
              <a:t> </a:t>
            </a:r>
            <a:r>
              <a:rPr lang="ar-SA" sz="1600" dirty="0" smtClean="0"/>
              <a:t>            </a:t>
            </a:r>
            <a:r>
              <a:rPr lang="ar-SA" sz="1600" b="1" dirty="0" smtClean="0"/>
              <a:t>اختبار </a:t>
            </a:r>
            <a:r>
              <a:rPr lang="ar-SA" sz="1600" b="1" dirty="0"/>
              <a:t>التكامل</a:t>
            </a:r>
            <a:r>
              <a:rPr lang="ar-SA" sz="1600" dirty="0"/>
              <a:t> </a:t>
            </a:r>
          </a:p>
          <a:p>
            <a:pPr algn="r" rtl="1"/>
            <a:r>
              <a:rPr lang="en-US" sz="1600" b="1" dirty="0" smtClean="0"/>
              <a:t>            Validation </a:t>
            </a:r>
            <a:r>
              <a:rPr lang="en-US" sz="1600" b="1" dirty="0"/>
              <a:t>test</a:t>
            </a:r>
            <a:r>
              <a:rPr lang="en-US" sz="1600" dirty="0"/>
              <a:t> </a:t>
            </a:r>
            <a:r>
              <a:rPr lang="ar-SA" sz="1600" b="1" dirty="0"/>
              <a:t>اختبار التحقق من صحة</a:t>
            </a:r>
            <a:r>
              <a:rPr lang="ar-SA" sz="1600" dirty="0"/>
              <a:t> </a:t>
            </a:r>
          </a:p>
          <a:p>
            <a:pPr algn="r" rtl="1"/>
            <a:r>
              <a:rPr lang="en-US" sz="1600" b="1" dirty="0" smtClean="0"/>
              <a:t>                 System </a:t>
            </a:r>
            <a:r>
              <a:rPr lang="en-US" sz="1600" b="1" dirty="0"/>
              <a:t>test</a:t>
            </a:r>
            <a:r>
              <a:rPr lang="en-US" sz="1600" dirty="0"/>
              <a:t> </a:t>
            </a:r>
            <a:r>
              <a:rPr lang="ar-SA" sz="1600" b="1" dirty="0"/>
              <a:t>اختبار النظام</a:t>
            </a:r>
            <a:endParaRPr lang="ar-SA" sz="1600" dirty="0">
              <a:effectLst/>
            </a:endParaRPr>
          </a:p>
        </p:txBody>
      </p:sp>
      <p:grpSp>
        <p:nvGrpSpPr>
          <p:cNvPr id="15" name="Group 22"/>
          <p:cNvGrpSpPr>
            <a:grpSpLocks/>
          </p:cNvGrpSpPr>
          <p:nvPr/>
        </p:nvGrpSpPr>
        <p:grpSpPr bwMode="auto">
          <a:xfrm>
            <a:off x="2793999" y="954545"/>
            <a:ext cx="5715000" cy="3505200"/>
            <a:chOff x="1152" y="1536"/>
            <a:chExt cx="3600" cy="2208"/>
          </a:xfrm>
        </p:grpSpPr>
        <p:grpSp>
          <p:nvGrpSpPr>
            <p:cNvPr id="16" name="Group 21"/>
            <p:cNvGrpSpPr>
              <a:grpSpLocks/>
            </p:cNvGrpSpPr>
            <p:nvPr/>
          </p:nvGrpSpPr>
          <p:grpSpPr bwMode="auto">
            <a:xfrm>
              <a:off x="1152" y="1536"/>
              <a:ext cx="3600" cy="2208"/>
              <a:chOff x="1152" y="1536"/>
              <a:chExt cx="3600" cy="2208"/>
            </a:xfrm>
          </p:grpSpPr>
          <p:sp>
            <p:nvSpPr>
              <p:cNvPr id="25" name="Oval 7"/>
              <p:cNvSpPr>
                <a:spLocks noChangeArrowheads="1"/>
              </p:cNvSpPr>
              <p:nvPr/>
            </p:nvSpPr>
            <p:spPr bwMode="auto">
              <a:xfrm>
                <a:off x="1152" y="1536"/>
                <a:ext cx="3600" cy="2208"/>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A"/>
              </a:p>
            </p:txBody>
          </p:sp>
          <p:sp>
            <p:nvSpPr>
              <p:cNvPr id="26" name="Oval 6"/>
              <p:cNvSpPr>
                <a:spLocks noChangeArrowheads="1"/>
              </p:cNvSpPr>
              <p:nvPr/>
            </p:nvSpPr>
            <p:spPr bwMode="auto">
              <a:xfrm>
                <a:off x="1488" y="1776"/>
                <a:ext cx="2976" cy="1680"/>
              </a:xfrm>
              <a:prstGeom prst="ellipse">
                <a:avLst/>
              </a:prstGeom>
              <a:solidFill>
                <a:srgbClr val="FFCC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A"/>
              </a:p>
            </p:txBody>
          </p:sp>
          <p:sp>
            <p:nvSpPr>
              <p:cNvPr id="27" name="Oval 5"/>
              <p:cNvSpPr>
                <a:spLocks noChangeArrowheads="1"/>
              </p:cNvSpPr>
              <p:nvPr/>
            </p:nvSpPr>
            <p:spPr bwMode="auto">
              <a:xfrm>
                <a:off x="1728" y="2016"/>
                <a:ext cx="2496" cy="1152"/>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A"/>
              </a:p>
            </p:txBody>
          </p:sp>
          <p:sp>
            <p:nvSpPr>
              <p:cNvPr id="28" name="Oval 4"/>
              <p:cNvSpPr>
                <a:spLocks noChangeArrowheads="1"/>
              </p:cNvSpPr>
              <p:nvPr/>
            </p:nvSpPr>
            <p:spPr bwMode="auto">
              <a:xfrm>
                <a:off x="2016" y="2256"/>
                <a:ext cx="1920" cy="720"/>
              </a:xfrm>
              <a:prstGeom prst="ellipse">
                <a:avLst/>
              </a:prstGeom>
              <a:solidFill>
                <a:srgbClr val="CC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A"/>
              </a:p>
            </p:txBody>
          </p:sp>
          <p:sp>
            <p:nvSpPr>
              <p:cNvPr id="29" name="Line 8"/>
              <p:cNvSpPr>
                <a:spLocks noChangeShapeType="1"/>
              </p:cNvSpPr>
              <p:nvPr/>
            </p:nvSpPr>
            <p:spPr bwMode="auto">
              <a:xfrm>
                <a:off x="1200" y="2640"/>
                <a:ext cx="3552" cy="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ar-SA"/>
              </a:p>
            </p:txBody>
          </p:sp>
        </p:grpSp>
        <p:sp>
          <p:nvSpPr>
            <p:cNvPr id="17" name="Text Box 10"/>
            <p:cNvSpPr txBox="1">
              <a:spLocks noChangeArrowheads="1"/>
            </p:cNvSpPr>
            <p:nvPr/>
          </p:nvSpPr>
          <p:spPr bwMode="auto">
            <a:xfrm>
              <a:off x="2439" y="2688"/>
              <a:ext cx="1110"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u="none" dirty="0" smtClean="0"/>
                <a:t>Code</a:t>
              </a:r>
              <a:r>
                <a:rPr lang="en-US" sz="1800" b="1" dirty="0" smtClean="0"/>
                <a:t> </a:t>
              </a:r>
              <a:r>
                <a:rPr lang="en-US" sz="1800" u="none" dirty="0" smtClean="0"/>
                <a:t>generation</a:t>
              </a:r>
              <a:r>
                <a:rPr lang="en-US" sz="1800" dirty="0" smtClean="0"/>
                <a:t> </a:t>
              </a:r>
              <a:endParaRPr lang="en-US" sz="1800" u="none" dirty="0"/>
            </a:p>
          </p:txBody>
        </p:sp>
        <p:sp>
          <p:nvSpPr>
            <p:cNvPr id="18" name="Text Box 11"/>
            <p:cNvSpPr txBox="1">
              <a:spLocks noChangeArrowheads="1"/>
            </p:cNvSpPr>
            <p:nvPr/>
          </p:nvSpPr>
          <p:spPr bwMode="auto">
            <a:xfrm>
              <a:off x="2407" y="2928"/>
              <a:ext cx="1175"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u="none" dirty="0" smtClean="0"/>
                <a:t>Design</a:t>
              </a:r>
              <a:r>
                <a:rPr lang="en-US" sz="1800" b="1" dirty="0" smtClean="0"/>
                <a:t> </a:t>
              </a:r>
              <a:r>
                <a:rPr lang="en-US" sz="1800" u="none" dirty="0" smtClean="0"/>
                <a:t>modeling </a:t>
              </a:r>
              <a:endParaRPr lang="en-US" sz="1800" u="none" dirty="0"/>
            </a:p>
          </p:txBody>
        </p:sp>
        <p:sp>
          <p:nvSpPr>
            <p:cNvPr id="19" name="Text Box 12"/>
            <p:cNvSpPr txBox="1">
              <a:spLocks noChangeArrowheads="1"/>
            </p:cNvSpPr>
            <p:nvPr/>
          </p:nvSpPr>
          <p:spPr bwMode="auto">
            <a:xfrm>
              <a:off x="2468" y="3216"/>
              <a:ext cx="1251"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u="none" dirty="0" smtClean="0"/>
                <a:t>Analysis modeling</a:t>
              </a:r>
              <a:endParaRPr lang="en-US" sz="1800" u="none" dirty="0"/>
            </a:p>
          </p:txBody>
        </p:sp>
        <p:sp>
          <p:nvSpPr>
            <p:cNvPr id="20" name="Text Box 13"/>
            <p:cNvSpPr txBox="1">
              <a:spLocks noChangeArrowheads="1"/>
            </p:cNvSpPr>
            <p:nvPr/>
          </p:nvSpPr>
          <p:spPr bwMode="auto">
            <a:xfrm>
              <a:off x="2458" y="3465"/>
              <a:ext cx="128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u="none"/>
                <a:t>System Engineering</a:t>
              </a:r>
            </a:p>
          </p:txBody>
        </p:sp>
        <p:sp>
          <p:nvSpPr>
            <p:cNvPr id="21" name="Text Box 14"/>
            <p:cNvSpPr txBox="1">
              <a:spLocks noChangeArrowheads="1"/>
            </p:cNvSpPr>
            <p:nvPr/>
          </p:nvSpPr>
          <p:spPr bwMode="auto">
            <a:xfrm>
              <a:off x="2574" y="2352"/>
              <a:ext cx="84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u="none"/>
                <a:t>Unit Testing</a:t>
              </a:r>
            </a:p>
          </p:txBody>
        </p:sp>
        <p:sp>
          <p:nvSpPr>
            <p:cNvPr id="22" name="Text Box 15"/>
            <p:cNvSpPr txBox="1">
              <a:spLocks noChangeArrowheads="1"/>
            </p:cNvSpPr>
            <p:nvPr/>
          </p:nvSpPr>
          <p:spPr bwMode="auto">
            <a:xfrm>
              <a:off x="2380" y="2073"/>
              <a:ext cx="12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u="none"/>
                <a:t>Integration Testing</a:t>
              </a:r>
            </a:p>
          </p:txBody>
        </p:sp>
        <p:sp>
          <p:nvSpPr>
            <p:cNvPr id="23" name="Text Box 16"/>
            <p:cNvSpPr txBox="1">
              <a:spLocks noChangeArrowheads="1"/>
            </p:cNvSpPr>
            <p:nvPr/>
          </p:nvSpPr>
          <p:spPr bwMode="auto">
            <a:xfrm>
              <a:off x="2412" y="1824"/>
              <a:ext cx="119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u="none" dirty="0"/>
                <a:t>Validation Testing</a:t>
              </a:r>
            </a:p>
          </p:txBody>
        </p:sp>
        <p:sp>
          <p:nvSpPr>
            <p:cNvPr id="24" name="Text Box 17"/>
            <p:cNvSpPr txBox="1">
              <a:spLocks noChangeArrowheads="1"/>
            </p:cNvSpPr>
            <p:nvPr/>
          </p:nvSpPr>
          <p:spPr bwMode="auto">
            <a:xfrm>
              <a:off x="2492" y="1545"/>
              <a:ext cx="10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u="none"/>
                <a:t>System Testing</a:t>
              </a:r>
            </a:p>
          </p:txBody>
        </p:sp>
      </p:grpSp>
      <p:sp>
        <p:nvSpPr>
          <p:cNvPr id="45" name="AutoShape 19"/>
          <p:cNvSpPr>
            <a:spLocks noChangeArrowheads="1"/>
          </p:cNvSpPr>
          <p:nvPr/>
        </p:nvSpPr>
        <p:spPr bwMode="auto">
          <a:xfrm rot="18640870">
            <a:off x="2374898" y="3144671"/>
            <a:ext cx="1905000" cy="1219200"/>
          </a:xfrm>
          <a:prstGeom prst="rightArrow">
            <a:avLst>
              <a:gd name="adj1" fmla="val 50000"/>
              <a:gd name="adj2" fmla="val 39063"/>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u="none" dirty="0"/>
              <a:t>Abstract to</a:t>
            </a:r>
          </a:p>
          <a:p>
            <a:r>
              <a:rPr lang="en-US" sz="2000" u="none" dirty="0"/>
              <a:t>concrete</a:t>
            </a:r>
          </a:p>
        </p:txBody>
      </p:sp>
      <p:sp>
        <p:nvSpPr>
          <p:cNvPr id="46" name="AutoShape 20"/>
          <p:cNvSpPr>
            <a:spLocks noChangeArrowheads="1"/>
          </p:cNvSpPr>
          <p:nvPr/>
        </p:nvSpPr>
        <p:spPr bwMode="auto">
          <a:xfrm rot="18640870">
            <a:off x="6451973" y="1073446"/>
            <a:ext cx="2133600" cy="1219200"/>
          </a:xfrm>
          <a:prstGeom prst="rightArrow">
            <a:avLst>
              <a:gd name="adj1" fmla="val 50000"/>
              <a:gd name="adj2" fmla="val 43750"/>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000" u="none" dirty="0"/>
              <a:t>Narrow to</a:t>
            </a:r>
          </a:p>
          <a:p>
            <a:r>
              <a:rPr lang="en-US" sz="2000" u="none" dirty="0"/>
              <a:t>Broader scope</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4" name="Shape 214"/>
          <p:cNvSpPr txBox="1">
            <a:spLocks noGrp="1"/>
          </p:cNvSpPr>
          <p:nvPr>
            <p:ph type="title"/>
          </p:nvPr>
        </p:nvSpPr>
        <p:spPr>
          <a:xfrm>
            <a:off x="820869" y="116632"/>
            <a:ext cx="48259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Testing Strategy</a:t>
            </a:r>
          </a:p>
        </p:txBody>
      </p:sp>
      <p:sp>
        <p:nvSpPr>
          <p:cNvPr id="215" name="Shape 215"/>
          <p:cNvSpPr txBox="1">
            <a:spLocks noGrp="1"/>
          </p:cNvSpPr>
          <p:nvPr>
            <p:ph idx="1"/>
          </p:nvPr>
        </p:nvSpPr>
        <p:spPr>
          <a:xfrm>
            <a:off x="251520" y="802432"/>
            <a:ext cx="8640959" cy="43735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We begin by </a:t>
            </a:r>
            <a:r>
              <a:rPr lang="en-US" sz="2400" b="0" i="0" u="none" strike="noStrike" cap="none" baseline="0" dirty="0">
                <a:solidFill>
                  <a:schemeClr val="folHlink"/>
                </a:solidFill>
                <a:latin typeface="Helvetica Neue"/>
                <a:ea typeface="Helvetica Neue"/>
                <a:cs typeface="Helvetica Neue"/>
                <a:sym typeface="Helvetica Neue"/>
              </a:rPr>
              <a:t>‘testing-in-the-small’</a:t>
            </a:r>
            <a:r>
              <a:rPr lang="en-US" sz="2400" b="0" i="0" u="none" strike="noStrike" cap="none" baseline="0" dirty="0">
                <a:solidFill>
                  <a:schemeClr val="dk1"/>
                </a:solidFill>
                <a:latin typeface="Helvetica Neue"/>
                <a:ea typeface="Helvetica Neue"/>
                <a:cs typeface="Helvetica Neue"/>
                <a:sym typeface="Helvetica Neue"/>
              </a:rPr>
              <a:t> and move toward </a:t>
            </a:r>
            <a:r>
              <a:rPr lang="en-US" sz="2400" b="0" i="0" u="none" strike="noStrike" cap="none" baseline="0" dirty="0">
                <a:solidFill>
                  <a:schemeClr val="folHlink"/>
                </a:solidFill>
                <a:latin typeface="Helvetica Neue"/>
                <a:ea typeface="Helvetica Neue"/>
                <a:cs typeface="Helvetica Neue"/>
                <a:sym typeface="Helvetica Neue"/>
              </a:rPr>
              <a:t>‘testing-in-the-large’</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For conventional software</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The module (component) is our initial focus</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Integration of </a:t>
            </a:r>
            <a:r>
              <a:rPr lang="en-US" sz="2000" b="0" i="0" u="none" strike="noStrike" cap="none" baseline="0" dirty="0" smtClean="0">
                <a:solidFill>
                  <a:schemeClr val="dk1"/>
                </a:solidFill>
                <a:latin typeface="Helvetica Neue"/>
                <a:ea typeface="Helvetica Neue"/>
                <a:cs typeface="Helvetica Neue"/>
                <a:sym typeface="Helvetica Neue"/>
              </a:rPr>
              <a:t>modules</a:t>
            </a:r>
            <a:endParaRPr lang="en-US" sz="2000" b="0" i="0" u="none" strike="noStrike" cap="none" baseline="0" dirty="0">
              <a:solidFill>
                <a:schemeClr val="dk1"/>
              </a:solidFill>
              <a:latin typeface="Helvetica Neue"/>
              <a:ea typeface="Helvetica Neue"/>
              <a:cs typeface="Helvetica Neue"/>
              <a:sym typeface="Helvetica Neue"/>
            </a:endParaRP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For OO software</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our focus when “testing in the small” changes from an individual module (the conventional view) to an OO class that encompasses attributes and operations and implies communication and collaboration</a:t>
            </a:r>
          </a:p>
        </p:txBody>
      </p:sp>
      <p:sp>
        <p:nvSpPr>
          <p:cNvPr id="2" name="مستطيل 1"/>
          <p:cNvSpPr/>
          <p:nvPr/>
        </p:nvSpPr>
        <p:spPr>
          <a:xfrm>
            <a:off x="467544" y="4395787"/>
            <a:ext cx="7776864" cy="1815882"/>
          </a:xfrm>
          <a:prstGeom prst="rect">
            <a:avLst/>
          </a:prstGeom>
        </p:spPr>
        <p:txBody>
          <a:bodyPr wrap="square">
            <a:spAutoFit/>
          </a:bodyPr>
          <a:lstStyle/>
          <a:p>
            <a:pPr algn="r" rtl="1"/>
            <a:r>
              <a:rPr lang="ar-SA" dirty="0"/>
              <a:t>استراتيجية الاختبار </a:t>
            </a:r>
          </a:p>
          <a:p>
            <a:pPr lvl="1" algn="r" rtl="1"/>
            <a:r>
              <a:rPr lang="ar-SA" dirty="0" smtClean="0"/>
              <a:t> نبدأ </a:t>
            </a:r>
            <a:r>
              <a:rPr lang="ar-SA" dirty="0"/>
              <a:t>"اختبار في داخل صغيرة 'والتحرك نحو" اختبار في داخل كبيرة " </a:t>
            </a:r>
          </a:p>
          <a:p>
            <a:pPr lvl="1" algn="r" rtl="1"/>
            <a:r>
              <a:rPr lang="en-US" dirty="0" smtClean="0"/>
              <a:t> </a:t>
            </a:r>
            <a:r>
              <a:rPr lang="ar-SA" dirty="0" smtClean="0"/>
              <a:t>للحصول </a:t>
            </a:r>
            <a:r>
              <a:rPr lang="ar-SA" dirty="0"/>
              <a:t>على البرنامج التقليدي </a:t>
            </a:r>
          </a:p>
          <a:p>
            <a:pPr lvl="2" algn="r" rtl="1"/>
            <a:r>
              <a:rPr lang="en-US" dirty="0" smtClean="0"/>
              <a:t> </a:t>
            </a:r>
            <a:r>
              <a:rPr lang="ar-SA" dirty="0" smtClean="0"/>
              <a:t>وحدة </a:t>
            </a:r>
            <a:r>
              <a:rPr lang="ar-SA" dirty="0"/>
              <a:t>(عنصر) هو تركيزنا الأساسي </a:t>
            </a:r>
          </a:p>
          <a:p>
            <a:pPr lvl="2" algn="r" rtl="1"/>
            <a:r>
              <a:rPr lang="ar-SA" dirty="0" smtClean="0"/>
              <a:t> دمج </a:t>
            </a:r>
            <a:r>
              <a:rPr lang="ar-SA" dirty="0"/>
              <a:t>وحدات يتبع </a:t>
            </a:r>
          </a:p>
          <a:p>
            <a:pPr lvl="1" algn="r" rtl="1"/>
            <a:r>
              <a:rPr lang="en-US" dirty="0" smtClean="0"/>
              <a:t> </a:t>
            </a:r>
            <a:r>
              <a:rPr lang="ar-SA" dirty="0" smtClean="0"/>
              <a:t>للحصول </a:t>
            </a:r>
            <a:r>
              <a:rPr lang="ar-SA" dirty="0"/>
              <a:t>على البرنامج </a:t>
            </a:r>
            <a:r>
              <a:rPr lang="en-US" dirty="0"/>
              <a:t>OO </a:t>
            </a:r>
          </a:p>
          <a:p>
            <a:pPr lvl="2" algn="r" rtl="1"/>
            <a:r>
              <a:rPr lang="en-US" dirty="0" smtClean="0"/>
              <a:t>   </a:t>
            </a:r>
            <a:r>
              <a:rPr lang="ar-SA" dirty="0"/>
              <a:t>تركيزنا عند "اختبار في الصغيرة" التغييرات من وحدة فردية (وجهة النظر التقليدية) إلى الدرجة </a:t>
            </a:r>
            <a:r>
              <a:rPr lang="en-US" dirty="0"/>
              <a:t>OO </a:t>
            </a:r>
            <a:r>
              <a:rPr lang="ar-SA" dirty="0"/>
              <a:t>التي تشمل الصفات والعمليات ويعني التواصل والتعاون </a:t>
            </a:r>
            <a:endParaRPr lang="ar-SA" dirty="0">
              <a:effectLst/>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2" name="Shape 222"/>
          <p:cNvSpPr txBox="1">
            <a:spLocks noGrp="1"/>
          </p:cNvSpPr>
          <p:nvPr>
            <p:ph type="title"/>
          </p:nvPr>
        </p:nvSpPr>
        <p:spPr>
          <a:xfrm>
            <a:off x="683568" y="22222"/>
            <a:ext cx="8208912" cy="633412"/>
          </a:xfrm>
          <a:prstGeom prst="rect">
            <a:avLst/>
          </a:prstGeom>
          <a:noFill/>
          <a:ln>
            <a:noFill/>
          </a:ln>
        </p:spPr>
        <p:txBody>
          <a:bodyPr lIns="91425" tIns="45700" rIns="91425" bIns="45700" anchor="b" anchorCtr="0">
            <a:noAutofit/>
          </a:bodyPr>
          <a:lstStyle/>
          <a:p>
            <a:pPr lvl="0" rtl="0">
              <a:spcBef>
                <a:spcPts val="0"/>
              </a:spcBef>
              <a:buClr>
                <a:schemeClr val="dk2"/>
              </a:buClr>
              <a:buSzPct val="25000"/>
            </a:pPr>
            <a:r>
              <a:rPr lang="en-US" sz="4000" b="0" i="0" u="none" strike="noStrike" cap="none" baseline="0" dirty="0">
                <a:solidFill>
                  <a:schemeClr val="dk2"/>
                </a:solidFill>
                <a:latin typeface="Helvetica Neue"/>
                <a:ea typeface="Helvetica Neue"/>
                <a:cs typeface="Helvetica Neue"/>
                <a:sym typeface="Helvetica Neue"/>
              </a:rPr>
              <a:t>Strategic </a:t>
            </a:r>
            <a:r>
              <a:rPr lang="en-US" sz="4000" b="0" i="0" u="none" strike="noStrike" cap="none" baseline="0" dirty="0" smtClean="0">
                <a:solidFill>
                  <a:schemeClr val="dk2"/>
                </a:solidFill>
                <a:latin typeface="Helvetica Neue"/>
                <a:ea typeface="Helvetica Neue"/>
                <a:cs typeface="Helvetica Neue"/>
                <a:sym typeface="Helvetica Neue"/>
              </a:rPr>
              <a:t>Issues   </a:t>
            </a:r>
            <a:r>
              <a:rPr lang="ar-SA" sz="4000" cap="none" dirty="0" smtClean="0">
                <a:solidFill>
                  <a:schemeClr val="dk2"/>
                </a:solidFill>
                <a:latin typeface="Helvetica Neue"/>
                <a:ea typeface="Helvetica Neue"/>
                <a:cs typeface="Helvetica Neue"/>
                <a:sym typeface="Helvetica Neue"/>
              </a:rPr>
              <a:t>القضايا </a:t>
            </a:r>
            <a:r>
              <a:rPr lang="ar-SA" sz="4000" cap="none" dirty="0">
                <a:solidFill>
                  <a:schemeClr val="dk2"/>
                </a:solidFill>
                <a:latin typeface="Helvetica Neue"/>
                <a:ea typeface="Helvetica Neue"/>
                <a:cs typeface="Helvetica Neue"/>
                <a:sym typeface="Helvetica Neue"/>
              </a:rPr>
              <a:t>الاستراتيجية</a:t>
            </a:r>
            <a:endParaRPr lang="en-US" sz="4000" b="0" i="0" u="none" strike="noStrike" cap="none" baseline="0" dirty="0">
              <a:solidFill>
                <a:schemeClr val="dk2"/>
              </a:solidFill>
              <a:latin typeface="Helvetica Neue"/>
              <a:ea typeface="Helvetica Neue"/>
              <a:cs typeface="Helvetica Neue"/>
              <a:sym typeface="Helvetica Neue"/>
            </a:endParaRPr>
          </a:p>
        </p:txBody>
      </p:sp>
      <p:sp>
        <p:nvSpPr>
          <p:cNvPr id="223" name="Shape 223"/>
          <p:cNvSpPr txBox="1">
            <a:spLocks noGrp="1"/>
          </p:cNvSpPr>
          <p:nvPr>
            <p:ph idx="1"/>
          </p:nvPr>
        </p:nvSpPr>
        <p:spPr>
          <a:xfrm>
            <a:off x="107504" y="908720"/>
            <a:ext cx="8784976" cy="4373563"/>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Specify product requirements in a quantifiable manner long before testing commences.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State testing objectives explicitly.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Understand the users of the software and develop a profile for each user category.</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Develop a testing plan that emphasizes “rapid cycle testing.”</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Build “robust” software that is designed to test itself</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Use effective technical reviews as a filter prior to testing</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Conduct technical reviews to assess the test strategy and test cases themselves.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chemeClr val="dk1"/>
                </a:solidFill>
                <a:latin typeface="Helvetica Neue"/>
                <a:ea typeface="Helvetica Neue"/>
                <a:cs typeface="Helvetica Neue"/>
                <a:sym typeface="Helvetica Neue"/>
              </a:rPr>
              <a:t>Develop a continuous improvement approach for the testing process. </a:t>
            </a:r>
          </a:p>
        </p:txBody>
      </p:sp>
      <p:sp>
        <p:nvSpPr>
          <p:cNvPr id="2" name="مستطيل 1"/>
          <p:cNvSpPr/>
          <p:nvPr/>
        </p:nvSpPr>
        <p:spPr>
          <a:xfrm>
            <a:off x="971600" y="4509120"/>
            <a:ext cx="7632848" cy="2062103"/>
          </a:xfrm>
          <a:prstGeom prst="rect">
            <a:avLst/>
          </a:prstGeom>
        </p:spPr>
        <p:txBody>
          <a:bodyPr wrap="square">
            <a:spAutoFit/>
          </a:bodyPr>
          <a:lstStyle/>
          <a:p>
            <a:pPr marL="285750" indent="-285750" algn="r" rtl="1">
              <a:buFont typeface="Arial" pitchFamily="34" charset="0"/>
              <a:buChar char="•"/>
            </a:pPr>
            <a:r>
              <a:rPr lang="ar-SA" sz="1600" dirty="0"/>
              <a:t>تحديد متطلبات المنتج بطريقة قابلة للقياس الكمي قبل فترة طويلة يبدأ الاختبار.</a:t>
            </a:r>
          </a:p>
          <a:p>
            <a:pPr marL="285750" indent="-285750" algn="r" rtl="1">
              <a:buFont typeface="Arial" pitchFamily="34" charset="0"/>
              <a:buChar char="•"/>
            </a:pPr>
            <a:r>
              <a:rPr lang="ar-SA" sz="1600" dirty="0"/>
              <a:t>أهداف اختبار للدولة بشكل صريح.</a:t>
            </a:r>
          </a:p>
          <a:p>
            <a:pPr marL="285750" indent="-285750" algn="r" rtl="1">
              <a:buFont typeface="Arial" pitchFamily="34" charset="0"/>
              <a:buChar char="•"/>
            </a:pPr>
            <a:r>
              <a:rPr lang="ar-SA" sz="1600" dirty="0"/>
              <a:t>فهم المستخدمين للبرنامج ووضع صورة لكل فئة المستخدم.</a:t>
            </a:r>
          </a:p>
          <a:p>
            <a:pPr marL="285750" indent="-285750" algn="r" rtl="1">
              <a:buFont typeface="Arial" pitchFamily="34" charset="0"/>
              <a:buChar char="•"/>
            </a:pPr>
            <a:r>
              <a:rPr lang="ar-SA" sz="1600" dirty="0"/>
              <a:t>وضع خطة الاختبارات التي تؤكد "اختبار دورة السريع".</a:t>
            </a:r>
          </a:p>
          <a:p>
            <a:pPr marL="285750" indent="-285750" algn="r" rtl="1">
              <a:buFont typeface="Arial" pitchFamily="34" charset="0"/>
              <a:buChar char="•"/>
            </a:pPr>
            <a:r>
              <a:rPr lang="ar-SA" sz="1600" dirty="0"/>
              <a:t>بناء "قوي" البرامج التي تم تصميمها لاختبار نفسه</a:t>
            </a:r>
          </a:p>
          <a:p>
            <a:pPr marL="285750" indent="-285750" algn="r" rtl="1">
              <a:buFont typeface="Arial" pitchFamily="34" charset="0"/>
              <a:buChar char="•"/>
            </a:pPr>
            <a:r>
              <a:rPr lang="ar-SA" sz="1600" dirty="0"/>
              <a:t>استخدام الاستعراضات الفنية الفعالة كعامل تصفية قبل الاختبار</a:t>
            </a:r>
          </a:p>
          <a:p>
            <a:pPr marL="285750" indent="-285750" algn="r" rtl="1">
              <a:buFont typeface="Arial" pitchFamily="34" charset="0"/>
              <a:buChar char="•"/>
            </a:pPr>
            <a:r>
              <a:rPr lang="ar-SA" sz="1600" dirty="0"/>
              <a:t>إجراء استعراضات فنية لتقييم استراتيجية اختبار وحالات الاختبار أنفسهم.</a:t>
            </a:r>
          </a:p>
          <a:p>
            <a:pPr marL="285750" indent="-285750" algn="r" rtl="1">
              <a:buFont typeface="Arial" pitchFamily="34" charset="0"/>
              <a:buChar char="•"/>
            </a:pPr>
            <a:r>
              <a:rPr lang="ar-SA" sz="1600" dirty="0"/>
              <a:t>وضع نهج التحسين المستمر لعملية الاختبار.</a:t>
            </a:r>
          </a:p>
        </p:txBody>
      </p:sp>
    </p:spTree>
  </p:cSld>
  <p:clrMapOvr>
    <a:masterClrMapping/>
  </p:clrMapOvr>
  <p:transition spd="slow">
    <p:cut/>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أساسية">
  <a:themeElements>
    <a:clrScheme name="أساسية">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أساسي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أساسي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3403</Words>
  <Application>Microsoft Office PowerPoint</Application>
  <PresentationFormat>عرض على الشاشة (3:4)‏</PresentationFormat>
  <Paragraphs>449</Paragraphs>
  <Slides>35</Slides>
  <Notes>35</Notes>
  <HiddenSlides>0</HiddenSlides>
  <MMClips>0</MMClips>
  <ScaleCrop>false</ScaleCrop>
  <HeadingPairs>
    <vt:vector size="4" baseType="variant">
      <vt:variant>
        <vt:lpstr>نسق</vt:lpstr>
      </vt:variant>
      <vt:variant>
        <vt:i4>2</vt:i4>
      </vt:variant>
      <vt:variant>
        <vt:lpstr>عناوين الشرائح</vt:lpstr>
      </vt:variant>
      <vt:variant>
        <vt:i4>35</vt:i4>
      </vt:variant>
    </vt:vector>
  </HeadingPairs>
  <TitlesOfParts>
    <vt:vector size="37" baseType="lpstr">
      <vt:lpstr>1_Bold Stripes</vt:lpstr>
      <vt:lpstr>أساسية</vt:lpstr>
      <vt:lpstr>Chapter 22</vt:lpstr>
      <vt:lpstr>Software Testing</vt:lpstr>
      <vt:lpstr>What Testing Shows</vt:lpstr>
      <vt:lpstr>Strategic Approach النهج الاستراتيجي      </vt:lpstr>
      <vt:lpstr>V &amp; V</vt:lpstr>
      <vt:lpstr>Who Tests the Software?</vt:lpstr>
      <vt:lpstr>Testing Strategy</vt:lpstr>
      <vt:lpstr>Testing Strategy</vt:lpstr>
      <vt:lpstr>Strategic Issues   القضايا الاستراتيجية</vt:lpstr>
      <vt:lpstr>Unit Testing</vt:lpstr>
      <vt:lpstr>Unit Testing   وحدة اختبار  </vt:lpstr>
      <vt:lpstr>Unit Test Environment   اختبار وحدة البيئة </vt:lpstr>
      <vt:lpstr>Integration Testing Strategies</vt:lpstr>
      <vt:lpstr>Top Down Integration</vt:lpstr>
      <vt:lpstr>Bottom-Up Integration</vt:lpstr>
      <vt:lpstr>Sandwich Testing</vt:lpstr>
      <vt:lpstr>Regression Testing</vt:lpstr>
      <vt:lpstr>Smoke Testing</vt:lpstr>
      <vt:lpstr>General Testing Criteria</vt:lpstr>
      <vt:lpstr>Object-Oriented Testing   اختبار الشيئية</vt:lpstr>
      <vt:lpstr>Broadening the View of “Testing”</vt:lpstr>
      <vt:lpstr>Testing the CRC Model</vt:lpstr>
      <vt:lpstr>OO Testing Strategy</vt:lpstr>
      <vt:lpstr>WebApp Testing - I</vt:lpstr>
      <vt:lpstr>WebApp Testing - II</vt:lpstr>
      <vt:lpstr>MobileApp Testing</vt:lpstr>
      <vt:lpstr>High Order Testing</vt:lpstr>
      <vt:lpstr>Debugging: A Diagnostic Process</vt:lpstr>
      <vt:lpstr>The Debugging Process</vt:lpstr>
      <vt:lpstr>Debugging Effort</vt:lpstr>
      <vt:lpstr>Symptoms &amp; Causes</vt:lpstr>
      <vt:lpstr>Consequences of Bugs</vt:lpstr>
      <vt:lpstr>Debugging Techniques</vt:lpstr>
      <vt:lpstr>Correcting the Error</vt:lpstr>
      <vt:lpstr>Final Thoughts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22</dc:title>
  <dc:creator>فاقدة نور عيوني .</dc:creator>
  <cp:lastModifiedBy>Windows User</cp:lastModifiedBy>
  <cp:revision>18</cp:revision>
  <dcterms:modified xsi:type="dcterms:W3CDTF">2015-11-12T22:25:19Z</dcterms:modified>
</cp:coreProperties>
</file>