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6858000" cx="9144000"/>
  <p:notesSz cx="6858000" cy="9144000"/>
  <p:embeddedFontLst>
    <p:embeddedFont>
      <p:font typeface="Quattrocento"/>
      <p:regular r:id="rId29"/>
      <p:bold r:id="rId30"/>
    </p:embeddedFont>
    <p:embeddedFont>
      <p:font typeface="Helvetica Neue"/>
      <p:regular r:id="rId31"/>
      <p:bold r:id="rId32"/>
      <p:italic r:id="rId33"/>
      <p:boldItalic r:id="rId34"/>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font" Target="fonts/Quattrocento-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regular.fntdata"/><Relationship Id="rId30" Type="http://schemas.openxmlformats.org/officeDocument/2006/relationships/font" Target="fonts/Quattrocento-bold.fntdata"/><Relationship Id="rId11" Type="http://schemas.openxmlformats.org/officeDocument/2006/relationships/slide" Target="slides/slide5.xml"/><Relationship Id="rId33" Type="http://schemas.openxmlformats.org/officeDocument/2006/relationships/font" Target="fonts/HelveticaNeue-italic.fntdata"/><Relationship Id="rId10" Type="http://schemas.openxmlformats.org/officeDocument/2006/relationships/slide" Target="slides/slide4.xml"/><Relationship Id="rId32" Type="http://schemas.openxmlformats.org/officeDocument/2006/relationships/font" Target="fonts/HelveticaNeue-bold.fntdata"/><Relationship Id="rId13" Type="http://schemas.openxmlformats.org/officeDocument/2006/relationships/slide" Target="slides/slide7.xml"/><Relationship Id="rId12" Type="http://schemas.openxmlformats.org/officeDocument/2006/relationships/slide" Target="slides/slide6.xml"/><Relationship Id="rId34" Type="http://schemas.openxmlformats.org/officeDocument/2006/relationships/font" Target="fonts/HelveticaNeue-bold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3" name="Shape 3"/>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4" name="Shape 4"/>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5" name="Shape 5"/>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7" name="Shape 7"/>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baseline="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37" name="Shape 1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5" name="Shape 215"/>
        <p:cNvGrpSpPr/>
        <p:nvPr/>
      </p:nvGrpSpPr>
      <p:grpSpPr>
        <a:xfrm>
          <a:off x="0" y="0"/>
          <a:ext cx="0" cy="0"/>
          <a:chOff x="0" y="0"/>
          <a:chExt cx="0" cy="0"/>
        </a:xfrm>
      </p:grpSpPr>
      <p:sp>
        <p:nvSpPr>
          <p:cNvPr id="216" name="Shape 21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17" name="Shape 2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25" name="Shape 2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33" name="Shape 2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9" name="Shape 239"/>
        <p:cNvGrpSpPr/>
        <p:nvPr/>
      </p:nvGrpSpPr>
      <p:grpSpPr>
        <a:xfrm>
          <a:off x="0" y="0"/>
          <a:ext cx="0" cy="0"/>
          <a:chOff x="0" y="0"/>
          <a:chExt cx="0" cy="0"/>
        </a:xfrm>
      </p:grpSpPr>
      <p:sp>
        <p:nvSpPr>
          <p:cNvPr id="240" name="Shape 24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1" name="Shape 2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45" name="Shape 1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53" name="Shape 1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9" name="Shape 159"/>
        <p:cNvGrpSpPr/>
        <p:nvPr/>
      </p:nvGrpSpPr>
      <p:grpSpPr>
        <a:xfrm>
          <a:off x="0" y="0"/>
          <a:ext cx="0" cy="0"/>
          <a:chOff x="0" y="0"/>
          <a:chExt cx="0" cy="0"/>
        </a:xfrm>
      </p:grpSpPr>
      <p:sp>
        <p:nvSpPr>
          <p:cNvPr id="160" name="Shape 16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61" name="Shape 1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69" name="Shape 1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77" name="Shape 1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85" name="Shape 1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93" name="Shape 1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01" name="Shape 2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6" name="Shape 76"/>
        <p:cNvGrpSpPr/>
        <p:nvPr/>
      </p:nvGrpSpPr>
      <p:grpSpPr>
        <a:xfrm>
          <a:off x="0" y="0"/>
          <a:ext cx="0" cy="0"/>
          <a:chOff x="0" y="0"/>
          <a:chExt cx="0" cy="0"/>
        </a:xfrm>
      </p:grpSpPr>
      <p:sp>
        <p:nvSpPr>
          <p:cNvPr id="77" name="Shape 7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78" name="Shape 78"/>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79" name="Shape 7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4" name="Shape 124"/>
        <p:cNvGrpSpPr/>
        <p:nvPr/>
      </p:nvGrpSpPr>
      <p:grpSpPr>
        <a:xfrm>
          <a:off x="0" y="0"/>
          <a:ext cx="0" cy="0"/>
          <a:chOff x="0" y="0"/>
          <a:chExt cx="0" cy="0"/>
        </a:xfrm>
      </p:grpSpPr>
      <p:sp>
        <p:nvSpPr>
          <p:cNvPr id="125" name="Shape 125"/>
          <p:cNvSpPr txBox="1"/>
          <p:nvPr>
            <p:ph type="title"/>
          </p:nvPr>
        </p:nvSpPr>
        <p:spPr>
          <a:xfrm>
            <a:off x="722312" y="4406900"/>
            <a:ext cx="7772400" cy="1362075"/>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6" name="Shape 12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27" name="Shape 12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78" name="Shape 378"/>
        <p:cNvGrpSpPr/>
        <p:nvPr/>
      </p:nvGrpSpPr>
      <p:grpSpPr>
        <a:xfrm>
          <a:off x="0" y="0"/>
          <a:ext cx="0" cy="0"/>
          <a:chOff x="0" y="0"/>
          <a:chExt cx="0" cy="0"/>
        </a:xfrm>
      </p:grpSpPr>
      <p:sp>
        <p:nvSpPr>
          <p:cNvPr id="379" name="Shape 379"/>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marL="0" marR="0" rtl="0" algn="r">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380" name="Shape 380"/>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marL="0" marR="0" rtl="0" algn="l">
              <a:spcBef>
                <a:spcPts val="480"/>
              </a:spcBef>
              <a:spcAft>
                <a:spcPts val="0"/>
              </a:spcAft>
              <a:buClr>
                <a:schemeClr val="folHlink"/>
              </a:buClr>
              <a:buFont typeface="Noto Symbol"/>
              <a:buNone/>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381" name="Shape 381"/>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82" name="Shape 382"/>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83" name="Shape 383"/>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83" name="Shape 83"/>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84" name="Shape 8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6" name="Shape 86"/>
        <p:cNvGrpSpPr/>
        <p:nvPr/>
      </p:nvGrpSpPr>
      <p:grpSpPr>
        <a:xfrm>
          <a:off x="0" y="0"/>
          <a:ext cx="0" cy="0"/>
          <a:chOff x="0" y="0"/>
          <a:chExt cx="0" cy="0"/>
        </a:xfrm>
      </p:grpSpPr>
      <p:sp>
        <p:nvSpPr>
          <p:cNvPr id="87" name="Shape 8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88" name="Shape 88"/>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89" name="Shape 8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1" name="Shape 91"/>
        <p:cNvGrpSpPr/>
        <p:nvPr/>
      </p:nvGrpSpPr>
      <p:grpSpPr>
        <a:xfrm>
          <a:off x="0" y="0"/>
          <a:ext cx="0" cy="0"/>
          <a:chOff x="0" y="0"/>
          <a:chExt cx="0" cy="0"/>
        </a:xfrm>
      </p:grpSpPr>
      <p:sp>
        <p:nvSpPr>
          <p:cNvPr id="92" name="Shape 92"/>
          <p:cNvSpPr txBox="1"/>
          <p:nvPr>
            <p:ph type="title"/>
          </p:nvPr>
        </p:nvSpPr>
        <p:spPr>
          <a:xfrm>
            <a:off x="1792288" y="4800600"/>
            <a:ext cx="5486399" cy="56673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3" name="Shape 93"/>
          <p:cNvSpPr/>
          <p:nvPr>
            <p:ph idx="2" type="pic"/>
          </p:nvPr>
        </p:nvSpPr>
        <p:spPr>
          <a:xfrm>
            <a:off x="1792288" y="612775"/>
            <a:ext cx="5486399" cy="4114800"/>
          </a:xfrm>
          <a:prstGeom prst="rect">
            <a:avLst/>
          </a:prstGeom>
          <a:noFill/>
          <a:ln>
            <a:noFill/>
          </a:ln>
        </p:spPr>
      </p:sp>
      <p:sp>
        <p:nvSpPr>
          <p:cNvPr id="94" name="Shape 94"/>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95" name="Shape 9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7" name="Shape 97"/>
        <p:cNvGrpSpPr/>
        <p:nvPr/>
      </p:nvGrpSpPr>
      <p:grpSpPr>
        <a:xfrm>
          <a:off x="0" y="0"/>
          <a:ext cx="0" cy="0"/>
          <a:chOff x="0" y="0"/>
          <a:chExt cx="0" cy="0"/>
        </a:xfrm>
      </p:grpSpPr>
      <p:sp>
        <p:nvSpPr>
          <p:cNvPr id="98" name="Shape 98"/>
          <p:cNvSpPr txBox="1"/>
          <p:nvPr>
            <p:ph type="title"/>
          </p:nvPr>
        </p:nvSpPr>
        <p:spPr>
          <a:xfrm>
            <a:off x="457200" y="273050"/>
            <a:ext cx="3008313" cy="1162049"/>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9" name="Shape 9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00" name="Shape 10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01" name="Shape 101"/>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3" name="Shape 103"/>
        <p:cNvGrpSpPr/>
        <p:nvPr/>
      </p:nvGrpSpPr>
      <p:grpSpPr>
        <a:xfrm>
          <a:off x="0" y="0"/>
          <a:ext cx="0" cy="0"/>
          <a:chOff x="0" y="0"/>
          <a:chExt cx="0" cy="0"/>
        </a:xfrm>
      </p:grpSpPr>
      <p:sp>
        <p:nvSpPr>
          <p:cNvPr id="104" name="Shape 10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6" name="Shape 106"/>
        <p:cNvGrpSpPr/>
        <p:nvPr/>
      </p:nvGrpSpPr>
      <p:grpSpPr>
        <a:xfrm>
          <a:off x="0" y="0"/>
          <a:ext cx="0" cy="0"/>
          <a:chOff x="0" y="0"/>
          <a:chExt cx="0" cy="0"/>
        </a:xfrm>
      </p:grpSpPr>
      <p:sp>
        <p:nvSpPr>
          <p:cNvPr id="107" name="Shape 10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08" name="Shape 10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0" name="Shape 110"/>
        <p:cNvGrpSpPr/>
        <p:nvPr/>
      </p:nvGrpSpPr>
      <p:grpSpPr>
        <a:xfrm>
          <a:off x="0" y="0"/>
          <a:ext cx="0" cy="0"/>
          <a:chOff x="0" y="0"/>
          <a:chExt cx="0" cy="0"/>
        </a:xfrm>
      </p:grpSpPr>
      <p:sp>
        <p:nvSpPr>
          <p:cNvPr id="111" name="Shape 111"/>
          <p:cNvSpPr txBox="1"/>
          <p:nvPr>
            <p:ph type="title"/>
          </p:nvPr>
        </p:nvSpPr>
        <p:spPr>
          <a:xfrm>
            <a:off x="457200" y="274637"/>
            <a:ext cx="8229600" cy="1143000"/>
          </a:xfrm>
          <a:prstGeom prst="rect">
            <a:avLst/>
          </a:prstGeom>
          <a:noFill/>
          <a:ln>
            <a:noFill/>
          </a:ln>
        </p:spPr>
        <p:txBody>
          <a:bodyPr anchorCtr="0" anchor="b"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2" name="Shape 11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13" name="Shape 11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4" name="Shape 11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15" name="Shape 11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6" name="Shape 11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8" name="Shape 118"/>
        <p:cNvGrpSpPr/>
        <p:nvPr/>
      </p:nvGrpSpPr>
      <p:grpSpPr>
        <a:xfrm>
          <a:off x="0" y="0"/>
          <a:ext cx="0" cy="0"/>
          <a:chOff x="0" y="0"/>
          <a:chExt cx="0" cy="0"/>
        </a:xfrm>
      </p:grpSpPr>
      <p:sp>
        <p:nvSpPr>
          <p:cNvPr id="119" name="Shape 119"/>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20" name="Shape 120"/>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1" name="Shape 121"/>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2" name="Shape 12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grpSp>
        <p:nvGrpSpPr>
          <p:cNvPr id="9" name="Shape 9"/>
          <p:cNvGrpSpPr/>
          <p:nvPr/>
        </p:nvGrpSpPr>
        <p:grpSpPr>
          <a:xfrm>
            <a:off x="1219200" y="-9525"/>
            <a:ext cx="7924798" cy="6867525"/>
            <a:chOff x="0" y="0"/>
            <a:chExt cx="9147173" cy="6867525"/>
          </a:xfrm>
        </p:grpSpPr>
        <p:sp>
          <p:nvSpPr>
            <p:cNvPr id="10" name="Shape 10"/>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 name="Shape 11"/>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2" name="Shape 12"/>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3" name="Shape 13"/>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 name="Shape 14"/>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 name="Shape 15"/>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6" name="Shape 16"/>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 name="Shape 17"/>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 name="Shape 18"/>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9" name="Shape 19"/>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0" name="Shape 20"/>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1" name="Shape 21"/>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2" name="Shape 22"/>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3" name="Shape 23"/>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4" name="Shape 24"/>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5" name="Shape 25"/>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6" name="Shape 26"/>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7" name="Shape 27"/>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8" name="Shape 28"/>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 name="Shape 29"/>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 name="Shape 30"/>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 name="Shape 31"/>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 name="Shape 32"/>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 name="Shape 33"/>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 name="Shape 34"/>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 name="Shape 35"/>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 name="Shape 36"/>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 name="Shape 37"/>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 name="Shape 38"/>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 name="Shape 39"/>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 name="Shape 40"/>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 name="Shape 41"/>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 name="Shape 42"/>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 name="Shape 43"/>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 name="Shape 44"/>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 name="Shape 45"/>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6" name="Shape 46"/>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 name="Shape 47"/>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 name="Shape 48"/>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 name="Shape 49"/>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 name="Shape 50"/>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 name="Shape 51"/>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 name="Shape 52"/>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 name="Shape 53"/>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 name="Shape 54"/>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 name="Shape 55"/>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 name="Shape 56"/>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 name="Shape 57"/>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 name="Shape 58"/>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 name="Shape 59"/>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 name="Shape 60"/>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1" name="Shape 61"/>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 name="Shape 62"/>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 name="Shape 63"/>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 name="Shape 64"/>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 name="Shape 65"/>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 name="Shape 66"/>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 name="Shape 67"/>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8" name="Shape 68"/>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 name="Shape 69"/>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 name="Shape 70"/>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 name="Shape 71"/>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72" name="Shape 72"/>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73" name="Shape 73"/>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74" name="Shape 7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7" name="Shape 307"/>
        <p:cNvGrpSpPr/>
        <p:nvPr/>
      </p:nvGrpSpPr>
      <p:grpSpPr>
        <a:xfrm>
          <a:off x="0" y="0"/>
          <a:ext cx="0" cy="0"/>
          <a:chOff x="0" y="0"/>
          <a:chExt cx="0" cy="0"/>
        </a:xfrm>
      </p:grpSpPr>
      <p:grpSp>
        <p:nvGrpSpPr>
          <p:cNvPr id="308" name="Shape 308"/>
          <p:cNvGrpSpPr/>
          <p:nvPr/>
        </p:nvGrpSpPr>
        <p:grpSpPr>
          <a:xfrm>
            <a:off x="-3175" y="0"/>
            <a:ext cx="9147175" cy="6867525"/>
            <a:chOff x="-3175" y="0"/>
            <a:chExt cx="9147175" cy="6867525"/>
          </a:xfrm>
        </p:grpSpPr>
        <p:grpSp>
          <p:nvGrpSpPr>
            <p:cNvPr id="309" name="Shape 309"/>
            <p:cNvGrpSpPr/>
            <p:nvPr/>
          </p:nvGrpSpPr>
          <p:grpSpPr>
            <a:xfrm>
              <a:off x="-3175" y="0"/>
              <a:ext cx="9067799" cy="6867525"/>
              <a:chOff x="-3175" y="0"/>
              <a:chExt cx="9067799" cy="6867525"/>
            </a:xfrm>
          </p:grpSpPr>
          <p:sp>
            <p:nvSpPr>
              <p:cNvPr id="310" name="Shape 310"/>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1" name="Shape 311"/>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2" name="Shape 312"/>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3" name="Shape 313"/>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4" name="Shape 314"/>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5" name="Shape 315"/>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6" name="Shape 316"/>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7" name="Shape 317"/>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8" name="Shape 318"/>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9" name="Shape 319"/>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0" name="Shape 320"/>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1" name="Shape 321"/>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2" name="Shape 322"/>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3" name="Shape 323"/>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4" name="Shape 324"/>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5" name="Shape 325"/>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6" name="Shape 326"/>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7" name="Shape 327"/>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8" name="Shape 328"/>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9" name="Shape 329"/>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0" name="Shape 330"/>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1" name="Shape 331"/>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2" name="Shape 332"/>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3" name="Shape 333"/>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4" name="Shape 334"/>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5" name="Shape 335"/>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6" name="Shape 336"/>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7" name="Shape 337"/>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8" name="Shape 338"/>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9" name="Shape 339"/>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0" name="Shape 340"/>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1" name="Shape 341"/>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2" name="Shape 342"/>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3" name="Shape 343"/>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4" name="Shape 344"/>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5" name="Shape 345"/>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6" name="Shape 346"/>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7" name="Shape 347"/>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8" name="Shape 348"/>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9" name="Shape 349"/>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0" name="Shape 350"/>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1" name="Shape 351"/>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2" name="Shape 352"/>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3" name="Shape 353"/>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4" name="Shape 354"/>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5" name="Shape 355"/>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6" name="Shape 356"/>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7" name="Shape 357"/>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8" name="Shape 358"/>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9" name="Shape 359"/>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0" name="Shape 360"/>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1" name="Shape 361"/>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2" name="Shape 362"/>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3" name="Shape 363"/>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4" name="Shape 364"/>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5" name="Shape 365"/>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6" name="Shape 366"/>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7" name="Shape 367"/>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8" name="Shape 368"/>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9" name="Shape 369"/>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370" name="Shape 370"/>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1" name="Shape 371"/>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372" name="Shape 372"/>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3" name="Shape 3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374" name="Shape 3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375" name="Shape 375"/>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76" name="Shape 376"/>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77" name="Shape 377"/>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00.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31" name="Shape 1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32" name="Shape 13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Chapter 19</a:t>
            </a:r>
          </a:p>
        </p:txBody>
      </p:sp>
      <p:sp>
        <p:nvSpPr>
          <p:cNvPr id="133" name="Shape 13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baseline="0" i="0" lang="en-US" sz="2400" u="none" cap="none" strike="noStrike">
                <a:solidFill>
                  <a:schemeClr val="folHlink"/>
                </a:solidFill>
                <a:latin typeface="Helvetica Neue"/>
                <a:ea typeface="Helvetica Neue"/>
                <a:cs typeface="Helvetica Neue"/>
                <a:sym typeface="Helvetica Neue"/>
              </a:rPr>
              <a:t>Quality Concepts</a:t>
            </a:r>
          </a:p>
        </p:txBody>
      </p:sp>
      <p:sp>
        <p:nvSpPr>
          <p:cNvPr id="134" name="Shape 134"/>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1800" u="none" cap="none" strike="noStrike">
                <a:solidFill>
                  <a:schemeClr val="dk2"/>
                </a:solidFill>
                <a:latin typeface="Helvetica Neue"/>
                <a:ea typeface="Helvetica Neue"/>
                <a:cs typeface="Helvetica Neue"/>
                <a:sym typeface="Helvetica Neue"/>
              </a:rPr>
              <a:t>Slide Set to accompany</a:t>
            </a:r>
            <a:br>
              <a:rPr b="0" baseline="0" i="1" lang="en-US" sz="3200" u="none" cap="none" strike="noStrike">
                <a:solidFill>
                  <a:schemeClr val="dk2"/>
                </a:solidFill>
                <a:latin typeface="Helvetica Neue"/>
                <a:ea typeface="Helvetica Neue"/>
                <a:cs typeface="Helvetica Neue"/>
                <a:sym typeface="Helvetica Neue"/>
              </a:rPr>
            </a:br>
            <a:r>
              <a:rPr b="0" baseline="0" i="1" lang="en-US" sz="2000" u="none" cap="none" strike="noStrike">
                <a:solidFill>
                  <a:schemeClr val="dk2"/>
                </a:solidFill>
                <a:latin typeface="Helvetica Neue"/>
                <a:ea typeface="Helvetica Neue"/>
                <a:cs typeface="Helvetica Neue"/>
                <a:sym typeface="Helvetica Neue"/>
              </a:rPr>
              <a:t>Software Engineering: A Practitioner’s Approach, 8/e</a:t>
            </a:r>
            <a:r>
              <a:rPr b="0" baseline="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baseline="0"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baseline="0" i="0" lang="en-US" sz="1200" u="none" cap="none" strike="noStrike">
                <a:solidFill>
                  <a:schemeClr val="dk1"/>
                </a:solidFill>
                <a:latin typeface="Arial"/>
                <a:ea typeface="Arial"/>
                <a:cs typeface="Arial"/>
                <a:sym typeface="Arial"/>
              </a:rPr>
              <a:t>Slides copyright © 1996, 2001, 2005, 2009, 2014</a:t>
            </a:r>
            <a:r>
              <a:rPr b="0" baseline="0" i="0" lang="en-US" sz="1800" u="none" cap="none" strike="noStrike">
                <a:solidFill>
                  <a:schemeClr val="dk1"/>
                </a:solidFill>
                <a:latin typeface="Arial"/>
                <a:ea typeface="Arial"/>
                <a:cs typeface="Arial"/>
                <a:sym typeface="Arial"/>
              </a:rPr>
              <a:t> </a:t>
            </a:r>
            <a:r>
              <a:rPr b="1" baseline="0"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baseline="0"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baseline="0"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baseline="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baseline="0" i="1" lang="en-US" sz="1200" u="none" cap="none" strike="noStrike">
                <a:solidFill>
                  <a:schemeClr val="dk1"/>
                </a:solidFill>
                <a:latin typeface="Arial"/>
                <a:ea typeface="Arial"/>
                <a:cs typeface="Arial"/>
                <a:sym typeface="Arial"/>
              </a:rPr>
              <a:t>Software Engineering: A Practitioner's Approach, 8/e. </a:t>
            </a:r>
            <a:r>
              <a:rPr b="0" baseline="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x="0" y="0"/>
          <a:ext cx="0" cy="0"/>
          <a:chOff x="0" y="0"/>
          <a:chExt cx="0" cy="0"/>
        </a:xfrm>
      </p:grpSpPr>
      <p:sp>
        <p:nvSpPr>
          <p:cNvPr id="203" name="Shape 2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04" name="Shape 2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05" name="Shape 20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Quality Dimensions</a:t>
            </a:r>
          </a:p>
        </p:txBody>
      </p:sp>
      <p:sp>
        <p:nvSpPr>
          <p:cNvPr id="206" name="Shape 20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David Garvin [Gar87]:</a:t>
            </a:r>
          </a:p>
          <a:p>
            <a:pPr indent="-285750" lvl="1" marL="742950" marR="0" rtl="0" algn="l">
              <a:lnSpc>
                <a:spcPct val="90000"/>
              </a:lnSpc>
              <a:spcBef>
                <a:spcPts val="600"/>
              </a:spcBef>
              <a:spcAft>
                <a:spcPts val="0"/>
              </a:spcAft>
              <a:buClr>
                <a:schemeClr val="folHlink"/>
              </a:buClr>
              <a:buSzPct val="70000"/>
              <a:buFont typeface="Noto Symbol"/>
              <a:buChar char="■"/>
            </a:pPr>
            <a:r>
              <a:rPr b="1" baseline="0" i="0" lang="en-US" sz="1800" u="none" cap="none" strike="noStrike">
                <a:solidFill>
                  <a:schemeClr val="dk1"/>
                </a:solidFill>
                <a:latin typeface="Quattrocento"/>
                <a:ea typeface="Quattrocento"/>
                <a:cs typeface="Quattrocento"/>
                <a:sym typeface="Quattrocento"/>
              </a:rPr>
              <a:t>Performance Quality.</a:t>
            </a:r>
            <a:r>
              <a:rPr b="0" baseline="0" i="0" lang="en-US" sz="1800" u="none" cap="none" strike="noStrike">
                <a:solidFill>
                  <a:schemeClr val="dk1"/>
                </a:solidFill>
                <a:latin typeface="Quattrocento"/>
                <a:ea typeface="Quattrocento"/>
                <a:cs typeface="Quattrocento"/>
                <a:sym typeface="Quattrocento"/>
              </a:rPr>
              <a:t> Does the software deliver all content, functions, and features that are specified as part of the requirements model in a way that provides value to the end-user?</a:t>
            </a:r>
          </a:p>
          <a:p>
            <a:pPr indent="-285750" lvl="1" marL="742950" marR="0" rtl="0" algn="l">
              <a:lnSpc>
                <a:spcPct val="90000"/>
              </a:lnSpc>
              <a:spcBef>
                <a:spcPts val="600"/>
              </a:spcBef>
              <a:spcAft>
                <a:spcPts val="0"/>
              </a:spcAft>
              <a:buClr>
                <a:schemeClr val="folHlink"/>
              </a:buClr>
              <a:buSzPct val="70000"/>
              <a:buFont typeface="Noto Symbol"/>
              <a:buChar char="■"/>
            </a:pPr>
            <a:r>
              <a:rPr b="1" baseline="0" i="0" lang="en-US" sz="1800" u="none" cap="none" strike="noStrike">
                <a:solidFill>
                  <a:schemeClr val="dk1"/>
                </a:solidFill>
                <a:latin typeface="Quattrocento"/>
                <a:ea typeface="Quattrocento"/>
                <a:cs typeface="Quattrocento"/>
                <a:sym typeface="Quattrocento"/>
              </a:rPr>
              <a:t>Feature quality.</a:t>
            </a:r>
            <a:r>
              <a:rPr b="0" baseline="0" i="0" lang="en-US" sz="1800" u="none" cap="none" strike="noStrike">
                <a:solidFill>
                  <a:schemeClr val="dk1"/>
                </a:solidFill>
                <a:latin typeface="Quattrocento"/>
                <a:ea typeface="Quattrocento"/>
                <a:cs typeface="Quattrocento"/>
                <a:sym typeface="Quattrocento"/>
              </a:rPr>
              <a:t>  Does the software provide features that surprise and delight first-time end-users?</a:t>
            </a:r>
          </a:p>
          <a:p>
            <a:pPr indent="-285750" lvl="1" marL="742950" marR="0" rtl="0" algn="l">
              <a:lnSpc>
                <a:spcPct val="90000"/>
              </a:lnSpc>
              <a:spcBef>
                <a:spcPts val="600"/>
              </a:spcBef>
              <a:spcAft>
                <a:spcPts val="0"/>
              </a:spcAft>
              <a:buClr>
                <a:schemeClr val="folHlink"/>
              </a:buClr>
              <a:buSzPct val="70000"/>
              <a:buFont typeface="Noto Symbol"/>
              <a:buChar char="■"/>
            </a:pPr>
            <a:r>
              <a:rPr b="1" baseline="0" i="0" lang="en-US" sz="1800" u="none" cap="none" strike="noStrike">
                <a:solidFill>
                  <a:schemeClr val="dk1"/>
                </a:solidFill>
                <a:latin typeface="Quattrocento"/>
                <a:ea typeface="Quattrocento"/>
                <a:cs typeface="Quattrocento"/>
                <a:sym typeface="Quattrocento"/>
              </a:rPr>
              <a:t>Reliability.</a:t>
            </a:r>
            <a:r>
              <a:rPr b="0" baseline="0" i="0" lang="en-US" sz="1800" u="none" cap="none" strike="noStrike">
                <a:solidFill>
                  <a:schemeClr val="dk1"/>
                </a:solidFill>
                <a:latin typeface="Quattrocento"/>
                <a:ea typeface="Quattrocento"/>
                <a:cs typeface="Quattrocento"/>
                <a:sym typeface="Quattrocento"/>
              </a:rPr>
              <a:t> Does the software deliver all features and capability without failure? Is it available when it is needed?  Does it deliver functionality that is error free?</a:t>
            </a:r>
          </a:p>
          <a:p>
            <a:pPr indent="-285750" lvl="1" marL="742950" marR="0" rtl="0" algn="l">
              <a:lnSpc>
                <a:spcPct val="90000"/>
              </a:lnSpc>
              <a:spcBef>
                <a:spcPts val="600"/>
              </a:spcBef>
              <a:spcAft>
                <a:spcPts val="0"/>
              </a:spcAft>
              <a:buClr>
                <a:schemeClr val="folHlink"/>
              </a:buClr>
              <a:buSzPct val="70000"/>
              <a:buFont typeface="Noto Symbol"/>
              <a:buChar char="■"/>
            </a:pPr>
            <a:r>
              <a:rPr b="1" baseline="0" i="0" lang="en-US" sz="1800" u="none" cap="none" strike="noStrike">
                <a:solidFill>
                  <a:schemeClr val="dk1"/>
                </a:solidFill>
                <a:latin typeface="Quattrocento"/>
                <a:ea typeface="Quattrocento"/>
                <a:cs typeface="Quattrocento"/>
                <a:sym typeface="Quattrocento"/>
              </a:rPr>
              <a:t>Conformance.</a:t>
            </a:r>
            <a:r>
              <a:rPr b="0" baseline="0" i="0" lang="en-US" sz="1800" u="none" cap="none" strike="noStrike">
                <a:solidFill>
                  <a:schemeClr val="dk1"/>
                </a:solidFill>
                <a:latin typeface="Quattrocento"/>
                <a:ea typeface="Quattrocento"/>
                <a:cs typeface="Quattrocento"/>
                <a:sym typeface="Quattrocento"/>
              </a:rPr>
              <a:t> Does the software conform to local and external software standards that are relevant to the application? Does it conform to de facto design and coding conventions? For example, does the user interface conform to accepted design rules for menu selection or data input?</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Quality Dimensions</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285750" lvl="1" marL="742950" marR="0" rtl="0" algn="l">
              <a:lnSpc>
                <a:spcPct val="100000"/>
              </a:lnSpc>
              <a:spcBef>
                <a:spcPts val="0"/>
              </a:spcBef>
              <a:spcAft>
                <a:spcPts val="0"/>
              </a:spcAft>
              <a:buClr>
                <a:schemeClr val="folHlink"/>
              </a:buClr>
              <a:buSzPct val="70000"/>
              <a:buFont typeface="Noto Symbol"/>
              <a:buChar char="■"/>
            </a:pPr>
            <a:r>
              <a:rPr b="1" baseline="0" i="0" lang="en-US" sz="1800" u="none" cap="none" strike="noStrike">
                <a:solidFill>
                  <a:schemeClr val="dk1"/>
                </a:solidFill>
                <a:latin typeface="Quattrocento"/>
                <a:ea typeface="Quattrocento"/>
                <a:cs typeface="Quattrocento"/>
                <a:sym typeface="Quattrocento"/>
              </a:rPr>
              <a:t>Durability.</a:t>
            </a:r>
            <a:r>
              <a:rPr b="0" baseline="0" i="0" lang="en-US" sz="1800" u="none" cap="none" strike="noStrike">
                <a:solidFill>
                  <a:schemeClr val="dk1"/>
                </a:solidFill>
                <a:latin typeface="Quattrocento"/>
                <a:ea typeface="Quattrocento"/>
                <a:cs typeface="Quattrocento"/>
                <a:sym typeface="Quattrocento"/>
              </a:rPr>
              <a:t> Can the software be maintained (changed) or corrected (debugged) without the inadvertent generation of unintended side effects? Will changes cause the error rate or reliability to degrade with time? </a:t>
            </a:r>
          </a:p>
          <a:p>
            <a:pPr indent="-285750" lvl="1" marL="742950" marR="0" rtl="0" algn="l">
              <a:lnSpc>
                <a:spcPct val="100000"/>
              </a:lnSpc>
              <a:spcBef>
                <a:spcPts val="600"/>
              </a:spcBef>
              <a:spcAft>
                <a:spcPts val="0"/>
              </a:spcAft>
              <a:buClr>
                <a:schemeClr val="folHlink"/>
              </a:buClr>
              <a:buSzPct val="70000"/>
              <a:buFont typeface="Noto Symbol"/>
              <a:buChar char="■"/>
            </a:pPr>
            <a:r>
              <a:rPr b="1" baseline="0" i="0" lang="en-US" sz="1800" u="none" cap="none" strike="noStrike">
                <a:solidFill>
                  <a:schemeClr val="dk1"/>
                </a:solidFill>
                <a:latin typeface="Quattrocento"/>
                <a:ea typeface="Quattrocento"/>
                <a:cs typeface="Quattrocento"/>
                <a:sym typeface="Quattrocento"/>
              </a:rPr>
              <a:t>Serviceability.</a:t>
            </a:r>
            <a:r>
              <a:rPr b="0" baseline="0" i="0" lang="en-US" sz="1800" u="none" cap="none" strike="noStrike">
                <a:solidFill>
                  <a:schemeClr val="dk1"/>
                </a:solidFill>
                <a:latin typeface="Quattrocento"/>
                <a:ea typeface="Quattrocento"/>
                <a:cs typeface="Quattrocento"/>
                <a:sym typeface="Quattrocento"/>
              </a:rPr>
              <a:t> Can the software be maintained (changed) or corrected (debugged) in an acceptably short time period. Can support staff acquire all information they need to make changes or correct defects? </a:t>
            </a:r>
          </a:p>
          <a:p>
            <a:pPr indent="-285750" lvl="1" marL="742950" marR="0" rtl="0" algn="l">
              <a:lnSpc>
                <a:spcPct val="100000"/>
              </a:lnSpc>
              <a:spcBef>
                <a:spcPts val="600"/>
              </a:spcBef>
              <a:spcAft>
                <a:spcPts val="0"/>
              </a:spcAft>
              <a:buClr>
                <a:schemeClr val="folHlink"/>
              </a:buClr>
              <a:buSzPct val="70000"/>
              <a:buFont typeface="Noto Symbol"/>
              <a:buChar char="■"/>
            </a:pPr>
            <a:r>
              <a:rPr b="1" baseline="0" i="0" lang="en-US" sz="1800" u="none" cap="none" strike="noStrike">
                <a:solidFill>
                  <a:srgbClr val="333333"/>
                </a:solidFill>
                <a:latin typeface="Times New Roman"/>
                <a:ea typeface="Times New Roman"/>
                <a:cs typeface="Times New Roman"/>
                <a:sym typeface="Times New Roman"/>
              </a:rPr>
              <a:t>Aesthetics.</a:t>
            </a:r>
            <a:r>
              <a:rPr b="0" baseline="0" i="0" lang="en-US" sz="1800" u="none" cap="none" strike="noStrike">
                <a:solidFill>
                  <a:srgbClr val="333333"/>
                </a:solidFill>
                <a:latin typeface="Times New Roman"/>
                <a:ea typeface="Times New Roman"/>
                <a:cs typeface="Times New Roman"/>
                <a:sym typeface="Times New Roman"/>
              </a:rPr>
              <a:t> Most of us would agree that an aesthetic entity has a certain elegance, a unique flow, and an obvious “presence” that are hard to quantify but evident nonetheless. </a:t>
            </a:r>
          </a:p>
          <a:p>
            <a:pPr indent="-285750" lvl="1" marL="742950" marR="0" rtl="0" algn="l">
              <a:lnSpc>
                <a:spcPct val="100000"/>
              </a:lnSpc>
              <a:spcBef>
                <a:spcPts val="600"/>
              </a:spcBef>
              <a:spcAft>
                <a:spcPts val="0"/>
              </a:spcAft>
              <a:buClr>
                <a:schemeClr val="folHlink"/>
              </a:buClr>
              <a:buSzPct val="70000"/>
              <a:buFont typeface="Noto Symbol"/>
              <a:buChar char="■"/>
            </a:pPr>
            <a:r>
              <a:rPr b="1" baseline="0" i="0" lang="en-US" sz="1800" u="none" cap="none" strike="noStrike">
                <a:solidFill>
                  <a:srgbClr val="333333"/>
                </a:solidFill>
                <a:latin typeface="Times New Roman"/>
                <a:ea typeface="Times New Roman"/>
                <a:cs typeface="Times New Roman"/>
                <a:sym typeface="Times New Roman"/>
              </a:rPr>
              <a:t>Perception.</a:t>
            </a:r>
            <a:r>
              <a:rPr b="0" baseline="0" i="0" lang="en-US" sz="1800" u="none" cap="none" strike="noStrike">
                <a:solidFill>
                  <a:srgbClr val="333333"/>
                </a:solidFill>
                <a:latin typeface="Times New Roman"/>
                <a:ea typeface="Times New Roman"/>
                <a:cs typeface="Times New Roman"/>
                <a:sym typeface="Times New Roman"/>
              </a:rPr>
              <a:t> In some situations, you have a set of prejudices that will influence your perception of quality.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x="0" y="0"/>
          <a:ext cx="0" cy="0"/>
          <a:chOff x="0" y="0"/>
          <a:chExt cx="0" cy="0"/>
        </a:xfrm>
      </p:grpSpPr>
      <p:sp>
        <p:nvSpPr>
          <p:cNvPr id="219" name="Shape 2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Measuring Quality</a:t>
            </a:r>
          </a:p>
        </p:txBody>
      </p:sp>
      <p:sp>
        <p:nvSpPr>
          <p:cNvPr id="222" name="Shape 22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General quality dimensions and factors are not adequate for assessing the quality of an application in concrete terms</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Project teams need to develop a set of targeted questions to assess the degree to which each application quality factor has been satisfied</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Subjective measures of software quality may be viewed as little more than personal opinion</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Software metrics represent indirect measures of some manifestation of quality and attempt to quantify the assessment of software quality</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sp>
        <p:nvSpPr>
          <p:cNvPr id="227" name="Shape 2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8" name="Shape 2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9" name="Shape 229"/>
          <p:cNvSpPr txBox="1"/>
          <p:nvPr>
            <p:ph type="title"/>
          </p:nvPr>
        </p:nvSpPr>
        <p:spPr>
          <a:xfrm>
            <a:off x="1219200" y="990600"/>
            <a:ext cx="74676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The Software Quality Dilemma</a:t>
            </a:r>
          </a:p>
        </p:txBody>
      </p:sp>
      <p:sp>
        <p:nvSpPr>
          <p:cNvPr id="230" name="Shape 23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rgbClr val="212324"/>
                </a:solidFill>
                <a:latin typeface="Quattrocento"/>
                <a:ea typeface="Quattrocento"/>
                <a:cs typeface="Quattrocento"/>
                <a:sym typeface="Quattrocento"/>
              </a:rPr>
              <a:t>If you produce a software system that has terrible quality, you lose because no one will want to buy it.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rgbClr val="212324"/>
                </a:solidFill>
                <a:latin typeface="Quattrocento"/>
                <a:ea typeface="Quattrocento"/>
                <a:cs typeface="Quattrocento"/>
                <a:sym typeface="Quattrocento"/>
              </a:rPr>
              <a:t>If on the other hand you spend infinite time, extremely large effort, and huge sums of money to build the absolutely perfect piece of software, then it's going to take so long to complete and it will be so expensive to produce that you'll be out of business anyway.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rgbClr val="212324"/>
                </a:solidFill>
                <a:latin typeface="Quattrocento"/>
                <a:ea typeface="Quattrocento"/>
                <a:cs typeface="Quattrocento"/>
                <a:sym typeface="Quattrocento"/>
              </a:rPr>
              <a:t>Either you missed the market window, or you simply exhausted all your resources.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folHlink"/>
                </a:solidFill>
                <a:latin typeface="Quattrocento"/>
                <a:ea typeface="Quattrocento"/>
                <a:cs typeface="Quattrocento"/>
                <a:sym typeface="Quattrocento"/>
              </a:rPr>
              <a:t>So people in industry try to get to that magical middle ground where the product is good enough not to be rejected right away, such as during evaluation, but also not the object of so much perfectionism and so much work that it would take too long or cost too much to complete. [Ven03]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4" name="Shape 234"/>
        <p:cNvGrpSpPr/>
        <p:nvPr/>
      </p:nvGrpSpPr>
      <p:grpSpPr>
        <a:xfrm>
          <a:off x="0" y="0"/>
          <a:ext cx="0" cy="0"/>
          <a:chOff x="0" y="0"/>
          <a:chExt cx="0" cy="0"/>
        </a:xfrm>
      </p:grpSpPr>
      <p:sp>
        <p:nvSpPr>
          <p:cNvPr id="235" name="Shape 23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6" name="Shape 2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37" name="Shape 23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“Good Enough” Software</a:t>
            </a:r>
          </a:p>
        </p:txBody>
      </p:sp>
      <p:sp>
        <p:nvSpPr>
          <p:cNvPr id="238" name="Shape 23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800" u="none" cap="none" strike="noStrike">
                <a:solidFill>
                  <a:schemeClr val="folHlink"/>
                </a:solidFill>
                <a:latin typeface="Quattrocento"/>
                <a:ea typeface="Quattrocento"/>
                <a:cs typeface="Quattrocento"/>
                <a:sym typeface="Quattrocento"/>
              </a:rPr>
              <a:t>Good enough software delivers high quality functions and features that end-users desire, but at the same time it delivers other more obscure or specialized functions and features that contain known bugs.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1800" u="none" cap="none" strike="noStrike">
                <a:solidFill>
                  <a:schemeClr val="dk1"/>
                </a:solidFill>
                <a:latin typeface="Quattrocento"/>
                <a:ea typeface="Quattrocento"/>
                <a:cs typeface="Quattrocento"/>
                <a:sym typeface="Quattrocento"/>
              </a:rPr>
              <a:t>Arguments </a:t>
            </a:r>
            <a:r>
              <a:rPr b="0" baseline="0" i="1" lang="en-US" sz="1800" u="none" cap="none" strike="noStrike">
                <a:solidFill>
                  <a:schemeClr val="dk1"/>
                </a:solidFill>
                <a:latin typeface="Quattrocento"/>
                <a:ea typeface="Quattrocento"/>
                <a:cs typeface="Quattrocento"/>
                <a:sym typeface="Quattrocento"/>
              </a:rPr>
              <a:t>against</a:t>
            </a:r>
            <a:r>
              <a:rPr b="0" baseline="0" i="0" lang="en-US" sz="1800" u="none" cap="none" strike="noStrike">
                <a:solidFill>
                  <a:schemeClr val="dk1"/>
                </a:solidFill>
                <a:latin typeface="Quattrocento"/>
                <a:ea typeface="Quattrocento"/>
                <a:cs typeface="Quattrocento"/>
                <a:sym typeface="Quattrocento"/>
              </a:rPr>
              <a:t> “good enough.”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Quattrocento"/>
                <a:ea typeface="Quattrocento"/>
                <a:cs typeface="Quattrocento"/>
                <a:sym typeface="Quattrocento"/>
              </a:rPr>
              <a:t>It is true that “good enough” may work in some application domains and for a few major software companies. After all, if a company has a large marketing budget and can convince enough people to buy version 1.0, it has succeeded in locking them in.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Quattrocento"/>
                <a:ea typeface="Quattrocento"/>
                <a:cs typeface="Quattrocento"/>
                <a:sym typeface="Quattrocento"/>
              </a:rPr>
              <a:t>If you work for a small company be wary of this philosophy. If you deliver a “good enough” (buggy) product, you risk permanent damage to your company’s reputation.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Quattrocento"/>
                <a:ea typeface="Quattrocento"/>
                <a:cs typeface="Quattrocento"/>
                <a:sym typeface="Quattrocento"/>
              </a:rPr>
              <a:t>You may never get a chance to deliver version 2.0 because bad buzz may cause your sales to plummet and your company to fold.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1600" u="none" cap="none" strike="noStrike">
                <a:solidFill>
                  <a:schemeClr val="dk1"/>
                </a:solidFill>
                <a:latin typeface="Quattrocento"/>
                <a:ea typeface="Quattrocento"/>
                <a:cs typeface="Quattrocento"/>
                <a:sym typeface="Quattrocento"/>
              </a:rPr>
              <a:t>If you work in certain application domains (e.g., real time embedded software, application software that is integrated with hardware can be negligent and open your company to expensive litigation.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x="0" y="0"/>
          <a:ext cx="0" cy="0"/>
          <a:chOff x="0" y="0"/>
          <a:chExt cx="0" cy="0"/>
        </a:xfrm>
      </p:grpSpPr>
      <p:sp>
        <p:nvSpPr>
          <p:cNvPr id="243" name="Shape 2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ph type="title"/>
          </p:nvPr>
        </p:nvSpPr>
        <p:spPr>
          <a:xfrm>
            <a:off x="1295400" y="990600"/>
            <a:ext cx="8229600"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Cost of Quality</a:t>
            </a:r>
          </a:p>
        </p:txBody>
      </p:sp>
      <p:sp>
        <p:nvSpPr>
          <p:cNvPr id="246" name="Shape 246"/>
          <p:cNvSpPr txBox="1"/>
          <p:nvPr>
            <p:ph idx="1" type="body"/>
          </p:nvPr>
        </p:nvSpPr>
        <p:spPr>
          <a:xfrm>
            <a:off x="1905000" y="1905000"/>
            <a:ext cx="5232400" cy="4497387"/>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Prevention costs</a:t>
            </a:r>
            <a:r>
              <a:rPr b="0" baseline="0" i="0" lang="en-US" sz="1800" u="none" cap="none" strike="noStrike">
                <a:solidFill>
                  <a:schemeClr val="dk1"/>
                </a:solidFill>
                <a:latin typeface="Helvetica Neue"/>
                <a:ea typeface="Helvetica Neue"/>
                <a:cs typeface="Helvetica Neue"/>
                <a:sym typeface="Helvetica Neue"/>
              </a:rPr>
              <a:t> include</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quality planning</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formal technical reviews</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test equipment</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Training</a:t>
            </a:r>
          </a:p>
          <a:p>
            <a:pPr indent="-342900" lvl="0" marL="342900" marR="0" rtl="0" algn="l">
              <a:lnSpc>
                <a:spcPct val="90000"/>
              </a:lnSpc>
              <a:spcBef>
                <a:spcPts val="30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Internal failure costs</a:t>
            </a:r>
            <a:r>
              <a:rPr b="0" baseline="0" i="0" lang="en-US" sz="1800" u="none" cap="none" strike="noStrike">
                <a:solidFill>
                  <a:schemeClr val="folHlink"/>
                </a:solidFill>
                <a:latin typeface="Helvetica Neue"/>
                <a:ea typeface="Helvetica Neue"/>
                <a:cs typeface="Helvetica Neue"/>
                <a:sym typeface="Helvetica Neue"/>
              </a:rPr>
              <a:t> </a:t>
            </a:r>
            <a:r>
              <a:rPr b="0" baseline="0" i="0" lang="en-US" sz="1800" u="none" cap="none" strike="noStrike">
                <a:solidFill>
                  <a:schemeClr val="dk1"/>
                </a:solidFill>
                <a:latin typeface="Helvetica Neue"/>
                <a:ea typeface="Helvetica Neue"/>
                <a:cs typeface="Helvetica Neue"/>
                <a:sym typeface="Helvetica Neue"/>
              </a:rPr>
              <a:t>include</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rework</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repair</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failure mode analysis</a:t>
            </a:r>
          </a:p>
          <a:p>
            <a:pPr indent="-342900" lvl="0" marL="342900" marR="0" rtl="0" algn="l">
              <a:lnSpc>
                <a:spcPct val="90000"/>
              </a:lnSpc>
              <a:spcBef>
                <a:spcPts val="60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External failure costs</a:t>
            </a:r>
            <a:r>
              <a:rPr b="0" baseline="0" i="0" lang="en-US" sz="1800" u="none" cap="none" strike="noStrike">
                <a:solidFill>
                  <a:schemeClr val="dk1"/>
                </a:solidFill>
                <a:latin typeface="Helvetica Neue"/>
                <a:ea typeface="Helvetica Neue"/>
                <a:cs typeface="Helvetica Neue"/>
                <a:sym typeface="Helvetica Neue"/>
              </a:rPr>
              <a:t> are</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complaint resolution</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product return and replacement</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help line support</a:t>
            </a:r>
          </a:p>
          <a:p>
            <a:pPr indent="-285750" lvl="1" marL="742950" marR="0" rtl="0" algn="l">
              <a:lnSpc>
                <a:spcPct val="9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warranty work</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sp>
        <p:nvSpPr>
          <p:cNvPr id="251" name="Shape 25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2" name="Shape 2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53" name="Shape 25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Cost</a:t>
            </a:r>
          </a:p>
        </p:txBody>
      </p:sp>
      <p:sp>
        <p:nvSpPr>
          <p:cNvPr id="254" name="Shape 254"/>
          <p:cNvSpPr txBox="1"/>
          <p:nvPr>
            <p:ph idx="1" type="body"/>
          </p:nvPr>
        </p:nvSpPr>
        <p:spPr>
          <a:xfrm>
            <a:off x="1828800" y="1905000"/>
            <a:ext cx="6934199" cy="9905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relative costs to find and repair an error or defect increase dramatically as we go from prevention to detection to internal failure to external failure costs.</a:t>
            </a:r>
          </a:p>
        </p:txBody>
      </p:sp>
      <p:pic>
        <p:nvPicPr>
          <p:cNvPr id="255" name="Shape 255"/>
          <p:cNvPicPr preferRelativeResize="0"/>
          <p:nvPr/>
        </p:nvPicPr>
        <p:blipFill rotWithShape="1">
          <a:blip r:embed="rId3">
            <a:alphaModFix/>
          </a:blip>
          <a:srcRect b="0" l="0" r="0" t="0"/>
          <a:stretch/>
        </p:blipFill>
        <p:spPr>
          <a:xfrm>
            <a:off x="2895600" y="2819400"/>
            <a:ext cx="4343400" cy="3533774"/>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1" name="Shape 2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62" name="Shape 26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Quality and Risk</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1" lang="en-US" sz="2000" u="none" cap="none" strike="noStrike">
                <a:solidFill>
                  <a:schemeClr val="dk1"/>
                </a:solidFill>
                <a:latin typeface="Quattrocento"/>
                <a:ea typeface="Quattrocento"/>
                <a:cs typeface="Quattrocento"/>
                <a:sym typeface="Quattrocento"/>
              </a:rPr>
              <a:t>“People bet their jobs, their comforts, their safety, their entertainment, their decisions, and their very lives on computer software. It better be right.”</a:t>
            </a:r>
            <a:r>
              <a:rPr b="0" baseline="0" i="0" lang="en-US" sz="2000" u="none" cap="none" strike="noStrike">
                <a:solidFill>
                  <a:schemeClr val="dk1"/>
                </a:solidFill>
                <a:latin typeface="Quattrocento"/>
                <a:ea typeface="Quattrocento"/>
                <a:cs typeface="Quattrocento"/>
                <a:sym typeface="Quattrocento"/>
              </a:rPr>
              <a:t> SEPA</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 Example:</a:t>
            </a:r>
          </a:p>
          <a:p>
            <a:pPr indent="-285750" lvl="1" marL="742950" marR="0" rtl="0" algn="l">
              <a:lnSpc>
                <a:spcPct val="100000"/>
              </a:lnSpc>
              <a:spcBef>
                <a:spcPts val="600"/>
              </a:spcBef>
              <a:spcAft>
                <a:spcPts val="0"/>
              </a:spcAft>
              <a:buClr>
                <a:schemeClr val="folHlink"/>
              </a:buClr>
              <a:buSzPct val="70000"/>
              <a:buFont typeface="Noto Symbol"/>
              <a:buChar char="■"/>
            </a:pPr>
            <a:r>
              <a:rPr b="0" baseline="0" i="1" lang="en-US" sz="1800" u="none" cap="none" strike="noStrike">
                <a:solidFill>
                  <a:schemeClr val="dk1"/>
                </a:solidFill>
                <a:latin typeface="Quattrocento"/>
                <a:ea typeface="Quattrocento"/>
                <a:cs typeface="Quattrocento"/>
                <a:sym typeface="Quattrocento"/>
              </a:rPr>
              <a:t>Throughout the month of November, 2000 at a hospital in Panama, 28 patients received massive overdoses of gamma rays during treatment for a variety of cancers. In the months that followed, five of these patients died from radiation poisoning and 15 others developed serious complications. What caused this tragedy?  A software package, developed by a U.S. company, was modified by hospital technicians to compute modified doses of radiation for each patient. </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Negligence and Liability</a:t>
            </a:r>
          </a:p>
        </p:txBody>
      </p:sp>
      <p:sp>
        <p:nvSpPr>
          <p:cNvPr id="271" name="Shape 27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story is all too common. A governmental or corporate entity hires a major software developer or consulting company to analyze requirements and then design and construct a software-based “system” to support some major activity.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The system might support a major corporate function (e.g., pension management) or some governmental function (e.g., healthcare administration or homeland security).</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Work begins with the best of intentions on both sides, but by the time the system is delivered, things have gone bad.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system is late, fails to deliver desired features and functions, is error-prone, and does not meet with customer approval.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Litigation ensues.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7" name="Shape 2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78" name="Shape 2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Low Quality Software</a:t>
            </a:r>
          </a:p>
        </p:txBody>
      </p:sp>
      <p:sp>
        <p:nvSpPr>
          <p:cNvPr id="279" name="Shape 2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Low quality software increases risks for both developers and end-users</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When systems are delivered late, fail to deliver functionality, and does not meet customer expectations litigation ensues</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Low quality software is easier to hack and can increase the security risks for the application once deployed</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A secure system cannot be built without focusing on quality (security, reliability, dependability) during the design phase</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Low quality software is liable to contain architectural flaws as well as implementation problems (bugs)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40" name="Shape 1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41" name="Shape 14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Software Quality</a:t>
            </a:r>
          </a:p>
        </p:txBody>
      </p:sp>
      <p:sp>
        <p:nvSpPr>
          <p:cNvPr id="142" name="Shape 14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1800" u="none" cap="none" strike="noStrike">
                <a:solidFill>
                  <a:schemeClr val="dk1"/>
                </a:solidFill>
                <a:latin typeface="Quattrocento"/>
                <a:ea typeface="Quattrocento"/>
                <a:cs typeface="Quattrocento"/>
                <a:sym typeface="Quattrocento"/>
              </a:rPr>
              <a:t>In 2005, </a:t>
            </a:r>
            <a:r>
              <a:rPr b="0" baseline="0" i="1" lang="en-US" sz="1800" u="none" cap="none" strike="noStrike">
                <a:solidFill>
                  <a:schemeClr val="dk1"/>
                </a:solidFill>
                <a:latin typeface="Quattrocento"/>
                <a:ea typeface="Quattrocento"/>
                <a:cs typeface="Quattrocento"/>
                <a:sym typeface="Quattrocento"/>
              </a:rPr>
              <a:t>ComputerWorld</a:t>
            </a:r>
            <a:r>
              <a:rPr b="0" baseline="0" i="0" lang="en-US" sz="1800" u="none" cap="none" strike="noStrike">
                <a:solidFill>
                  <a:schemeClr val="dk1"/>
                </a:solidFill>
                <a:latin typeface="Quattrocento"/>
                <a:ea typeface="Quattrocento"/>
                <a:cs typeface="Quattrocento"/>
                <a:sym typeface="Quattrocento"/>
              </a:rPr>
              <a:t> [Hil05] lamented that </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1600" u="none" cap="none" strike="noStrike">
                <a:solidFill>
                  <a:schemeClr val="folHlink"/>
                </a:solidFill>
                <a:latin typeface="Quattrocento"/>
                <a:ea typeface="Quattrocento"/>
                <a:cs typeface="Quattrocento"/>
                <a:sym typeface="Quattrocento"/>
              </a:rPr>
              <a:t>“bad software plagues nearly every organization that uses computers, causing lost work hours during computer downtime, lost or corrupted data, missed sales opportunities, high IT support and maintenance costs, and low customer satisfaction. </a:t>
            </a:r>
          </a:p>
          <a:p>
            <a:pPr indent="-342900" lvl="0" marL="342900" marR="0" rtl="0" algn="l">
              <a:lnSpc>
                <a:spcPct val="100000"/>
              </a:lnSpc>
              <a:spcBef>
                <a:spcPts val="300"/>
              </a:spcBef>
              <a:spcAft>
                <a:spcPts val="0"/>
              </a:spcAft>
              <a:buClr>
                <a:schemeClr val="folHlink"/>
              </a:buClr>
              <a:buSzPct val="75000"/>
              <a:buFont typeface="Noto Symbol"/>
              <a:buChar char="■"/>
            </a:pPr>
            <a:r>
              <a:rPr b="0" baseline="0" i="0" lang="en-US" sz="1800" u="none" cap="none" strike="noStrike">
                <a:solidFill>
                  <a:schemeClr val="dk1"/>
                </a:solidFill>
                <a:latin typeface="Quattrocento"/>
                <a:ea typeface="Quattrocento"/>
                <a:cs typeface="Quattrocento"/>
                <a:sym typeface="Quattrocento"/>
              </a:rPr>
              <a:t>A year later, </a:t>
            </a:r>
            <a:r>
              <a:rPr b="0" baseline="0" i="1" lang="en-US" sz="1800" u="none" cap="none" strike="noStrike">
                <a:solidFill>
                  <a:schemeClr val="dk1"/>
                </a:solidFill>
                <a:latin typeface="Quattrocento"/>
                <a:ea typeface="Quattrocento"/>
                <a:cs typeface="Quattrocento"/>
                <a:sym typeface="Quattrocento"/>
              </a:rPr>
              <a:t>InfoWorld</a:t>
            </a:r>
            <a:r>
              <a:rPr b="0" baseline="0" i="0" lang="en-US" sz="1800" u="none" cap="none" strike="noStrike">
                <a:solidFill>
                  <a:schemeClr val="dk1"/>
                </a:solidFill>
                <a:latin typeface="Quattrocento"/>
                <a:ea typeface="Quattrocento"/>
                <a:cs typeface="Quattrocento"/>
                <a:sym typeface="Quattrocento"/>
              </a:rPr>
              <a:t> [Fos06] wrote about the </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1600" u="none" cap="none" strike="noStrike">
                <a:solidFill>
                  <a:schemeClr val="folHlink"/>
                </a:solidFill>
                <a:latin typeface="Quattrocento"/>
                <a:ea typeface="Quattrocento"/>
                <a:cs typeface="Quattrocento"/>
                <a:sym typeface="Quattrocento"/>
              </a:rPr>
              <a:t>“the sorry state of software quality” reporting that the quality problem had not gotten any better.</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Quattrocento"/>
                <a:ea typeface="Quattrocento"/>
                <a:cs typeface="Quattrocento"/>
                <a:sym typeface="Quattrocento"/>
              </a:rPr>
              <a:t>Today, software quality remains an issue, but who is to blame? </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Quattrocento"/>
                <a:ea typeface="Quattrocento"/>
                <a:cs typeface="Quattrocento"/>
                <a:sym typeface="Quattrocento"/>
              </a:rPr>
              <a:t>Customers blame developers, arguing that sloppy practices lead to low-quality software. </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Quattrocento"/>
                <a:ea typeface="Quattrocento"/>
                <a:cs typeface="Quattrocento"/>
                <a:sym typeface="Quattrocento"/>
              </a:rPr>
              <a:t>Developers blame customers (and other stakeholders), arguing that irrational delivery dates and a continuing stream of changes force them to deliver software before it has been fully validated.</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5" name="Shape 2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86" name="Shape 28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Impact of Management Decisions</a:t>
            </a:r>
          </a:p>
        </p:txBody>
      </p:sp>
      <p:sp>
        <p:nvSpPr>
          <p:cNvPr id="287" name="Shape 2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rgbClr val="FF0000"/>
                </a:solidFill>
                <a:latin typeface="Helvetica Neue"/>
                <a:ea typeface="Helvetica Neue"/>
                <a:cs typeface="Helvetica Neue"/>
                <a:sym typeface="Helvetica Neue"/>
              </a:rPr>
              <a:t>Estimation decisions </a:t>
            </a:r>
            <a:r>
              <a:rPr b="0" baseline="0" i="0" lang="en-US" sz="2400" u="none" cap="none" strike="noStrike">
                <a:solidFill>
                  <a:schemeClr val="dk1"/>
                </a:solidFill>
                <a:latin typeface="Helvetica Neue"/>
                <a:ea typeface="Helvetica Neue"/>
                <a:cs typeface="Helvetica Neue"/>
                <a:sym typeface="Helvetica Neue"/>
              </a:rPr>
              <a:t>– irrational delivery date estimates cause teams to take short-cuts that can lead to reduced product quality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rgbClr val="FF0000"/>
                </a:solidFill>
                <a:latin typeface="Helvetica Neue"/>
                <a:ea typeface="Helvetica Neue"/>
                <a:cs typeface="Helvetica Neue"/>
                <a:sym typeface="Helvetica Neue"/>
              </a:rPr>
              <a:t>Scheduling decisions </a:t>
            </a:r>
            <a:r>
              <a:rPr b="0" baseline="0" i="0" lang="en-US" sz="2400" u="none" cap="none" strike="noStrike">
                <a:solidFill>
                  <a:schemeClr val="dk1"/>
                </a:solidFill>
                <a:latin typeface="Helvetica Neue"/>
                <a:ea typeface="Helvetica Neue"/>
                <a:cs typeface="Helvetica Neue"/>
                <a:sym typeface="Helvetica Neue"/>
              </a:rPr>
              <a:t>– failing to pay attention to task dependencies when creating the project schedule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rgbClr val="FF0000"/>
                </a:solidFill>
                <a:latin typeface="Helvetica Neue"/>
                <a:ea typeface="Helvetica Neue"/>
                <a:cs typeface="Helvetica Neue"/>
                <a:sym typeface="Helvetica Neue"/>
              </a:rPr>
              <a:t>Risk-oriented decisions </a:t>
            </a:r>
            <a:r>
              <a:rPr b="0" baseline="0" i="0" lang="en-US" sz="2400" u="none" cap="none" strike="noStrike">
                <a:solidFill>
                  <a:schemeClr val="dk1"/>
                </a:solidFill>
                <a:latin typeface="Helvetica Neue"/>
                <a:ea typeface="Helvetica Neue"/>
                <a:cs typeface="Helvetica Neue"/>
                <a:sym typeface="Helvetica Neue"/>
              </a:rPr>
              <a:t>– reacting to each crisis as it arises rather than building in mechanisms to monitor risks may result in products having reduced quality</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3" name="Shape 2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94" name="Shape 294"/>
          <p:cNvSpPr txBox="1"/>
          <p:nvPr>
            <p:ph type="title"/>
          </p:nvPr>
        </p:nvSpPr>
        <p:spPr>
          <a:xfrm>
            <a:off x="1211262" y="10287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Achieving Software Quality 1</a:t>
            </a:r>
          </a:p>
        </p:txBody>
      </p:sp>
      <p:sp>
        <p:nvSpPr>
          <p:cNvPr id="295" name="Shape 29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Software quality is the result of good project management and solid engineering practice</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To build high quality software you must understand the problem to be solved and be capable of creating a quality design the conforms to the problem requirements</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Eliminating architectural flaws during design can improve quality</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1" name="Shape 3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302" name="Shape 302"/>
          <p:cNvSpPr txBox="1"/>
          <p:nvPr>
            <p:ph type="title"/>
          </p:nvPr>
        </p:nvSpPr>
        <p:spPr>
          <a:xfrm>
            <a:off x="1211262" y="10287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Achieving Software Quality 2</a:t>
            </a:r>
          </a:p>
        </p:txBody>
      </p:sp>
      <p:sp>
        <p:nvSpPr>
          <p:cNvPr id="303" name="Shape 30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Project management – project plan includes explicit techniques for quality and change management</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Quality control - series of inspections, reviews, and tests used to ensure conformance of a work product to its specifications</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Quality assurance - consists of the auditing and reporting procedures used to provide management with data needed to make proactive decisions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x="0" y="0"/>
          <a:ext cx="0" cy="0"/>
          <a:chOff x="0" y="0"/>
          <a:chExt cx="0" cy="0"/>
        </a:xfrm>
      </p:grpSpPr>
      <p:sp>
        <p:nvSpPr>
          <p:cNvPr id="147" name="Shape 14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48" name="Shape 14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49" name="Shape 14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Quality</a:t>
            </a:r>
          </a:p>
        </p:txBody>
      </p:sp>
      <p:sp>
        <p:nvSpPr>
          <p:cNvPr id="150" name="Shape 15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The </a:t>
            </a:r>
            <a:r>
              <a:rPr b="0" baseline="0" i="1" lang="en-US" sz="2400" u="none" cap="none" strike="noStrike">
                <a:solidFill>
                  <a:schemeClr val="dk1"/>
                </a:solidFill>
                <a:latin typeface="Helvetica Neue"/>
                <a:ea typeface="Helvetica Neue"/>
                <a:cs typeface="Helvetica Neue"/>
                <a:sym typeface="Helvetica Neue"/>
              </a:rPr>
              <a:t>American Heritage Dictionary</a:t>
            </a:r>
            <a:r>
              <a:rPr b="0" baseline="0" i="0" lang="en-US" sz="2400" u="none" cap="none" strike="noStrike">
                <a:solidFill>
                  <a:schemeClr val="dk1"/>
                </a:solidFill>
                <a:latin typeface="Helvetica Neue"/>
                <a:ea typeface="Helvetica Neue"/>
                <a:cs typeface="Helvetica Neue"/>
                <a:sym typeface="Helvetica Neue"/>
              </a:rPr>
              <a:t> defines </a:t>
            </a:r>
            <a:r>
              <a:rPr b="0" baseline="0" i="1" lang="en-US" sz="2400" u="none" cap="none" strike="noStrike">
                <a:solidFill>
                  <a:schemeClr val="dk1"/>
                </a:solidFill>
                <a:latin typeface="Helvetica Neue"/>
                <a:ea typeface="Helvetica Neue"/>
                <a:cs typeface="Helvetica Neue"/>
                <a:sym typeface="Helvetica Neue"/>
              </a:rPr>
              <a:t>quality</a:t>
            </a:r>
            <a:r>
              <a:rPr b="0" baseline="0" i="0" lang="en-US" sz="2400" u="none" cap="none" strike="noStrike">
                <a:solidFill>
                  <a:schemeClr val="dk1"/>
                </a:solidFill>
                <a:latin typeface="Helvetica Neue"/>
                <a:ea typeface="Helvetica Neue"/>
                <a:cs typeface="Helvetica Neue"/>
                <a:sym typeface="Helvetica Neue"/>
              </a:rPr>
              <a:t> as </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“a characteristic or attribute of something.”  </a:t>
            </a:r>
          </a:p>
          <a:p>
            <a:pPr indent="-342900" lvl="0" marL="342900" marR="0" rtl="0" algn="l">
              <a:lnSpc>
                <a:spcPct val="100000"/>
              </a:lnSpc>
              <a:spcBef>
                <a:spcPts val="30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For software, two kinds of quality may be encountered: </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Quality of design </a:t>
            </a:r>
            <a:r>
              <a:rPr b="0" baseline="0" i="0" lang="en-US" sz="2000" u="none" cap="none" strike="noStrike">
                <a:solidFill>
                  <a:schemeClr val="dk1"/>
                </a:solidFill>
                <a:latin typeface="Helvetica Neue"/>
                <a:ea typeface="Helvetica Neue"/>
                <a:cs typeface="Helvetica Neue"/>
                <a:sym typeface="Helvetica Neue"/>
              </a:rPr>
              <a:t>encompasses requirements, specifications, and the design of the system. </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Quality of conformance</a:t>
            </a:r>
            <a:r>
              <a:rPr b="0" baseline="0" i="0" lang="en-US" sz="2000" u="none" cap="none" strike="noStrike">
                <a:solidFill>
                  <a:schemeClr val="dk1"/>
                </a:solidFill>
                <a:latin typeface="Helvetica Neue"/>
                <a:ea typeface="Helvetica Neue"/>
                <a:cs typeface="Helvetica Neue"/>
                <a:sym typeface="Helvetica Neue"/>
              </a:rPr>
              <a:t> is an issue focused primarily on implementation.</a:t>
            </a:r>
          </a:p>
          <a:p>
            <a:pPr indent="-285750" lvl="1" marL="742950" marR="0" rtl="0" algn="l">
              <a:lnSpc>
                <a:spcPct val="100000"/>
              </a:lnSpc>
              <a:spcBef>
                <a:spcPts val="600"/>
              </a:spcBef>
              <a:spcAft>
                <a:spcPts val="0"/>
              </a:spcAft>
              <a:buClr>
                <a:schemeClr val="folHlink"/>
              </a:buClr>
              <a:buSzPct val="70000"/>
              <a:buFont typeface="Noto Symbol"/>
              <a:buChar char="■"/>
            </a:pPr>
            <a:r>
              <a:rPr b="0" baseline="0" i="0" lang="en-US" sz="2000" u="none" cap="none" strike="noStrike">
                <a:solidFill>
                  <a:schemeClr val="folHlink"/>
                </a:solidFill>
                <a:latin typeface="Helvetica Neue"/>
                <a:ea typeface="Helvetica Neue"/>
                <a:cs typeface="Helvetica Neue"/>
                <a:sym typeface="Helvetica Neue"/>
              </a:rPr>
              <a:t>User satisfaction = compliant product + good quality + delivery within budget and schedule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56" name="Shape 15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57" name="Shape 157"/>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Quality—A Philosophical View</a:t>
            </a:r>
          </a:p>
        </p:txBody>
      </p:sp>
      <p:sp>
        <p:nvSpPr>
          <p:cNvPr id="158" name="Shape 15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Robert Persig [Per74] commented on the thing we call </a:t>
            </a:r>
            <a:r>
              <a:rPr b="0" baseline="0" i="1" lang="en-US" sz="2000" u="none" cap="none" strike="noStrike">
                <a:solidFill>
                  <a:schemeClr val="dk1"/>
                </a:solidFill>
                <a:latin typeface="Quattrocento"/>
                <a:ea typeface="Quattrocento"/>
                <a:cs typeface="Quattrocento"/>
                <a:sym typeface="Quattrocento"/>
              </a:rPr>
              <a:t>quality</a:t>
            </a:r>
            <a:r>
              <a:rPr b="0" baseline="0" i="0" lang="en-US" sz="2000" u="none" cap="none" strike="noStrike">
                <a:solidFill>
                  <a:schemeClr val="dk1"/>
                </a:solidFill>
                <a:latin typeface="Quattrocento"/>
                <a:ea typeface="Quattrocento"/>
                <a:cs typeface="Quattrocento"/>
                <a:sym typeface="Quattrocento"/>
              </a:rPr>
              <a:t>:</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800" u="none" cap="none" strike="noStrike">
                <a:solidFill>
                  <a:schemeClr val="dk1"/>
                </a:solidFill>
                <a:latin typeface="Times New Roman"/>
                <a:ea typeface="Times New Roman"/>
                <a:cs typeface="Times New Roman"/>
                <a:sym typeface="Times New Roman"/>
              </a:rPr>
              <a:t>Quality . . . you know what it is, yet you don't know what it is. But that's self-contradictory. But some things are better than others, that is, they have more quality. But when you try to say what the quality is, apart from the things that have it, it all goes poof! There's nothing to talk about. But if you can't say what Quality is, how do you know what it is, or how do you know that it even exists? If no one knows what it is, then for all practical purposes it doesn't exist at all. But for all practical purposes it really does exist. What else are the grades based on? Why else would people pay fortunes for some things and throw others in the trash pile? Obviously some things are better than others . . . but what's the betterness? . . . So round and round you go, spinning mental wheels and nowhere finding anyplace to get traction. What the hell is Quality? What is it?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2" name="Shape 162"/>
        <p:cNvGrpSpPr/>
        <p:nvPr/>
      </p:nvGrpSpPr>
      <p:grpSpPr>
        <a:xfrm>
          <a:off x="0" y="0"/>
          <a:ext cx="0" cy="0"/>
          <a:chOff x="0" y="0"/>
          <a:chExt cx="0" cy="0"/>
        </a:xfrm>
      </p:grpSpPr>
      <p:sp>
        <p:nvSpPr>
          <p:cNvPr id="163" name="Shape 16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64" name="Shape 16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65" name="Shape 16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Quality—A Pragmatic View</a:t>
            </a:r>
          </a:p>
        </p:txBody>
      </p:sp>
      <p:sp>
        <p:nvSpPr>
          <p:cNvPr id="166" name="Shape 16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a:t>
            </a:r>
            <a:r>
              <a:rPr b="0" baseline="0" i="1" lang="en-US" sz="2000" u="none" cap="none" strike="noStrike">
                <a:solidFill>
                  <a:schemeClr val="folHlink"/>
                </a:solidFill>
                <a:latin typeface="Quattrocento"/>
                <a:ea typeface="Quattrocento"/>
                <a:cs typeface="Quattrocento"/>
                <a:sym typeface="Quattrocento"/>
              </a:rPr>
              <a:t>transcendental view</a:t>
            </a:r>
            <a:r>
              <a:rPr b="0" baseline="0" i="0" lang="en-US" sz="2000" u="none" cap="none" strike="noStrike">
                <a:solidFill>
                  <a:schemeClr val="dk1"/>
                </a:solidFill>
                <a:latin typeface="Quattrocento"/>
                <a:ea typeface="Quattrocento"/>
                <a:cs typeface="Quattrocento"/>
                <a:sym typeface="Quattrocento"/>
              </a:rPr>
              <a:t> argues (like Persig) that quality is something that you immediately recognize, but cannot explicitly define.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a:t>
            </a:r>
            <a:r>
              <a:rPr b="0" baseline="0" i="1" lang="en-US" sz="2000" u="none" cap="none" strike="noStrike">
                <a:solidFill>
                  <a:schemeClr val="folHlink"/>
                </a:solidFill>
                <a:latin typeface="Quattrocento"/>
                <a:ea typeface="Quattrocento"/>
                <a:cs typeface="Quattrocento"/>
                <a:sym typeface="Quattrocento"/>
              </a:rPr>
              <a:t>user view</a:t>
            </a:r>
            <a:r>
              <a:rPr b="0" baseline="0" i="0" lang="en-US" sz="2000" u="none" cap="none" strike="noStrike">
                <a:solidFill>
                  <a:schemeClr val="dk1"/>
                </a:solidFill>
                <a:latin typeface="Quattrocento"/>
                <a:ea typeface="Quattrocento"/>
                <a:cs typeface="Quattrocento"/>
                <a:sym typeface="Quattrocento"/>
              </a:rPr>
              <a:t> sees quality in terms of an end-user’s specific goals. If a product meets those goals, it exhibits quality.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a:t>
            </a:r>
            <a:r>
              <a:rPr b="0" baseline="0" i="1" lang="en-US" sz="2000" u="none" cap="none" strike="noStrike">
                <a:solidFill>
                  <a:schemeClr val="folHlink"/>
                </a:solidFill>
                <a:latin typeface="Quattrocento"/>
                <a:ea typeface="Quattrocento"/>
                <a:cs typeface="Quattrocento"/>
                <a:sym typeface="Quattrocento"/>
              </a:rPr>
              <a:t>manufacturer’s view</a:t>
            </a:r>
            <a:r>
              <a:rPr b="0" baseline="0" i="0" lang="en-US" sz="2000" u="none" cap="none" strike="noStrike">
                <a:solidFill>
                  <a:schemeClr val="folHlink"/>
                </a:solidFill>
                <a:latin typeface="Quattrocento"/>
                <a:ea typeface="Quattrocento"/>
                <a:cs typeface="Quattrocento"/>
                <a:sym typeface="Quattrocento"/>
              </a:rPr>
              <a:t> </a:t>
            </a:r>
            <a:r>
              <a:rPr b="0" baseline="0" i="0" lang="en-US" sz="2000" u="none" cap="none" strike="noStrike">
                <a:solidFill>
                  <a:schemeClr val="dk1"/>
                </a:solidFill>
                <a:latin typeface="Quattrocento"/>
                <a:ea typeface="Quattrocento"/>
                <a:cs typeface="Quattrocento"/>
                <a:sym typeface="Quattrocento"/>
              </a:rPr>
              <a:t>defines quality in terms of the original specification of the product. If the product conforms to the spec, it exhibits quality.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a:t>
            </a:r>
            <a:r>
              <a:rPr b="0" baseline="0" i="1" lang="en-US" sz="2000" u="none" cap="none" strike="noStrike">
                <a:solidFill>
                  <a:schemeClr val="folHlink"/>
                </a:solidFill>
                <a:latin typeface="Quattrocento"/>
                <a:ea typeface="Quattrocento"/>
                <a:cs typeface="Quattrocento"/>
                <a:sym typeface="Quattrocento"/>
              </a:rPr>
              <a:t>product view</a:t>
            </a:r>
            <a:r>
              <a:rPr b="0" baseline="0" i="0" lang="en-US" sz="2000" u="none" cap="none" strike="noStrike">
                <a:solidFill>
                  <a:schemeClr val="dk1"/>
                </a:solidFill>
                <a:latin typeface="Quattrocento"/>
                <a:ea typeface="Quattrocento"/>
                <a:cs typeface="Quattrocento"/>
                <a:sym typeface="Quattrocento"/>
              </a:rPr>
              <a:t> suggests that quality can be tied to inherent characteristics (e.g., functions and features) of a product.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Finally, the </a:t>
            </a:r>
            <a:r>
              <a:rPr b="0" baseline="0" i="1" lang="en-US" sz="2000" u="none" cap="none" strike="noStrike">
                <a:solidFill>
                  <a:schemeClr val="folHlink"/>
                </a:solidFill>
                <a:latin typeface="Quattrocento"/>
                <a:ea typeface="Quattrocento"/>
                <a:cs typeface="Quattrocento"/>
                <a:sym typeface="Quattrocento"/>
              </a:rPr>
              <a:t>value-based view</a:t>
            </a:r>
            <a:r>
              <a:rPr b="0" baseline="0" i="0" lang="en-US" sz="2000" u="none" cap="none" strike="noStrike">
                <a:solidFill>
                  <a:schemeClr val="dk1"/>
                </a:solidFill>
                <a:latin typeface="Quattrocento"/>
                <a:ea typeface="Quattrocento"/>
                <a:cs typeface="Quattrocento"/>
                <a:sym typeface="Quattrocento"/>
              </a:rPr>
              <a:t> measures quality based on how much a customer is willing to pay for a product. In reality, quality encompasses all of these views and more.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72" name="Shape 17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73" name="Shape 17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Software Quality</a:t>
            </a:r>
          </a:p>
        </p:txBody>
      </p:sp>
      <p:sp>
        <p:nvSpPr>
          <p:cNvPr id="174" name="Shape 17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Software quality can be defined as: </a:t>
            </a:r>
          </a:p>
          <a:p>
            <a:pPr indent="-285750" lvl="1" marL="742950" marR="0" rtl="0" algn="l">
              <a:lnSpc>
                <a:spcPct val="100000"/>
              </a:lnSpc>
              <a:spcBef>
                <a:spcPts val="300"/>
              </a:spcBef>
              <a:spcAft>
                <a:spcPts val="0"/>
              </a:spcAft>
              <a:buClr>
                <a:schemeClr val="folHlink"/>
              </a:buClr>
              <a:buSzPct val="70000"/>
              <a:buFont typeface="Noto Symbol"/>
              <a:buChar char="■"/>
            </a:pPr>
            <a:r>
              <a:rPr b="0" baseline="0" i="1" lang="en-US" sz="2000" u="none" cap="none" strike="noStrike">
                <a:solidFill>
                  <a:schemeClr val="folHlink"/>
                </a:solidFill>
                <a:latin typeface="Quattrocento"/>
                <a:ea typeface="Quattrocento"/>
                <a:cs typeface="Quattrocento"/>
                <a:sym typeface="Quattrocento"/>
              </a:rPr>
              <a:t>An effective software process applied in a manner that creates a useful product that provides measurable value for those who produce it and those who use it.</a:t>
            </a:r>
          </a:p>
          <a:p>
            <a:pPr indent="-342900" lvl="0" marL="342900" marR="0" rtl="0" algn="l">
              <a:lnSpc>
                <a:spcPct val="100000"/>
              </a:lnSpc>
              <a:spcBef>
                <a:spcPts val="300"/>
              </a:spcBef>
              <a:spcAft>
                <a:spcPts val="0"/>
              </a:spcAft>
              <a:buClr>
                <a:schemeClr val="folHlink"/>
              </a:buClr>
              <a:buSzPct val="75000"/>
              <a:buFont typeface="Noto Symbol"/>
              <a:buChar char="■"/>
            </a:pPr>
            <a:r>
              <a:rPr b="0" baseline="0" i="0" lang="en-US" sz="2400" u="none" cap="none" strike="noStrike">
                <a:solidFill>
                  <a:schemeClr val="dk1"/>
                </a:solidFill>
                <a:latin typeface="Times New Roman"/>
                <a:ea typeface="Times New Roman"/>
                <a:cs typeface="Times New Roman"/>
                <a:sym typeface="Times New Roman"/>
              </a:rPr>
              <a:t> This definition has been adapted from [Bes04] and replaces a more manufacturing-oriented view presented in earlier editions of this book.</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x="0" y="0"/>
          <a:ext cx="0" cy="0"/>
          <a:chOff x="0" y="0"/>
          <a:chExt cx="0" cy="0"/>
        </a:xfrm>
      </p:grpSpPr>
      <p:sp>
        <p:nvSpPr>
          <p:cNvPr id="179" name="Shape 17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80" name="Shape 18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81" name="Shape 18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Effective Software Process</a:t>
            </a:r>
          </a:p>
        </p:txBody>
      </p:sp>
      <p:sp>
        <p:nvSpPr>
          <p:cNvPr id="182" name="Shape 18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An </a:t>
            </a:r>
            <a:r>
              <a:rPr b="0" baseline="0" i="1" lang="en-US" sz="2000" u="none" cap="none" strike="noStrike">
                <a:solidFill>
                  <a:schemeClr val="folHlink"/>
                </a:solidFill>
                <a:latin typeface="Quattrocento"/>
                <a:ea typeface="Quattrocento"/>
                <a:cs typeface="Quattrocento"/>
                <a:sym typeface="Quattrocento"/>
              </a:rPr>
              <a:t>effective software process</a:t>
            </a:r>
            <a:r>
              <a:rPr b="0" baseline="0" i="0" lang="en-US" sz="2000" u="none" cap="none" strike="noStrike">
                <a:solidFill>
                  <a:schemeClr val="dk1"/>
                </a:solidFill>
                <a:latin typeface="Quattrocento"/>
                <a:ea typeface="Quattrocento"/>
                <a:cs typeface="Quattrocento"/>
                <a:sym typeface="Quattrocento"/>
              </a:rPr>
              <a:t> establishes the infrastructure that supports any effort at building a high quality software product. </a:t>
            </a:r>
          </a:p>
          <a:p>
            <a:pPr indent="-342900" lvl="0" marL="342900" marR="0" rtl="0" algn="l">
              <a:lnSpc>
                <a:spcPct val="10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management aspects of process create the checks and balances that help avoid project chaos—a key contributor to poor quality.</a:t>
            </a:r>
          </a:p>
          <a:p>
            <a:pPr indent="-342900" lvl="0" marL="342900" marR="0" rtl="0" algn="l">
              <a:lnSpc>
                <a:spcPct val="10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 Software engineering practices allow the developer to analyze the problem and design a solid solution—both critical to building high quality software. </a:t>
            </a:r>
          </a:p>
          <a:p>
            <a:pPr indent="-342900" lvl="0" marL="342900" marR="0" rtl="0" algn="l">
              <a:lnSpc>
                <a:spcPct val="10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Finally, umbrella activities such as change management and technical reviews have as much to do with quality as any other part of software engineering practice.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x="0" y="0"/>
          <a:ext cx="0" cy="0"/>
          <a:chOff x="0" y="0"/>
          <a:chExt cx="0" cy="0"/>
        </a:xfrm>
      </p:grpSpPr>
      <p:sp>
        <p:nvSpPr>
          <p:cNvPr id="187" name="Shape 18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88" name="Shape 18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89" name="Shape 18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Useful Product</a:t>
            </a:r>
          </a:p>
        </p:txBody>
      </p:sp>
      <p:sp>
        <p:nvSpPr>
          <p:cNvPr id="190" name="Shape 19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A </a:t>
            </a:r>
            <a:r>
              <a:rPr b="0" baseline="0" i="1" lang="en-US" sz="2400" u="none" cap="none" strike="noStrike">
                <a:solidFill>
                  <a:schemeClr val="folHlink"/>
                </a:solidFill>
                <a:latin typeface="Quattrocento"/>
                <a:ea typeface="Quattrocento"/>
                <a:cs typeface="Quattrocento"/>
                <a:sym typeface="Quattrocento"/>
              </a:rPr>
              <a:t>useful product</a:t>
            </a:r>
            <a:r>
              <a:rPr b="0" baseline="0" i="1" lang="en-US" sz="2400" u="none" cap="none" strike="noStrike">
                <a:solidFill>
                  <a:schemeClr val="dk1"/>
                </a:solidFill>
                <a:latin typeface="Quattrocento"/>
                <a:ea typeface="Quattrocento"/>
                <a:cs typeface="Quattrocento"/>
                <a:sym typeface="Quattrocento"/>
              </a:rPr>
              <a:t> </a:t>
            </a:r>
            <a:r>
              <a:rPr b="0" baseline="0" i="0" lang="en-US" sz="2400" u="none" cap="none" strike="noStrike">
                <a:solidFill>
                  <a:schemeClr val="dk1"/>
                </a:solidFill>
                <a:latin typeface="Quattrocento"/>
                <a:ea typeface="Quattrocento"/>
                <a:cs typeface="Quattrocento"/>
                <a:sym typeface="Quattrocento"/>
              </a:rPr>
              <a:t>delivers the content, functions, and features that the end-user desires</a:t>
            </a:r>
          </a:p>
          <a:p>
            <a:pPr indent="-342900" lvl="0" marL="342900" marR="0" rtl="0" algn="l">
              <a:lnSpc>
                <a:spcPct val="100000"/>
              </a:lnSpc>
              <a:spcBef>
                <a:spcPts val="60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But as important, it delivers these assets in a reliable, error free way. </a:t>
            </a:r>
          </a:p>
          <a:p>
            <a:pPr indent="-342900" lvl="0" marL="342900" marR="0" rtl="0" algn="l">
              <a:lnSpc>
                <a:spcPct val="100000"/>
              </a:lnSpc>
              <a:spcBef>
                <a:spcPts val="60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A useful product always satisfies those requirements that have been explicitly stated by stakeholders. </a:t>
            </a:r>
          </a:p>
          <a:p>
            <a:pPr indent="-342900" lvl="0" marL="342900" marR="0" rtl="0" algn="l">
              <a:lnSpc>
                <a:spcPct val="100000"/>
              </a:lnSpc>
              <a:spcBef>
                <a:spcPts val="60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In addition, it satisfies a set of implicit requirements (e.g., ease of use) that are expected of all high quality software.</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96" name="Shape 1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97" name="Shape 19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Adding Value</a:t>
            </a:r>
          </a:p>
        </p:txBody>
      </p:sp>
      <p:sp>
        <p:nvSpPr>
          <p:cNvPr id="198" name="Shape 198"/>
          <p:cNvSpPr txBox="1"/>
          <p:nvPr>
            <p:ph idx="1" type="body"/>
          </p:nvPr>
        </p:nvSpPr>
        <p:spPr>
          <a:xfrm>
            <a:off x="1828800" y="18288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By</a:t>
            </a:r>
            <a:r>
              <a:rPr b="0" baseline="0" i="1" lang="en-US" sz="2000" u="none" cap="none" strike="noStrike">
                <a:solidFill>
                  <a:schemeClr val="folHlink"/>
                </a:solidFill>
                <a:latin typeface="Quattrocento"/>
                <a:ea typeface="Quattrocento"/>
                <a:cs typeface="Quattrocento"/>
                <a:sym typeface="Quattrocento"/>
              </a:rPr>
              <a:t> adding value for both the producer and user</a:t>
            </a:r>
            <a:r>
              <a:rPr b="0" baseline="0" i="0" lang="en-US" sz="2000" u="none" cap="none" strike="noStrike">
                <a:solidFill>
                  <a:schemeClr val="dk1"/>
                </a:solidFill>
                <a:latin typeface="Quattrocento"/>
                <a:ea typeface="Quattrocento"/>
                <a:cs typeface="Quattrocento"/>
                <a:sym typeface="Quattrocento"/>
              </a:rPr>
              <a:t> of a software product, high quality software provides benefits for the software organization and the end-user community.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software organization gains added value because high quality software requires less maintenance effort, fewer bug fixes, and reduced customer support.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user community gains added value because the application provides a useful capability in a way that expedites some business process. </a:t>
            </a:r>
          </a:p>
          <a:p>
            <a:pPr indent="-342900" lvl="0" marL="342900" marR="0" rtl="0" algn="l">
              <a:lnSpc>
                <a:spcPct val="90000"/>
              </a:lnSpc>
              <a:spcBef>
                <a:spcPts val="6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The end result is: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(1) greater software product revenue,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(2) better profitability when an application supports a business process, and/or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(3) improved availability of information that is crucial for the business.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