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y="6858000" cx="9144000"/>
  <p:notesSz cx="6858000" cy="9144000"/>
  <p:embeddedFontLst>
    <p:embeddedFont>
      <p:font typeface="Quattrocento"/>
      <p:regular r:id="rId33"/>
      <p:bold r:id="rId34"/>
    </p:embeddedFont>
    <p:embeddedFont>
      <p:font typeface="Helvetica Neue"/>
      <p:regular r:id="rId35"/>
      <p:bold r:id="rId36"/>
      <p:italic r:id="rId37"/>
      <p:boldItalic r:id="rId38"/>
    </p:embeddedFont>
  </p:embeddedFontLst>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Quattrocento-regular.fntdata"/><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HelveticaNeue-regular.fntdata"/><Relationship Id="rId12" Type="http://schemas.openxmlformats.org/officeDocument/2006/relationships/slide" Target="slides/slide6.xml"/><Relationship Id="rId34" Type="http://schemas.openxmlformats.org/officeDocument/2006/relationships/font" Target="fonts/Quattrocento-bold.fntdata"/><Relationship Id="rId15" Type="http://schemas.openxmlformats.org/officeDocument/2006/relationships/slide" Target="slides/slide9.xml"/><Relationship Id="rId37" Type="http://schemas.openxmlformats.org/officeDocument/2006/relationships/font" Target="fonts/HelveticaNeue-italic.fntdata"/><Relationship Id="rId14" Type="http://schemas.openxmlformats.org/officeDocument/2006/relationships/slide" Target="slides/slide8.xml"/><Relationship Id="rId36" Type="http://schemas.openxmlformats.org/officeDocument/2006/relationships/font" Target="fonts/HelveticaNeue-bold.fntdata"/><Relationship Id="rId17" Type="http://schemas.openxmlformats.org/officeDocument/2006/relationships/slide" Target="slides/slide11.xml"/><Relationship Id="rId16" Type="http://schemas.openxmlformats.org/officeDocument/2006/relationships/slide" Target="slides/slide10.xml"/><Relationship Id="rId38" Type="http://schemas.openxmlformats.org/officeDocument/2006/relationships/font" Target="fonts/HelveticaNeue-boldItalic.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x="0" y="0"/>
          <a:ext cx="0" cy="0"/>
          <a:chOff x="0" y="0"/>
          <a:chExt cx="0" cy="0"/>
        </a:xfrm>
      </p:grpSpPr>
      <p:sp>
        <p:nvSpPr>
          <p:cNvPr id="2" name="Shape 2"/>
          <p:cNvSpPr txBox="1"/>
          <p:nvPr>
            <p:ph idx="2" type="hdr"/>
          </p:nvPr>
        </p:nvSpPr>
        <p:spPr>
          <a:xfrm>
            <a:off x="0" y="0"/>
            <a:ext cx="2971799" cy="457200"/>
          </a:xfrm>
          <a:prstGeom prst="rect">
            <a:avLst/>
          </a:prstGeom>
          <a:noFill/>
          <a:ln>
            <a:noFill/>
          </a:ln>
        </p:spPr>
        <p:txBody>
          <a:bodyPr anchorCtr="0" anchor="t"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3" name="Shape 3"/>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4" name="Shape 4"/>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5" name="Shape 5"/>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7" name="Shape 7"/>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baseline="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37" name="Shape 1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6" name="Shape 226"/>
        <p:cNvGrpSpPr/>
        <p:nvPr/>
      </p:nvGrpSpPr>
      <p:grpSpPr>
        <a:xfrm>
          <a:off x="0" y="0"/>
          <a:ext cx="0" cy="0"/>
          <a:chOff x="0" y="0"/>
          <a:chExt cx="0" cy="0"/>
        </a:xfrm>
      </p:grpSpPr>
      <p:sp>
        <p:nvSpPr>
          <p:cNvPr id="227" name="Shape 227"/>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28" name="Shape 22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4" name="Shape 234"/>
        <p:cNvGrpSpPr/>
        <p:nvPr/>
      </p:nvGrpSpPr>
      <p:grpSpPr>
        <a:xfrm>
          <a:off x="0" y="0"/>
          <a:ext cx="0" cy="0"/>
          <a:chOff x="0" y="0"/>
          <a:chExt cx="0" cy="0"/>
        </a:xfrm>
      </p:grpSpPr>
      <p:sp>
        <p:nvSpPr>
          <p:cNvPr id="235" name="Shape 235"/>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36" name="Shape 23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2" name="Shape 242"/>
        <p:cNvGrpSpPr/>
        <p:nvPr/>
      </p:nvGrpSpPr>
      <p:grpSpPr>
        <a:xfrm>
          <a:off x="0" y="0"/>
          <a:ext cx="0" cy="0"/>
          <a:chOff x="0" y="0"/>
          <a:chExt cx="0" cy="0"/>
        </a:xfrm>
      </p:grpSpPr>
      <p:sp>
        <p:nvSpPr>
          <p:cNvPr id="243" name="Shape 243"/>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44" name="Shape 24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1" name="Shape 251"/>
        <p:cNvGrpSpPr/>
        <p:nvPr/>
      </p:nvGrpSpPr>
      <p:grpSpPr>
        <a:xfrm>
          <a:off x="0" y="0"/>
          <a:ext cx="0" cy="0"/>
          <a:chOff x="0" y="0"/>
          <a:chExt cx="0" cy="0"/>
        </a:xfrm>
      </p:grpSpPr>
      <p:sp>
        <p:nvSpPr>
          <p:cNvPr id="252" name="Shape 25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53" name="Shape 25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9" name="Shape 259"/>
        <p:cNvGrpSpPr/>
        <p:nvPr/>
      </p:nvGrpSpPr>
      <p:grpSpPr>
        <a:xfrm>
          <a:off x="0" y="0"/>
          <a:ext cx="0" cy="0"/>
          <a:chOff x="0" y="0"/>
          <a:chExt cx="0" cy="0"/>
        </a:xfrm>
      </p:grpSpPr>
      <p:sp>
        <p:nvSpPr>
          <p:cNvPr id="260" name="Shape 26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61" name="Shape 26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7" name="Shape 267"/>
        <p:cNvGrpSpPr/>
        <p:nvPr/>
      </p:nvGrpSpPr>
      <p:grpSpPr>
        <a:xfrm>
          <a:off x="0" y="0"/>
          <a:ext cx="0" cy="0"/>
          <a:chOff x="0" y="0"/>
          <a:chExt cx="0" cy="0"/>
        </a:xfrm>
      </p:grpSpPr>
      <p:sp>
        <p:nvSpPr>
          <p:cNvPr id="268" name="Shape 26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69" name="Shape 2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5" name="Shape 275"/>
        <p:cNvGrpSpPr/>
        <p:nvPr/>
      </p:nvGrpSpPr>
      <p:grpSpPr>
        <a:xfrm>
          <a:off x="0" y="0"/>
          <a:ext cx="0" cy="0"/>
          <a:chOff x="0" y="0"/>
          <a:chExt cx="0" cy="0"/>
        </a:xfrm>
      </p:grpSpPr>
      <p:sp>
        <p:nvSpPr>
          <p:cNvPr id="276" name="Shape 27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77" name="Shape 2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3" name="Shape 283"/>
        <p:cNvGrpSpPr/>
        <p:nvPr/>
      </p:nvGrpSpPr>
      <p:grpSpPr>
        <a:xfrm>
          <a:off x="0" y="0"/>
          <a:ext cx="0" cy="0"/>
          <a:chOff x="0" y="0"/>
          <a:chExt cx="0" cy="0"/>
        </a:xfrm>
      </p:grpSpPr>
      <p:sp>
        <p:nvSpPr>
          <p:cNvPr id="284" name="Shape 28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85" name="Shape 2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1" name="Shape 291"/>
        <p:cNvGrpSpPr/>
        <p:nvPr/>
      </p:nvGrpSpPr>
      <p:grpSpPr>
        <a:xfrm>
          <a:off x="0" y="0"/>
          <a:ext cx="0" cy="0"/>
          <a:chOff x="0" y="0"/>
          <a:chExt cx="0" cy="0"/>
        </a:xfrm>
      </p:grpSpPr>
      <p:sp>
        <p:nvSpPr>
          <p:cNvPr id="292" name="Shape 29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93" name="Shape 2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9" name="Shape 299"/>
        <p:cNvGrpSpPr/>
        <p:nvPr/>
      </p:nvGrpSpPr>
      <p:grpSpPr>
        <a:xfrm>
          <a:off x="0" y="0"/>
          <a:ext cx="0" cy="0"/>
          <a:chOff x="0" y="0"/>
          <a:chExt cx="0" cy="0"/>
        </a:xfrm>
      </p:grpSpPr>
      <p:sp>
        <p:nvSpPr>
          <p:cNvPr id="300" name="Shape 30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01" name="Shape 3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7" name="Shape 307"/>
        <p:cNvGrpSpPr/>
        <p:nvPr/>
      </p:nvGrpSpPr>
      <p:grpSpPr>
        <a:xfrm>
          <a:off x="0" y="0"/>
          <a:ext cx="0" cy="0"/>
          <a:chOff x="0" y="0"/>
          <a:chExt cx="0" cy="0"/>
        </a:xfrm>
      </p:grpSpPr>
      <p:sp>
        <p:nvSpPr>
          <p:cNvPr id="308" name="Shape 30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09" name="Shape 3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5" name="Shape 315"/>
        <p:cNvGrpSpPr/>
        <p:nvPr/>
      </p:nvGrpSpPr>
      <p:grpSpPr>
        <a:xfrm>
          <a:off x="0" y="0"/>
          <a:ext cx="0" cy="0"/>
          <a:chOff x="0" y="0"/>
          <a:chExt cx="0" cy="0"/>
        </a:xfrm>
      </p:grpSpPr>
      <p:sp>
        <p:nvSpPr>
          <p:cNvPr id="316" name="Shape 31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17" name="Shape 3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3" name="Shape 323"/>
        <p:cNvGrpSpPr/>
        <p:nvPr/>
      </p:nvGrpSpPr>
      <p:grpSpPr>
        <a:xfrm>
          <a:off x="0" y="0"/>
          <a:ext cx="0" cy="0"/>
          <a:chOff x="0" y="0"/>
          <a:chExt cx="0" cy="0"/>
        </a:xfrm>
      </p:grpSpPr>
      <p:sp>
        <p:nvSpPr>
          <p:cNvPr id="324" name="Shape 32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25" name="Shape 3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1" name="Shape 331"/>
        <p:cNvGrpSpPr/>
        <p:nvPr/>
      </p:nvGrpSpPr>
      <p:grpSpPr>
        <a:xfrm>
          <a:off x="0" y="0"/>
          <a:ext cx="0" cy="0"/>
          <a:chOff x="0" y="0"/>
          <a:chExt cx="0" cy="0"/>
        </a:xfrm>
      </p:grpSpPr>
      <p:sp>
        <p:nvSpPr>
          <p:cNvPr id="332" name="Shape 33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33" name="Shape 3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9" name="Shape 339"/>
        <p:cNvGrpSpPr/>
        <p:nvPr/>
      </p:nvGrpSpPr>
      <p:grpSpPr>
        <a:xfrm>
          <a:off x="0" y="0"/>
          <a:ext cx="0" cy="0"/>
          <a:chOff x="0" y="0"/>
          <a:chExt cx="0" cy="0"/>
        </a:xfrm>
      </p:grpSpPr>
      <p:sp>
        <p:nvSpPr>
          <p:cNvPr id="340" name="Shape 34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41" name="Shape 3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7" name="Shape 347"/>
        <p:cNvGrpSpPr/>
        <p:nvPr/>
      </p:nvGrpSpPr>
      <p:grpSpPr>
        <a:xfrm>
          <a:off x="0" y="0"/>
          <a:ext cx="0" cy="0"/>
          <a:chOff x="0" y="0"/>
          <a:chExt cx="0" cy="0"/>
        </a:xfrm>
      </p:grpSpPr>
      <p:sp>
        <p:nvSpPr>
          <p:cNvPr id="348" name="Shape 34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49" name="Shape 3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5" name="Shape 355"/>
        <p:cNvGrpSpPr/>
        <p:nvPr/>
      </p:nvGrpSpPr>
      <p:grpSpPr>
        <a:xfrm>
          <a:off x="0" y="0"/>
          <a:ext cx="0" cy="0"/>
          <a:chOff x="0" y="0"/>
          <a:chExt cx="0" cy="0"/>
        </a:xfrm>
      </p:grpSpPr>
      <p:sp>
        <p:nvSpPr>
          <p:cNvPr id="356" name="Shape 35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57" name="Shape 3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6" name="Shape 156"/>
        <p:cNvGrpSpPr/>
        <p:nvPr/>
      </p:nvGrpSpPr>
      <p:grpSpPr>
        <a:xfrm>
          <a:off x="0" y="0"/>
          <a:ext cx="0" cy="0"/>
          <a:chOff x="0" y="0"/>
          <a:chExt cx="0" cy="0"/>
        </a:xfrm>
      </p:grpSpPr>
      <p:sp>
        <p:nvSpPr>
          <p:cNvPr id="157" name="Shape 157"/>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58" name="Shape 1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66" name="Shape 1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80" name="Shape 1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93" name="Shape 1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2" name="Shape 202"/>
        <p:cNvGrpSpPr/>
        <p:nvPr/>
      </p:nvGrpSpPr>
      <p:grpSpPr>
        <a:xfrm>
          <a:off x="0" y="0"/>
          <a:ext cx="0" cy="0"/>
          <a:chOff x="0" y="0"/>
          <a:chExt cx="0" cy="0"/>
        </a:xfrm>
      </p:grpSpPr>
      <p:sp>
        <p:nvSpPr>
          <p:cNvPr id="203" name="Shape 203"/>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04" name="Shape 20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0" name="Shape 210"/>
        <p:cNvGrpSpPr/>
        <p:nvPr/>
      </p:nvGrpSpPr>
      <p:grpSpPr>
        <a:xfrm>
          <a:off x="0" y="0"/>
          <a:ext cx="0" cy="0"/>
          <a:chOff x="0" y="0"/>
          <a:chExt cx="0" cy="0"/>
        </a:xfrm>
      </p:grpSpPr>
      <p:sp>
        <p:nvSpPr>
          <p:cNvPr id="211" name="Shape 211"/>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12" name="Shape 21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8" name="Shape 218"/>
        <p:cNvGrpSpPr/>
        <p:nvPr/>
      </p:nvGrpSpPr>
      <p:grpSpPr>
        <a:xfrm>
          <a:off x="0" y="0"/>
          <a:ext cx="0" cy="0"/>
          <a:chOff x="0" y="0"/>
          <a:chExt cx="0" cy="0"/>
        </a:xfrm>
      </p:grpSpPr>
      <p:sp>
        <p:nvSpPr>
          <p:cNvPr id="219" name="Shape 219"/>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20" name="Shape 22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6" name="Shape 76"/>
        <p:cNvGrpSpPr/>
        <p:nvPr/>
      </p:nvGrpSpPr>
      <p:grpSpPr>
        <a:xfrm>
          <a:off x="0" y="0"/>
          <a:ext cx="0" cy="0"/>
          <a:chOff x="0" y="0"/>
          <a:chExt cx="0" cy="0"/>
        </a:xfrm>
      </p:grpSpPr>
      <p:sp>
        <p:nvSpPr>
          <p:cNvPr id="77" name="Shape 7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78" name="Shape 78"/>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79" name="Shape 7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80" name="Shape 8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4" name="Shape 124"/>
        <p:cNvGrpSpPr/>
        <p:nvPr/>
      </p:nvGrpSpPr>
      <p:grpSpPr>
        <a:xfrm>
          <a:off x="0" y="0"/>
          <a:ext cx="0" cy="0"/>
          <a:chOff x="0" y="0"/>
          <a:chExt cx="0" cy="0"/>
        </a:xfrm>
      </p:grpSpPr>
      <p:sp>
        <p:nvSpPr>
          <p:cNvPr id="125" name="Shape 125"/>
          <p:cNvSpPr txBox="1"/>
          <p:nvPr>
            <p:ph type="title"/>
          </p:nvPr>
        </p:nvSpPr>
        <p:spPr>
          <a:xfrm>
            <a:off x="722312" y="4406900"/>
            <a:ext cx="7772400" cy="1362075"/>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26" name="Shape 12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27" name="Shape 12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28" name="Shape 12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429" name="Shape 429"/>
        <p:cNvGrpSpPr/>
        <p:nvPr/>
      </p:nvGrpSpPr>
      <p:grpSpPr>
        <a:xfrm>
          <a:off x="0" y="0"/>
          <a:ext cx="0" cy="0"/>
          <a:chOff x="0" y="0"/>
          <a:chExt cx="0" cy="0"/>
        </a:xfrm>
      </p:grpSpPr>
      <p:sp>
        <p:nvSpPr>
          <p:cNvPr id="430" name="Shape 430"/>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marL="0" marR="0" rtl="0" algn="r">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431" name="Shape 431"/>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marL="0" marR="0" rtl="0" algn="l">
              <a:spcBef>
                <a:spcPts val="480"/>
              </a:spcBef>
              <a:spcAft>
                <a:spcPts val="0"/>
              </a:spcAft>
              <a:buClr>
                <a:schemeClr val="folHlink"/>
              </a:buClr>
              <a:buFont typeface="Noto Symbol"/>
              <a:buNone/>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432" name="Shape 432"/>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33" name="Shape 433"/>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34" name="Shape 434"/>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83" name="Shape 83"/>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84" name="Shape 8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85" name="Shape 8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6" name="Shape 86"/>
        <p:cNvGrpSpPr/>
        <p:nvPr/>
      </p:nvGrpSpPr>
      <p:grpSpPr>
        <a:xfrm>
          <a:off x="0" y="0"/>
          <a:ext cx="0" cy="0"/>
          <a:chOff x="0" y="0"/>
          <a:chExt cx="0" cy="0"/>
        </a:xfrm>
      </p:grpSpPr>
      <p:sp>
        <p:nvSpPr>
          <p:cNvPr id="87" name="Shape 8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88" name="Shape 88"/>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89" name="Shape 8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90" name="Shape 9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1" name="Shape 91"/>
        <p:cNvGrpSpPr/>
        <p:nvPr/>
      </p:nvGrpSpPr>
      <p:grpSpPr>
        <a:xfrm>
          <a:off x="0" y="0"/>
          <a:ext cx="0" cy="0"/>
          <a:chOff x="0" y="0"/>
          <a:chExt cx="0" cy="0"/>
        </a:xfrm>
      </p:grpSpPr>
      <p:sp>
        <p:nvSpPr>
          <p:cNvPr id="92" name="Shape 92"/>
          <p:cNvSpPr txBox="1"/>
          <p:nvPr>
            <p:ph type="title"/>
          </p:nvPr>
        </p:nvSpPr>
        <p:spPr>
          <a:xfrm>
            <a:off x="1792288" y="4800600"/>
            <a:ext cx="5486399" cy="566737"/>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3" name="Shape 93"/>
          <p:cNvSpPr/>
          <p:nvPr>
            <p:ph idx="2" type="pic"/>
          </p:nvPr>
        </p:nvSpPr>
        <p:spPr>
          <a:xfrm>
            <a:off x="1792288" y="612775"/>
            <a:ext cx="5486399" cy="4114800"/>
          </a:xfrm>
          <a:prstGeom prst="rect">
            <a:avLst/>
          </a:prstGeom>
          <a:noFill/>
          <a:ln>
            <a:noFill/>
          </a:ln>
        </p:spPr>
      </p:sp>
      <p:sp>
        <p:nvSpPr>
          <p:cNvPr id="94" name="Shape 94"/>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95" name="Shape 9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96" name="Shape 9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7" name="Shape 97"/>
        <p:cNvGrpSpPr/>
        <p:nvPr/>
      </p:nvGrpSpPr>
      <p:grpSpPr>
        <a:xfrm>
          <a:off x="0" y="0"/>
          <a:ext cx="0" cy="0"/>
          <a:chOff x="0" y="0"/>
          <a:chExt cx="0" cy="0"/>
        </a:xfrm>
      </p:grpSpPr>
      <p:sp>
        <p:nvSpPr>
          <p:cNvPr id="98" name="Shape 98"/>
          <p:cNvSpPr txBox="1"/>
          <p:nvPr>
            <p:ph type="title"/>
          </p:nvPr>
        </p:nvSpPr>
        <p:spPr>
          <a:xfrm>
            <a:off x="457200" y="273050"/>
            <a:ext cx="3008313" cy="1162049"/>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9" name="Shape 9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00" name="Shape 10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01" name="Shape 101"/>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2" name="Shape 102"/>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3" name="Shape 103"/>
        <p:cNvGrpSpPr/>
        <p:nvPr/>
      </p:nvGrpSpPr>
      <p:grpSpPr>
        <a:xfrm>
          <a:off x="0" y="0"/>
          <a:ext cx="0" cy="0"/>
          <a:chOff x="0" y="0"/>
          <a:chExt cx="0" cy="0"/>
        </a:xfrm>
      </p:grpSpPr>
      <p:sp>
        <p:nvSpPr>
          <p:cNvPr id="104" name="Shape 10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5" name="Shape 10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6" name="Shape 106"/>
        <p:cNvGrpSpPr/>
        <p:nvPr/>
      </p:nvGrpSpPr>
      <p:grpSpPr>
        <a:xfrm>
          <a:off x="0" y="0"/>
          <a:ext cx="0" cy="0"/>
          <a:chOff x="0" y="0"/>
          <a:chExt cx="0" cy="0"/>
        </a:xfrm>
      </p:grpSpPr>
      <p:sp>
        <p:nvSpPr>
          <p:cNvPr id="107" name="Shape 10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108" name="Shape 10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9" name="Shape 10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0" name="Shape 110"/>
        <p:cNvGrpSpPr/>
        <p:nvPr/>
      </p:nvGrpSpPr>
      <p:grpSpPr>
        <a:xfrm>
          <a:off x="0" y="0"/>
          <a:ext cx="0" cy="0"/>
          <a:chOff x="0" y="0"/>
          <a:chExt cx="0" cy="0"/>
        </a:xfrm>
      </p:grpSpPr>
      <p:sp>
        <p:nvSpPr>
          <p:cNvPr id="111" name="Shape 111"/>
          <p:cNvSpPr txBox="1"/>
          <p:nvPr>
            <p:ph type="title"/>
          </p:nvPr>
        </p:nvSpPr>
        <p:spPr>
          <a:xfrm>
            <a:off x="457200" y="274637"/>
            <a:ext cx="8229600" cy="1143000"/>
          </a:xfrm>
          <a:prstGeom prst="rect">
            <a:avLst/>
          </a:prstGeom>
          <a:noFill/>
          <a:ln>
            <a:noFill/>
          </a:ln>
        </p:spPr>
        <p:txBody>
          <a:bodyPr anchorCtr="0" anchor="b"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2" name="Shape 112"/>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13" name="Shape 113"/>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4" name="Shape 114"/>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15" name="Shape 115"/>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6" name="Shape 11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17" name="Shape 1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8" name="Shape 118"/>
        <p:cNvGrpSpPr/>
        <p:nvPr/>
      </p:nvGrpSpPr>
      <p:grpSpPr>
        <a:xfrm>
          <a:off x="0" y="0"/>
          <a:ext cx="0" cy="0"/>
          <a:chOff x="0" y="0"/>
          <a:chExt cx="0" cy="0"/>
        </a:xfrm>
      </p:grpSpPr>
      <p:sp>
        <p:nvSpPr>
          <p:cNvPr id="119" name="Shape 119"/>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120" name="Shape 120"/>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21" name="Shape 121"/>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22" name="Shape 12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23" name="Shape 12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x="0" y="0"/>
          <a:ext cx="0" cy="0"/>
          <a:chOff x="0" y="0"/>
          <a:chExt cx="0" cy="0"/>
        </a:xfrm>
      </p:grpSpPr>
      <p:grpSp>
        <p:nvGrpSpPr>
          <p:cNvPr id="9" name="Shape 9"/>
          <p:cNvGrpSpPr/>
          <p:nvPr/>
        </p:nvGrpSpPr>
        <p:grpSpPr>
          <a:xfrm>
            <a:off x="1219200" y="-9525"/>
            <a:ext cx="7924798" cy="6867525"/>
            <a:chOff x="0" y="0"/>
            <a:chExt cx="9147173" cy="6867525"/>
          </a:xfrm>
        </p:grpSpPr>
        <p:sp>
          <p:nvSpPr>
            <p:cNvPr id="10" name="Shape 10"/>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 name="Shape 11"/>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2" name="Shape 12"/>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3" name="Shape 13"/>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 name="Shape 14"/>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5" name="Shape 15"/>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6" name="Shape 16"/>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7" name="Shape 17"/>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8" name="Shape 18"/>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9" name="Shape 19"/>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0" name="Shape 20"/>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1" name="Shape 21"/>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2" name="Shape 22"/>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3" name="Shape 23"/>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4" name="Shape 24"/>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5" name="Shape 25"/>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6" name="Shape 26"/>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7" name="Shape 27"/>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8" name="Shape 28"/>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 name="Shape 29"/>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 name="Shape 30"/>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 name="Shape 31"/>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 name="Shape 32"/>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 name="Shape 33"/>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 name="Shape 34"/>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 name="Shape 35"/>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 name="Shape 36"/>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 name="Shape 37"/>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 name="Shape 38"/>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 name="Shape 39"/>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 name="Shape 40"/>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 name="Shape 41"/>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 name="Shape 42"/>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 name="Shape 43"/>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 name="Shape 44"/>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 name="Shape 45"/>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6" name="Shape 46"/>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 name="Shape 47"/>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 name="Shape 48"/>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 name="Shape 49"/>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 name="Shape 50"/>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 name="Shape 51"/>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 name="Shape 52"/>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3" name="Shape 53"/>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4" name="Shape 54"/>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 name="Shape 55"/>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 name="Shape 56"/>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 name="Shape 57"/>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 name="Shape 58"/>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 name="Shape 59"/>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 name="Shape 60"/>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1" name="Shape 61"/>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 name="Shape 62"/>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 name="Shape 63"/>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 name="Shape 64"/>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 name="Shape 65"/>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 name="Shape 66"/>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 name="Shape 67"/>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8" name="Shape 68"/>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9" name="Shape 69"/>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 name="Shape 70"/>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 name="Shape 71"/>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72" name="Shape 72"/>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73" name="Shape 73"/>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74" name="Shape 7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5" name="Shape 7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58" name="Shape 358"/>
        <p:cNvGrpSpPr/>
        <p:nvPr/>
      </p:nvGrpSpPr>
      <p:grpSpPr>
        <a:xfrm>
          <a:off x="0" y="0"/>
          <a:ext cx="0" cy="0"/>
          <a:chOff x="0" y="0"/>
          <a:chExt cx="0" cy="0"/>
        </a:xfrm>
      </p:grpSpPr>
      <p:grpSp>
        <p:nvGrpSpPr>
          <p:cNvPr id="359" name="Shape 359"/>
          <p:cNvGrpSpPr/>
          <p:nvPr/>
        </p:nvGrpSpPr>
        <p:grpSpPr>
          <a:xfrm>
            <a:off x="-3175" y="0"/>
            <a:ext cx="9147175" cy="6867525"/>
            <a:chOff x="-3175" y="0"/>
            <a:chExt cx="9147175" cy="6867525"/>
          </a:xfrm>
        </p:grpSpPr>
        <p:grpSp>
          <p:nvGrpSpPr>
            <p:cNvPr id="360" name="Shape 360"/>
            <p:cNvGrpSpPr/>
            <p:nvPr/>
          </p:nvGrpSpPr>
          <p:grpSpPr>
            <a:xfrm>
              <a:off x="-3175" y="0"/>
              <a:ext cx="9067799" cy="6867525"/>
              <a:chOff x="-3175" y="0"/>
              <a:chExt cx="9067799" cy="6867525"/>
            </a:xfrm>
          </p:grpSpPr>
          <p:sp>
            <p:nvSpPr>
              <p:cNvPr id="361" name="Shape 361"/>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2" name="Shape 362"/>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3" name="Shape 363"/>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4" name="Shape 364"/>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5" name="Shape 365"/>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6" name="Shape 366"/>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7" name="Shape 367"/>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8" name="Shape 368"/>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9" name="Shape 369"/>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0" name="Shape 370"/>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1" name="Shape 371"/>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2" name="Shape 372"/>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3" name="Shape 373"/>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4" name="Shape 374"/>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5" name="Shape 375"/>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6" name="Shape 376"/>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7" name="Shape 377"/>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8" name="Shape 378"/>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9" name="Shape 379"/>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0" name="Shape 380"/>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1" name="Shape 381"/>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2" name="Shape 382"/>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3" name="Shape 383"/>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4" name="Shape 384"/>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5" name="Shape 385"/>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6" name="Shape 386"/>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7" name="Shape 387"/>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8" name="Shape 388"/>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9" name="Shape 389"/>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0" name="Shape 390"/>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1" name="Shape 391"/>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2" name="Shape 392"/>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3" name="Shape 393"/>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4" name="Shape 394"/>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5" name="Shape 395"/>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6" name="Shape 396"/>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7" name="Shape 397"/>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8" name="Shape 398"/>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9" name="Shape 399"/>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0" name="Shape 400"/>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1" name="Shape 401"/>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2" name="Shape 402"/>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3" name="Shape 403"/>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4" name="Shape 404"/>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5" name="Shape 405"/>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6" name="Shape 406"/>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7" name="Shape 407"/>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8" name="Shape 408"/>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9" name="Shape 409"/>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0" name="Shape 410"/>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1" name="Shape 411"/>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2" name="Shape 412"/>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3" name="Shape 413"/>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4" name="Shape 414"/>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5" name="Shape 415"/>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6" name="Shape 416"/>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7" name="Shape 417"/>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8" name="Shape 418"/>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9" name="Shape 419"/>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0" name="Shape 420"/>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421" name="Shape 421"/>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2" name="Shape 422"/>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423" name="Shape 423"/>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4" name="Shape 424"/>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425" name="Shape 425"/>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426" name="Shape 426"/>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27" name="Shape 427"/>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28" name="Shape 428"/>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0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00.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0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0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0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0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31" name="Shape 13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32" name="Shape 13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Chapter 15</a:t>
            </a:r>
          </a:p>
        </p:txBody>
      </p:sp>
      <p:sp>
        <p:nvSpPr>
          <p:cNvPr id="133" name="Shape 13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baseline="0" i="0" lang="en-US" sz="2400" u="none" cap="none" strike="noStrike">
                <a:solidFill>
                  <a:schemeClr val="folHlink"/>
                </a:solidFill>
                <a:latin typeface="Helvetica Neue"/>
                <a:ea typeface="Helvetica Neue"/>
                <a:cs typeface="Helvetica Neue"/>
                <a:sym typeface="Helvetica Neue"/>
              </a:rPr>
              <a:t>User Interface Design</a:t>
            </a:r>
          </a:p>
        </p:txBody>
      </p:sp>
      <p:sp>
        <p:nvSpPr>
          <p:cNvPr id="134" name="Shape 134"/>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1" lang="en-US" sz="1800" u="none" cap="none" strike="noStrike">
                <a:solidFill>
                  <a:schemeClr val="dk2"/>
                </a:solidFill>
                <a:latin typeface="Helvetica Neue"/>
                <a:ea typeface="Helvetica Neue"/>
                <a:cs typeface="Helvetica Neue"/>
                <a:sym typeface="Helvetica Neue"/>
              </a:rPr>
              <a:t>Slide Set to accompany</a:t>
            </a:r>
            <a:br>
              <a:rPr b="0" baseline="0" i="1" lang="en-US" sz="3200" u="none" cap="none" strike="noStrike">
                <a:solidFill>
                  <a:schemeClr val="dk2"/>
                </a:solidFill>
                <a:latin typeface="Helvetica Neue"/>
                <a:ea typeface="Helvetica Neue"/>
                <a:cs typeface="Helvetica Neue"/>
                <a:sym typeface="Helvetica Neue"/>
              </a:rPr>
            </a:br>
            <a:r>
              <a:rPr b="0" baseline="0" i="1" lang="en-US" sz="2000" u="none" cap="none" strike="noStrike">
                <a:solidFill>
                  <a:schemeClr val="dk2"/>
                </a:solidFill>
                <a:latin typeface="Helvetica Neue"/>
                <a:ea typeface="Helvetica Neue"/>
                <a:cs typeface="Helvetica Neue"/>
                <a:sym typeface="Helvetica Neue"/>
              </a:rPr>
              <a:t>Software Engineering: A Practitioner’s Approach, 8/e</a:t>
            </a:r>
            <a:r>
              <a:rPr b="0" baseline="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baseline="0"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baseline="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baseline="0" i="0" lang="en-US" sz="1200" u="none" cap="none" strike="noStrike">
                <a:solidFill>
                  <a:schemeClr val="dk1"/>
                </a:solidFill>
                <a:latin typeface="Arial"/>
                <a:ea typeface="Arial"/>
                <a:cs typeface="Arial"/>
                <a:sym typeface="Arial"/>
              </a:rPr>
              <a:t>Slides copyright © 1996, 2001, 2005, 2009, 2014</a:t>
            </a:r>
            <a:r>
              <a:rPr b="0" baseline="0" i="0" lang="en-US" sz="1800" u="none" cap="none" strike="noStrike">
                <a:solidFill>
                  <a:schemeClr val="dk1"/>
                </a:solidFill>
                <a:latin typeface="Arial"/>
                <a:ea typeface="Arial"/>
                <a:cs typeface="Arial"/>
                <a:sym typeface="Arial"/>
              </a:rPr>
              <a:t> </a:t>
            </a:r>
            <a:r>
              <a:rPr b="1" baseline="0"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baseline="0"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baseline="0"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baseline="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baseline="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baseline="0" i="1" lang="en-US" sz="1200" u="none" cap="none" strike="noStrike">
                <a:solidFill>
                  <a:schemeClr val="dk1"/>
                </a:solidFill>
                <a:latin typeface="Arial"/>
                <a:ea typeface="Arial"/>
                <a:cs typeface="Arial"/>
                <a:sym typeface="Arial"/>
              </a:rPr>
              <a:t>Software Engineering: A Practitioner's Approach, 8/e. </a:t>
            </a:r>
            <a:r>
              <a:rPr b="0" baseline="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baseline="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baseline="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1" name="Shape 221"/>
        <p:cNvGrpSpPr/>
        <p:nvPr/>
      </p:nvGrpSpPr>
      <p:grpSpPr>
        <a:xfrm>
          <a:off x="0" y="0"/>
          <a:ext cx="0" cy="0"/>
          <a:chOff x="0" y="0"/>
          <a:chExt cx="0" cy="0"/>
        </a:xfrm>
      </p:grpSpPr>
      <p:sp>
        <p:nvSpPr>
          <p:cNvPr id="222" name="Shape 22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3" name="Shape 22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24" name="Shape 224"/>
          <p:cNvSpPr txBox="1"/>
          <p:nvPr>
            <p:ph type="title"/>
          </p:nvPr>
        </p:nvSpPr>
        <p:spPr>
          <a:xfrm>
            <a:off x="1219200" y="1143000"/>
            <a:ext cx="4206874"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Interface Analysis</a:t>
            </a:r>
          </a:p>
        </p:txBody>
      </p:sp>
      <p:sp>
        <p:nvSpPr>
          <p:cNvPr id="225" name="Shape 22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Interface analysis means understanding </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(1) the people (end-users) who will interact with the system through the interface;</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(2) the tasks that end-users must perform to do their work, </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(3) the content that is presented as part of the interface</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 (4) the environment in which these tasks will be conducted</a:t>
            </a:r>
            <a:r>
              <a:rPr b="1" baseline="0" i="0" lang="en-US" sz="2000" u="none" cap="none" strike="noStrike">
                <a:solidFill>
                  <a:schemeClr val="dk1"/>
                </a:solidFill>
                <a:latin typeface="Helvetica Neue"/>
                <a:ea typeface="Helvetica Neue"/>
                <a:cs typeface="Helvetica Neue"/>
                <a:sym typeface="Helvetica Neue"/>
              </a:rPr>
              <a:t>.</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9" name="Shape 229"/>
        <p:cNvGrpSpPr/>
        <p:nvPr/>
      </p:nvGrpSpPr>
      <p:grpSpPr>
        <a:xfrm>
          <a:off x="0" y="0"/>
          <a:ext cx="0" cy="0"/>
          <a:chOff x="0" y="0"/>
          <a:chExt cx="0" cy="0"/>
        </a:xfrm>
      </p:grpSpPr>
      <p:sp>
        <p:nvSpPr>
          <p:cNvPr id="230" name="Shape 23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1" name="Shape 23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32" name="Shape 232"/>
          <p:cNvSpPr txBox="1"/>
          <p:nvPr>
            <p:ph type="title"/>
          </p:nvPr>
        </p:nvSpPr>
        <p:spPr>
          <a:xfrm>
            <a:off x="1295400" y="1143000"/>
            <a:ext cx="4443411"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User Analysis</a:t>
            </a:r>
          </a:p>
        </p:txBody>
      </p:sp>
      <p:sp>
        <p:nvSpPr>
          <p:cNvPr id="233" name="Shape 233"/>
          <p:cNvSpPr txBox="1"/>
          <p:nvPr>
            <p:ph idx="1" type="body"/>
          </p:nvPr>
        </p:nvSpPr>
        <p:spPr>
          <a:xfrm>
            <a:off x="1981200" y="2057400"/>
            <a:ext cx="6784975"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Are users trained professionals, technician, clerical, or manufacturing workers?</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What level of formal education does the average user have?</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Are the users capable of learning from written materials or have they expressed a desire for classroom training?</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Are users expert typists or keyboard phobic?</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What is the age range of the user community?</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Will the users be represented predominately by one gender?</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How are users compensated for the work they perform? </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Do users work normal office hours or do they work until the job is done?</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Is the software to be an integral part of the work users do or will it be used only occasionally?</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What is the primary spoken language among users?</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What are the consequences if a user makes a mistake using the system?</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Are users experts in the subject matter that is addressed by the system?</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dk1"/>
                </a:solidFill>
                <a:latin typeface="Helvetica Neue"/>
                <a:ea typeface="Helvetica Neue"/>
                <a:cs typeface="Helvetica Neue"/>
                <a:sym typeface="Helvetica Neue"/>
              </a:rPr>
              <a:t>Do users want to know about the technology the sits behind the interface?</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7" name="Shape 237"/>
        <p:cNvGrpSpPr/>
        <p:nvPr/>
      </p:nvGrpSpPr>
      <p:grpSpPr>
        <a:xfrm>
          <a:off x="0" y="0"/>
          <a:ext cx="0" cy="0"/>
          <a:chOff x="0" y="0"/>
          <a:chExt cx="0" cy="0"/>
        </a:xfrm>
      </p:grpSpPr>
      <p:sp>
        <p:nvSpPr>
          <p:cNvPr id="238" name="Shape 23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9" name="Shape 23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40" name="Shape 240"/>
          <p:cNvSpPr txBox="1"/>
          <p:nvPr>
            <p:ph type="title"/>
          </p:nvPr>
        </p:nvSpPr>
        <p:spPr>
          <a:xfrm>
            <a:off x="1179512" y="1066800"/>
            <a:ext cx="7964487"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Task Analysis and Modeling</a:t>
            </a:r>
          </a:p>
        </p:txBody>
      </p:sp>
      <p:sp>
        <p:nvSpPr>
          <p:cNvPr id="241" name="Shape 241"/>
          <p:cNvSpPr txBox="1"/>
          <p:nvPr>
            <p:ph idx="1" type="body"/>
          </p:nvPr>
        </p:nvSpPr>
        <p:spPr>
          <a:xfrm>
            <a:off x="1828800" y="1981200"/>
            <a:ext cx="6537325"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Answers the following questions …</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What work will the user perform in specific circumstances?</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What tasks and subtasks will be performed as the user does the work?</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What specific problem domain objects will the user manipulate as work is performed?</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What is the sequence of work tasks—the workflow?</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What is the hierarchy of tasks?</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Use-cases </a:t>
            </a:r>
            <a:r>
              <a:rPr b="0" baseline="0" i="0" lang="en-US" sz="1800" u="none" cap="none" strike="noStrike">
                <a:solidFill>
                  <a:schemeClr val="dk1"/>
                </a:solidFill>
                <a:latin typeface="Helvetica Neue"/>
                <a:ea typeface="Helvetica Neue"/>
                <a:cs typeface="Helvetica Neue"/>
                <a:sym typeface="Helvetica Neue"/>
              </a:rPr>
              <a:t>define basic interaction</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Task elaboration </a:t>
            </a:r>
            <a:r>
              <a:rPr b="0" baseline="0" i="0" lang="en-US" sz="1800" u="none" cap="none" strike="noStrike">
                <a:solidFill>
                  <a:schemeClr val="dk1"/>
                </a:solidFill>
                <a:latin typeface="Helvetica Neue"/>
                <a:ea typeface="Helvetica Neue"/>
                <a:cs typeface="Helvetica Neue"/>
                <a:sym typeface="Helvetica Neue"/>
              </a:rPr>
              <a:t>refines interactive tasks</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Object elaboration </a:t>
            </a:r>
            <a:r>
              <a:rPr b="0" baseline="0" i="0" lang="en-US" sz="1800" u="none" cap="none" strike="noStrike">
                <a:solidFill>
                  <a:schemeClr val="dk1"/>
                </a:solidFill>
                <a:latin typeface="Helvetica Neue"/>
                <a:ea typeface="Helvetica Neue"/>
                <a:cs typeface="Helvetica Neue"/>
                <a:sym typeface="Helvetica Neue"/>
              </a:rPr>
              <a:t>identifies interface objects (classes)</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Workflow analysis </a:t>
            </a:r>
            <a:r>
              <a:rPr b="0" baseline="0" i="0" lang="en-US" sz="1800" u="none" cap="none" strike="noStrike">
                <a:solidFill>
                  <a:schemeClr val="dk1"/>
                </a:solidFill>
                <a:latin typeface="Helvetica Neue"/>
                <a:ea typeface="Helvetica Neue"/>
                <a:cs typeface="Helvetica Neue"/>
                <a:sym typeface="Helvetica Neue"/>
              </a:rPr>
              <a:t>defines how a work process is completed when several people (and roles) are involved</a:t>
            </a:r>
            <a:r>
              <a:rPr b="1" baseline="0" i="0" lang="en-US" sz="1800" u="none" cap="none" strike="noStrike">
                <a:solidFill>
                  <a:schemeClr val="dk1"/>
                </a:solidFill>
                <a:latin typeface="Helvetica Neue"/>
                <a:ea typeface="Helvetica Neue"/>
                <a:cs typeface="Helvetica Neue"/>
                <a:sym typeface="Helvetica Neue"/>
              </a:rPr>
              <a:t>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5" name="Shape 245"/>
        <p:cNvGrpSpPr/>
        <p:nvPr/>
      </p:nvGrpSpPr>
      <p:grpSpPr>
        <a:xfrm>
          <a:off x="0" y="0"/>
          <a:ext cx="0" cy="0"/>
          <a:chOff x="0" y="0"/>
          <a:chExt cx="0" cy="0"/>
        </a:xfrm>
      </p:grpSpPr>
      <p:sp>
        <p:nvSpPr>
          <p:cNvPr id="246" name="Shape 24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7" name="Shape 24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48" name="Shape 248"/>
          <p:cNvSpPr txBox="1"/>
          <p:nvPr>
            <p:ph type="title"/>
          </p:nvPr>
        </p:nvSpPr>
        <p:spPr>
          <a:xfrm>
            <a:off x="1219200" y="1143000"/>
            <a:ext cx="5467350" cy="5826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Swimlane Diagram</a:t>
            </a:r>
          </a:p>
        </p:txBody>
      </p:sp>
      <p:pic>
        <p:nvPicPr>
          <p:cNvPr id="249" name="Shape 249"/>
          <p:cNvPicPr preferRelativeResize="0"/>
          <p:nvPr/>
        </p:nvPicPr>
        <p:blipFill rotWithShape="1">
          <a:blip r:embed="rId3">
            <a:alphaModFix/>
          </a:blip>
          <a:srcRect b="0" l="0" r="0" t="0"/>
          <a:stretch/>
        </p:blipFill>
        <p:spPr>
          <a:xfrm>
            <a:off x="3657600" y="1828800"/>
            <a:ext cx="2813050" cy="4495800"/>
          </a:xfrm>
          <a:prstGeom prst="rect">
            <a:avLst/>
          </a:prstGeom>
          <a:noFill/>
          <a:ln>
            <a:noFill/>
          </a:ln>
        </p:spPr>
      </p:pic>
      <p:sp>
        <p:nvSpPr>
          <p:cNvPr id="250" name="Shape 250"/>
          <p:cNvSpPr txBox="1"/>
          <p:nvPr/>
        </p:nvSpPr>
        <p:spPr>
          <a:xfrm>
            <a:off x="3962400" y="6172200"/>
            <a:ext cx="2514599" cy="152399"/>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4" name="Shape 254"/>
        <p:cNvGrpSpPr/>
        <p:nvPr/>
      </p:nvGrpSpPr>
      <p:grpSpPr>
        <a:xfrm>
          <a:off x="0" y="0"/>
          <a:ext cx="0" cy="0"/>
          <a:chOff x="0" y="0"/>
          <a:chExt cx="0" cy="0"/>
        </a:xfrm>
      </p:grpSpPr>
      <p:sp>
        <p:nvSpPr>
          <p:cNvPr id="255" name="Shape 25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6" name="Shape 25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57" name="Shape 257"/>
          <p:cNvSpPr txBox="1"/>
          <p:nvPr>
            <p:ph type="title"/>
          </p:nvPr>
        </p:nvSpPr>
        <p:spPr>
          <a:xfrm>
            <a:off x="1295400" y="1143000"/>
            <a:ext cx="7351711"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Analysis of Display Content</a:t>
            </a:r>
          </a:p>
        </p:txBody>
      </p:sp>
      <p:sp>
        <p:nvSpPr>
          <p:cNvPr id="258" name="Shape 258"/>
          <p:cNvSpPr txBox="1"/>
          <p:nvPr>
            <p:ph idx="1" type="body"/>
          </p:nvPr>
        </p:nvSpPr>
        <p:spPr>
          <a:xfrm>
            <a:off x="1828800" y="1905000"/>
            <a:ext cx="6932611"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Are different types of data assigned to consistent geographic locations on the screen (e.g., photos always appear in the upper right hand corner)?</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Can the user customize the screen location for content?</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Is proper on-screen identification assigned to all content? </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If a large report is to be presented, how should it be partitioned for ease of understanding?</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Will mechanisms be available for moving directly to summary information for large collections of data.</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Will graphical output be scaled to fit within the bounds of the display device that is used?</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How will color to be used to enhance understanding?</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How will error messages and warning be presented to the user?</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2" name="Shape 262"/>
        <p:cNvGrpSpPr/>
        <p:nvPr/>
      </p:nvGrpSpPr>
      <p:grpSpPr>
        <a:xfrm>
          <a:off x="0" y="0"/>
          <a:ext cx="0" cy="0"/>
          <a:chOff x="0" y="0"/>
          <a:chExt cx="0" cy="0"/>
        </a:xfrm>
      </p:grpSpPr>
      <p:sp>
        <p:nvSpPr>
          <p:cNvPr id="263" name="Shape 26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4" name="Shape 26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65" name="Shape 265"/>
          <p:cNvSpPr txBox="1"/>
          <p:nvPr>
            <p:ph type="title"/>
          </p:nvPr>
        </p:nvSpPr>
        <p:spPr>
          <a:xfrm>
            <a:off x="1219200" y="1143000"/>
            <a:ext cx="6654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Interface Design Steps</a:t>
            </a:r>
          </a:p>
        </p:txBody>
      </p:sp>
      <p:sp>
        <p:nvSpPr>
          <p:cNvPr id="266" name="Shape 26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Using information developed during interface analysis, </a:t>
            </a:r>
            <a:r>
              <a:rPr b="0" baseline="0" i="0" lang="en-US" sz="2400" u="none" cap="none" strike="noStrike">
                <a:solidFill>
                  <a:schemeClr val="folHlink"/>
                </a:solidFill>
                <a:latin typeface="Helvetica Neue"/>
                <a:ea typeface="Helvetica Neue"/>
                <a:cs typeface="Helvetica Neue"/>
                <a:sym typeface="Helvetica Neue"/>
              </a:rPr>
              <a:t>define interface objects and actions (operations).</a:t>
            </a:r>
          </a:p>
          <a:p>
            <a:pPr indent="-342900" lvl="0" marL="342900" marR="0" rtl="0" algn="l">
              <a:lnSpc>
                <a:spcPct val="9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Define events (user actions)</a:t>
            </a:r>
            <a:r>
              <a:rPr b="0" baseline="0" i="0" lang="en-US" sz="2400" u="none" cap="none" strike="noStrike">
                <a:solidFill>
                  <a:schemeClr val="dk1"/>
                </a:solidFill>
                <a:latin typeface="Helvetica Neue"/>
                <a:ea typeface="Helvetica Neue"/>
                <a:cs typeface="Helvetica Neue"/>
                <a:sym typeface="Helvetica Neue"/>
              </a:rPr>
              <a:t> that will cause the state of the user interface to change. Model this behavior.</a:t>
            </a:r>
          </a:p>
          <a:p>
            <a:pPr indent="-342900" lvl="0" marL="342900" marR="0" rtl="0" algn="l">
              <a:lnSpc>
                <a:spcPct val="9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Depict each interface state</a:t>
            </a:r>
            <a:r>
              <a:rPr b="0" baseline="0" i="0" lang="en-US" sz="2400" u="none" cap="none" strike="noStrike">
                <a:solidFill>
                  <a:schemeClr val="dk1"/>
                </a:solidFill>
                <a:latin typeface="Helvetica Neue"/>
                <a:ea typeface="Helvetica Neue"/>
                <a:cs typeface="Helvetica Neue"/>
                <a:sym typeface="Helvetica Neue"/>
              </a:rPr>
              <a:t> as it will actually look to the end-user.</a:t>
            </a:r>
          </a:p>
          <a:p>
            <a:pPr indent="-342900" lvl="0" marL="342900" marR="0" rtl="0" algn="l">
              <a:lnSpc>
                <a:spcPct val="9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Indicate how the user interprets the state of the system</a:t>
            </a:r>
            <a:r>
              <a:rPr b="0" baseline="0" i="0" lang="en-US" sz="2400" u="none" cap="none" strike="noStrike">
                <a:solidFill>
                  <a:schemeClr val="dk1"/>
                </a:solidFill>
                <a:latin typeface="Helvetica Neue"/>
                <a:ea typeface="Helvetica Neue"/>
                <a:cs typeface="Helvetica Neue"/>
                <a:sym typeface="Helvetica Neue"/>
              </a:rPr>
              <a:t> from information provided through the interface.</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0" name="Shape 270"/>
        <p:cNvGrpSpPr/>
        <p:nvPr/>
      </p:nvGrpSpPr>
      <p:grpSpPr>
        <a:xfrm>
          <a:off x="0" y="0"/>
          <a:ext cx="0" cy="0"/>
          <a:chOff x="0" y="0"/>
          <a:chExt cx="0" cy="0"/>
        </a:xfrm>
      </p:grpSpPr>
      <p:sp>
        <p:nvSpPr>
          <p:cNvPr id="271" name="Shape 27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2" name="Shape 27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73" name="Shape 273"/>
          <p:cNvSpPr txBox="1"/>
          <p:nvPr>
            <p:ph type="title"/>
          </p:nvPr>
        </p:nvSpPr>
        <p:spPr>
          <a:xfrm>
            <a:off x="1295400" y="1066800"/>
            <a:ext cx="455295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Design Issues</a:t>
            </a:r>
          </a:p>
        </p:txBody>
      </p:sp>
      <p:sp>
        <p:nvSpPr>
          <p:cNvPr id="274" name="Shape 274"/>
          <p:cNvSpPr txBox="1"/>
          <p:nvPr>
            <p:ph idx="1" type="body"/>
          </p:nvPr>
        </p:nvSpPr>
        <p:spPr>
          <a:xfrm>
            <a:off x="1905000" y="2057400"/>
            <a:ext cx="4373562" cy="289242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Response time</a:t>
            </a:r>
          </a:p>
          <a:p>
            <a:pPr indent="-342900" lvl="0" marL="342900" marR="0" rtl="0" algn="l">
              <a:lnSpc>
                <a:spcPct val="9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Help facilities</a:t>
            </a:r>
          </a:p>
          <a:p>
            <a:pPr indent="-342900" lvl="0" marL="342900" marR="0" rtl="0" algn="l">
              <a:lnSpc>
                <a:spcPct val="9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Error handling</a:t>
            </a:r>
          </a:p>
          <a:p>
            <a:pPr indent="-342900" lvl="0" marL="342900" marR="0" rtl="0" algn="l">
              <a:lnSpc>
                <a:spcPct val="9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Menu and command labeling</a:t>
            </a:r>
          </a:p>
          <a:p>
            <a:pPr indent="-342900" lvl="0" marL="342900" marR="0" rtl="0" algn="l">
              <a:lnSpc>
                <a:spcPct val="9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Application accessibility</a:t>
            </a:r>
          </a:p>
          <a:p>
            <a:pPr indent="-342900" lvl="0" marL="342900" marR="0" rtl="0" algn="l">
              <a:lnSpc>
                <a:spcPct val="9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Internationalization</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8" name="Shape 278"/>
        <p:cNvGrpSpPr/>
        <p:nvPr/>
      </p:nvGrpSpPr>
      <p:grpSpPr>
        <a:xfrm>
          <a:off x="0" y="0"/>
          <a:ext cx="0" cy="0"/>
          <a:chOff x="0" y="0"/>
          <a:chExt cx="0" cy="0"/>
        </a:xfrm>
      </p:grpSpPr>
      <p:sp>
        <p:nvSpPr>
          <p:cNvPr id="279" name="Shape 27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0" name="Shape 28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81" name="Shape 281"/>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Web and Mobile App Interface Design</a:t>
            </a:r>
          </a:p>
        </p:txBody>
      </p:sp>
      <p:sp>
        <p:nvSpPr>
          <p:cNvPr id="282" name="Shape 28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1" lang="en-US" sz="1800" u="none" cap="none" strike="noStrike">
                <a:solidFill>
                  <a:schemeClr val="folHlink"/>
                </a:solidFill>
                <a:latin typeface="Helvetica Neue"/>
                <a:ea typeface="Helvetica Neue"/>
                <a:cs typeface="Helvetica Neue"/>
                <a:sym typeface="Helvetica Neue"/>
              </a:rPr>
              <a:t>Where am I?</a:t>
            </a:r>
            <a:r>
              <a:rPr b="0" baseline="0" i="0" lang="en-US" sz="1800" u="none" cap="none" strike="noStrike">
                <a:solidFill>
                  <a:schemeClr val="folHlink"/>
                </a:solidFill>
                <a:latin typeface="Helvetica Neue"/>
                <a:ea typeface="Helvetica Neue"/>
                <a:cs typeface="Helvetica Neue"/>
                <a:sym typeface="Helvetica Neue"/>
              </a:rPr>
              <a:t> </a:t>
            </a:r>
            <a:r>
              <a:rPr b="0" baseline="0" i="0" lang="en-US" sz="1800" u="none" cap="none" strike="noStrike">
                <a:solidFill>
                  <a:schemeClr val="dk1"/>
                </a:solidFill>
                <a:latin typeface="Helvetica Neue"/>
                <a:ea typeface="Helvetica Neue"/>
                <a:cs typeface="Helvetica Neue"/>
                <a:sym typeface="Helvetica Neue"/>
              </a:rPr>
              <a:t> The interface should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 provide an indication of the Web or Mobie App that has been accessed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 inform the user of her location in the content hierarchy.</a:t>
            </a:r>
          </a:p>
          <a:p>
            <a:pPr indent="-342900" lvl="0" marL="342900" marR="0" rtl="0" algn="l">
              <a:lnSpc>
                <a:spcPct val="90000"/>
              </a:lnSpc>
              <a:spcBef>
                <a:spcPts val="300"/>
              </a:spcBef>
              <a:spcAft>
                <a:spcPts val="0"/>
              </a:spcAft>
              <a:buClr>
                <a:schemeClr val="folHlink"/>
              </a:buClr>
              <a:buSzPct val="75000"/>
              <a:buFont typeface="Noto Symbol"/>
              <a:buChar char="■"/>
            </a:pPr>
            <a:r>
              <a:rPr b="0" baseline="0" i="1" lang="en-US" sz="1800" u="none" cap="none" strike="noStrike">
                <a:solidFill>
                  <a:schemeClr val="folHlink"/>
                </a:solidFill>
                <a:latin typeface="Helvetica Neue"/>
                <a:ea typeface="Helvetica Neue"/>
                <a:cs typeface="Helvetica Neue"/>
                <a:sym typeface="Helvetica Neue"/>
              </a:rPr>
              <a:t>What can I do now?</a:t>
            </a:r>
            <a:r>
              <a:rPr b="0" baseline="0" i="0" lang="en-US" sz="1800" u="none" cap="none" strike="noStrike">
                <a:solidFill>
                  <a:schemeClr val="dk1"/>
                </a:solidFill>
                <a:latin typeface="Helvetica Neue"/>
                <a:ea typeface="Helvetica Neue"/>
                <a:cs typeface="Helvetica Neue"/>
                <a:sym typeface="Helvetica Neue"/>
              </a:rPr>
              <a:t> The interface should always help the user understand his current options</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what functions are available?</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what links are live?</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what content is relevant?</a:t>
            </a:r>
          </a:p>
          <a:p>
            <a:pPr indent="-342900" lvl="0" marL="342900" marR="0" rtl="0" algn="l">
              <a:lnSpc>
                <a:spcPct val="90000"/>
              </a:lnSpc>
              <a:spcBef>
                <a:spcPts val="300"/>
              </a:spcBef>
              <a:spcAft>
                <a:spcPts val="0"/>
              </a:spcAft>
              <a:buClr>
                <a:schemeClr val="folHlink"/>
              </a:buClr>
              <a:buSzPct val="75000"/>
              <a:buFont typeface="Noto Symbol"/>
              <a:buChar char="■"/>
            </a:pPr>
            <a:r>
              <a:rPr b="0" baseline="0" i="1" lang="en-US" sz="1800" u="none" cap="none" strike="noStrike">
                <a:solidFill>
                  <a:schemeClr val="folHlink"/>
                </a:solidFill>
                <a:latin typeface="Helvetica Neue"/>
                <a:ea typeface="Helvetica Neue"/>
                <a:cs typeface="Helvetica Neue"/>
                <a:sym typeface="Helvetica Neue"/>
              </a:rPr>
              <a:t>Where have I been, where am I going?</a:t>
            </a:r>
            <a:r>
              <a:rPr b="0" baseline="0" i="0" lang="en-US" sz="1800" u="none" cap="none" strike="noStrike">
                <a:solidFill>
                  <a:schemeClr val="dk1"/>
                </a:solidFill>
                <a:latin typeface="Helvetica Neue"/>
                <a:ea typeface="Helvetica Neue"/>
                <a:cs typeface="Helvetica Neue"/>
                <a:sym typeface="Helvetica Neue"/>
              </a:rPr>
              <a:t>  The interface must facilitate navigation. </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Provide a “map” (implemented in a way that is easy to understand) of where the user has been and what paths may be taken to move elsewhere within the Web or Mobile App.</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x="0" y="0"/>
          <a:ext cx="0" cy="0"/>
          <a:chOff x="0" y="0"/>
          <a:chExt cx="0" cy="0"/>
        </a:xfrm>
      </p:grpSpPr>
      <p:sp>
        <p:nvSpPr>
          <p:cNvPr id="287" name="Shape 28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8" name="Shape 28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89" name="Shape 289"/>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Effective Web and Mobile App Interfaces</a:t>
            </a:r>
          </a:p>
        </p:txBody>
      </p:sp>
      <p:sp>
        <p:nvSpPr>
          <p:cNvPr id="290" name="Shape 29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Bruce Tognozzi [TOG01] suggests…</a:t>
            </a:r>
          </a:p>
          <a:p>
            <a:pPr indent="-285750" lvl="1" marL="742950" marR="0" rtl="0" algn="l">
              <a:lnSpc>
                <a:spcPct val="100000"/>
              </a:lnSpc>
              <a:spcBef>
                <a:spcPts val="900"/>
              </a:spcBef>
              <a:spcAft>
                <a:spcPts val="0"/>
              </a:spcAft>
              <a:buClr>
                <a:schemeClr val="folHlink"/>
              </a:buClr>
              <a:buSzPct val="70000"/>
              <a:buFont typeface="Noto Symbol"/>
              <a:buChar char="■"/>
            </a:pPr>
            <a:r>
              <a:rPr b="0" baseline="0" i="0" lang="en-US" sz="2000" u="none" cap="none" strike="noStrike">
                <a:solidFill>
                  <a:schemeClr val="folHlink"/>
                </a:solidFill>
                <a:latin typeface="Helvetica Neue"/>
                <a:ea typeface="Helvetica Neue"/>
                <a:cs typeface="Helvetica Neue"/>
                <a:sym typeface="Helvetica Neue"/>
              </a:rPr>
              <a:t>Effective interfaces are visually apparent and forgiving,</a:t>
            </a:r>
            <a:r>
              <a:rPr b="0" baseline="0" i="0" lang="en-US" sz="2000" u="none" cap="none" strike="noStrike">
                <a:solidFill>
                  <a:schemeClr val="dk1"/>
                </a:solidFill>
                <a:latin typeface="Helvetica Neue"/>
                <a:ea typeface="Helvetica Neue"/>
                <a:cs typeface="Helvetica Neue"/>
                <a:sym typeface="Helvetica Neue"/>
              </a:rPr>
              <a:t> instilling in their users a sense of control. Users quickly see the breadth of their options, grasp how to achieve their goals, and do their work.</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folHlink"/>
                </a:solidFill>
                <a:latin typeface="Helvetica Neue"/>
                <a:ea typeface="Helvetica Neue"/>
                <a:cs typeface="Helvetica Neue"/>
                <a:sym typeface="Helvetica Neue"/>
              </a:rPr>
              <a:t>Effective interfaces do not concern the user with the inner workings of the system.</a:t>
            </a:r>
            <a:r>
              <a:rPr b="0" baseline="0" i="0" lang="en-US" sz="2000" u="none" cap="none" strike="noStrike">
                <a:solidFill>
                  <a:schemeClr val="dk1"/>
                </a:solidFill>
                <a:latin typeface="Helvetica Neue"/>
                <a:ea typeface="Helvetica Neue"/>
                <a:cs typeface="Helvetica Neue"/>
                <a:sym typeface="Helvetica Neue"/>
              </a:rPr>
              <a:t> Work is carefully and continuously saved, with full option for the user to undo any activity at any time.</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folHlink"/>
                </a:solidFill>
                <a:latin typeface="Helvetica Neue"/>
                <a:ea typeface="Helvetica Neue"/>
                <a:cs typeface="Helvetica Neue"/>
                <a:sym typeface="Helvetica Neue"/>
              </a:rPr>
              <a:t>Effective applications and services perform a maximum of work, </a:t>
            </a:r>
            <a:r>
              <a:rPr b="0" baseline="0" i="0" lang="en-US" sz="2000" u="none" cap="none" strike="noStrike">
                <a:solidFill>
                  <a:schemeClr val="dk1"/>
                </a:solidFill>
                <a:latin typeface="Helvetica Neue"/>
                <a:ea typeface="Helvetica Neue"/>
                <a:cs typeface="Helvetica Neue"/>
                <a:sym typeface="Helvetica Neue"/>
              </a:rPr>
              <a:t>while</a:t>
            </a:r>
            <a:r>
              <a:rPr b="0" baseline="0" i="0" lang="en-US" sz="2000" u="none" cap="none" strike="noStrike">
                <a:solidFill>
                  <a:srgbClr val="000000"/>
                </a:solidFill>
                <a:latin typeface="Helvetica Neue"/>
                <a:ea typeface="Helvetica Neue"/>
                <a:cs typeface="Helvetica Neue"/>
                <a:sym typeface="Helvetica Neue"/>
              </a:rPr>
              <a:t> </a:t>
            </a:r>
            <a:r>
              <a:rPr b="0" baseline="0" i="0" lang="en-US" sz="2000" u="none" cap="none" strike="noStrike">
                <a:solidFill>
                  <a:schemeClr val="dk1"/>
                </a:solidFill>
                <a:latin typeface="Helvetica Neue"/>
                <a:ea typeface="Helvetica Neue"/>
                <a:cs typeface="Helvetica Neue"/>
                <a:sym typeface="Helvetica Neue"/>
              </a:rPr>
              <a:t>requiring a minimum of information from users</a:t>
            </a:r>
            <a:r>
              <a:rPr b="0" baseline="0" i="0" lang="en-US" sz="2000" u="none" cap="none" strike="noStrike">
                <a:solidFill>
                  <a:srgbClr val="000000"/>
                </a:solidFill>
                <a:latin typeface="Helvetica Neue"/>
                <a:ea typeface="Helvetica Neue"/>
                <a:cs typeface="Helvetica Neue"/>
                <a:sym typeface="Helvetica Neue"/>
              </a:rPr>
              <a: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4" name="Shape 294"/>
        <p:cNvGrpSpPr/>
        <p:nvPr/>
      </p:nvGrpSpPr>
      <p:grpSpPr>
        <a:xfrm>
          <a:off x="0" y="0"/>
          <a:ext cx="0" cy="0"/>
          <a:chOff x="0" y="0"/>
          <a:chExt cx="0" cy="0"/>
        </a:xfrm>
      </p:grpSpPr>
      <p:sp>
        <p:nvSpPr>
          <p:cNvPr id="295" name="Shape 29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6" name="Shape 29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97" name="Shape 29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Interface Design Principles-I</a:t>
            </a:r>
          </a:p>
        </p:txBody>
      </p:sp>
      <p:sp>
        <p:nvSpPr>
          <p:cNvPr id="298" name="Shape 29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Anticipation</a:t>
            </a:r>
            <a:r>
              <a:rPr b="0" baseline="0" i="0" lang="en-US" sz="1800" u="none" cap="none" strike="noStrike">
                <a:solidFill>
                  <a:schemeClr val="dk1"/>
                </a:solidFill>
                <a:latin typeface="Helvetica Neue"/>
                <a:ea typeface="Helvetica Neue"/>
                <a:cs typeface="Helvetica Neue"/>
                <a:sym typeface="Helvetica Neue"/>
              </a:rPr>
              <a:t>—A Web or Mobile App should be designed so that it anticipates the use’s next move. </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Communication</a:t>
            </a:r>
            <a:r>
              <a:rPr b="0" baseline="0" i="0" lang="en-US" sz="1800" u="none" cap="none" strike="noStrike">
                <a:solidFill>
                  <a:schemeClr val="dk1"/>
                </a:solidFill>
                <a:latin typeface="Helvetica Neue"/>
                <a:ea typeface="Helvetica Neue"/>
                <a:cs typeface="Helvetica Neue"/>
                <a:sym typeface="Helvetica Neue"/>
              </a:rPr>
              <a:t>—The interface should communicate the status of any activity initiated by the user</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Consistency</a:t>
            </a:r>
            <a:r>
              <a:rPr b="0" baseline="0" i="0" lang="en-US" sz="1800" u="none" cap="none" strike="noStrike">
                <a:solidFill>
                  <a:schemeClr val="dk1"/>
                </a:solidFill>
                <a:latin typeface="Helvetica Neue"/>
                <a:ea typeface="Helvetica Neue"/>
                <a:cs typeface="Helvetica Neue"/>
                <a:sym typeface="Helvetica Neue"/>
              </a:rPr>
              <a:t>—The use of navigation controls, menus, icons, and aesthetics (e.g., color, shape, layout)</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Controlled autonomy</a:t>
            </a:r>
            <a:r>
              <a:rPr b="0" baseline="0" i="0" lang="en-US" sz="1800" u="none" cap="none" strike="noStrike">
                <a:solidFill>
                  <a:schemeClr val="dk1"/>
                </a:solidFill>
                <a:latin typeface="Helvetica Neue"/>
                <a:ea typeface="Helvetica Neue"/>
                <a:cs typeface="Helvetica Neue"/>
                <a:sym typeface="Helvetica Neue"/>
              </a:rPr>
              <a:t>—The interface should facilitate user movement throughout the Web or Mobile App, but it should do so in a manner that enforces navigation conventions that have been established for the application.</a:t>
            </a:r>
          </a:p>
          <a:p>
            <a:pPr indent="-342900" lvl="0" marL="342900" marR="0" rtl="0" algn="l">
              <a:lnSpc>
                <a:spcPct val="90000"/>
              </a:lnSpc>
              <a:spcBef>
                <a:spcPts val="360"/>
              </a:spcBef>
              <a:spcAft>
                <a:spcPts val="0"/>
              </a:spcAft>
              <a:buClr>
                <a:schemeClr val="folHlink"/>
              </a:buClr>
              <a:buSzPct val="75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Efficiency</a:t>
            </a:r>
            <a:r>
              <a:rPr b="0" baseline="0" i="0" lang="en-US" sz="1800" u="none" cap="none" strike="noStrike">
                <a:solidFill>
                  <a:schemeClr val="dk1"/>
                </a:solidFill>
                <a:latin typeface="Helvetica Neue"/>
                <a:ea typeface="Helvetica Neue"/>
                <a:cs typeface="Helvetica Neue"/>
                <a:sym typeface="Helvetica Neue"/>
              </a:rPr>
              <a:t>—The design of the Web or Mobile App and its interface should optimize the user’s work efficiency, not the efficiency of the software engineer who designs and builds it or the client-server environment that executes it.</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40" name="Shape 14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41" name="Shape 141"/>
          <p:cNvSpPr txBox="1"/>
          <p:nvPr>
            <p:ph type="title"/>
          </p:nvPr>
        </p:nvSpPr>
        <p:spPr>
          <a:xfrm>
            <a:off x="1295400" y="1219200"/>
            <a:ext cx="5235575" cy="428625"/>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Interface Design</a:t>
            </a:r>
          </a:p>
        </p:txBody>
      </p:sp>
      <p:sp>
        <p:nvSpPr>
          <p:cNvPr id="142" name="Shape 142"/>
          <p:cNvSpPr txBox="1"/>
          <p:nvPr/>
        </p:nvSpPr>
        <p:spPr>
          <a:xfrm>
            <a:off x="2133600" y="2908300"/>
            <a:ext cx="2060575"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Arial"/>
              <a:buNone/>
            </a:pPr>
            <a:r>
              <a:rPr b="1" baseline="0" i="0" lang="en-US" sz="2400" u="none" cap="none" strike="noStrike">
                <a:solidFill>
                  <a:schemeClr val="dk1"/>
                </a:solidFill>
                <a:latin typeface="Arial"/>
                <a:ea typeface="Arial"/>
                <a:cs typeface="Arial"/>
                <a:sym typeface="Arial"/>
              </a:rPr>
              <a:t>Easy to use?</a:t>
            </a:r>
          </a:p>
        </p:txBody>
      </p:sp>
      <p:sp>
        <p:nvSpPr>
          <p:cNvPr id="143" name="Shape 143"/>
          <p:cNvSpPr txBox="1"/>
          <p:nvPr/>
        </p:nvSpPr>
        <p:spPr>
          <a:xfrm>
            <a:off x="2501900" y="3390900"/>
            <a:ext cx="3195637"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Arial"/>
              <a:buNone/>
            </a:pPr>
            <a:r>
              <a:rPr b="1" baseline="0" i="0" lang="en-US" sz="2400" u="none" cap="none" strike="noStrike">
                <a:solidFill>
                  <a:schemeClr val="dk1"/>
                </a:solidFill>
                <a:latin typeface="Arial"/>
                <a:ea typeface="Arial"/>
                <a:cs typeface="Arial"/>
                <a:sym typeface="Arial"/>
              </a:rPr>
              <a:t>Easy to understand?</a:t>
            </a:r>
          </a:p>
          <a:p>
            <a:pPr indent="0" lvl="0" marL="0" marR="0" rtl="0" algn="l">
              <a:lnSpc>
                <a:spcPct val="100000"/>
              </a:lnSpc>
              <a:spcBef>
                <a:spcPts val="0"/>
              </a:spcBef>
              <a:spcAft>
                <a:spcPts val="0"/>
              </a:spcAft>
              <a:buNone/>
            </a:pPr>
            <a:r>
              <a:t/>
            </a:r>
            <a:endParaRPr b="1" baseline="0" i="0" sz="2400" u="none" cap="none" strike="noStrike">
              <a:solidFill>
                <a:schemeClr val="dk1"/>
              </a:solidFill>
              <a:latin typeface="Arial"/>
              <a:ea typeface="Arial"/>
              <a:cs typeface="Arial"/>
              <a:sym typeface="Arial"/>
            </a:endParaRPr>
          </a:p>
        </p:txBody>
      </p:sp>
      <p:sp>
        <p:nvSpPr>
          <p:cNvPr id="144" name="Shape 144"/>
          <p:cNvSpPr txBox="1"/>
          <p:nvPr/>
        </p:nvSpPr>
        <p:spPr>
          <a:xfrm>
            <a:off x="1828800" y="2438400"/>
            <a:ext cx="2265362"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Arial"/>
              <a:buNone/>
            </a:pPr>
            <a:r>
              <a:rPr b="1" baseline="0" i="0" lang="en-US" sz="2400" u="none" cap="none" strike="noStrike">
                <a:solidFill>
                  <a:schemeClr val="dk1"/>
                </a:solidFill>
                <a:latin typeface="Arial"/>
                <a:ea typeface="Arial"/>
                <a:cs typeface="Arial"/>
                <a:sym typeface="Arial"/>
              </a:rPr>
              <a:t>Easy to learn?</a:t>
            </a:r>
          </a:p>
        </p:txBody>
      </p:sp>
      <p:pic>
        <p:nvPicPr>
          <p:cNvPr id="145" name="Shape 145"/>
          <p:cNvPicPr preferRelativeResize="0"/>
          <p:nvPr/>
        </p:nvPicPr>
        <p:blipFill rotWithShape="1">
          <a:blip r:embed="rId3">
            <a:alphaModFix/>
          </a:blip>
          <a:srcRect b="0" l="0" r="0" t="0"/>
          <a:stretch/>
        </p:blipFill>
        <p:spPr>
          <a:xfrm>
            <a:off x="5410200" y="2895600"/>
            <a:ext cx="2895600" cy="3048000"/>
          </a:xfrm>
          <a:prstGeom prst="rect">
            <a:avLst/>
          </a:prstGeom>
          <a:noFill/>
          <a:ln>
            <a:noFill/>
          </a:ln>
        </p:spPr>
      </p:pic>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2" name="Shape 302"/>
        <p:cNvGrpSpPr/>
        <p:nvPr/>
      </p:nvGrpSpPr>
      <p:grpSpPr>
        <a:xfrm>
          <a:off x="0" y="0"/>
          <a:ext cx="0" cy="0"/>
          <a:chOff x="0" y="0"/>
          <a:chExt cx="0" cy="0"/>
        </a:xfrm>
      </p:grpSpPr>
      <p:sp>
        <p:nvSpPr>
          <p:cNvPr id="303" name="Shape 30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4" name="Shape 30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05" name="Shape 305"/>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Interface Design Principles-II</a:t>
            </a:r>
          </a:p>
        </p:txBody>
      </p:sp>
      <p:sp>
        <p:nvSpPr>
          <p:cNvPr id="306" name="Shape 30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Focus</a:t>
            </a:r>
            <a:r>
              <a:rPr b="0" baseline="0" i="0" lang="en-US" sz="1600" u="none" cap="none" strike="noStrike">
                <a:solidFill>
                  <a:schemeClr val="dk1"/>
                </a:solidFill>
                <a:latin typeface="Helvetica Neue"/>
                <a:ea typeface="Helvetica Neue"/>
                <a:cs typeface="Helvetica Neue"/>
                <a:sym typeface="Helvetica Neue"/>
              </a:rPr>
              <a:t>—The Web or Mobile App interface (and the content it presents) should stay focused on the user task(s) at hand. </a:t>
            </a:r>
          </a:p>
          <a:p>
            <a:pPr indent="-342900" lvl="0" marL="342900" marR="0" rtl="0" algn="l">
              <a:lnSpc>
                <a:spcPct val="100000"/>
              </a:lnSpc>
              <a:spcBef>
                <a:spcPts val="320"/>
              </a:spcBef>
              <a:spcAft>
                <a:spcPts val="0"/>
              </a:spcAft>
              <a:buClr>
                <a:schemeClr val="folHlink"/>
              </a:buClr>
              <a:buSzPct val="75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Fitt’s Law</a:t>
            </a:r>
            <a:r>
              <a:rPr b="0" baseline="0" i="0" lang="en-US" sz="1600" u="none" cap="none" strike="noStrike">
                <a:solidFill>
                  <a:schemeClr val="dk1"/>
                </a:solidFill>
                <a:latin typeface="Helvetica Neue"/>
                <a:ea typeface="Helvetica Neue"/>
                <a:cs typeface="Helvetica Neue"/>
                <a:sym typeface="Helvetica Neue"/>
              </a:rPr>
              <a:t>—“The time to acquire a target is a function of the distance to and size of the target.”</a:t>
            </a:r>
          </a:p>
          <a:p>
            <a:pPr indent="-342900" lvl="0" marL="342900" marR="0" rtl="0" algn="l">
              <a:lnSpc>
                <a:spcPct val="100000"/>
              </a:lnSpc>
              <a:spcBef>
                <a:spcPts val="320"/>
              </a:spcBef>
              <a:spcAft>
                <a:spcPts val="0"/>
              </a:spcAft>
              <a:buClr>
                <a:schemeClr val="folHlink"/>
              </a:buClr>
              <a:buSzPct val="75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Human interface objects</a:t>
            </a:r>
            <a:r>
              <a:rPr b="0" baseline="0" i="0" lang="en-US" sz="1600" u="none" cap="none" strike="noStrike">
                <a:solidFill>
                  <a:schemeClr val="dk1"/>
                </a:solidFill>
                <a:latin typeface="Helvetica Neue"/>
                <a:ea typeface="Helvetica Neue"/>
                <a:cs typeface="Helvetica Neue"/>
                <a:sym typeface="Helvetica Neue"/>
              </a:rPr>
              <a:t>—A vast library of reusable human interface objects has been developed for Web or Mobile Apps.</a:t>
            </a:r>
          </a:p>
          <a:p>
            <a:pPr indent="-342900" lvl="0" marL="342900" marR="0" rtl="0" algn="l">
              <a:lnSpc>
                <a:spcPct val="100000"/>
              </a:lnSpc>
              <a:spcBef>
                <a:spcPts val="320"/>
              </a:spcBef>
              <a:spcAft>
                <a:spcPts val="0"/>
              </a:spcAft>
              <a:buClr>
                <a:schemeClr val="folHlink"/>
              </a:buClr>
              <a:buSzPct val="75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Latency reduction</a:t>
            </a:r>
            <a:r>
              <a:rPr b="0" baseline="0" i="0" lang="en-US" sz="1600" u="none" cap="none" strike="noStrike">
                <a:solidFill>
                  <a:schemeClr val="dk1"/>
                </a:solidFill>
                <a:latin typeface="Helvetica Neue"/>
                <a:ea typeface="Helvetica Neue"/>
                <a:cs typeface="Helvetica Neue"/>
                <a:sym typeface="Helvetica Neue"/>
              </a:rPr>
              <a:t>—The Web or Mobile App should use multi-tasking in a way that lets the user proceed with work as if the operation has been completed. </a:t>
            </a:r>
          </a:p>
          <a:p>
            <a:pPr indent="-342900" lvl="0" marL="342900" marR="0" rtl="0" algn="l">
              <a:lnSpc>
                <a:spcPct val="100000"/>
              </a:lnSpc>
              <a:spcBef>
                <a:spcPts val="320"/>
              </a:spcBef>
              <a:spcAft>
                <a:spcPts val="0"/>
              </a:spcAft>
              <a:buClr>
                <a:schemeClr val="folHlink"/>
              </a:buClr>
              <a:buSzPct val="75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Learnability</a:t>
            </a:r>
            <a:r>
              <a:rPr b="0" baseline="0" i="0" lang="en-US" sz="1600" u="none" cap="none" strike="noStrike">
                <a:solidFill>
                  <a:schemeClr val="dk1"/>
                </a:solidFill>
                <a:latin typeface="Helvetica Neue"/>
                <a:ea typeface="Helvetica Neue"/>
                <a:cs typeface="Helvetica Neue"/>
                <a:sym typeface="Helvetica Neue"/>
              </a:rPr>
              <a:t>— A Web or Mobile App interface should be designed to minimize learning time, and once learned, to minimize relearning required when the App is revisited. </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0" name="Shape 310"/>
        <p:cNvGrpSpPr/>
        <p:nvPr/>
      </p:nvGrpSpPr>
      <p:grpSpPr>
        <a:xfrm>
          <a:off x="0" y="0"/>
          <a:ext cx="0" cy="0"/>
          <a:chOff x="0" y="0"/>
          <a:chExt cx="0" cy="0"/>
        </a:xfrm>
      </p:grpSpPr>
      <p:sp>
        <p:nvSpPr>
          <p:cNvPr id="311" name="Shape 3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2" name="Shape 3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13" name="Shape 313"/>
          <p:cNvSpPr txBox="1"/>
          <p:nvPr>
            <p:ph type="title"/>
          </p:nvPr>
        </p:nvSpPr>
        <p:spPr>
          <a:xfrm>
            <a:off x="1143000" y="1143000"/>
            <a:ext cx="73913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Interface Design Principles-III</a:t>
            </a:r>
          </a:p>
        </p:txBody>
      </p:sp>
      <p:sp>
        <p:nvSpPr>
          <p:cNvPr id="314" name="Shape 3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Maintain work product integrity</a:t>
            </a:r>
            <a:r>
              <a:rPr b="0" baseline="0" i="0" lang="en-US" sz="1600" u="none" cap="none" strike="noStrike">
                <a:solidFill>
                  <a:schemeClr val="dk1"/>
                </a:solidFill>
                <a:latin typeface="Helvetica Neue"/>
                <a:ea typeface="Helvetica Neue"/>
                <a:cs typeface="Helvetica Neue"/>
                <a:sym typeface="Helvetica Neue"/>
              </a:rPr>
              <a:t>—A work product (e.g., a form completed by the user, a user specified list) must be automatically saved so that it will not be lost if an error occurs.</a:t>
            </a:r>
          </a:p>
          <a:p>
            <a:pPr indent="-342900" lvl="0" marL="342900" marR="0" rtl="0" algn="l">
              <a:lnSpc>
                <a:spcPct val="100000"/>
              </a:lnSpc>
              <a:spcBef>
                <a:spcPts val="320"/>
              </a:spcBef>
              <a:spcAft>
                <a:spcPts val="0"/>
              </a:spcAft>
              <a:buClr>
                <a:schemeClr val="folHlink"/>
              </a:buClr>
              <a:buSzPct val="75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Readability</a:t>
            </a:r>
            <a:r>
              <a:rPr b="0" baseline="0" i="0" lang="en-US" sz="1600" u="none" cap="none" strike="noStrike">
                <a:solidFill>
                  <a:schemeClr val="dk1"/>
                </a:solidFill>
                <a:latin typeface="Helvetica Neue"/>
                <a:ea typeface="Helvetica Neue"/>
                <a:cs typeface="Helvetica Neue"/>
                <a:sym typeface="Helvetica Neue"/>
              </a:rPr>
              <a:t>—All information presented through the interface should be readable by young and old.</a:t>
            </a:r>
          </a:p>
          <a:p>
            <a:pPr indent="-342900" lvl="0" marL="342900" marR="0" rtl="0" algn="l">
              <a:lnSpc>
                <a:spcPct val="100000"/>
              </a:lnSpc>
              <a:spcBef>
                <a:spcPts val="320"/>
              </a:spcBef>
              <a:spcAft>
                <a:spcPts val="0"/>
              </a:spcAft>
              <a:buClr>
                <a:schemeClr val="folHlink"/>
              </a:buClr>
              <a:buSzPct val="75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Track state</a:t>
            </a:r>
            <a:r>
              <a:rPr b="0" baseline="0" i="0" lang="en-US" sz="1600" u="none" cap="none" strike="noStrike">
                <a:solidFill>
                  <a:schemeClr val="dk1"/>
                </a:solidFill>
                <a:latin typeface="Helvetica Neue"/>
                <a:ea typeface="Helvetica Neue"/>
                <a:cs typeface="Helvetica Neue"/>
                <a:sym typeface="Helvetica Neue"/>
              </a:rPr>
              <a:t>—When appropriate, the state of the user interaction should be tracked and stored so that a user can logoff and return later to pick up where she left off.</a:t>
            </a:r>
          </a:p>
          <a:p>
            <a:pPr indent="-342900" lvl="0" marL="342900" marR="0" rtl="0" algn="l">
              <a:lnSpc>
                <a:spcPct val="100000"/>
              </a:lnSpc>
              <a:spcBef>
                <a:spcPts val="320"/>
              </a:spcBef>
              <a:spcAft>
                <a:spcPts val="0"/>
              </a:spcAft>
              <a:buClr>
                <a:schemeClr val="folHlink"/>
              </a:buClr>
              <a:buSzPct val="75000"/>
              <a:buFont typeface="Noto Symbol"/>
              <a:buChar char="■"/>
            </a:pPr>
            <a:r>
              <a:rPr b="0" baseline="0" i="0" lang="en-US" sz="1600" u="none" cap="none" strike="noStrike">
                <a:solidFill>
                  <a:schemeClr val="folHlink"/>
                </a:solidFill>
                <a:latin typeface="Helvetica Neue"/>
                <a:ea typeface="Helvetica Neue"/>
                <a:cs typeface="Helvetica Neue"/>
                <a:sym typeface="Helvetica Neue"/>
              </a:rPr>
              <a:t>Visible navigation</a:t>
            </a:r>
            <a:r>
              <a:rPr b="0" baseline="0" i="0" lang="en-US" sz="1600" u="none" cap="none" strike="noStrike">
                <a:solidFill>
                  <a:schemeClr val="dk1"/>
                </a:solidFill>
                <a:latin typeface="Helvetica Neue"/>
                <a:ea typeface="Helvetica Neue"/>
                <a:cs typeface="Helvetica Neue"/>
                <a:sym typeface="Helvetica Neue"/>
              </a:rPr>
              <a:t>—A well-designed Web or Mobile App interface provides “the illusion that users are in the same place, with the work brought to them.”</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8" name="Shape 318"/>
        <p:cNvGrpSpPr/>
        <p:nvPr/>
      </p:nvGrpSpPr>
      <p:grpSpPr>
        <a:xfrm>
          <a:off x="0" y="0"/>
          <a:ext cx="0" cy="0"/>
          <a:chOff x="0" y="0"/>
          <a:chExt cx="0" cy="0"/>
        </a:xfrm>
      </p:grpSpPr>
      <p:sp>
        <p:nvSpPr>
          <p:cNvPr id="319" name="Shape 31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20" name="Shape 3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21" name="Shape 321"/>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Interface Design Workflow-I</a:t>
            </a:r>
          </a:p>
        </p:txBody>
      </p:sp>
      <p:sp>
        <p:nvSpPr>
          <p:cNvPr id="322" name="Shape 322"/>
          <p:cNvSpPr txBox="1"/>
          <p:nvPr>
            <p:ph idx="1" type="body"/>
          </p:nvPr>
        </p:nvSpPr>
        <p:spPr>
          <a:xfrm>
            <a:off x="1828800" y="2057400"/>
            <a:ext cx="6705599" cy="32766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Review information contained in the analysis model and refine as required.</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Develop a rough sketch of the Web or Mobile App interface layout.</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Map user objectives into specific interface actions. </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Define a set of user tasks that are associated with each action.</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Storyboard screen images for each interface action.</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Refine interface layout and storyboards using input from aesthetic design.</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6" name="Shape 326"/>
        <p:cNvGrpSpPr/>
        <p:nvPr/>
      </p:nvGrpSpPr>
      <p:grpSpPr>
        <a:xfrm>
          <a:off x="0" y="0"/>
          <a:ext cx="0" cy="0"/>
          <a:chOff x="0" y="0"/>
          <a:chExt cx="0" cy="0"/>
        </a:xfrm>
      </p:grpSpPr>
      <p:sp>
        <p:nvSpPr>
          <p:cNvPr id="327" name="Shape 32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28" name="Shape 3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29" name="Shape 329"/>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Mapping User Objectives</a:t>
            </a:r>
          </a:p>
        </p:txBody>
      </p:sp>
      <p:pic>
        <p:nvPicPr>
          <p:cNvPr id="330" name="Shape 330"/>
          <p:cNvPicPr preferRelativeResize="0"/>
          <p:nvPr/>
        </p:nvPicPr>
        <p:blipFill rotWithShape="1">
          <a:blip r:embed="rId3">
            <a:alphaModFix/>
          </a:blip>
          <a:srcRect b="0" l="0" r="0" t="0"/>
          <a:stretch/>
        </p:blipFill>
        <p:spPr>
          <a:xfrm>
            <a:off x="1981200" y="1752600"/>
            <a:ext cx="6281737" cy="4027487"/>
          </a:xfrm>
          <a:prstGeom prst="rect">
            <a:avLst/>
          </a:prstGeom>
          <a:noFill/>
          <a:ln>
            <a:noFill/>
          </a:ln>
        </p:spPr>
      </p:pic>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4" name="Shape 334"/>
        <p:cNvGrpSpPr/>
        <p:nvPr/>
      </p:nvGrpSpPr>
      <p:grpSpPr>
        <a:xfrm>
          <a:off x="0" y="0"/>
          <a:ext cx="0" cy="0"/>
          <a:chOff x="0" y="0"/>
          <a:chExt cx="0" cy="0"/>
        </a:xfrm>
      </p:grpSpPr>
      <p:sp>
        <p:nvSpPr>
          <p:cNvPr id="335" name="Shape 33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36" name="Shape 33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37" name="Shape 337"/>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Interface Design Workflow-II</a:t>
            </a:r>
          </a:p>
        </p:txBody>
      </p:sp>
      <p:sp>
        <p:nvSpPr>
          <p:cNvPr id="338" name="Shape 338"/>
          <p:cNvSpPr txBox="1"/>
          <p:nvPr>
            <p:ph idx="1" type="body"/>
          </p:nvPr>
        </p:nvSpPr>
        <p:spPr>
          <a:xfrm>
            <a:off x="1828800" y="1905000"/>
            <a:ext cx="6629400"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Identify user interface objects that are required to implement the interface. </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Develop a procedural representation of the user’s interaction with the interface. </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Develop a behavioral representation of the interface.</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Describe the interface layout for each state. </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Refine and review the interface design model.</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2" name="Shape 342"/>
        <p:cNvGrpSpPr/>
        <p:nvPr/>
      </p:nvGrpSpPr>
      <p:grpSpPr>
        <a:xfrm>
          <a:off x="0" y="0"/>
          <a:ext cx="0" cy="0"/>
          <a:chOff x="0" y="0"/>
          <a:chExt cx="0" cy="0"/>
        </a:xfrm>
      </p:grpSpPr>
      <p:sp>
        <p:nvSpPr>
          <p:cNvPr id="343" name="Shape 34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44" name="Shape 3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45" name="Shape 345"/>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Aesthetic Design</a:t>
            </a:r>
          </a:p>
        </p:txBody>
      </p:sp>
      <p:sp>
        <p:nvSpPr>
          <p:cNvPr id="346" name="Shape 34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Don’t be afraid of white space.</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Emphasize content.</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Organize layout elements from top-left to bottom right. </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Group navigation, content, and function geographically within the page.</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Don’t extend your real estate with the scrolling bar.</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Consider resolution and browser window size when designing layout.</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0" name="Shape 350"/>
        <p:cNvGrpSpPr/>
        <p:nvPr/>
      </p:nvGrpSpPr>
      <p:grpSpPr>
        <a:xfrm>
          <a:off x="0" y="0"/>
          <a:ext cx="0" cy="0"/>
          <a:chOff x="0" y="0"/>
          <a:chExt cx="0" cy="0"/>
        </a:xfrm>
      </p:grpSpPr>
      <p:sp>
        <p:nvSpPr>
          <p:cNvPr id="351" name="Shape 35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52" name="Shape 35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53" name="Shape 353"/>
          <p:cNvSpPr txBox="1"/>
          <p:nvPr>
            <p:ph type="title"/>
          </p:nvPr>
        </p:nvSpPr>
        <p:spPr>
          <a:xfrm>
            <a:off x="1295400" y="1066800"/>
            <a:ext cx="5632450"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Design Evaluation Cycle</a:t>
            </a:r>
          </a:p>
        </p:txBody>
      </p:sp>
      <p:pic>
        <p:nvPicPr>
          <p:cNvPr id="354" name="Shape 354"/>
          <p:cNvPicPr preferRelativeResize="0"/>
          <p:nvPr/>
        </p:nvPicPr>
        <p:blipFill rotWithShape="1">
          <a:blip r:embed="rId3">
            <a:alphaModFix/>
          </a:blip>
          <a:srcRect b="0" l="0" r="0" t="0"/>
          <a:stretch/>
        </p:blipFill>
        <p:spPr>
          <a:xfrm>
            <a:off x="3276600" y="1905000"/>
            <a:ext cx="3429000" cy="4190999"/>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9" name="Shape 149"/>
        <p:cNvGrpSpPr/>
        <p:nvPr/>
      </p:nvGrpSpPr>
      <p:grpSpPr>
        <a:xfrm>
          <a:off x="0" y="0"/>
          <a:ext cx="0" cy="0"/>
          <a:chOff x="0" y="0"/>
          <a:chExt cx="0" cy="0"/>
        </a:xfrm>
      </p:grpSpPr>
      <p:sp>
        <p:nvSpPr>
          <p:cNvPr id="150" name="Shape 15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51" name="Shape 15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52" name="Shape 152"/>
          <p:cNvSpPr txBox="1"/>
          <p:nvPr>
            <p:ph type="title"/>
          </p:nvPr>
        </p:nvSpPr>
        <p:spPr>
          <a:xfrm>
            <a:off x="1143000" y="1066800"/>
            <a:ext cx="6476999" cy="690561"/>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Interface Design</a:t>
            </a:r>
          </a:p>
        </p:txBody>
      </p:sp>
      <p:pic>
        <p:nvPicPr>
          <p:cNvPr id="153" name="Shape 153"/>
          <p:cNvPicPr preferRelativeResize="0"/>
          <p:nvPr/>
        </p:nvPicPr>
        <p:blipFill rotWithShape="1">
          <a:blip r:embed="rId3">
            <a:alphaModFix/>
          </a:blip>
          <a:srcRect b="0" l="0" r="0" t="0"/>
          <a:stretch/>
        </p:blipFill>
        <p:spPr>
          <a:xfrm>
            <a:off x="5486400" y="2895600"/>
            <a:ext cx="2620962" cy="2795587"/>
          </a:xfrm>
          <a:prstGeom prst="rect">
            <a:avLst/>
          </a:prstGeom>
          <a:noFill/>
          <a:ln>
            <a:noFill/>
          </a:ln>
        </p:spPr>
      </p:pic>
      <p:sp>
        <p:nvSpPr>
          <p:cNvPr id="154" name="Shape 154"/>
          <p:cNvSpPr txBox="1"/>
          <p:nvPr/>
        </p:nvSpPr>
        <p:spPr>
          <a:xfrm>
            <a:off x="2159000" y="2535236"/>
            <a:ext cx="3617911" cy="22796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Arial"/>
              <a:buNone/>
            </a:pPr>
            <a:r>
              <a:rPr b="1" baseline="0" i="0" lang="en-US" sz="2400" u="none" cap="none" strike="noStrike">
                <a:solidFill>
                  <a:schemeClr val="dk1"/>
                </a:solidFill>
                <a:latin typeface="Arial"/>
                <a:ea typeface="Arial"/>
                <a:cs typeface="Arial"/>
                <a:sym typeface="Arial"/>
              </a:rPr>
              <a:t>lack of consistency</a:t>
            </a:r>
          </a:p>
          <a:p>
            <a:pPr indent="0" lvl="0" marL="0" marR="0" rtl="0" algn="l">
              <a:lnSpc>
                <a:spcPct val="100000"/>
              </a:lnSpc>
              <a:spcBef>
                <a:spcPts val="0"/>
              </a:spcBef>
              <a:spcAft>
                <a:spcPts val="0"/>
              </a:spcAft>
              <a:buClr>
                <a:schemeClr val="dk1"/>
              </a:buClr>
              <a:buSzPct val="25000"/>
              <a:buFont typeface="Arial"/>
              <a:buNone/>
            </a:pPr>
            <a:r>
              <a:rPr b="1" baseline="0" i="0" lang="en-US" sz="2400" u="none" cap="none" strike="noStrike">
                <a:solidFill>
                  <a:schemeClr val="dk1"/>
                </a:solidFill>
                <a:latin typeface="Arial"/>
                <a:ea typeface="Arial"/>
                <a:cs typeface="Arial"/>
                <a:sym typeface="Arial"/>
              </a:rPr>
              <a:t>too much memorization</a:t>
            </a:r>
          </a:p>
          <a:p>
            <a:pPr indent="0" lvl="0" marL="0" marR="0" rtl="0" algn="l">
              <a:lnSpc>
                <a:spcPct val="100000"/>
              </a:lnSpc>
              <a:spcBef>
                <a:spcPts val="0"/>
              </a:spcBef>
              <a:spcAft>
                <a:spcPts val="0"/>
              </a:spcAft>
              <a:buClr>
                <a:schemeClr val="dk1"/>
              </a:buClr>
              <a:buSzPct val="25000"/>
              <a:buFont typeface="Arial"/>
              <a:buNone/>
            </a:pPr>
            <a:r>
              <a:rPr b="1" baseline="0" i="0" lang="en-US" sz="2400" u="none" cap="none" strike="noStrike">
                <a:solidFill>
                  <a:schemeClr val="dk1"/>
                </a:solidFill>
                <a:latin typeface="Arial"/>
                <a:ea typeface="Arial"/>
                <a:cs typeface="Arial"/>
                <a:sym typeface="Arial"/>
              </a:rPr>
              <a:t>no guidance / help</a:t>
            </a:r>
          </a:p>
          <a:p>
            <a:pPr indent="0" lvl="0" marL="0" marR="0" rtl="0" algn="l">
              <a:lnSpc>
                <a:spcPct val="100000"/>
              </a:lnSpc>
              <a:spcBef>
                <a:spcPts val="0"/>
              </a:spcBef>
              <a:spcAft>
                <a:spcPts val="0"/>
              </a:spcAft>
              <a:buClr>
                <a:schemeClr val="dk1"/>
              </a:buClr>
              <a:buSzPct val="25000"/>
              <a:buFont typeface="Arial"/>
              <a:buNone/>
            </a:pPr>
            <a:r>
              <a:rPr b="1" baseline="0" i="0" lang="en-US" sz="2400" u="none" cap="none" strike="noStrike">
                <a:solidFill>
                  <a:schemeClr val="dk1"/>
                </a:solidFill>
                <a:latin typeface="Arial"/>
                <a:ea typeface="Arial"/>
                <a:cs typeface="Arial"/>
                <a:sym typeface="Arial"/>
              </a:rPr>
              <a:t>no context sensitivity</a:t>
            </a:r>
          </a:p>
          <a:p>
            <a:pPr indent="0" lvl="0" marL="0" marR="0" rtl="0" algn="l">
              <a:lnSpc>
                <a:spcPct val="100000"/>
              </a:lnSpc>
              <a:spcBef>
                <a:spcPts val="0"/>
              </a:spcBef>
              <a:spcAft>
                <a:spcPts val="0"/>
              </a:spcAft>
              <a:buClr>
                <a:schemeClr val="dk1"/>
              </a:buClr>
              <a:buSzPct val="25000"/>
              <a:buFont typeface="Arial"/>
              <a:buNone/>
            </a:pPr>
            <a:r>
              <a:rPr b="1" baseline="0" i="0" lang="en-US" sz="2400" u="none" cap="none" strike="noStrike">
                <a:solidFill>
                  <a:schemeClr val="dk1"/>
                </a:solidFill>
                <a:latin typeface="Arial"/>
                <a:ea typeface="Arial"/>
                <a:cs typeface="Arial"/>
                <a:sym typeface="Arial"/>
              </a:rPr>
              <a:t>poor response</a:t>
            </a:r>
          </a:p>
          <a:p>
            <a:pPr indent="0" lvl="0" marL="0" marR="0" rtl="0" algn="l">
              <a:lnSpc>
                <a:spcPct val="100000"/>
              </a:lnSpc>
              <a:spcBef>
                <a:spcPts val="0"/>
              </a:spcBef>
              <a:spcAft>
                <a:spcPts val="0"/>
              </a:spcAft>
              <a:buClr>
                <a:schemeClr val="dk1"/>
              </a:buClr>
              <a:buSzPct val="25000"/>
              <a:buFont typeface="Arial"/>
              <a:buNone/>
            </a:pPr>
            <a:r>
              <a:rPr b="1" baseline="0" i="0" lang="en-US" sz="2400" u="none" cap="none" strike="noStrike">
                <a:solidFill>
                  <a:schemeClr val="dk1"/>
                </a:solidFill>
                <a:latin typeface="Arial"/>
                <a:ea typeface="Arial"/>
                <a:cs typeface="Arial"/>
                <a:sym typeface="Arial"/>
              </a:rPr>
              <a:t>Arcane/unfriendly</a:t>
            </a:r>
          </a:p>
        </p:txBody>
      </p:sp>
      <p:sp>
        <p:nvSpPr>
          <p:cNvPr id="155" name="Shape 155"/>
          <p:cNvSpPr txBox="1"/>
          <p:nvPr/>
        </p:nvSpPr>
        <p:spPr>
          <a:xfrm>
            <a:off x="1752600" y="1981200"/>
            <a:ext cx="3332161"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baseline="0" i="1" lang="en-US" sz="2400" u="sng" cap="none" strike="noStrike">
                <a:solidFill>
                  <a:schemeClr val="dk1"/>
                </a:solidFill>
                <a:latin typeface="Helvetica Neue"/>
                <a:ea typeface="Helvetica Neue"/>
                <a:cs typeface="Helvetica Neue"/>
                <a:sym typeface="Helvetica Neue"/>
              </a:rPr>
              <a:t>Typical Design Errors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x="0" y="0"/>
          <a:ext cx="0" cy="0"/>
          <a:chOff x="0" y="0"/>
          <a:chExt cx="0" cy="0"/>
        </a:xfrm>
      </p:grpSpPr>
      <p:sp>
        <p:nvSpPr>
          <p:cNvPr id="160" name="Shape 16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61" name="Shape 16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62" name="Shape 162"/>
          <p:cNvSpPr txBox="1"/>
          <p:nvPr>
            <p:ph type="title"/>
          </p:nvPr>
        </p:nvSpPr>
        <p:spPr>
          <a:xfrm>
            <a:off x="1295400" y="1143000"/>
            <a:ext cx="485933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Golden Rules</a:t>
            </a:r>
          </a:p>
        </p:txBody>
      </p:sp>
      <p:sp>
        <p:nvSpPr>
          <p:cNvPr id="163" name="Shape 163"/>
          <p:cNvSpPr txBox="1"/>
          <p:nvPr>
            <p:ph idx="1" type="body"/>
          </p:nvPr>
        </p:nvSpPr>
        <p:spPr>
          <a:xfrm>
            <a:off x="1981200" y="2438400"/>
            <a:ext cx="5621337" cy="20621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800" u="none" cap="none" strike="noStrike">
                <a:solidFill>
                  <a:schemeClr val="folHlink"/>
                </a:solidFill>
                <a:latin typeface="Helvetica Neue"/>
                <a:ea typeface="Helvetica Neue"/>
                <a:cs typeface="Helvetica Neue"/>
                <a:sym typeface="Helvetica Neue"/>
              </a:rPr>
              <a:t>Place the user in control</a:t>
            </a:r>
          </a:p>
          <a:p>
            <a:pPr indent="-342900" lvl="0" marL="342900" marR="0" rtl="0" algn="l">
              <a:lnSpc>
                <a:spcPct val="100000"/>
              </a:lnSpc>
              <a:spcBef>
                <a:spcPts val="560"/>
              </a:spcBef>
              <a:spcAft>
                <a:spcPts val="0"/>
              </a:spcAft>
              <a:buClr>
                <a:schemeClr val="folHlink"/>
              </a:buClr>
              <a:buSzPct val="75000"/>
              <a:buFont typeface="Noto Symbol"/>
              <a:buChar char="■"/>
            </a:pPr>
            <a:r>
              <a:rPr b="0" baseline="0" i="0" lang="en-US" sz="2800" u="none" cap="none" strike="noStrike">
                <a:solidFill>
                  <a:schemeClr val="folHlink"/>
                </a:solidFill>
                <a:latin typeface="Helvetica Neue"/>
                <a:ea typeface="Helvetica Neue"/>
                <a:cs typeface="Helvetica Neue"/>
                <a:sym typeface="Helvetica Neue"/>
              </a:rPr>
              <a:t>Reduce the user’s memory load</a:t>
            </a:r>
          </a:p>
          <a:p>
            <a:pPr indent="-342900" lvl="0" marL="342900" marR="0" rtl="0" algn="l">
              <a:lnSpc>
                <a:spcPct val="100000"/>
              </a:lnSpc>
              <a:spcBef>
                <a:spcPts val="560"/>
              </a:spcBef>
              <a:spcAft>
                <a:spcPts val="0"/>
              </a:spcAft>
              <a:buClr>
                <a:schemeClr val="folHlink"/>
              </a:buClr>
              <a:buSzPct val="75000"/>
              <a:buFont typeface="Noto Symbol"/>
              <a:buChar char="■"/>
            </a:pPr>
            <a:r>
              <a:rPr b="0" baseline="0" i="0" lang="en-US" sz="2800" u="none" cap="none" strike="noStrike">
                <a:solidFill>
                  <a:schemeClr val="folHlink"/>
                </a:solidFill>
                <a:latin typeface="Helvetica Neue"/>
                <a:ea typeface="Helvetica Neue"/>
                <a:cs typeface="Helvetica Neue"/>
                <a:sym typeface="Helvetica Neue"/>
              </a:rPr>
              <a:t>Make the interface consistent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x="0" y="0"/>
          <a:ext cx="0" cy="0"/>
          <a:chOff x="0" y="0"/>
          <a:chExt cx="0" cy="0"/>
        </a:xfrm>
      </p:grpSpPr>
      <p:sp>
        <p:nvSpPr>
          <p:cNvPr id="168" name="Shape 1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69" name="Shape 1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70" name="Shape 170"/>
          <p:cNvSpPr txBox="1"/>
          <p:nvPr>
            <p:ph type="title"/>
          </p:nvPr>
        </p:nvSpPr>
        <p:spPr>
          <a:xfrm>
            <a:off x="1143000" y="1143000"/>
            <a:ext cx="7051674"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Place the User in Control</a:t>
            </a:r>
          </a:p>
        </p:txBody>
      </p:sp>
      <p:sp>
        <p:nvSpPr>
          <p:cNvPr id="171" name="Shape 171"/>
          <p:cNvSpPr txBox="1"/>
          <p:nvPr/>
        </p:nvSpPr>
        <p:spPr>
          <a:xfrm>
            <a:off x="2209800" y="1905000"/>
            <a:ext cx="6157912" cy="390207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Define interaction modes in a way that does not force a user into unnecessary or undesired actions.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Provide for flexible interaction.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Allow user interaction to be interruptible and undoable.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Streamline interaction as skill levels advance and allow the interaction to be customized.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Hide technical internals from the casual user.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Design for direct interaction with objects that appear on the screen.</a:t>
            </a:r>
            <a:r>
              <a:rPr b="0" baseline="0" i="0" lang="en-US" sz="1800" u="none" cap="none" strike="noStrike">
                <a:solidFill>
                  <a:schemeClr val="dk1"/>
                </a:solidFill>
                <a:latin typeface="Quattrocento"/>
                <a:ea typeface="Quattrocento"/>
                <a:cs typeface="Quattrocento"/>
                <a:sym typeface="Quattrocento"/>
              </a:rPr>
              <a:t> </a:t>
            </a:r>
          </a:p>
        </p:txBody>
      </p:sp>
      <p:sp>
        <p:nvSpPr>
          <p:cNvPr id="172" name="Shape 172"/>
          <p:cNvSpPr txBox="1"/>
          <p:nvPr/>
        </p:nvSpPr>
        <p:spPr>
          <a:xfrm>
            <a:off x="1981200" y="19812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73" name="Shape 173"/>
          <p:cNvSpPr txBox="1"/>
          <p:nvPr/>
        </p:nvSpPr>
        <p:spPr>
          <a:xfrm>
            <a:off x="1981200" y="27432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74" name="Shape 174"/>
          <p:cNvSpPr txBox="1"/>
          <p:nvPr/>
        </p:nvSpPr>
        <p:spPr>
          <a:xfrm>
            <a:off x="1981200" y="32766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75" name="Shape 175"/>
          <p:cNvSpPr txBox="1"/>
          <p:nvPr/>
        </p:nvSpPr>
        <p:spPr>
          <a:xfrm>
            <a:off x="1981200" y="39624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76" name="Shape 176"/>
          <p:cNvSpPr txBox="1"/>
          <p:nvPr/>
        </p:nvSpPr>
        <p:spPr>
          <a:xfrm>
            <a:off x="1981200" y="47244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77" name="Shape 177"/>
          <p:cNvSpPr txBox="1"/>
          <p:nvPr/>
        </p:nvSpPr>
        <p:spPr>
          <a:xfrm>
            <a:off x="1981200" y="51816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x="0" y="0"/>
          <a:ext cx="0" cy="0"/>
          <a:chOff x="0" y="0"/>
          <a:chExt cx="0" cy="0"/>
        </a:xfrm>
      </p:grpSpPr>
      <p:sp>
        <p:nvSpPr>
          <p:cNvPr id="182" name="Shape 18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83" name="Shape 18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84" name="Shape 184"/>
          <p:cNvSpPr txBox="1"/>
          <p:nvPr>
            <p:ph type="title"/>
          </p:nvPr>
        </p:nvSpPr>
        <p:spPr>
          <a:xfrm>
            <a:off x="1287462" y="1066800"/>
            <a:ext cx="7856537" cy="600075"/>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Reduce the User’s Memory Load</a:t>
            </a:r>
          </a:p>
        </p:txBody>
      </p:sp>
      <p:sp>
        <p:nvSpPr>
          <p:cNvPr id="185" name="Shape 185"/>
          <p:cNvSpPr txBox="1"/>
          <p:nvPr/>
        </p:nvSpPr>
        <p:spPr>
          <a:xfrm>
            <a:off x="2133600" y="2057400"/>
            <a:ext cx="6586536" cy="253047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Reduce demand on short-term memory.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Establish meaningful defaults.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Define shortcuts that are intuitive.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The visual layout of the interface should be based on a real world metaphor.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Disclose information in a progressive fashion.</a:t>
            </a:r>
          </a:p>
        </p:txBody>
      </p:sp>
      <p:sp>
        <p:nvSpPr>
          <p:cNvPr id="186" name="Shape 186"/>
          <p:cNvSpPr txBox="1"/>
          <p:nvPr/>
        </p:nvSpPr>
        <p:spPr>
          <a:xfrm>
            <a:off x="1905000" y="21336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87" name="Shape 187"/>
          <p:cNvSpPr txBox="1"/>
          <p:nvPr/>
        </p:nvSpPr>
        <p:spPr>
          <a:xfrm>
            <a:off x="1905000" y="2667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88" name="Shape 188"/>
          <p:cNvSpPr txBox="1"/>
          <p:nvPr/>
        </p:nvSpPr>
        <p:spPr>
          <a:xfrm>
            <a:off x="1905000" y="3048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89" name="Shape 189"/>
          <p:cNvSpPr txBox="1"/>
          <p:nvPr/>
        </p:nvSpPr>
        <p:spPr>
          <a:xfrm>
            <a:off x="1905000" y="35052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90" name="Shape 190"/>
          <p:cNvSpPr txBox="1"/>
          <p:nvPr/>
        </p:nvSpPr>
        <p:spPr>
          <a:xfrm>
            <a:off x="1905000" y="42672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x="0" y="0"/>
          <a:ext cx="0" cy="0"/>
          <a:chOff x="0" y="0"/>
          <a:chExt cx="0" cy="0"/>
        </a:xfrm>
      </p:grpSpPr>
      <p:sp>
        <p:nvSpPr>
          <p:cNvPr id="195" name="Shape 19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96" name="Shape 19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97" name="Shape 197"/>
          <p:cNvSpPr txBox="1"/>
          <p:nvPr>
            <p:ph type="title"/>
          </p:nvPr>
        </p:nvSpPr>
        <p:spPr>
          <a:xfrm>
            <a:off x="1219200" y="990600"/>
            <a:ext cx="7015161" cy="70326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Make the Interface Consistent</a:t>
            </a:r>
          </a:p>
        </p:txBody>
      </p:sp>
      <p:sp>
        <p:nvSpPr>
          <p:cNvPr id="198" name="Shape 198"/>
          <p:cNvSpPr txBox="1"/>
          <p:nvPr/>
        </p:nvSpPr>
        <p:spPr>
          <a:xfrm>
            <a:off x="2265361" y="2209800"/>
            <a:ext cx="5888037" cy="253047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Allow the user to put the current task into a meaningful context.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Maintain consistency across a family of applications. </a:t>
            </a:r>
          </a:p>
          <a:p>
            <a:pPr indent="0" lvl="0" marL="0" marR="0" rtl="0" algn="l">
              <a:lnSpc>
                <a:spcPct val="100000"/>
              </a:lnSpc>
              <a:spcBef>
                <a:spcPts val="1000"/>
              </a:spcBef>
              <a:spcAft>
                <a:spcPts val="0"/>
              </a:spcAft>
              <a:buClr>
                <a:schemeClr val="dk1"/>
              </a:buClr>
              <a:buSzPct val="25000"/>
              <a:buFont typeface="Quattrocento"/>
              <a:buNone/>
            </a:pPr>
            <a:r>
              <a:rPr b="0" baseline="0" i="0" lang="en-US" sz="2000" u="none" cap="none" strike="noStrike">
                <a:solidFill>
                  <a:schemeClr val="dk1"/>
                </a:solidFill>
                <a:latin typeface="Quattrocento"/>
                <a:ea typeface="Quattrocento"/>
                <a:cs typeface="Quattrocento"/>
                <a:sym typeface="Quattrocento"/>
              </a:rPr>
              <a:t>If past interactive models have created user expectations, do not make changes unless there is a compelling reason to do so. </a:t>
            </a:r>
          </a:p>
        </p:txBody>
      </p:sp>
      <p:sp>
        <p:nvSpPr>
          <p:cNvPr id="199" name="Shape 199"/>
          <p:cNvSpPr txBox="1"/>
          <p:nvPr/>
        </p:nvSpPr>
        <p:spPr>
          <a:xfrm>
            <a:off x="1981200" y="2286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00" name="Shape 200"/>
          <p:cNvSpPr txBox="1"/>
          <p:nvPr/>
        </p:nvSpPr>
        <p:spPr>
          <a:xfrm>
            <a:off x="1981200" y="3048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01" name="Shape 201"/>
          <p:cNvSpPr txBox="1"/>
          <p:nvPr/>
        </p:nvSpPr>
        <p:spPr>
          <a:xfrm>
            <a:off x="1981200" y="3810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5" name="Shape 205"/>
        <p:cNvGrpSpPr/>
        <p:nvPr/>
      </p:nvGrpSpPr>
      <p:grpSpPr>
        <a:xfrm>
          <a:off x="0" y="0"/>
          <a:ext cx="0" cy="0"/>
          <a:chOff x="0" y="0"/>
          <a:chExt cx="0" cy="0"/>
        </a:xfrm>
      </p:grpSpPr>
      <p:sp>
        <p:nvSpPr>
          <p:cNvPr id="206" name="Shape 20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07" name="Shape 20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08" name="Shape 208"/>
          <p:cNvSpPr txBox="1"/>
          <p:nvPr>
            <p:ph type="title"/>
          </p:nvPr>
        </p:nvSpPr>
        <p:spPr>
          <a:xfrm>
            <a:off x="1219200" y="1066800"/>
            <a:ext cx="7661275" cy="70326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User Interface Design Models</a:t>
            </a:r>
          </a:p>
        </p:txBody>
      </p:sp>
      <p:sp>
        <p:nvSpPr>
          <p:cNvPr id="209" name="Shape 209"/>
          <p:cNvSpPr txBox="1"/>
          <p:nvPr>
            <p:ph idx="1" type="body"/>
          </p:nvPr>
        </p:nvSpPr>
        <p:spPr>
          <a:xfrm>
            <a:off x="1828800" y="1828800"/>
            <a:ext cx="6603999" cy="3733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User model </a:t>
            </a:r>
            <a:r>
              <a:rPr b="0" baseline="0" i="0" lang="en-US" sz="2400" u="none" cap="none" strike="noStrike">
                <a:solidFill>
                  <a:schemeClr val="dk1"/>
                </a:solidFill>
                <a:latin typeface="Helvetica Neue"/>
                <a:ea typeface="Helvetica Neue"/>
                <a:cs typeface="Helvetica Neue"/>
                <a:sym typeface="Helvetica Neue"/>
              </a:rPr>
              <a:t>— a profile of all end users of the system</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Design model </a:t>
            </a:r>
            <a:r>
              <a:rPr b="0" baseline="0" i="0" lang="en-US" sz="2400" u="none" cap="none" strike="noStrike">
                <a:solidFill>
                  <a:schemeClr val="dk1"/>
                </a:solidFill>
                <a:latin typeface="Helvetica Neue"/>
                <a:ea typeface="Helvetica Neue"/>
                <a:cs typeface="Helvetica Neue"/>
                <a:sym typeface="Helvetica Neue"/>
              </a:rPr>
              <a:t>— a design realization of the user model</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Mental model (system perception) </a:t>
            </a:r>
            <a:r>
              <a:rPr b="0" baseline="0" i="0" lang="en-US" sz="2400" u="none" cap="none" strike="noStrike">
                <a:solidFill>
                  <a:schemeClr val="dk1"/>
                </a:solidFill>
                <a:latin typeface="Helvetica Neue"/>
                <a:ea typeface="Helvetica Neue"/>
                <a:cs typeface="Helvetica Neue"/>
                <a:sym typeface="Helvetica Neue"/>
              </a:rPr>
              <a:t>— the user’s mental image of what the interface is</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Implementation model </a:t>
            </a:r>
            <a:r>
              <a:rPr b="0" baseline="0" i="0" lang="en-US" sz="2400" u="none" cap="none" strike="noStrike">
                <a:solidFill>
                  <a:schemeClr val="dk1"/>
                </a:solidFill>
                <a:latin typeface="Helvetica Neue"/>
                <a:ea typeface="Helvetica Neue"/>
                <a:cs typeface="Helvetica Neue"/>
                <a:sym typeface="Helvetica Neue"/>
              </a:rPr>
              <a:t>— the interface “look and feel” coupled with supporting information that describe interface syntax and semantics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3" name="Shape 213"/>
        <p:cNvGrpSpPr/>
        <p:nvPr/>
      </p:nvGrpSpPr>
      <p:grpSpPr>
        <a:xfrm>
          <a:off x="0" y="0"/>
          <a:ext cx="0" cy="0"/>
          <a:chOff x="0" y="0"/>
          <a:chExt cx="0" cy="0"/>
        </a:xfrm>
      </p:grpSpPr>
      <p:sp>
        <p:nvSpPr>
          <p:cNvPr id="214" name="Shape 21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5" name="Shape 21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16" name="Shape 216"/>
          <p:cNvSpPr txBox="1"/>
          <p:nvPr>
            <p:ph type="title"/>
          </p:nvPr>
        </p:nvSpPr>
        <p:spPr>
          <a:xfrm>
            <a:off x="1295400" y="1066800"/>
            <a:ext cx="7239000" cy="600075"/>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User Interface Design Process</a:t>
            </a:r>
          </a:p>
        </p:txBody>
      </p:sp>
      <p:pic>
        <p:nvPicPr>
          <p:cNvPr id="217" name="Shape 217"/>
          <p:cNvPicPr preferRelativeResize="0"/>
          <p:nvPr/>
        </p:nvPicPr>
        <p:blipFill rotWithShape="1">
          <a:blip r:embed="rId3">
            <a:alphaModFix/>
          </a:blip>
          <a:srcRect b="0" l="0" r="0" t="0"/>
          <a:stretch/>
        </p:blipFill>
        <p:spPr>
          <a:xfrm>
            <a:off x="1905000" y="2286000"/>
            <a:ext cx="6770687" cy="3035300"/>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