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7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Quattrocento" panose="020B0604020202020204" charset="0"/>
      <p:regular r:id="rId36"/>
      <p:bold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60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38622A-F2F4-4905-8FCD-38959C3DBBB0}" type="datetimeFigureOut">
              <a:rPr lang="ar-SA" smtClean="0"/>
              <a:t>23/01/37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56AD59-1B88-4F27-925D-088273DB2B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585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3327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6838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64081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61061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54856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952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32688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2684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19476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3692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7803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6429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472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7798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5055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88241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8573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9604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865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492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8596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80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6843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369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337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8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853855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4132053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351-0347-4478-B9ED-AB9623E9A389}" type="datetimeFigureOut">
              <a:rPr lang="ar-SA" smtClean="0"/>
              <a:t>23/01/37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1433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890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3654146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281024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55235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8268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005215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99697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5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13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1" i="0" u="none" strike="noStrike" cap="none" baseline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Design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133600" y="2438400"/>
            <a:ext cx="6476999" cy="3324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1800" b="0" i="1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Set to accompany</a:t>
            </a:r>
            <a:r>
              <a:rPr lang="en-US" sz="3200" b="0" i="1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3200" b="0" i="1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000" b="0" i="1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</a:t>
            </a:r>
            <a:r>
              <a:rPr lang="en-US" sz="2400" b="0" i="1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Roger S. Pressman and Bruce R. Maxim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Slides copyright © 1996, 2001, 2005, 2009, 2014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Roger S. Pressman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1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1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non-profit educational use only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reproduced ONLY for student use at the university level when used in conjunction with </a:t>
            </a:r>
            <a:r>
              <a:rPr lang="en-US" sz="1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Engineering: A Practitioner's Approach, 8/e. 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other reproduction or use is prohibited without the express written permission of the author.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copyright information MUST appear if these slides are posted on a website for student use.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219200" y="1143000"/>
            <a:ext cx="4973636" cy="633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Layered Architecture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981200"/>
            <a:ext cx="4419599" cy="422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295400" y="1066800"/>
            <a:ext cx="6188075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Patterns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idx="1"/>
          </p:nvPr>
        </p:nvSpPr>
        <p:spPr>
          <a:xfrm>
            <a:off x="1" y="1752599"/>
            <a:ext cx="4886324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16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Concurrency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—applications must handle multiple tasks in a manner that simulates parallelism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14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1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process management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pattern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1400" b="0" i="1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 scheduler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pattern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16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Persistence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—Data persists if it survives past the execution of the process that created it. Two patterns are common: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1400" b="0" i="1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management system</a:t>
            </a:r>
            <a:r>
              <a:rPr lang="en-US" sz="14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pattern that applies the storage and retrieval capability of a DBMS to the application architecture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lang="en-US" sz="1400" b="0" i="1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level</a:t>
            </a:r>
            <a:r>
              <a:rPr lang="en-US" sz="14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1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persistence</a:t>
            </a:r>
            <a:r>
              <a:rPr lang="en-US" sz="14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pattern that builds persistence features into the application architecture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16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Distribution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 the manner in which systems or components within systems communicate with one another in a distributed environment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1400" b="0" i="1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1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broker</a:t>
            </a:r>
            <a:r>
              <a:rPr lang="en-US" sz="14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acts as a ‘middle-man’ between the client component and a server component.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25999" y="1752599"/>
            <a:ext cx="3952875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4000" dirty="0">
                <a:latin typeface="Helvetica Neue" panose="020B0604020202020204" charset="0"/>
              </a:rPr>
              <a:t>أنماط معمارية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latin typeface="Helvetica Neue" panose="020B0604020202020204" charset="0"/>
              </a:rPr>
              <a:t>يجب -</a:t>
            </a:r>
            <a:r>
              <a:rPr lang="en-GB" sz="1600" dirty="0">
                <a:latin typeface="Helvetica Neue" panose="020B0604020202020204" charset="0"/>
              </a:rPr>
              <a:t>applications</a:t>
            </a:r>
            <a:r>
              <a:rPr lang="en-GB" dirty="0">
                <a:latin typeface="Times New Roman" panose="02020603050405020304" pitchFamily="18" charset="0"/>
              </a:rPr>
              <a:t> </a:t>
            </a:r>
            <a:r>
              <a:rPr lang="ar-SA" sz="1600" dirty="0">
                <a:solidFill>
                  <a:srgbClr val="919191"/>
                </a:solidFill>
                <a:latin typeface="Helvetica Neue" panose="020B0604020202020204" charset="0"/>
              </a:rPr>
              <a:t>التزامن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600" dirty="0">
                <a:latin typeface="Helvetica Neue" panose="020B0604020202020204" charset="0"/>
              </a:rPr>
              <a:t>التعامل مع مهام متعددة على نحو يحاكي التوازي</a:t>
            </a:r>
            <a:endParaRPr lang="ar-SA" dirty="0">
              <a:latin typeface="Times New Roman" panose="02020603050405020304" pitchFamily="18" charset="0"/>
            </a:endParaRPr>
          </a:p>
          <a:p>
            <a:pPr marL="1143000" lvl="2" indent="-228600" algn="r" rtl="1">
              <a:lnSpc>
                <a:spcPts val="16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919191"/>
                </a:solidFill>
                <a:latin typeface="Helvetica Neue" panose="020B0604020202020204" charset="0"/>
              </a:rPr>
              <a:t> </a:t>
            </a:r>
            <a:r>
              <a:rPr lang="ar-SA" dirty="0">
                <a:latin typeface="Helvetica Neue" panose="020B0604020202020204" charset="0"/>
              </a:rPr>
              <a:t>نمط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i="1" dirty="0">
                <a:solidFill>
                  <a:srgbClr val="919191"/>
                </a:solidFill>
                <a:latin typeface="Helvetica Neue" panose="020B0604020202020204" charset="0"/>
              </a:rPr>
              <a:t>التشغيل إدارة عملية النظام</a:t>
            </a:r>
            <a:endParaRPr lang="ar-SA" dirty="0">
              <a:latin typeface="Times New Roman" panose="02020603050405020304" pitchFamily="18" charset="0"/>
            </a:endParaRPr>
          </a:p>
          <a:p>
            <a:pPr marL="1143000" lvl="2" indent="-228600" algn="r" rtl="1">
              <a:lnSpc>
                <a:spcPts val="14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ar-SA" dirty="0">
                <a:latin typeface="Helvetica Neue" panose="020B0604020202020204" charset="0"/>
              </a:rPr>
              <a:t>نمط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i="1" dirty="0">
                <a:solidFill>
                  <a:srgbClr val="919191"/>
                </a:solidFill>
                <a:latin typeface="Helvetica Neue" panose="020B0604020202020204" charset="0"/>
              </a:rPr>
              <a:t>جدولة المهام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1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919191"/>
                </a:solidFill>
                <a:latin typeface="Helvetica Neue" panose="020B0604020202020204" charset="0"/>
              </a:rPr>
              <a:t>استمرار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600" dirty="0">
                <a:latin typeface="Helvetica Neue" panose="020B0604020202020204" charset="0"/>
              </a:rPr>
              <a:t>داتا استمرت إذا كان على قيد الحياة الماضي تنفيذ عملية إنشائه.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600" dirty="0">
                <a:latin typeface="Helvetica Neue" panose="020B0604020202020204" charset="0"/>
              </a:rPr>
              <a:t>نمطين شائعة:</a:t>
            </a:r>
            <a:endParaRPr lang="ar-SA" dirty="0">
              <a:latin typeface="Times New Roman" panose="02020603050405020304" pitchFamily="18" charset="0"/>
            </a:endParaRPr>
          </a:p>
          <a:p>
            <a:pPr marL="1143000" lvl="2" indent="-228600" algn="r" rtl="1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919191"/>
                </a:solidFill>
                <a:latin typeface="Helvetica Neue" panose="020B0604020202020204" charset="0"/>
              </a:rPr>
              <a:t>نظام</a:t>
            </a:r>
            <a:r>
              <a:rPr lang="ar-SA" i="1" dirty="0">
                <a:solidFill>
                  <a:srgbClr val="919191"/>
                </a:solidFill>
                <a:latin typeface="Helvetica Neue" panose="020B0604020202020204" charset="0"/>
              </a:rPr>
              <a:t> إدارة قواعد البيانات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latin typeface="Helvetica Neue" panose="020B0604020202020204" charset="0"/>
              </a:rPr>
              <a:t>النمط الذي ينطبق على تخزين واسترجاع القدرة على نظم إدارة قواعد البيانات لتطبيق الهندسة المعمارية</a:t>
            </a:r>
            <a:endParaRPr lang="ar-SA" dirty="0">
              <a:latin typeface="Times New Roman" panose="02020603050405020304" pitchFamily="18" charset="0"/>
            </a:endParaRPr>
          </a:p>
          <a:p>
            <a:pPr marL="1143000" lvl="2" indent="-228600" algn="r" rtl="1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919191"/>
                </a:solidFill>
                <a:latin typeface="Helvetica Neue" panose="020B0604020202020204" charset="0"/>
              </a:rPr>
              <a:t>مستوى</a:t>
            </a:r>
            <a:r>
              <a:rPr lang="ar-SA" i="1" dirty="0">
                <a:solidFill>
                  <a:srgbClr val="919191"/>
                </a:solidFill>
                <a:latin typeface="Helvetica Neue" panose="020B0604020202020204" charset="0"/>
              </a:rPr>
              <a:t> التطبيق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i="1" dirty="0">
                <a:solidFill>
                  <a:srgbClr val="919191"/>
                </a:solidFill>
                <a:latin typeface="Helvetica Neue" panose="020B0604020202020204" charset="0"/>
              </a:rPr>
              <a:t>إصرار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latin typeface="Helvetica Neue" panose="020B0604020202020204" charset="0"/>
              </a:rPr>
              <a:t>النمط الذي يبني استمرار يضم في تطبيق الهندسة المعمارية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919191"/>
                </a:solidFill>
                <a:latin typeface="Helvetica Neue" panose="020B0604020202020204" charset="0"/>
              </a:rPr>
              <a:t>التوزيع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600" dirty="0">
                <a:latin typeface="Helvetica Neue" panose="020B0604020202020204" charset="0"/>
              </a:rPr>
              <a:t>- الطريقة التي نظم أو المكونات داخل أنظمة التواصل مع بعضهم البعض في بيئة موزعة</a:t>
            </a:r>
            <a:endParaRPr lang="ar-SA" dirty="0">
              <a:latin typeface="Times New Roman" panose="02020603050405020304" pitchFamily="18" charset="0"/>
            </a:endParaRPr>
          </a:p>
          <a:p>
            <a:pPr marL="1143000" lvl="2" indent="-228600" algn="r" rtl="1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latin typeface="Helvetica Neue" panose="020B0604020202020204" charset="0"/>
              </a:rPr>
              <a:t>ا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i="1" dirty="0">
                <a:solidFill>
                  <a:srgbClr val="919191"/>
                </a:solidFill>
                <a:latin typeface="Helvetica Neue" panose="020B0604020202020204" charset="0"/>
              </a:rPr>
              <a:t>وسيط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latin typeface="Helvetica Neue" panose="020B0604020202020204" charset="0"/>
              </a:rPr>
              <a:t>يتصرف ك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latin typeface="Helvetica Neue" panose="020B0604020202020204" charset="0"/>
              </a:rPr>
              <a:t>"رجل في منتصف 'بين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latin typeface="Helvetica Neue" panose="020B0604020202020204" charset="0"/>
              </a:rPr>
              <a:t>مكون العميل ومكون ملقم.</a:t>
            </a:r>
            <a:endParaRPr lang="ar-SA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19062" y="114300"/>
            <a:ext cx="4786311" cy="633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Design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idx="1"/>
          </p:nvPr>
        </p:nvSpPr>
        <p:spPr>
          <a:xfrm>
            <a:off x="119062" y="917046"/>
            <a:ext cx="5606416" cy="4023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software must be placed into context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design should define the external entities (other systems, devices, people) that the software interacts with and the nature of the interaction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set of architectural archetypes should be identified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</a:t>
            </a:r>
            <a:r>
              <a:rPr lang="en-US" sz="20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1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archetype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 abstraction (similar to a class) that represents one element of system behavior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designer specifies the structure of the system by defining and refining software components that implement each archetype</a:t>
            </a:r>
          </a:p>
        </p:txBody>
      </p:sp>
      <p:sp>
        <p:nvSpPr>
          <p:cNvPr id="2" name="Rectangle 1"/>
          <p:cNvSpPr/>
          <p:nvPr/>
        </p:nvSpPr>
        <p:spPr>
          <a:xfrm>
            <a:off x="5514974" y="1648757"/>
            <a:ext cx="3800476" cy="4473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1600" dirty="0">
                <a:latin typeface="Helvetica Neue" panose="020B0604020202020204" charset="0"/>
              </a:rPr>
              <a:t>عتبارات المعمارية</a:t>
            </a:r>
            <a:endParaRPr lang="ar-SA" sz="1600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919191"/>
                </a:solidFill>
                <a:latin typeface="Times New Roman" panose="02020603050405020304" pitchFamily="18" charset="0"/>
              </a:rPr>
              <a:t>اقتصاد</a:t>
            </a:r>
            <a:r>
              <a:rPr lang="ar-SA" sz="1600" dirty="0">
                <a:latin typeface="Times New Roman" panose="02020603050405020304" pitchFamily="18" charset="0"/>
              </a:rPr>
              <a:t> - أفضل البرامج غير مرتب وتعتمد على التجريد للحد من التفاصيل غير الضرورية.</a:t>
            </a: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919191"/>
                </a:solidFill>
                <a:latin typeface="Times New Roman" panose="02020603050405020304" pitchFamily="18" charset="0"/>
              </a:rPr>
              <a:t>الرؤية</a:t>
            </a:r>
            <a:r>
              <a:rPr lang="ar-SA" sz="1600" dirty="0">
                <a:latin typeface="Times New Roman" panose="02020603050405020304" pitchFamily="18" charset="0"/>
              </a:rPr>
              <a:t> - قرارات المعمارية وأسبابها يجب أن يكون واضحا لمهندسي البرمجيات الذين دراسة النموذج في وقت لاحق.</a:t>
            </a: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919191"/>
                </a:solidFill>
                <a:latin typeface="Times New Roman" panose="02020603050405020304" pitchFamily="18" charset="0"/>
              </a:rPr>
              <a:t>تباعد</a:t>
            </a:r>
            <a:r>
              <a:rPr lang="ar-SA" sz="1600" dirty="0">
                <a:latin typeface="Times New Roman" panose="02020603050405020304" pitchFamily="18" charset="0"/>
              </a:rPr>
              <a:t> - فصل المخاوف في التصميم دون إدخال تبعيات مخفية.</a:t>
            </a: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919191"/>
                </a:solidFill>
                <a:latin typeface="Times New Roman" panose="02020603050405020304" pitchFamily="18" charset="0"/>
              </a:rPr>
              <a:t>التناظر</a:t>
            </a:r>
            <a:r>
              <a:rPr lang="ar-SA" sz="1600" dirty="0">
                <a:latin typeface="Times New Roman" panose="02020603050405020304" pitchFamily="18" charset="0"/>
              </a:rPr>
              <a:t> - الهندسة المعمارية التماثل يعني أن وجود نظام ثابت ومتوازن في خصائصه.</a:t>
            </a: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نشوء</a:t>
            </a:r>
            <a:r>
              <a:rPr lang="ar-SA" sz="1600" dirty="0">
                <a:latin typeface="Times New Roman" panose="02020603050405020304" pitchFamily="18" charset="0"/>
              </a:rPr>
              <a:t> - الناشئة والسلوك ومراقبة ذاتية التنظيم.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295400" y="1066800"/>
            <a:ext cx="6189662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Context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2057400"/>
            <a:ext cx="6019799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2362200" y="1804986"/>
            <a:ext cx="4267199" cy="4443411"/>
          </a:xfrm>
          <a:prstGeom prst="rect">
            <a:avLst/>
          </a:prstGeom>
          <a:solidFill>
            <a:srgbClr val="96E3F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295400" y="1066800"/>
            <a:ext cx="3402011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Archetypes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1881186"/>
            <a:ext cx="3568699" cy="480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1828800" y="1905000"/>
            <a:ext cx="7027861" cy="4257674"/>
          </a:xfrm>
          <a:prstGeom prst="rect">
            <a:avLst/>
          </a:prstGeom>
          <a:solidFill>
            <a:srgbClr val="96E3F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295400" y="1066800"/>
            <a:ext cx="5035549" cy="633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Component Structure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286000"/>
            <a:ext cx="63373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2414586" y="1965325"/>
            <a:ext cx="4748211" cy="4283075"/>
          </a:xfrm>
          <a:prstGeom prst="rect">
            <a:avLst/>
          </a:prstGeom>
          <a:solidFill>
            <a:srgbClr val="96E3F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143000" y="1143000"/>
            <a:ext cx="7194550" cy="63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Refined Component Structure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133600"/>
            <a:ext cx="3863974" cy="422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6668" y="182560"/>
            <a:ext cx="7891462" cy="627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Considerations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-128587" y="1304130"/>
            <a:ext cx="6072188" cy="4449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Economy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The best software is uncluttered and relies on abstraction to reduce unnecessary detail.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Visibility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Architectural decisions and the reasons for them should be obvious to software engineers who examine the model at a later time.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Separation of concerns in a design without introducing hidden dependencies.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Symmetry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Architectural symmetry implies that a system is consistent and balanced in its attributes.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Emergent, self-organized behavior and control.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3581" y="1049873"/>
            <a:ext cx="3500437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3600" dirty="0">
                <a:latin typeface="Helvetica Neue" panose="020B0604020202020204" charset="0"/>
              </a:rPr>
              <a:t>عتبارات المعمارية</a:t>
            </a:r>
            <a:endParaRPr lang="ar-SA" sz="1200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Times New Roman" panose="02020603050405020304" pitchFamily="18" charset="0"/>
              </a:rPr>
              <a:t>اقتصاد</a:t>
            </a:r>
            <a:r>
              <a:rPr lang="ar-SA" sz="1200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Times New Roman" panose="02020603050405020304" pitchFamily="18" charset="0"/>
              </a:rPr>
              <a:t>- أفضل البرامج غير مرتب وتعتمد على التجريد للحد من التفاصيل غير الضرورية.</a:t>
            </a:r>
            <a:endParaRPr lang="ar-SA" sz="1200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Times New Roman" panose="02020603050405020304" pitchFamily="18" charset="0"/>
              </a:rPr>
              <a:t>الرؤية</a:t>
            </a:r>
            <a:r>
              <a:rPr lang="ar-SA" sz="1200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Times New Roman" panose="02020603050405020304" pitchFamily="18" charset="0"/>
              </a:rPr>
              <a:t>- قرارات المعمارية وأسبابها يجب أن يكون واضحا لمهندسي البرمجيات الذين دراسة النموذج في وقت لاحق.</a:t>
            </a:r>
            <a:endParaRPr lang="ar-SA" sz="1200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Times New Roman" panose="02020603050405020304" pitchFamily="18" charset="0"/>
              </a:rPr>
              <a:t>تباعد</a:t>
            </a:r>
            <a:r>
              <a:rPr lang="ar-SA" sz="1200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Times New Roman" panose="02020603050405020304" pitchFamily="18" charset="0"/>
              </a:rPr>
              <a:t>- فصل المخاوف في التصميم دون إدخال تبعيات مخفية.</a:t>
            </a:r>
            <a:endParaRPr lang="ar-SA" sz="1200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Times New Roman" panose="02020603050405020304" pitchFamily="18" charset="0"/>
              </a:rPr>
              <a:t>التناظر</a:t>
            </a:r>
            <a:r>
              <a:rPr lang="ar-SA" sz="1200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Times New Roman" panose="02020603050405020304" pitchFamily="18" charset="0"/>
              </a:rPr>
              <a:t>- الهندسة المعمارية التماثل يعني أن وجود نظام ثابت ومتوازن في خصائصه.</a:t>
            </a:r>
            <a:endParaRPr lang="ar-SA" sz="1200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نشوء</a:t>
            </a:r>
            <a:r>
              <a:rPr lang="ar-SA" sz="1200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Times New Roman" panose="02020603050405020304" pitchFamily="18" charset="0"/>
              </a:rPr>
              <a:t>-</a:t>
            </a:r>
            <a:r>
              <a:rPr lang="ar-SA" sz="1200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Times New Roman" panose="02020603050405020304" pitchFamily="18" charset="0"/>
              </a:rPr>
              <a:t>الناشئة والسلوك ومراقبة ذاتية التنظيم.</a:t>
            </a:r>
            <a:endParaRPr lang="ar-SA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Decision Documentation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idx="1"/>
          </p:nvPr>
        </p:nvSpPr>
        <p:spPr>
          <a:xfrm>
            <a:off x="122873" y="1981200"/>
            <a:ext cx="6006466" cy="4023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Determine which information items are needed for each decision.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 links between each decision and appropriate requirements.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mechanisms to change status  when alternative decisions need to be evaluated.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 prerequisite relationships among decisions to support traceability.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 significant decisions to architectural views resulting from decisions.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 and communicate all decisions as they are made.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6913" y="1638390"/>
            <a:ext cx="33670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وثائق القرار المعمارية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تحديد التي هي بحاجة بنود المعلومات عن كل قرار.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تحديد الروابط بين كل قرار والمتطلبات المناسبة.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توفير آليات لتغيير الوضع عندما تحتاج القرارات البديلة التي سيتم تقييمها.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تحديد العلاقات بين القرارات المطلوبة مسبقا لدعم التتبع.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ربط قرارات هامة لآراء المعمارية الناجمة عن القرارات.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وثيقة والتواصل </a:t>
            </a: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جميع القرارات كما أنها مصنوعة.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252537" y="990600"/>
            <a:ext cx="7891462" cy="627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Tradeoff Analysis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28613" y="1617661"/>
            <a:ext cx="5715000" cy="3662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1.  Collect scenarios.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2.  Elicit requirements, constraints, and environment description.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3.  Describe the architectural styles/patterns that have been chosen to address the scenarios and requirements: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	• module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	• process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	• data flow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4.  Evaluate quality attributes by considered each attribute in isolation.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5.  Identify the sensitivity of quality attributes to various architectural attributes for a specific architectural style.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6.  Critique candidate architectures (developed in step 3) using the sensitivity analysis conducted in step 5.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800724" y="1876616"/>
            <a:ext cx="3038475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تحليل المبادلة المعماري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1800"/>
              </a:lnSpc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سيناريوهات اجمع.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1800"/>
              </a:lnSpc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حصول على متطلبات والقيود، ووصف البيئة.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1800"/>
              </a:lnSpc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وصف الطرز المعمارية / أنماط التي تم اختيارها لمواجهة السيناريوهات والمتطلبات: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r" rtl="1">
              <a:lnSpc>
                <a:spcPts val="1800"/>
              </a:lnSpc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عرض وحدة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r" rtl="1">
              <a:lnSpc>
                <a:spcPts val="1800"/>
              </a:lnSpc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عرض عملية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r" rtl="1">
              <a:lnSpc>
                <a:spcPts val="1800"/>
              </a:lnSpc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عرض تدفق البيانات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1800"/>
              </a:lnSpc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تقييم خصائص الجودة التي تعتبر كل سمة في العزلة.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1800"/>
              </a:lnSpc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تحديد حساسية سمات الجودة لسمات معمارية مختلفة لنمط المعماري معين.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1800"/>
              </a:lnSpc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أبنية مرشح نقد (وضعت في الخطوة 3) باستخدام تحليل الحساسية الذي أجري في الخطوة 5.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219200" y="1143000"/>
            <a:ext cx="4357686" cy="633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Architecture?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88900" y="2298700"/>
            <a:ext cx="5359400" cy="3021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architecture is not the operational software. Rather, it is a representation that enables a software engineer to: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</a:t>
            </a:r>
            <a:r>
              <a:rPr lang="en-US" sz="2000" b="0" i="0" u="none" strike="noStrike" cap="none" baseline="0" dirty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analyze the effectiveness of the design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meeting its stated requirements,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</a:t>
            </a:r>
            <a:r>
              <a:rPr lang="en-US" sz="2000" b="0" i="0" u="none" strike="noStrike" cap="none" baseline="0" dirty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consider architectural alternatives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a stage when making design changes is still relatively easy, and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 </a:t>
            </a:r>
            <a:r>
              <a:rPr lang="en-US" sz="2000" b="0" i="0" u="none" strike="noStrike" cap="none" baseline="0" dirty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reduce the risks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associated with the construction of the software.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48299" y="2544757"/>
            <a:ext cx="3543299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2800" dirty="0">
                <a:latin typeface="Helvetica Neue" panose="020B0604020202020204" charset="0"/>
              </a:rPr>
              <a:t>ماذا الهندسة المعمارية؟</a:t>
            </a:r>
            <a:endParaRPr lang="ar-SA" dirty="0">
              <a:latin typeface="Times New Roman" panose="02020603050405020304" pitchFamily="18" charset="0"/>
            </a:endParaRPr>
          </a:p>
          <a:p>
            <a:pPr algn="r" rtl="1">
              <a:lnSpc>
                <a:spcPts val="2000"/>
              </a:lnSpc>
            </a:pPr>
            <a:r>
              <a:rPr lang="ar-SA" dirty="0">
                <a:latin typeface="Arial" panose="020B0604020202020204" pitchFamily="34" charset="0"/>
              </a:rPr>
              <a:t>العمارة ليست هي البرامج التشغيلية.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latin typeface="Arial" panose="020B0604020202020204" pitchFamily="34" charset="0"/>
              </a:rPr>
              <a:t>وإنما هو تمثيل تمكن مهندس البرمجيات إلى:</a:t>
            </a:r>
            <a:endParaRPr lang="ar-SA" dirty="0">
              <a:latin typeface="Times New Roman" panose="02020603050405020304" pitchFamily="18" charset="0"/>
            </a:endParaRPr>
          </a:p>
          <a:p>
            <a:pPr algn="r" rtl="1">
              <a:lnSpc>
                <a:spcPts val="2000"/>
              </a:lnSpc>
              <a:spcBef>
                <a:spcPts val="1000"/>
              </a:spcBef>
            </a:pPr>
            <a:r>
              <a:rPr lang="ar-SA" dirty="0">
                <a:latin typeface="Arial" panose="020B0604020202020204" pitchFamily="34" charset="0"/>
              </a:rPr>
              <a:t>(1)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solidFill>
                  <a:srgbClr val="919191"/>
                </a:solidFill>
                <a:latin typeface="Arial" panose="020B0604020202020204" pitchFamily="34" charset="0"/>
              </a:rPr>
              <a:t>تحليل فعالية التصميم في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latin typeface="Arial" panose="020B0604020202020204" pitchFamily="34" charset="0"/>
              </a:rPr>
              <a:t>تلبية المتطلبات المعلنة،</a:t>
            </a:r>
            <a:endParaRPr lang="ar-SA" dirty="0">
              <a:latin typeface="Times New Roman" panose="02020603050405020304" pitchFamily="18" charset="0"/>
            </a:endParaRPr>
          </a:p>
          <a:p>
            <a:pPr algn="r" rtl="1">
              <a:lnSpc>
                <a:spcPts val="2000"/>
              </a:lnSpc>
              <a:spcBef>
                <a:spcPts val="1000"/>
              </a:spcBef>
            </a:pPr>
            <a:r>
              <a:rPr lang="ar-SA" dirty="0">
                <a:latin typeface="Arial" panose="020B0604020202020204" pitchFamily="34" charset="0"/>
              </a:rPr>
              <a:t>(2)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solidFill>
                  <a:srgbClr val="919191"/>
                </a:solidFill>
                <a:latin typeface="Arial" panose="020B0604020202020204" pitchFamily="34" charset="0"/>
              </a:rPr>
              <a:t>النظر في بدائل المعمارية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latin typeface="Arial" panose="020B0604020202020204" pitchFamily="34" charset="0"/>
              </a:rPr>
              <a:t>في مرحلة عند إجراء تغييرات التصميم لا يزال من السهل نسبيا، و</a:t>
            </a:r>
            <a:endParaRPr lang="ar-SA" dirty="0">
              <a:latin typeface="Times New Roman" panose="02020603050405020304" pitchFamily="18" charset="0"/>
            </a:endParaRPr>
          </a:p>
          <a:p>
            <a:pPr algn="r" rtl="1">
              <a:lnSpc>
                <a:spcPts val="2000"/>
              </a:lnSpc>
              <a:spcBef>
                <a:spcPts val="1000"/>
              </a:spcBef>
            </a:pPr>
            <a:r>
              <a:rPr lang="ar-SA" dirty="0">
                <a:latin typeface="Arial" panose="020B0604020202020204" pitchFamily="34" charset="0"/>
              </a:rPr>
              <a:t>(3)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solidFill>
                  <a:srgbClr val="919191"/>
                </a:solidFill>
                <a:latin typeface="Arial" panose="020B0604020202020204" pitchFamily="34" charset="0"/>
              </a:rPr>
              <a:t>الحد من المخاطر المرتبطة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dirty="0">
                <a:latin typeface="Arial" panose="020B0604020202020204" pitchFamily="34" charset="0"/>
              </a:rPr>
              <a:t>بناء البرنامج.</a:t>
            </a:r>
            <a:endParaRPr lang="ar-SA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Complexity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idx="1"/>
          </p:nvPr>
        </p:nvSpPr>
        <p:spPr>
          <a:xfrm>
            <a:off x="-205740" y="1737361"/>
            <a:ext cx="6192204" cy="4023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overall complexity of a proposed architecture is assessed by considering the </a:t>
            </a:r>
            <a:r>
              <a:rPr lang="en-US" sz="2400" b="0" i="0" u="none" strike="noStrike" cap="none" baseline="0" dirty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dependencies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between components within the architecture [Zha98]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2000" b="0" i="1" u="none" strike="noStrike" cap="none" baseline="0" dirty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Sharing dependencies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represent dependence relationships among consumers who use the same resource or producers who produce for the same consumers.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2000" b="0" i="1" u="none" strike="noStrike" cap="none" baseline="0" dirty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Flow dependencies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represent dependence relationships between producers and consumers of resources.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2000" b="0" i="1" u="none" strike="noStrike" cap="none" baseline="0" dirty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Constrained dependencies</a:t>
            </a:r>
            <a:r>
              <a:rPr lang="en-US" sz="2000" b="0" i="0" u="none" strike="noStrike" cap="none" baseline="0" dirty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represent constraints on the relative flow of control among a set of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825014" y="1486519"/>
            <a:ext cx="3437572" cy="476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تعقد المعماري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400"/>
              </a:lnSpc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ويتم تقييم مدى تعقيد الشامل للبنية المقترحة من خلال النظر في</a:t>
            </a:r>
            <a:r>
              <a:rPr lang="ar-SA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1800" dirty="0">
                <a:solidFill>
                  <a:srgbClr val="9191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تبعيات</a:t>
            </a:r>
            <a:r>
              <a:rPr lang="ar-SA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بين مكونات داخل بنية [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zha98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algn="r" rtl="1">
              <a:lnSpc>
                <a:spcPts val="2400"/>
              </a:lnSpc>
              <a:spcBef>
                <a:spcPts val="40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تمثل</a:t>
            </a:r>
            <a:r>
              <a:rPr lang="ar-SA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1600" i="1" dirty="0">
                <a:solidFill>
                  <a:srgbClr val="9191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تبعيات تقاسم</a:t>
            </a:r>
            <a:r>
              <a:rPr lang="ar-SA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علاقات التبعية بين المستهلكين الذين يستخدمون نفس البرنامج أو المنتجين الذين ينتجون لنفس المستهلكين.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algn="r" rtl="1">
              <a:lnSpc>
                <a:spcPts val="2000"/>
              </a:lnSpc>
              <a:spcBef>
                <a:spcPts val="40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تمثل</a:t>
            </a:r>
            <a:r>
              <a:rPr lang="ar-SA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1600" i="1" dirty="0">
                <a:solidFill>
                  <a:srgbClr val="9191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تبعيات تدفق</a:t>
            </a:r>
            <a:r>
              <a:rPr lang="ar-SA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علاقات التبعية بين المنتجين والمستهلكين للموارد.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algn="r" rtl="1">
              <a:lnSpc>
                <a:spcPts val="2000"/>
              </a:lnSpc>
              <a:spcBef>
                <a:spcPts val="40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ar-SA" sz="1600" i="1" dirty="0">
                <a:solidFill>
                  <a:srgbClr val="9191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تبعيات مقيدة</a:t>
            </a:r>
            <a:r>
              <a:rPr lang="ar-SA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تمثل القيود على تدفق 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النسبي للسيطرة بين مجموعة من الأنشطة.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ADL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idx="1"/>
          </p:nvPr>
        </p:nvSpPr>
        <p:spPr>
          <a:xfrm>
            <a:off x="33336" y="1981200"/>
            <a:ext cx="5882640" cy="4023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1" u="none" strike="noStrike" cap="none" baseline="0" dirty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Architectural description language </a:t>
            </a:r>
            <a:r>
              <a:rPr lang="en-US" sz="2400" b="0" i="0" u="none" strike="noStrike" cap="none" baseline="0" dirty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(ADL)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 semantics and syntax for describing a software architecture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the designer with the ability to: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decompose architectural components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compose individual components into larger architectural blocks and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 interfaces (connection mechanisms) between components.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57863" y="1737361"/>
            <a:ext cx="3233736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400"/>
              </a:lnSpc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ar-SA" sz="2400" i="1" dirty="0">
                <a:solidFill>
                  <a:srgbClr val="9191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وصف المعمارية </a:t>
            </a:r>
            <a:r>
              <a:rPr lang="ar-SA" sz="2400" dirty="0">
                <a:solidFill>
                  <a:srgbClr val="9191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اللغة (</a:t>
            </a:r>
            <a:r>
              <a:rPr lang="en-US" sz="2400" dirty="0" err="1">
                <a:solidFill>
                  <a:srgbClr val="9191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adl</a:t>
            </a:r>
            <a:r>
              <a:rPr lang="ar-SA" sz="2400" dirty="0">
                <a:solidFill>
                  <a:srgbClr val="9191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توفر دلالات وبناء جملة تصف هندسة البرمجيات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توفير مصمم مع القدرة على: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algn="r" rtl="1">
              <a:lnSpc>
                <a:spcPts val="2400"/>
              </a:lnSpc>
              <a:spcBef>
                <a:spcPts val="40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تتحلل مكونات المعمارية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algn="r" rtl="1">
              <a:lnSpc>
                <a:spcPts val="2000"/>
              </a:lnSpc>
              <a:spcBef>
                <a:spcPts val="40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يؤلف المكونات الفردية إلى كتل معمارية أكبر و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algn="r" rtl="1">
              <a:lnSpc>
                <a:spcPts val="2000"/>
              </a:lnSpc>
              <a:spcBef>
                <a:spcPts val="40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تمثل واجهات (آليات الاتصال) بين المكونات.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Architecture Reviews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idx="1"/>
          </p:nvPr>
        </p:nvSpPr>
        <p:spPr>
          <a:xfrm>
            <a:off x="180023" y="1981200"/>
            <a:ext cx="5492116" cy="4023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Assess the ability of the software architecture to meet the systems quality requirements and identify potential risks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the potential to reduce project costs by detecting design problems early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Often make use of experience-based reviews, prototype evaluation, and scenario reviews, and checklists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1962428"/>
            <a:ext cx="335280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العمارة التعليقات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400"/>
              </a:lnSpc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تقييم قدرة هندسة البرمجيات لتلبية متطلبات الجودة النظم وتحديد المخاطر المحتملة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لديها القدرة على الحد من تكاليف المشروع عن طريق الكشف عن مشاكل التصميم في وقت مبكر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2000" dirty="0">
                <a:ea typeface="Times New Roman" panose="02020603050405020304" pitchFamily="18" charset="0"/>
                <a:cs typeface="Arial" panose="020B0604020202020204" pitchFamily="34" charset="0"/>
              </a:rPr>
              <a:t>في كثير من الأحيان الاستفادة من القائم على تجربة استعراض وتقييم النموذج الأولي، ومراجعة السيناريو، وقوائم المراجعة</a:t>
            </a:r>
            <a:endParaRPr lang="ar-SA" sz="1200" dirty="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7625" y="0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Patter-Based Architecture Review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idx="1"/>
          </p:nvPr>
        </p:nvSpPr>
        <p:spPr>
          <a:xfrm>
            <a:off x="0" y="1450757"/>
            <a:ext cx="5748337" cy="4038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and discuss the quality attributes by walking through the use cases.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 a diagram of system’s architecture in relation to its requirements.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the architecture patterns used and match the system’s structure to the patterns’ structure.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existing documentation and use cases to determine each pattern’s effect on quality attributes.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all quality issues raised by architecture patterns used in the design.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Helvetica Neue"/>
              <a:buAutoNum type="arabicPeriod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a short summary of issues uncovered during the meeting and make revisions to the walking skeleton.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9263" y="513497"/>
            <a:ext cx="360997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القائم طقطق مراجعة العمارة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تحديد ومناقشة خصائص الجودة من خلال السير في حالات الاستخدام.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مناقشة رسم تخطيطي</a:t>
            </a:r>
            <a:r>
              <a:rPr lang="ar-SA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لبنية النظام الصورة فيما يتعلق متطلباتها.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التعرف على أنماط الهندسة المعمارية المستخدمة ومطابقة 'هيكل الصورة إلى أنماط "نظام الهيكل.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استخدام الوثائق الموجودة واستخدام الحالات لتحديد كل أثر نمط الصورة على صفات الجودة.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تحديد جميع قضايا الجودة التي أثارتها أنماط الهندسة المعمارية المستخدمة في التصميم.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tabLst>
                <a:tab pos="914400" algn="l"/>
              </a:tabLst>
            </a:pPr>
            <a:r>
              <a:rPr lang="ar-S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وضع موجز قصير من القضايا وكشف خلال الاجتماع وجعل التنقيحات التي أدخلت على هيكل </a:t>
            </a: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عظمي المشي.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Agility and Architecture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idx="1"/>
          </p:nvPr>
        </p:nvSpPr>
        <p:spPr>
          <a:xfrm>
            <a:off x="0" y="1737361"/>
            <a:ext cx="6049329" cy="4023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avoid rework, user stories are used to create and evolve an architectural model (walking skeleton) before coding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Hybrid models which allow software architects contributing users stories to the evolving storyboard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Well run agile projects include delivery of work products during each sprint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Reviewing code emerging from the sprint can be a useful form of architectural review 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Slides copyright 2014 by Roger Pressman.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7904" y="215060"/>
            <a:ext cx="3111340" cy="706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خفة الحركة والعمارة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400"/>
              </a:lnSpc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لتجنب إعادة صياغة، وتستخدم القصص مستخدم لإنشاء وتطوير نموذج معماري (المشي الهيكل العظمي) قبل الترميز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نماذج هجينة والتي تسمح المهندسين المعماريين البرامج تساهم المستخدمين القصص إلى لوحة العمل المتطورة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كذلك تشغيل وتشمل المشاريع رشيقة تسليم المنتجات عمل خلال كل سباق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ts val="2400"/>
              </a:lnSpc>
              <a:spcBef>
                <a:spcPts val="40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يمكن مراجعة قانون الناشئة من سباق يكون شكلا من المفيد مراجعة المعماري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0714" y="656694"/>
            <a:ext cx="6923086" cy="550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is Architecture Important?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xfrm>
            <a:off x="0" y="1770061"/>
            <a:ext cx="5626100" cy="37168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Representations of software architecture are an enabler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communication between all parties (stakeholders) interested in the development of a computer-based system.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architecture highlights early design decisions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that will have a profound impact on all software engineering work that follows and, as important, on the ultimate success of the system as an operational entity.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Architecture “constitutes a relatively small, intellectually graspable mode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how the system is structured and how its components work together” [BAS03].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0" y="1653222"/>
            <a:ext cx="379730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ar-SA" sz="3600" dirty="0">
                <a:latin typeface="Helvetica Neue" panose="020B0604020202020204" charset="0"/>
              </a:rPr>
              <a:t>لماذا هو مهم العمارة؟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Helvetica Neue" panose="020B0604020202020204" charset="0"/>
              </a:rPr>
              <a:t>تمثيل هندسة البرمجيات هي التمكين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Helvetica Neue" panose="020B0604020202020204" charset="0"/>
              </a:rPr>
              <a:t>للتواصل بين جميع الأطراف (أصحاب المصلحة) المهتمة في تطوير نظام قائم على الكمبيوتر.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Helvetica Neue" panose="020B0604020202020204" charset="0"/>
              </a:rPr>
              <a:t>العمارة تبرز قرارات التصميم المبكرة التي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Helvetica Neue" panose="020B0604020202020204" charset="0"/>
              </a:rPr>
              <a:t>سيكون لها تأثير عميق على جميع برامج العمل الهندسي الذي يتبع وعلى الرغم من أهميتها، على النجاح النهائي للنظام باعتباره الكيان التشغيلي.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Helvetica Neue" panose="020B0604020202020204" charset="0"/>
              </a:rPr>
              <a:t>العمارة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solidFill>
                  <a:srgbClr val="919191"/>
                </a:solidFill>
                <a:latin typeface="Helvetica Neue" panose="020B0604020202020204" charset="0"/>
              </a:rPr>
              <a:t>"تشكل وضع صغير نسبيا، </a:t>
            </a:r>
            <a:r>
              <a:rPr lang="en-GB" sz="2000" dirty="0">
                <a:solidFill>
                  <a:srgbClr val="919191"/>
                </a:solidFill>
                <a:latin typeface="Helvetica Neue" panose="020B0604020202020204" charset="0"/>
              </a:rPr>
              <a:t>graspable </a:t>
            </a:r>
            <a:r>
              <a:rPr lang="ar-SA" sz="2000" dirty="0">
                <a:solidFill>
                  <a:srgbClr val="919191"/>
                </a:solidFill>
                <a:latin typeface="Helvetica Neue" panose="020B0604020202020204" charset="0"/>
              </a:rPr>
              <a:t>فكريا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Helvetica Neue" panose="020B0604020202020204" charset="0"/>
              </a:rPr>
              <a:t>من كيفية بناء نظام وكيفية عمل مكوناته معا" [</a:t>
            </a:r>
            <a:r>
              <a:rPr lang="en-GB" sz="2000" dirty="0">
                <a:latin typeface="Helvetica Neue" panose="020B0604020202020204" charset="0"/>
              </a:rPr>
              <a:t>bas03].</a:t>
            </a:r>
            <a:endParaRPr lang="en-GB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22960" y="-529561"/>
            <a:ext cx="6720840" cy="12181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Descriptions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idx="1"/>
          </p:nvPr>
        </p:nvSpPr>
        <p:spPr>
          <a:xfrm>
            <a:off x="-200025" y="688568"/>
            <a:ext cx="5086351" cy="4023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IEEE Computer Society has proposed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IEEE-Std-1471-2000, </a:t>
            </a:r>
            <a:r>
              <a:rPr lang="en-US" sz="20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Recommended Practice for Architectural Description of Software-Intensive System,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[IEE00]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establish a conceptual framework and vocabulary for use during the design of software architecture,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provide detailed guidelines for representing an architectural description, and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encourage sound architectural design practices.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IEEE Standard defines an </a:t>
            </a:r>
            <a:r>
              <a:rPr lang="en-US" sz="20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architectural description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(AD) as a “a collection of products to document an architecture.”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description itself is represented using multiple views, where each </a:t>
            </a:r>
            <a:r>
              <a:rPr lang="en-US" sz="18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view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“a representation of a whole system from the perspective of a related set of [stakeholder] concerns.”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3025" y="331728"/>
            <a:ext cx="4057649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1600" dirty="0" smtClean="0">
                <a:latin typeface="Helvetica Neue" panose="020B0604020202020204" charset="0"/>
              </a:rPr>
              <a:t>          وصف </a:t>
            </a:r>
            <a:r>
              <a:rPr lang="ar-SA" sz="1600" dirty="0">
                <a:latin typeface="Helvetica Neue" panose="020B0604020202020204" charset="0"/>
              </a:rPr>
              <a:t>المعمارية</a:t>
            </a:r>
            <a:endParaRPr lang="ar-SA" sz="1600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Quattrocento" panose="020B0604020202020204" charset="0"/>
              </a:rPr>
              <a:t>وقد اقترحت جمعية </a:t>
            </a:r>
            <a:r>
              <a:rPr lang="en-GB" sz="2000" dirty="0" err="1">
                <a:latin typeface="Quattrocento" panose="020B0604020202020204" charset="0"/>
              </a:rPr>
              <a:t>ieee</a:t>
            </a:r>
            <a:r>
              <a:rPr lang="en-GB" sz="2000" dirty="0">
                <a:latin typeface="Quattrocento" panose="020B0604020202020204" charset="0"/>
              </a:rPr>
              <a:t> </a:t>
            </a:r>
            <a:r>
              <a:rPr lang="ar-SA" sz="2000" dirty="0">
                <a:latin typeface="Quattrocento" panose="020B0604020202020204" charset="0"/>
              </a:rPr>
              <a:t>الكمبيوتر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en-GB" sz="2000" dirty="0">
                <a:latin typeface="Times New Roman" panose="02020603050405020304" pitchFamily="18" charset="0"/>
              </a:rPr>
              <a:t>ieee-std-1471-2000،</a:t>
            </a:r>
            <a:r>
              <a:rPr lang="en-GB" dirty="0">
                <a:latin typeface="Times New Roman" panose="02020603050405020304" pitchFamily="18" charset="0"/>
              </a:rPr>
              <a:t> </a:t>
            </a:r>
            <a:r>
              <a:rPr lang="ar-SA" sz="2000" i="1" dirty="0">
                <a:latin typeface="Times New Roman" panose="02020603050405020304" pitchFamily="18" charset="0"/>
              </a:rPr>
              <a:t>الممارسة الموصى عن الوصف المعماري للنظام، البرامج المكثفة،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Times New Roman" panose="02020603050405020304" pitchFamily="18" charset="0"/>
              </a:rPr>
              <a:t>[</a:t>
            </a:r>
            <a:r>
              <a:rPr lang="en-GB" sz="2000" dirty="0">
                <a:latin typeface="Times New Roman" panose="02020603050405020304" pitchFamily="18" charset="0"/>
              </a:rPr>
              <a:t>iee00]</a:t>
            </a:r>
            <a:endParaRPr lang="en-GB" dirty="0">
              <a:latin typeface="Times New Roman" panose="02020603050405020304" pitchFamily="18" charset="0"/>
            </a:endParaRPr>
          </a:p>
          <a:p>
            <a:pPr marL="1143000" lvl="2" indent="-228600" algn="r" rtl="1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800" dirty="0">
                <a:latin typeface="Times New Roman" panose="02020603050405020304" pitchFamily="18" charset="0"/>
              </a:rPr>
              <a:t>لوضع إطار مفاهيمي والمفردات لاستخدامها أثناء تصميم هندسة البرمجيات،</a:t>
            </a:r>
            <a:endParaRPr lang="ar-SA" dirty="0">
              <a:latin typeface="Times New Roman" panose="02020603050405020304" pitchFamily="18" charset="0"/>
            </a:endParaRPr>
          </a:p>
          <a:p>
            <a:pPr marL="1143000" lvl="2" indent="-228600" algn="r" rtl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800" dirty="0">
                <a:latin typeface="Times New Roman" panose="02020603050405020304" pitchFamily="18" charset="0"/>
              </a:rPr>
              <a:t>لتوفير مبادئ توجيهية مفصلة لتمثيل وصف المعماري، و</a:t>
            </a:r>
            <a:endParaRPr lang="ar-SA" dirty="0">
              <a:latin typeface="Times New Roman" panose="02020603050405020304" pitchFamily="18" charset="0"/>
            </a:endParaRPr>
          </a:p>
          <a:p>
            <a:pPr marL="1143000" lvl="2" indent="-228600" algn="r" rtl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800" dirty="0">
                <a:latin typeface="Times New Roman" panose="02020603050405020304" pitchFamily="18" charset="0"/>
              </a:rPr>
              <a:t>لتشجيع الممارسات السليمة التصميم المعماري.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latin typeface="Times New Roman" panose="02020603050405020304" pitchFamily="18" charset="0"/>
              </a:rPr>
              <a:t>يحدد </a:t>
            </a:r>
            <a:r>
              <a:rPr lang="en-GB" sz="2000" dirty="0" err="1">
                <a:latin typeface="Times New Roman" panose="02020603050405020304" pitchFamily="18" charset="0"/>
              </a:rPr>
              <a:t>ieee</a:t>
            </a:r>
            <a:r>
              <a:rPr lang="en-GB" sz="2000" dirty="0">
                <a:latin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</a:rPr>
              <a:t>القياسية </a:t>
            </a:r>
            <a:r>
              <a:rPr lang="ar-SA" sz="2000" i="1" dirty="0">
                <a:latin typeface="Times New Roman" panose="02020603050405020304" pitchFamily="18" charset="0"/>
              </a:rPr>
              <a:t>وصفا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2000" i="1" dirty="0">
                <a:latin typeface="Times New Roman" panose="02020603050405020304" pitchFamily="18" charset="0"/>
              </a:rPr>
              <a:t>المعماري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Times New Roman" panose="02020603050405020304" pitchFamily="18" charset="0"/>
              </a:rPr>
              <a:t>(</a:t>
            </a:r>
            <a:r>
              <a:rPr lang="en-GB" sz="2000" dirty="0">
                <a:latin typeface="Times New Roman" panose="02020603050405020304" pitchFamily="18" charset="0"/>
              </a:rPr>
              <a:t>ad) </a:t>
            </a:r>
            <a:r>
              <a:rPr lang="ar-SA" sz="2000" dirty="0">
                <a:latin typeface="Times New Roman" panose="02020603050405020304" pitchFamily="18" charset="0"/>
              </a:rPr>
              <a:t>بأنه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2000" dirty="0">
                <a:latin typeface="Times New Roman" panose="02020603050405020304" pitchFamily="18" charset="0"/>
              </a:rPr>
              <a:t>"مجموعة من المنتجات لتوثيق بنية".</a:t>
            </a:r>
            <a:endParaRPr lang="ar-SA" dirty="0">
              <a:latin typeface="Times New Roman" panose="02020603050405020304" pitchFamily="18" charset="0"/>
            </a:endParaRPr>
          </a:p>
          <a:p>
            <a:pPr marL="1143000" lvl="2" indent="-228600" algn="r" rtl="1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800" dirty="0">
                <a:latin typeface="Times New Roman" panose="02020603050405020304" pitchFamily="18" charset="0"/>
              </a:rPr>
              <a:t>وصف نفسه يتم تمثيل وجهات نظر متعددة، حيث </a:t>
            </a:r>
            <a:r>
              <a:rPr lang="ar-SA" sz="1800" i="1" dirty="0">
                <a:latin typeface="Times New Roman" panose="02020603050405020304" pitchFamily="18" charset="0"/>
              </a:rPr>
              <a:t>كل</a:t>
            </a:r>
            <a:r>
              <a:rPr lang="ar-SA" sz="1800" dirty="0">
                <a:latin typeface="Times New Roman" panose="02020603050405020304" pitchFamily="18" charset="0"/>
              </a:rPr>
              <a:t> عرض هو "تمثيل نظام كامل من وجهة نظر مجموعة مترابطة من [أصحاب المصلحة] المخاوف."</a:t>
            </a:r>
            <a:endParaRPr lang="ar-SA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90499" y="-370621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Genres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idx="1"/>
          </p:nvPr>
        </p:nvSpPr>
        <p:spPr>
          <a:xfrm>
            <a:off x="0" y="1080136"/>
            <a:ext cx="5614988" cy="4023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1" u="none" strike="noStrike" cap="none" baseline="0" dirty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Genre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implies a specific category within the overall software domain.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Within each category, you encounter a number of subcategories.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For example, within the genre of </a:t>
            </a:r>
            <a:r>
              <a:rPr lang="en-US" sz="2000" b="0" i="1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buildings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, you would encounter the following general </a:t>
            </a:r>
            <a:r>
              <a:rPr lang="en-US" sz="2000" b="0" i="0" u="none" strike="noStrike" cap="none" baseline="0" dirty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styles: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houses, condos, apartment buildings, office buildings, industrial building, warehouses, and so on.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SzPct val="70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Within each general style, more specific styles might apply. Each style would have a structure that can be described using a set of predictable patterns.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51872" y="1844963"/>
            <a:ext cx="334565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4000"/>
              </a:lnSpc>
            </a:pPr>
            <a:r>
              <a:rPr lang="ar-SA" sz="4000" dirty="0">
                <a:latin typeface="Helvetica Neue" panose="020B0604020202020204" charset="0"/>
              </a:rPr>
              <a:t>الأنماط المعمارية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Helvetica Neue" panose="020B0604020202020204" charset="0"/>
              </a:rPr>
              <a:t>أبنية التي تركز على البيانات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Helvetica Neue" panose="020B0604020202020204" charset="0"/>
              </a:rPr>
              <a:t>أبنية تدفق البيانات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Helvetica Neue" panose="020B0604020202020204" charset="0"/>
              </a:rPr>
              <a:t>استدعاء والعودة أبنية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Helvetica Neue" panose="020B0604020202020204" charset="0"/>
              </a:rPr>
              <a:t>أبنية وجوه المنحى</a:t>
            </a:r>
            <a:endParaRPr lang="ar-SA" dirty="0">
              <a:latin typeface="Times New Roman" panose="02020603050405020304" pitchFamily="18" charset="0"/>
            </a:endParaRPr>
          </a:p>
          <a:p>
            <a:pPr marL="742950" lvl="1" indent="-285750" algn="r" rtl="1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919191"/>
                </a:solidFill>
                <a:latin typeface="Helvetica Neue" panose="020B0604020202020204" charset="0"/>
              </a:rPr>
              <a:t>أبنية الطبقات</a:t>
            </a:r>
            <a:endParaRPr lang="ar-SA" dirty="0">
              <a:latin typeface="Times New Roman" panose="02020603050405020304" pitchFamily="18" charset="0"/>
            </a:endParaRPr>
          </a:p>
          <a:p>
            <a:pPr algn="r" rtl="1">
              <a:lnSpc>
                <a:spcPts val="1800"/>
              </a:lnSpc>
            </a:pPr>
            <a:r>
              <a:rPr lang="ar-SA" sz="1800" dirty="0">
                <a:latin typeface="Quattrocento" panose="020B0604020202020204" charset="0"/>
              </a:rPr>
              <a:t>ويصف كل نمط فئة النظام الذي يشمل: (1) </a:t>
            </a:r>
            <a:r>
              <a:rPr lang="ar-SA" sz="1800" b="1" dirty="0">
                <a:solidFill>
                  <a:srgbClr val="919191"/>
                </a:solidFill>
                <a:latin typeface="Quattrocento" panose="020B0604020202020204" charset="0"/>
              </a:rPr>
              <a:t>مجموعة</a:t>
            </a:r>
            <a:r>
              <a:rPr lang="ar-SA" sz="1800" dirty="0">
                <a:latin typeface="Quattrocento" panose="020B0604020202020204" charset="0"/>
              </a:rPr>
              <a:t> من العناصر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800" dirty="0">
                <a:latin typeface="Quattrocento" panose="020B0604020202020204" charset="0"/>
              </a:rPr>
              <a:t>(على سبيل المثال، قاعدة بيانات، وحدات حسابية) التي تؤدي الوظيفة المطلوبة من قبل النظام، (2)</a:t>
            </a:r>
            <a:r>
              <a:rPr lang="ar-SA" sz="1800" b="1" dirty="0">
                <a:solidFill>
                  <a:srgbClr val="919191"/>
                </a:solidFill>
                <a:latin typeface="Quattrocento" panose="020B0604020202020204" charset="0"/>
              </a:rPr>
              <a:t>مجموعة</a:t>
            </a:r>
            <a:r>
              <a:rPr lang="ar-SA" sz="1800" dirty="0">
                <a:latin typeface="Quattrocento" panose="020B0604020202020204" charset="0"/>
              </a:rPr>
              <a:t> من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800" b="1" dirty="0">
                <a:solidFill>
                  <a:srgbClr val="919191"/>
                </a:solidFill>
                <a:latin typeface="Quattrocento" panose="020B0604020202020204" charset="0"/>
              </a:rPr>
              <a:t>الموصلات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800" dirty="0">
                <a:latin typeface="Quattrocento" panose="020B0604020202020204" charset="0"/>
              </a:rPr>
              <a:t>تمكن "الاتصال والتنسيق والتعاون" بين المكونات، (3)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800" b="1" dirty="0">
                <a:solidFill>
                  <a:srgbClr val="919191"/>
                </a:solidFill>
                <a:latin typeface="Quattrocento" panose="020B0604020202020204" charset="0"/>
              </a:rPr>
              <a:t>القيود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800" dirty="0">
                <a:latin typeface="Quattrocento" panose="020B0604020202020204" charset="0"/>
              </a:rPr>
              <a:t>التي تحدد كيف يمكن أن تكون متكاملة العناصر لتشكيل نظام، و (4)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800" b="1" dirty="0">
                <a:solidFill>
                  <a:srgbClr val="919191"/>
                </a:solidFill>
                <a:latin typeface="Quattrocento" panose="020B0604020202020204" charset="0"/>
              </a:rPr>
              <a:t>نماذج الدلالات</a:t>
            </a:r>
            <a:r>
              <a:rPr lang="ar-SA" dirty="0">
                <a:latin typeface="Times New Roman" panose="02020603050405020304" pitchFamily="18" charset="0"/>
              </a:rPr>
              <a:t> </a:t>
            </a:r>
            <a:r>
              <a:rPr lang="ar-SA" sz="1800" dirty="0">
                <a:latin typeface="Quattrocento" panose="020B0604020202020204" charset="0"/>
              </a:rPr>
              <a:t>التي تمكن مصمم لفهم الخصائص العامة للنظام من خلال تحليل معروف خصائص مكوناته.</a:t>
            </a:r>
            <a:endParaRPr lang="ar-SA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219200" y="1066800"/>
            <a:ext cx="5545137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Architectural Styles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idx="1"/>
          </p:nvPr>
        </p:nvSpPr>
        <p:spPr>
          <a:xfrm>
            <a:off x="2743200" y="4191000"/>
            <a:ext cx="4387850" cy="2160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Data-centered architectures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flow architectures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Call and return architectures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Object-oriented architectures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Layered architectures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981200" y="1828800"/>
            <a:ext cx="6476999" cy="232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Each style describes a system category that encompasses: (1) a </a:t>
            </a:r>
            <a:r>
              <a:rPr lang="en-US" sz="1800" b="1" i="0" u="none" strike="noStrike" cap="none" baseline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set of components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(e.g., a database, computational modules) that perform a function required by a system, (2) a </a:t>
            </a:r>
            <a:r>
              <a:rPr lang="en-US" sz="1800" b="1" i="0" u="none" strike="noStrike" cap="none" baseline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set of connectors</a:t>
            </a:r>
            <a:r>
              <a:rPr lang="en-US" sz="1800" b="0" i="0" u="none" strike="noStrike" cap="none" baseline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that enable “communication, coordination and cooperation” among components, (3) </a:t>
            </a:r>
            <a:r>
              <a:rPr lang="en-US" sz="1800" b="1" i="0" u="none" strike="noStrike" cap="none" baseline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constraints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that define how components can be integrated to form the system, and (4) </a:t>
            </a:r>
            <a:r>
              <a:rPr lang="en-US" sz="1800" b="1" i="0" u="none" strike="noStrike" cap="none" baseline="0">
                <a:solidFill>
                  <a:schemeClr val="folHlink"/>
                </a:solidFill>
                <a:latin typeface="Quattrocento"/>
                <a:ea typeface="Quattrocento"/>
                <a:cs typeface="Quattrocento"/>
                <a:sym typeface="Quattrocento"/>
              </a:rPr>
              <a:t>semantic models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that enable a designer to understand the overall properties of a system by analyzing the known properties of its constituent parts.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295400" y="1143000"/>
            <a:ext cx="5864225" cy="568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Data-Centered Architecture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057400"/>
            <a:ext cx="4737100" cy="324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219200" y="1143000"/>
            <a:ext cx="5821362" cy="568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Flow Architecture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828800"/>
            <a:ext cx="5638800" cy="447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1219200" y="624840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slides are designed to accompany </a:t>
            </a:r>
            <a:r>
              <a:rPr lang="en-US" sz="10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Engineering: A Practitioner’s Approach, 8/e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(McGraw-Hill, 2014). Slides copyright 2014 by Roger Pressman.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lang="en-US" sz="10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219200" y="1143000"/>
            <a:ext cx="6638925" cy="633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Call and Return Architecture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828800"/>
            <a:ext cx="5800725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</TotalTime>
  <Words>2189</Words>
  <Application>Microsoft Office PowerPoint</Application>
  <PresentationFormat>On-screen Show (4:3)</PresentationFormat>
  <Paragraphs>251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Helvetica Neue</vt:lpstr>
      <vt:lpstr>Wingdings</vt:lpstr>
      <vt:lpstr>Symbol</vt:lpstr>
      <vt:lpstr>Calibri</vt:lpstr>
      <vt:lpstr>Arial</vt:lpstr>
      <vt:lpstr>Quattrocento</vt:lpstr>
      <vt:lpstr>Times New Roman</vt:lpstr>
      <vt:lpstr>Calibri Light</vt:lpstr>
      <vt:lpstr>Noto Symbol</vt:lpstr>
      <vt:lpstr>Retrospect</vt:lpstr>
      <vt:lpstr>Chapter 13</vt:lpstr>
      <vt:lpstr>Why Architecture?</vt:lpstr>
      <vt:lpstr>Why is Architecture Important?</vt:lpstr>
      <vt:lpstr>Architectural Descriptions</vt:lpstr>
      <vt:lpstr>Architectural Genres</vt:lpstr>
      <vt:lpstr>Architectural Styles</vt:lpstr>
      <vt:lpstr>Data-Centered Architecture</vt:lpstr>
      <vt:lpstr>Data Flow Architecture</vt:lpstr>
      <vt:lpstr>Call and Return Architecture</vt:lpstr>
      <vt:lpstr>Layered Architecture</vt:lpstr>
      <vt:lpstr>Architectural Patterns</vt:lpstr>
      <vt:lpstr>Architectural Design</vt:lpstr>
      <vt:lpstr>Architectural Context</vt:lpstr>
      <vt:lpstr>Archetypes</vt:lpstr>
      <vt:lpstr>Component Structure</vt:lpstr>
      <vt:lpstr>Refined Component Structure</vt:lpstr>
      <vt:lpstr>Architectural Considerations</vt:lpstr>
      <vt:lpstr>Architectural Decision Documentation</vt:lpstr>
      <vt:lpstr>Architectural Tradeoff Analysis</vt:lpstr>
      <vt:lpstr>Architectural Complexity</vt:lpstr>
      <vt:lpstr>ADL</vt:lpstr>
      <vt:lpstr>Architecture Reviews</vt:lpstr>
      <vt:lpstr>Patter-Based Architecture Review</vt:lpstr>
      <vt:lpstr>Agility and Architecture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loli omer</dc:creator>
  <cp:lastModifiedBy>bahu-l</cp:lastModifiedBy>
  <cp:revision>9</cp:revision>
  <dcterms:modified xsi:type="dcterms:W3CDTF">2015-11-05T22:27:01Z</dcterms:modified>
</cp:coreProperties>
</file>