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97" r:id="rId2"/>
  </p:sldMasterIdLst>
  <p:notesMasterIdLst>
    <p:notesMasterId r:id="rId4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9144000" cy="6858000" type="screen4x3"/>
  <p:notesSz cx="6858000" cy="9144000"/>
  <p:embeddedFontLst>
    <p:embeddedFont>
      <p:font typeface="Calibri" pitchFamily="34" charset="0"/>
      <p:regular r:id="rId44"/>
      <p:bold r:id="rId45"/>
      <p:italic r:id="rId46"/>
      <p:boldItalic r:id="rId47"/>
    </p:embeddedFont>
    <p:embeddedFont>
      <p:font typeface="Helvetica Neue" charset="0"/>
      <p:regular r:id="rId48"/>
      <p:bold r:id="rId49"/>
      <p:italic r:id="rId50"/>
      <p:boldItalic r:id="rId51"/>
    </p:embeddedFont>
    <p:embeddedFont>
      <p:font typeface="Quattrocento" charset="0"/>
      <p:regular r:id="rId52"/>
      <p:bold r:id="rId53"/>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22"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3" name="Shape 3"/>
          <p:cNvSpPr txBox="1">
            <a:spLocks noGrp="1"/>
          </p:cNvSpPr>
          <p:nvPr>
            <p:ph type="dt" idx="10"/>
          </p:nvPr>
        </p:nvSpPr>
        <p:spPr>
          <a:xfrm>
            <a:off x="3886200"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 name="Shape 5"/>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6800"/>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7" name="Shape 7"/>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1346817736"/>
      </p:ext>
    </p:extLst>
  </p:cSld>
  <p:clrMap bg1="lt1" tx1="dk1" bg2="dk2" tx2="lt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275" name="Shape 2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421" name="Shape 4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429" name="Shape 4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460" name="Shape 4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468" name="Shape 4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476" name="Shape 4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484" name="Shape 4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492" name="Shape 4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500" name="Shape 5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508" name="Shape 5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516" name="Shape 5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524" name="Shape 5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532" name="Shape 5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540" name="Shape 5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548" name="Shape 5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556" name="Shape 5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567" name="Shape 5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Shape 57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575" name="Shape 5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583" name="Shape 5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91" name="Shape 59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592" name="Shape 592"/>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35</a:t>
            </a:fld>
            <a:endParaRPr lang="en-US" sz="12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601" name="Shape 6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Shape 60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609" name="Shape 6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617" name="Shape 6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625" name="Shape 6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Shape 633"/>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634" name="Shape 6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9" name="Shape 16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70" name="Shape 170"/>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5</a:t>
            </a:fld>
            <a:endParaRPr lang="en-US" sz="12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06"/>
        <p:cNvGrpSpPr/>
        <p:nvPr/>
      </p:nvGrpSpPr>
      <p:grpSpPr>
        <a:xfrm>
          <a:off x="0" y="0"/>
          <a:ext cx="0" cy="0"/>
          <a:chOff x="0" y="0"/>
          <a:chExt cx="0" cy="0"/>
        </a:xfrm>
      </p:grpSpPr>
      <p:sp>
        <p:nvSpPr>
          <p:cNvPr id="707" name="Shape 707"/>
          <p:cNvSpPr txBox="1">
            <a:spLocks noGrp="1"/>
          </p:cNvSpPr>
          <p:nvPr>
            <p:ph type="ctrTitle"/>
          </p:nvPr>
        </p:nvSpPr>
        <p:spPr>
          <a:xfrm>
            <a:off x="779462" y="1447800"/>
            <a:ext cx="7678736" cy="1081088"/>
          </a:xfrm>
          <a:prstGeom prst="rect">
            <a:avLst/>
          </a:prstGeom>
          <a:noFill/>
          <a:ln>
            <a:noFill/>
          </a:ln>
        </p:spPr>
        <p:txBody>
          <a:bodyPr lIns="91425" tIns="91425" rIns="91425" bIns="91425" anchor="b" anchorCtr="0"/>
          <a:lstStyle>
            <a:lvl1pPr marL="0" marR="0" indent="0" algn="r"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708" name="Shape 708"/>
          <p:cNvSpPr txBox="1">
            <a:spLocks noGrp="1"/>
          </p:cNvSpPr>
          <p:nvPr>
            <p:ph type="subTitle" idx="1"/>
          </p:nvPr>
        </p:nvSpPr>
        <p:spPr>
          <a:xfrm>
            <a:off x="4021137" y="2860675"/>
            <a:ext cx="4437062" cy="3114675"/>
          </a:xfrm>
          <a:prstGeom prst="rect">
            <a:avLst/>
          </a:prstGeom>
          <a:noFill/>
          <a:ln>
            <a:noFill/>
          </a:ln>
        </p:spPr>
        <p:txBody>
          <a:bodyPr lIns="91425" tIns="91425" rIns="91425" bIns="91425" anchor="t" anchorCtr="0"/>
          <a:lstStyle>
            <a:lvl1pPr marL="0" marR="0" indent="0" algn="l" rtl="0">
              <a:spcBef>
                <a:spcPts val="480"/>
              </a:spcBef>
              <a:spcAft>
                <a:spcPts val="0"/>
              </a:spcAft>
              <a:buClr>
                <a:schemeClr val="folHlink"/>
              </a:buClr>
              <a:buFont typeface="Noto Symbol"/>
              <a:buNone/>
              <a:defRPr/>
            </a:lvl1pPr>
            <a:lvl2pPr marL="742950" marR="0" indent="-196850" algn="l" rtl="0">
              <a:spcBef>
                <a:spcPts val="400"/>
              </a:spcBef>
              <a:spcAft>
                <a:spcPts val="0"/>
              </a:spcAft>
              <a:buClr>
                <a:schemeClr val="folHlink"/>
              </a:buClr>
              <a:buFont typeface="Noto Symbol"/>
              <a:buChar char="■"/>
              <a:defRPr/>
            </a:lvl2pPr>
            <a:lvl3pPr marL="1143000" marR="0" indent="-114300" algn="l" rtl="0">
              <a:spcBef>
                <a:spcPts val="360"/>
              </a:spcBef>
              <a:spcAft>
                <a:spcPts val="0"/>
              </a:spcAft>
              <a:buClr>
                <a:schemeClr val="dk2"/>
              </a:buClr>
              <a:buFont typeface="Helvetica Neue"/>
              <a:buChar char="•"/>
              <a:defRPr/>
            </a:lvl3pPr>
            <a:lvl4pPr marL="1600200" marR="0" indent="-127000" algn="l" rtl="0">
              <a:spcBef>
                <a:spcPts val="320"/>
              </a:spcBef>
              <a:spcAft>
                <a:spcPts val="0"/>
              </a:spcAft>
              <a:buClr>
                <a:schemeClr val="hlink"/>
              </a:buClr>
              <a:buFont typeface="Helvetica Neue"/>
              <a:buChar char="•"/>
              <a:defRPr/>
            </a:lvl4pPr>
            <a:lvl5pPr marL="2057400" marR="0" indent="-142239" algn="l" rtl="0">
              <a:spcBef>
                <a:spcPts val="320"/>
              </a:spcBef>
              <a:spcAft>
                <a:spcPts val="0"/>
              </a:spcAft>
              <a:buClr>
                <a:schemeClr val="dk1"/>
              </a:buClr>
              <a:buFont typeface="Helvetica Neue"/>
              <a:buChar char="•"/>
              <a:defRPr/>
            </a:lvl5pPr>
            <a:lvl6pPr marL="2514600" marR="0" indent="-142239" algn="l" rtl="0">
              <a:spcBef>
                <a:spcPts val="320"/>
              </a:spcBef>
              <a:spcAft>
                <a:spcPts val="0"/>
              </a:spcAft>
              <a:buClr>
                <a:schemeClr val="dk1"/>
              </a:buClr>
              <a:buFont typeface="Helvetica Neue"/>
              <a:buChar char="•"/>
              <a:defRPr/>
            </a:lvl6pPr>
            <a:lvl7pPr marL="2971800" marR="0" indent="-142239" algn="l" rtl="0">
              <a:spcBef>
                <a:spcPts val="320"/>
              </a:spcBef>
              <a:spcAft>
                <a:spcPts val="0"/>
              </a:spcAft>
              <a:buClr>
                <a:schemeClr val="dk1"/>
              </a:buClr>
              <a:buFont typeface="Helvetica Neue"/>
              <a:buChar char="•"/>
              <a:defRPr/>
            </a:lvl7pPr>
            <a:lvl8pPr marL="3429000" marR="0" indent="-142240" algn="l" rtl="0">
              <a:spcBef>
                <a:spcPts val="320"/>
              </a:spcBef>
              <a:spcAft>
                <a:spcPts val="0"/>
              </a:spcAft>
              <a:buClr>
                <a:schemeClr val="dk1"/>
              </a:buClr>
              <a:buFont typeface="Helvetica Neue"/>
              <a:buChar char="•"/>
              <a:defRPr/>
            </a:lvl8pPr>
            <a:lvl9pPr marL="3886200" marR="0" indent="-142240" algn="l" rtl="0">
              <a:spcBef>
                <a:spcPts val="320"/>
              </a:spcBef>
              <a:spcAft>
                <a:spcPts val="0"/>
              </a:spcAft>
              <a:buClr>
                <a:schemeClr val="dk1"/>
              </a:buClr>
              <a:buFont typeface="Helvetica Neue"/>
              <a:buChar char="•"/>
              <a:defRPr/>
            </a:lvl9pPr>
          </a:lstStyle>
          <a:p>
            <a:endParaRPr/>
          </a:p>
        </p:txBody>
      </p:sp>
      <p:sp>
        <p:nvSpPr>
          <p:cNvPr id="709" name="Shape 709"/>
          <p:cNvSpPr txBox="1">
            <a:spLocks noGrp="1"/>
          </p:cNvSpPr>
          <p:nvPr>
            <p:ph type="dt" idx="10"/>
          </p:nvPr>
        </p:nvSpPr>
        <p:spPr>
          <a:xfrm>
            <a:off x="685800" y="6248400"/>
            <a:ext cx="19049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10" name="Shape 710"/>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11" name="Shape 711"/>
          <p:cNvSpPr txBox="1">
            <a:spLocks noGrp="1"/>
          </p:cNvSpPr>
          <p:nvPr>
            <p:ph type="sldNum" idx="12"/>
          </p:nvPr>
        </p:nvSpPr>
        <p:spPr>
          <a:xfrm>
            <a:off x="6553200" y="6248400"/>
            <a:ext cx="19049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400" b="0" i="0" u="none" strike="noStrike" cap="none" baseline="0">
                <a:solidFill>
                  <a:schemeClr val="dk1"/>
                </a:solidFill>
                <a:latin typeface="Helvetica Neue"/>
                <a:ea typeface="Helvetica Neue"/>
                <a:cs typeface="Helvetica Neue"/>
                <a:sym typeface="Helvetica Neue"/>
              </a:rPr>
              <a:t>‹#›</a:t>
            </a:fld>
            <a:endParaRPr lang="en-US" sz="1400" b="0" i="0" u="none" strike="noStrike" cap="none" baseline="0">
              <a:solidFill>
                <a:schemeClr val="dk1"/>
              </a:solidFill>
              <a:latin typeface="Helvetica Neue"/>
              <a:ea typeface="Helvetica Neue"/>
              <a:cs typeface="Helvetica Neue"/>
              <a:sym typeface="Helvetica Neue"/>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62B02BC-BEC1-4F8E-866D-E544F8786818}" type="datetimeFigureOut">
              <a:rPr lang="ar-SA" smtClean="0"/>
              <a:t>22/01/37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smtClean="0">
                <a:solidFill>
                  <a:schemeClr val="dk1"/>
                </a:solidFill>
                <a:latin typeface="Helvetica Neue"/>
                <a:ea typeface="Helvetica Neue"/>
                <a:cs typeface="Helvetica Neue"/>
                <a:sym typeface="Helvetica Neue"/>
              </a:rPr>
              <a:t>‹#›</a:t>
            </a:fld>
            <a:endParaRPr lang="en-US" sz="1000" b="0" i="0" u="none" strike="noStrike" cap="none" baseline="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53669359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62B02BC-BEC1-4F8E-866D-E544F8786818}" type="datetimeFigureOut">
              <a:rPr lang="ar-SA" smtClean="0"/>
              <a:t>22/01/37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smtClean="0">
                <a:solidFill>
                  <a:schemeClr val="dk1"/>
                </a:solidFill>
                <a:latin typeface="Helvetica Neue"/>
                <a:ea typeface="Helvetica Neue"/>
                <a:cs typeface="Helvetica Neue"/>
                <a:sym typeface="Helvetica Neue"/>
              </a:rPr>
              <a:t>‹#›</a:t>
            </a:fld>
            <a:endParaRPr lang="en-US" sz="1000" b="0" i="0" u="none" strike="noStrike" cap="none" baseline="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82391789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62B02BC-BEC1-4F8E-866D-E544F8786818}" type="datetimeFigureOut">
              <a:rPr lang="ar-SA" smtClean="0"/>
              <a:t>22/01/37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smtClean="0">
                <a:solidFill>
                  <a:schemeClr val="dk1"/>
                </a:solidFill>
                <a:latin typeface="Helvetica Neue"/>
                <a:ea typeface="Helvetica Neue"/>
                <a:cs typeface="Helvetica Neue"/>
                <a:sym typeface="Helvetica Neue"/>
              </a:rPr>
              <a:t>‹#›</a:t>
            </a:fld>
            <a:endParaRPr lang="en-US" sz="1000" b="0" i="0" u="none" strike="noStrike" cap="none" baseline="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11310651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B62B02BC-BEC1-4F8E-866D-E544F8786818}" type="datetimeFigureOut">
              <a:rPr lang="ar-SA" smtClean="0"/>
              <a:t>22/01/37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smtClean="0">
                <a:solidFill>
                  <a:schemeClr val="dk1"/>
                </a:solidFill>
                <a:latin typeface="Helvetica Neue"/>
                <a:ea typeface="Helvetica Neue"/>
                <a:cs typeface="Helvetica Neue"/>
                <a:sym typeface="Helvetica Neue"/>
              </a:rPr>
              <a:t>‹#›</a:t>
            </a:fld>
            <a:endParaRPr lang="en-US" sz="1000" b="0" i="0" u="none" strike="noStrike" cap="none" baseline="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06378254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62B02BC-BEC1-4F8E-866D-E544F8786818}" type="datetimeFigureOut">
              <a:rPr lang="ar-SA" smtClean="0"/>
              <a:t>22/01/37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smtClean="0">
                <a:solidFill>
                  <a:schemeClr val="dk1"/>
                </a:solidFill>
                <a:latin typeface="Helvetica Neue"/>
                <a:ea typeface="Helvetica Neue"/>
                <a:cs typeface="Helvetica Neue"/>
                <a:sym typeface="Helvetica Neue"/>
              </a:rPr>
              <a:t>‹#›</a:t>
            </a:fld>
            <a:endParaRPr lang="en-US" sz="1000" b="0" i="0" u="none" strike="noStrike" cap="none" baseline="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50314390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62B02BC-BEC1-4F8E-866D-E544F8786818}" type="datetimeFigureOut">
              <a:rPr lang="ar-SA" smtClean="0"/>
              <a:t>22/01/37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smtClean="0">
                <a:solidFill>
                  <a:schemeClr val="dk1"/>
                </a:solidFill>
                <a:latin typeface="Helvetica Neue"/>
                <a:ea typeface="Helvetica Neue"/>
                <a:cs typeface="Helvetica Neue"/>
                <a:sym typeface="Helvetica Neue"/>
              </a:rPr>
              <a:t>‹#›</a:t>
            </a:fld>
            <a:endParaRPr lang="en-US" sz="1000" b="0" i="0" u="none" strike="noStrike" cap="none" baseline="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30325945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62B02BC-BEC1-4F8E-866D-E544F8786818}" type="datetimeFigureOut">
              <a:rPr lang="ar-SA" smtClean="0"/>
              <a:t>22/01/37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smtClean="0">
                <a:solidFill>
                  <a:schemeClr val="dk1"/>
                </a:solidFill>
                <a:latin typeface="Helvetica Neue"/>
                <a:ea typeface="Helvetica Neue"/>
                <a:cs typeface="Helvetica Neue"/>
                <a:sym typeface="Helvetica Neue"/>
              </a:rPr>
              <a:t>‹#›</a:t>
            </a:fld>
            <a:endParaRPr lang="en-US" sz="1000" b="0" i="0" u="none" strike="noStrike" cap="none" baseline="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34821834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B62B02BC-BEC1-4F8E-866D-E544F8786818}" type="datetimeFigureOut">
              <a:rPr lang="ar-SA" smtClean="0"/>
              <a:t>22/01/37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smtClean="0">
                <a:solidFill>
                  <a:schemeClr val="dk1"/>
                </a:solidFill>
                <a:latin typeface="Helvetica Neue"/>
                <a:ea typeface="Helvetica Neue"/>
                <a:cs typeface="Helvetica Neue"/>
                <a:sym typeface="Helvetica Neue"/>
              </a:rPr>
              <a:t>‹#›</a:t>
            </a:fld>
            <a:endParaRPr lang="en-US" sz="1000" b="0" i="0" u="none" strike="noStrike" cap="none" baseline="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09384482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B62B02BC-BEC1-4F8E-866D-E544F8786818}" type="datetimeFigureOut">
              <a:rPr lang="ar-SA" smtClean="0"/>
              <a:t>22/01/37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smtClean="0">
                <a:solidFill>
                  <a:schemeClr val="dk1"/>
                </a:solidFill>
                <a:latin typeface="Helvetica Neue"/>
                <a:ea typeface="Helvetica Neue"/>
                <a:cs typeface="Helvetica Neue"/>
                <a:sym typeface="Helvetica Neue"/>
              </a:rPr>
              <a:t>‹#›</a:t>
            </a:fld>
            <a:endParaRPr lang="en-US" sz="1000" b="0" i="0" u="none" strike="noStrike" cap="none" baseline="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90634155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62B02BC-BEC1-4F8E-866D-E544F8786818}" type="datetimeFigureOut">
              <a:rPr lang="ar-SA" smtClean="0"/>
              <a:t>22/01/37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smtClean="0">
                <a:solidFill>
                  <a:schemeClr val="dk1"/>
                </a:solidFill>
                <a:latin typeface="Helvetica Neue"/>
                <a:ea typeface="Helvetica Neue"/>
                <a:cs typeface="Helvetica Neue"/>
                <a:sym typeface="Helvetica Neue"/>
              </a:rPr>
              <a:t>‹#›</a:t>
            </a:fld>
            <a:endParaRPr lang="en-US" sz="1000" b="0" i="0" u="none" strike="noStrike" cap="none" baseline="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87050616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62B02BC-BEC1-4F8E-866D-E544F8786818}" type="datetimeFigureOut">
              <a:rPr lang="ar-SA" smtClean="0"/>
              <a:t>22/01/37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smtClean="0">
                <a:solidFill>
                  <a:schemeClr val="dk1"/>
                </a:solidFill>
                <a:latin typeface="Helvetica Neue"/>
                <a:ea typeface="Helvetica Neue"/>
                <a:cs typeface="Helvetica Neue"/>
                <a:sym typeface="Helvetica Neue"/>
              </a:rPr>
              <a:t>‹#›</a:t>
            </a:fld>
            <a:endParaRPr lang="en-US" sz="1000" b="0" i="0" u="none" strike="noStrike" cap="none" baseline="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202097556"/>
      </p:ext>
    </p:extLst>
  </p:cSld>
  <p:clrMapOvr>
    <a:masterClrMapping/>
  </p:clrMapOvr>
  <p:hf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5"/>
        <p:cNvGrpSpPr/>
        <p:nvPr/>
      </p:nvGrpSpPr>
      <p:grpSpPr>
        <a:xfrm>
          <a:off x="0" y="0"/>
          <a:ext cx="0" cy="0"/>
          <a:chOff x="0" y="0"/>
          <a:chExt cx="0" cy="0"/>
        </a:xfrm>
      </p:grpSpPr>
      <p:grpSp>
        <p:nvGrpSpPr>
          <p:cNvPr id="636" name="Shape 636"/>
          <p:cNvGrpSpPr/>
          <p:nvPr/>
        </p:nvGrpSpPr>
        <p:grpSpPr>
          <a:xfrm>
            <a:off x="-3175" y="0"/>
            <a:ext cx="9147175" cy="6867525"/>
            <a:chOff x="-3175" y="0"/>
            <a:chExt cx="9147175" cy="6867525"/>
          </a:xfrm>
        </p:grpSpPr>
        <p:grpSp>
          <p:nvGrpSpPr>
            <p:cNvPr id="637" name="Shape 637"/>
            <p:cNvGrpSpPr/>
            <p:nvPr/>
          </p:nvGrpSpPr>
          <p:grpSpPr>
            <a:xfrm>
              <a:off x="-3175" y="0"/>
              <a:ext cx="9067799" cy="6867525"/>
              <a:chOff x="-3175" y="0"/>
              <a:chExt cx="9067799" cy="6867525"/>
            </a:xfrm>
          </p:grpSpPr>
          <p:sp>
            <p:nvSpPr>
              <p:cNvPr id="638" name="Shape 638"/>
              <p:cNvSpPr txBox="1"/>
              <p:nvPr/>
            </p:nvSpPr>
            <p:spPr>
              <a:xfrm>
                <a:off x="-3175" y="0"/>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39" name="Shape 639"/>
              <p:cNvSpPr txBox="1"/>
              <p:nvPr/>
            </p:nvSpPr>
            <p:spPr>
              <a:xfrm>
                <a:off x="1492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40" name="Shape 640"/>
              <p:cNvSpPr txBox="1"/>
              <p:nvPr/>
            </p:nvSpPr>
            <p:spPr>
              <a:xfrm>
                <a:off x="3016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41" name="Shape 641"/>
              <p:cNvSpPr txBox="1"/>
              <p:nvPr/>
            </p:nvSpPr>
            <p:spPr>
              <a:xfrm>
                <a:off x="4540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42" name="Shape 642"/>
              <p:cNvSpPr txBox="1"/>
              <p:nvPr/>
            </p:nvSpPr>
            <p:spPr>
              <a:xfrm>
                <a:off x="6064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43" name="Shape 643"/>
              <p:cNvSpPr txBox="1"/>
              <p:nvPr/>
            </p:nvSpPr>
            <p:spPr>
              <a:xfrm>
                <a:off x="7588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44" name="Shape 644"/>
              <p:cNvSpPr txBox="1"/>
              <p:nvPr/>
            </p:nvSpPr>
            <p:spPr>
              <a:xfrm>
                <a:off x="9112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45" name="Shape 645"/>
              <p:cNvSpPr txBox="1"/>
              <p:nvPr/>
            </p:nvSpPr>
            <p:spPr>
              <a:xfrm>
                <a:off x="10636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46" name="Shape 646"/>
              <p:cNvSpPr txBox="1"/>
              <p:nvPr/>
            </p:nvSpPr>
            <p:spPr>
              <a:xfrm>
                <a:off x="12160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47" name="Shape 647"/>
              <p:cNvSpPr txBox="1"/>
              <p:nvPr/>
            </p:nvSpPr>
            <p:spPr>
              <a:xfrm>
                <a:off x="13684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48" name="Shape 648"/>
              <p:cNvSpPr txBox="1"/>
              <p:nvPr/>
            </p:nvSpPr>
            <p:spPr>
              <a:xfrm>
                <a:off x="15208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49" name="Shape 649"/>
              <p:cNvSpPr txBox="1"/>
              <p:nvPr/>
            </p:nvSpPr>
            <p:spPr>
              <a:xfrm>
                <a:off x="16732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50" name="Shape 650"/>
              <p:cNvSpPr txBox="1"/>
              <p:nvPr/>
            </p:nvSpPr>
            <p:spPr>
              <a:xfrm>
                <a:off x="18256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51" name="Shape 651"/>
              <p:cNvSpPr txBox="1"/>
              <p:nvPr/>
            </p:nvSpPr>
            <p:spPr>
              <a:xfrm>
                <a:off x="19780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52" name="Shape 652"/>
              <p:cNvSpPr txBox="1"/>
              <p:nvPr/>
            </p:nvSpPr>
            <p:spPr>
              <a:xfrm>
                <a:off x="21304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53" name="Shape 653"/>
              <p:cNvSpPr txBox="1"/>
              <p:nvPr/>
            </p:nvSpPr>
            <p:spPr>
              <a:xfrm>
                <a:off x="22828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54" name="Shape 654"/>
              <p:cNvSpPr txBox="1"/>
              <p:nvPr/>
            </p:nvSpPr>
            <p:spPr>
              <a:xfrm>
                <a:off x="24352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55" name="Shape 655"/>
              <p:cNvSpPr txBox="1"/>
              <p:nvPr/>
            </p:nvSpPr>
            <p:spPr>
              <a:xfrm>
                <a:off x="25876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56" name="Shape 656"/>
              <p:cNvSpPr txBox="1"/>
              <p:nvPr/>
            </p:nvSpPr>
            <p:spPr>
              <a:xfrm>
                <a:off x="27400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57" name="Shape 657"/>
              <p:cNvSpPr txBox="1"/>
              <p:nvPr/>
            </p:nvSpPr>
            <p:spPr>
              <a:xfrm>
                <a:off x="28924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58" name="Shape 658"/>
              <p:cNvSpPr txBox="1"/>
              <p:nvPr/>
            </p:nvSpPr>
            <p:spPr>
              <a:xfrm>
                <a:off x="30448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59" name="Shape 659"/>
              <p:cNvSpPr txBox="1"/>
              <p:nvPr/>
            </p:nvSpPr>
            <p:spPr>
              <a:xfrm>
                <a:off x="31972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60" name="Shape 660"/>
              <p:cNvSpPr txBox="1"/>
              <p:nvPr/>
            </p:nvSpPr>
            <p:spPr>
              <a:xfrm>
                <a:off x="33496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61" name="Shape 661"/>
              <p:cNvSpPr txBox="1"/>
              <p:nvPr/>
            </p:nvSpPr>
            <p:spPr>
              <a:xfrm>
                <a:off x="35020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62" name="Shape 662"/>
              <p:cNvSpPr txBox="1"/>
              <p:nvPr/>
            </p:nvSpPr>
            <p:spPr>
              <a:xfrm>
                <a:off x="36544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63" name="Shape 663"/>
              <p:cNvSpPr txBox="1"/>
              <p:nvPr/>
            </p:nvSpPr>
            <p:spPr>
              <a:xfrm>
                <a:off x="38068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64" name="Shape 664"/>
              <p:cNvSpPr txBox="1"/>
              <p:nvPr/>
            </p:nvSpPr>
            <p:spPr>
              <a:xfrm>
                <a:off x="39592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65" name="Shape 665"/>
              <p:cNvSpPr txBox="1"/>
              <p:nvPr/>
            </p:nvSpPr>
            <p:spPr>
              <a:xfrm>
                <a:off x="41116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66" name="Shape 666"/>
              <p:cNvSpPr txBox="1"/>
              <p:nvPr/>
            </p:nvSpPr>
            <p:spPr>
              <a:xfrm>
                <a:off x="42640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67" name="Shape 667"/>
              <p:cNvSpPr txBox="1"/>
              <p:nvPr/>
            </p:nvSpPr>
            <p:spPr>
              <a:xfrm>
                <a:off x="44164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68" name="Shape 668"/>
              <p:cNvSpPr txBox="1"/>
              <p:nvPr/>
            </p:nvSpPr>
            <p:spPr>
              <a:xfrm>
                <a:off x="45688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69" name="Shape 669"/>
              <p:cNvSpPr txBox="1"/>
              <p:nvPr/>
            </p:nvSpPr>
            <p:spPr>
              <a:xfrm>
                <a:off x="47212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70" name="Shape 670"/>
              <p:cNvSpPr txBox="1"/>
              <p:nvPr/>
            </p:nvSpPr>
            <p:spPr>
              <a:xfrm>
                <a:off x="48736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71" name="Shape 671"/>
              <p:cNvSpPr txBox="1"/>
              <p:nvPr/>
            </p:nvSpPr>
            <p:spPr>
              <a:xfrm>
                <a:off x="50260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72" name="Shape 672"/>
              <p:cNvSpPr txBox="1"/>
              <p:nvPr/>
            </p:nvSpPr>
            <p:spPr>
              <a:xfrm>
                <a:off x="51784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73" name="Shape 673"/>
              <p:cNvSpPr txBox="1"/>
              <p:nvPr/>
            </p:nvSpPr>
            <p:spPr>
              <a:xfrm>
                <a:off x="53308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74" name="Shape 674"/>
              <p:cNvSpPr txBox="1"/>
              <p:nvPr/>
            </p:nvSpPr>
            <p:spPr>
              <a:xfrm>
                <a:off x="54832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75" name="Shape 675"/>
              <p:cNvSpPr txBox="1"/>
              <p:nvPr/>
            </p:nvSpPr>
            <p:spPr>
              <a:xfrm>
                <a:off x="56356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76" name="Shape 676"/>
              <p:cNvSpPr txBox="1"/>
              <p:nvPr/>
            </p:nvSpPr>
            <p:spPr>
              <a:xfrm>
                <a:off x="57880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77" name="Shape 677"/>
              <p:cNvSpPr txBox="1"/>
              <p:nvPr/>
            </p:nvSpPr>
            <p:spPr>
              <a:xfrm>
                <a:off x="59404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78" name="Shape 678"/>
              <p:cNvSpPr txBox="1"/>
              <p:nvPr/>
            </p:nvSpPr>
            <p:spPr>
              <a:xfrm>
                <a:off x="60928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79" name="Shape 679"/>
              <p:cNvSpPr txBox="1"/>
              <p:nvPr/>
            </p:nvSpPr>
            <p:spPr>
              <a:xfrm>
                <a:off x="62452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80" name="Shape 680"/>
              <p:cNvSpPr txBox="1"/>
              <p:nvPr/>
            </p:nvSpPr>
            <p:spPr>
              <a:xfrm>
                <a:off x="63976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81" name="Shape 681"/>
              <p:cNvSpPr txBox="1"/>
              <p:nvPr/>
            </p:nvSpPr>
            <p:spPr>
              <a:xfrm>
                <a:off x="65500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82" name="Shape 682"/>
              <p:cNvSpPr txBox="1"/>
              <p:nvPr/>
            </p:nvSpPr>
            <p:spPr>
              <a:xfrm>
                <a:off x="67024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83" name="Shape 683"/>
              <p:cNvSpPr txBox="1"/>
              <p:nvPr/>
            </p:nvSpPr>
            <p:spPr>
              <a:xfrm>
                <a:off x="68548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84" name="Shape 684"/>
              <p:cNvSpPr txBox="1"/>
              <p:nvPr/>
            </p:nvSpPr>
            <p:spPr>
              <a:xfrm>
                <a:off x="70072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85" name="Shape 685"/>
              <p:cNvSpPr txBox="1"/>
              <p:nvPr/>
            </p:nvSpPr>
            <p:spPr>
              <a:xfrm>
                <a:off x="71596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86" name="Shape 686"/>
              <p:cNvSpPr txBox="1"/>
              <p:nvPr/>
            </p:nvSpPr>
            <p:spPr>
              <a:xfrm>
                <a:off x="73120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87" name="Shape 687"/>
              <p:cNvSpPr txBox="1"/>
              <p:nvPr/>
            </p:nvSpPr>
            <p:spPr>
              <a:xfrm>
                <a:off x="74644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88" name="Shape 688"/>
              <p:cNvSpPr txBox="1"/>
              <p:nvPr/>
            </p:nvSpPr>
            <p:spPr>
              <a:xfrm>
                <a:off x="76168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89" name="Shape 689"/>
              <p:cNvSpPr txBox="1"/>
              <p:nvPr/>
            </p:nvSpPr>
            <p:spPr>
              <a:xfrm>
                <a:off x="77692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90" name="Shape 690"/>
              <p:cNvSpPr txBox="1"/>
              <p:nvPr/>
            </p:nvSpPr>
            <p:spPr>
              <a:xfrm>
                <a:off x="79216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91" name="Shape 691"/>
              <p:cNvSpPr txBox="1"/>
              <p:nvPr/>
            </p:nvSpPr>
            <p:spPr>
              <a:xfrm>
                <a:off x="80740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92" name="Shape 692"/>
              <p:cNvSpPr txBox="1"/>
              <p:nvPr/>
            </p:nvSpPr>
            <p:spPr>
              <a:xfrm>
                <a:off x="82264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93" name="Shape 693"/>
              <p:cNvSpPr txBox="1"/>
              <p:nvPr/>
            </p:nvSpPr>
            <p:spPr>
              <a:xfrm>
                <a:off x="83788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94" name="Shape 694"/>
              <p:cNvSpPr txBox="1"/>
              <p:nvPr/>
            </p:nvSpPr>
            <p:spPr>
              <a:xfrm>
                <a:off x="85312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95" name="Shape 695"/>
              <p:cNvSpPr txBox="1"/>
              <p:nvPr/>
            </p:nvSpPr>
            <p:spPr>
              <a:xfrm>
                <a:off x="86836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96" name="Shape 696"/>
              <p:cNvSpPr txBox="1"/>
              <p:nvPr/>
            </p:nvSpPr>
            <p:spPr>
              <a:xfrm>
                <a:off x="88360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97" name="Shape 697"/>
              <p:cNvSpPr txBox="1"/>
              <p:nvPr/>
            </p:nvSpPr>
            <p:spPr>
              <a:xfrm>
                <a:off x="8988425" y="9525"/>
                <a:ext cx="76199" cy="68580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grpSp>
        <p:sp>
          <p:nvSpPr>
            <p:cNvPr id="698" name="Shape 698"/>
            <p:cNvSpPr txBox="1"/>
            <p:nvPr/>
          </p:nvSpPr>
          <p:spPr>
            <a:xfrm>
              <a:off x="681037" y="0"/>
              <a:ext cx="8462961" cy="6858000"/>
            </a:xfrm>
            <a:prstGeom prst="rect">
              <a:avLst/>
            </a:prstGeom>
            <a:solidFill>
              <a:schemeClr val="accent1">
                <a:alpha val="4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99" name="Shape 699"/>
            <p:cNvSpPr txBox="1"/>
            <p:nvPr/>
          </p:nvSpPr>
          <p:spPr>
            <a:xfrm>
              <a:off x="0" y="0"/>
              <a:ext cx="9144000" cy="509586"/>
            </a:xfrm>
            <a:prstGeom prst="rect">
              <a:avLst/>
            </a:prstGeom>
            <a:solidFill>
              <a:schemeClr val="hlink">
                <a:alpha val="4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grpSp>
      <p:sp>
        <p:nvSpPr>
          <p:cNvPr id="700" name="Shape 700"/>
          <p:cNvSpPr txBox="1"/>
          <p:nvPr/>
        </p:nvSpPr>
        <p:spPr>
          <a:xfrm>
            <a:off x="3505200" y="2590800"/>
            <a:ext cx="4892675" cy="76199"/>
          </a:xfrm>
          <a:prstGeom prst="rect">
            <a:avLst/>
          </a:prstGeom>
          <a:solidFill>
            <a:schemeClr val="hlink">
              <a:alpha val="4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701" name="Shape 701"/>
          <p:cNvSpPr txBox="1">
            <a:spLocks noGrp="1"/>
          </p:cNvSpPr>
          <p:nvPr>
            <p:ph type="title"/>
          </p:nvPr>
        </p:nvSpPr>
        <p:spPr>
          <a:xfrm>
            <a:off x="1219200" y="990600"/>
            <a:ext cx="6705599" cy="633412"/>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702" name="Shape 702"/>
          <p:cNvSpPr txBox="1">
            <a:spLocks noGrp="1"/>
          </p:cNvSpPr>
          <p:nvPr>
            <p:ph type="body" idx="1"/>
          </p:nvPr>
        </p:nvSpPr>
        <p:spPr>
          <a:xfrm>
            <a:off x="1828800" y="1905000"/>
            <a:ext cx="6934199" cy="4190999"/>
          </a:xfrm>
          <a:prstGeom prst="rect">
            <a:avLst/>
          </a:prstGeom>
          <a:noFill/>
          <a:ln>
            <a:noFill/>
          </a:ln>
        </p:spPr>
        <p:txBody>
          <a:bodyPr lIns="91425" tIns="91425" rIns="91425" bIns="91425" anchor="t" anchorCtr="0"/>
          <a:lstStyle>
            <a:lvl1pPr marL="342900" marR="0" indent="-228600" algn="l" rtl="0">
              <a:spcBef>
                <a:spcPts val="480"/>
              </a:spcBef>
              <a:spcAft>
                <a:spcPts val="0"/>
              </a:spcAft>
              <a:buClr>
                <a:schemeClr val="folHlink"/>
              </a:buClr>
              <a:buFont typeface="Noto Symbol"/>
              <a:buChar char="■"/>
              <a:defRPr/>
            </a:lvl1pPr>
            <a:lvl2pPr marL="742950" marR="0" indent="-196850" algn="l" rtl="0">
              <a:spcBef>
                <a:spcPts val="400"/>
              </a:spcBef>
              <a:spcAft>
                <a:spcPts val="0"/>
              </a:spcAft>
              <a:buClr>
                <a:schemeClr val="folHlink"/>
              </a:buClr>
              <a:buFont typeface="Noto Symbol"/>
              <a:buChar char="■"/>
              <a:defRPr/>
            </a:lvl2pPr>
            <a:lvl3pPr marL="1143000" marR="0" indent="-114300" algn="l" rtl="0">
              <a:spcBef>
                <a:spcPts val="360"/>
              </a:spcBef>
              <a:spcAft>
                <a:spcPts val="0"/>
              </a:spcAft>
              <a:buClr>
                <a:schemeClr val="dk2"/>
              </a:buClr>
              <a:buFont typeface="Helvetica Neue"/>
              <a:buChar char="•"/>
              <a:defRPr/>
            </a:lvl3pPr>
            <a:lvl4pPr marL="1600200" marR="0" indent="-127000" algn="l" rtl="0">
              <a:spcBef>
                <a:spcPts val="320"/>
              </a:spcBef>
              <a:spcAft>
                <a:spcPts val="0"/>
              </a:spcAft>
              <a:buClr>
                <a:schemeClr val="hlink"/>
              </a:buClr>
              <a:buFont typeface="Helvetica Neue"/>
              <a:buChar char="•"/>
              <a:defRPr/>
            </a:lvl4pPr>
            <a:lvl5pPr marL="2057400" marR="0" indent="-142239" algn="l" rtl="0">
              <a:spcBef>
                <a:spcPts val="320"/>
              </a:spcBef>
              <a:spcAft>
                <a:spcPts val="0"/>
              </a:spcAft>
              <a:buClr>
                <a:schemeClr val="dk1"/>
              </a:buClr>
              <a:buFont typeface="Helvetica Neue"/>
              <a:buChar char="•"/>
              <a:defRPr/>
            </a:lvl5pPr>
            <a:lvl6pPr marL="2514600" marR="0" indent="-142239" algn="l" rtl="0">
              <a:spcBef>
                <a:spcPts val="320"/>
              </a:spcBef>
              <a:spcAft>
                <a:spcPts val="0"/>
              </a:spcAft>
              <a:buClr>
                <a:schemeClr val="dk1"/>
              </a:buClr>
              <a:buFont typeface="Helvetica Neue"/>
              <a:buChar char="•"/>
              <a:defRPr/>
            </a:lvl6pPr>
            <a:lvl7pPr marL="2971800" marR="0" indent="-142239" algn="l" rtl="0">
              <a:spcBef>
                <a:spcPts val="320"/>
              </a:spcBef>
              <a:spcAft>
                <a:spcPts val="0"/>
              </a:spcAft>
              <a:buClr>
                <a:schemeClr val="dk1"/>
              </a:buClr>
              <a:buFont typeface="Helvetica Neue"/>
              <a:buChar char="•"/>
              <a:defRPr/>
            </a:lvl7pPr>
            <a:lvl8pPr marL="3429000" marR="0" indent="-142240" algn="l" rtl="0">
              <a:spcBef>
                <a:spcPts val="320"/>
              </a:spcBef>
              <a:spcAft>
                <a:spcPts val="0"/>
              </a:spcAft>
              <a:buClr>
                <a:schemeClr val="dk1"/>
              </a:buClr>
              <a:buFont typeface="Helvetica Neue"/>
              <a:buChar char="•"/>
              <a:defRPr/>
            </a:lvl8pPr>
            <a:lvl9pPr marL="3886200" marR="0" indent="-142240" algn="l" rtl="0">
              <a:spcBef>
                <a:spcPts val="320"/>
              </a:spcBef>
              <a:spcAft>
                <a:spcPts val="0"/>
              </a:spcAft>
              <a:buClr>
                <a:schemeClr val="dk1"/>
              </a:buClr>
              <a:buFont typeface="Helvetica Neue"/>
              <a:buChar char="•"/>
              <a:defRPr/>
            </a:lvl9pPr>
          </a:lstStyle>
          <a:p>
            <a:endParaRPr/>
          </a:p>
        </p:txBody>
      </p:sp>
      <p:sp>
        <p:nvSpPr>
          <p:cNvPr id="703" name="Shape 703"/>
          <p:cNvSpPr txBox="1">
            <a:spLocks noGrp="1"/>
          </p:cNvSpPr>
          <p:nvPr>
            <p:ph type="dt" idx="10"/>
          </p:nvPr>
        </p:nvSpPr>
        <p:spPr>
          <a:xfrm>
            <a:off x="685800" y="6248400"/>
            <a:ext cx="19049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4" name="Shape 704"/>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5" name="Shape 705"/>
          <p:cNvSpPr txBox="1">
            <a:spLocks noGrp="1"/>
          </p:cNvSpPr>
          <p:nvPr>
            <p:ph type="sldNum" idx="12"/>
          </p:nvPr>
        </p:nvSpPr>
        <p:spPr>
          <a:xfrm>
            <a:off x="6553200" y="6248400"/>
            <a:ext cx="19049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400" b="0" i="0" u="none" strike="noStrike" cap="none" baseline="0">
                <a:solidFill>
                  <a:schemeClr val="dk1"/>
                </a:solidFill>
                <a:latin typeface="Helvetica Neue"/>
                <a:ea typeface="Helvetica Neue"/>
                <a:cs typeface="Helvetica Neue"/>
                <a:sym typeface="Helvetica Neue"/>
              </a:rPr>
              <a:t>‹#›</a:t>
            </a:fld>
            <a:endParaRPr lang="en-US" sz="1400" b="0" i="0" u="none" strike="noStrike" cap="none" baseline="0">
              <a:solidFill>
                <a:schemeClr val="dk1"/>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58" r:id="rId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400" b="0" i="0" u="none" strike="noStrike" cap="none" baseline="0" smtClean="0">
                <a:solidFill>
                  <a:schemeClr val="dk1"/>
                </a:solidFill>
                <a:latin typeface="Helvetica Neue"/>
                <a:ea typeface="Helvetica Neue"/>
                <a:cs typeface="Helvetica Neue"/>
                <a:sym typeface="Helvetica Neue"/>
              </a:rPr>
              <a:t>‹#›</a:t>
            </a:fld>
            <a:endParaRPr lang="en-US" sz="1400" b="0" i="0" u="none" strike="noStrike" cap="none" baseline="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83166169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p:nvPr/>
        </p:nvSpPr>
        <p:spPr>
          <a:xfrm>
            <a:off x="1219200" y="6248400"/>
            <a:ext cx="54863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000" b="0" i="0" u="none" strike="noStrike" cap="none" baseline="0">
                <a:solidFill>
                  <a:schemeClr val="dk1"/>
                </a:solidFill>
                <a:latin typeface="Helvetica Neue"/>
                <a:ea typeface="Helvetica Neue"/>
                <a:cs typeface="Helvetica Neue"/>
                <a:sym typeface="Helvetica Neue"/>
              </a:rPr>
              <a:t>These slides are designed to accompany </a:t>
            </a:r>
            <a:r>
              <a:rPr lang="en-US" sz="1000" b="0" i="1" u="none" strike="noStrike" cap="none" baseline="0">
                <a:solidFill>
                  <a:schemeClr val="dk1"/>
                </a:solidFill>
                <a:latin typeface="Helvetica Neue"/>
                <a:ea typeface="Helvetica Neue"/>
                <a:cs typeface="Helvetica Neue"/>
                <a:sym typeface="Helvetica Neue"/>
              </a:rPr>
              <a:t>Software Engineering: A Practitioner’s Approach, 8/e </a:t>
            </a:r>
            <a:r>
              <a:rPr lang="en-US" sz="1000" b="0" i="0" u="none" strike="noStrike" cap="none" baseline="0">
                <a:solidFill>
                  <a:schemeClr val="dk1"/>
                </a:solidFill>
                <a:latin typeface="Helvetica Neue"/>
                <a:ea typeface="Helvetica Neue"/>
                <a:cs typeface="Helvetica Neue"/>
                <a:sym typeface="Helvetica Neue"/>
              </a:rPr>
              <a:t>(McGraw-Hill, 2014) Slides copyright 2014 by Roger Pressman. </a:t>
            </a:r>
          </a:p>
        </p:txBody>
      </p:sp>
      <p:sp>
        <p:nvSpPr>
          <p:cNvPr id="131" name="Shape 131"/>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1</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132" name="Shape 132"/>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a:solidFill>
                  <a:schemeClr val="dk2"/>
                </a:solidFill>
                <a:latin typeface="Helvetica Neue"/>
                <a:ea typeface="Helvetica Neue"/>
                <a:cs typeface="Helvetica Neue"/>
                <a:sym typeface="Helvetica Neue"/>
              </a:rPr>
              <a:t>Chapter 12</a:t>
            </a:r>
          </a:p>
        </p:txBody>
      </p:sp>
      <p:sp>
        <p:nvSpPr>
          <p:cNvPr id="133" name="Shape 133"/>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75000"/>
              <a:buFont typeface="Noto Symbol"/>
              <a:buChar char="■"/>
            </a:pPr>
            <a:r>
              <a:rPr lang="en-US" sz="2400" b="1" i="0" u="none" strike="noStrike" cap="none" baseline="0">
                <a:solidFill>
                  <a:schemeClr val="folHlink"/>
                </a:solidFill>
                <a:latin typeface="Helvetica Neue"/>
                <a:ea typeface="Helvetica Neue"/>
                <a:cs typeface="Helvetica Neue"/>
                <a:sym typeface="Helvetica Neue"/>
              </a:rPr>
              <a:t>Design Concepts</a:t>
            </a:r>
          </a:p>
        </p:txBody>
      </p:sp>
      <p:sp>
        <p:nvSpPr>
          <p:cNvPr id="134" name="Shape 134"/>
          <p:cNvSpPr txBox="1"/>
          <p:nvPr/>
        </p:nvSpPr>
        <p:spPr>
          <a:xfrm>
            <a:off x="2133600" y="2438400"/>
            <a:ext cx="6476999" cy="33242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1800" b="0" i="1" u="none" strike="noStrike" cap="none" baseline="0">
                <a:solidFill>
                  <a:schemeClr val="dk2"/>
                </a:solidFill>
                <a:latin typeface="Helvetica Neue"/>
                <a:ea typeface="Helvetica Neue"/>
                <a:cs typeface="Helvetica Neue"/>
                <a:sym typeface="Helvetica Neue"/>
              </a:rPr>
              <a:t>Slide Set to accompany</a:t>
            </a:r>
            <a:r>
              <a:rPr lang="en-US" sz="3200" b="0" i="1" u="none" strike="noStrike" cap="none" baseline="0">
                <a:solidFill>
                  <a:schemeClr val="dk2"/>
                </a:solidFill>
                <a:latin typeface="Helvetica Neue"/>
                <a:ea typeface="Helvetica Neue"/>
                <a:cs typeface="Helvetica Neue"/>
                <a:sym typeface="Helvetica Neue"/>
              </a:rPr>
              <a:t/>
            </a:r>
            <a:br>
              <a:rPr lang="en-US" sz="3200" b="0" i="1" u="none" strike="noStrike" cap="none" baseline="0">
                <a:solidFill>
                  <a:schemeClr val="dk2"/>
                </a:solidFill>
                <a:latin typeface="Helvetica Neue"/>
                <a:ea typeface="Helvetica Neue"/>
                <a:cs typeface="Helvetica Neue"/>
                <a:sym typeface="Helvetica Neue"/>
              </a:rPr>
            </a:br>
            <a:r>
              <a:rPr lang="en-US" sz="2000" b="0" i="1" u="none" strike="noStrike" cap="none" baseline="0">
                <a:solidFill>
                  <a:schemeClr val="dk2"/>
                </a:solidFill>
                <a:latin typeface="Helvetica Neue"/>
                <a:ea typeface="Helvetica Neue"/>
                <a:cs typeface="Helvetica Neue"/>
                <a:sym typeface="Helvetica Neue"/>
              </a:rPr>
              <a:t>Software Engineering: A Practitioner’s Approach, 8/e</a:t>
            </a:r>
            <a:r>
              <a:rPr lang="en-US" sz="2400" b="0" i="1" u="none" strike="noStrike" cap="none" baseline="0">
                <a:solidFill>
                  <a:schemeClr val="dk2"/>
                </a:solidFill>
                <a:latin typeface="Helvetica Neue"/>
                <a:ea typeface="Helvetica Neue"/>
                <a:cs typeface="Helvetica Neue"/>
                <a:sym typeface="Helvetica Neue"/>
              </a:rPr>
              <a:t> </a:t>
            </a:r>
          </a:p>
          <a:p>
            <a:pPr marL="0" marR="0" lvl="0" indent="0" algn="l" rtl="0">
              <a:lnSpc>
                <a:spcPct val="100000"/>
              </a:lnSpc>
              <a:spcBef>
                <a:spcPts val="0"/>
              </a:spcBef>
              <a:spcAft>
                <a:spcPts val="0"/>
              </a:spcAft>
              <a:buClr>
                <a:schemeClr val="dk1"/>
              </a:buClr>
              <a:buSzPct val="25000"/>
              <a:buFont typeface="Arial"/>
              <a:buNone/>
            </a:pPr>
            <a:r>
              <a:rPr lang="en-US" sz="1600" b="1" i="0" u="none" strike="noStrike" cap="none" baseline="0">
                <a:solidFill>
                  <a:schemeClr val="dk1"/>
                </a:solidFill>
                <a:latin typeface="Arial"/>
                <a:ea typeface="Arial"/>
                <a:cs typeface="Arial"/>
                <a:sym typeface="Arial"/>
              </a:rPr>
              <a:t>by Roger S. Pressman and Bruce R. Maxim</a:t>
            </a:r>
          </a:p>
          <a:p>
            <a:pPr marL="0" marR="0" lvl="0" indent="0" algn="l" rtl="0">
              <a:lnSpc>
                <a:spcPct val="100000"/>
              </a:lnSpc>
              <a:spcBef>
                <a:spcPts val="0"/>
              </a:spcBef>
              <a:spcAft>
                <a:spcPts val="0"/>
              </a:spcAft>
              <a:buClr>
                <a:schemeClr val="dk1"/>
              </a:buClr>
              <a:buFont typeface="Arial"/>
              <a:buNone/>
            </a:pPr>
            <a:endParaRPr sz="1200" b="1"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1" i="0" u="none" strike="noStrike" cap="none" baseline="0">
                <a:solidFill>
                  <a:schemeClr val="dk1"/>
                </a:solidFill>
                <a:latin typeface="Arial"/>
                <a:ea typeface="Arial"/>
                <a:cs typeface="Arial"/>
                <a:sym typeface="Arial"/>
              </a:rPr>
              <a:t>Slides copyright © 1996, 2001, 2005, 2009, 2014</a:t>
            </a:r>
            <a:r>
              <a:rPr lang="en-US" sz="1800" b="0" i="0" u="none" strike="noStrike" cap="none" baseline="0">
                <a:solidFill>
                  <a:schemeClr val="dk1"/>
                </a:solidFill>
                <a:latin typeface="Arial"/>
                <a:ea typeface="Arial"/>
                <a:cs typeface="Arial"/>
                <a:sym typeface="Arial"/>
              </a:rPr>
              <a:t> </a:t>
            </a:r>
            <a:r>
              <a:rPr lang="en-US" sz="1200" b="1" i="0" u="none" strike="noStrike" cap="none" baseline="0">
                <a:solidFill>
                  <a:schemeClr val="dk1"/>
                </a:solidFill>
                <a:latin typeface="Arial"/>
                <a:ea typeface="Arial"/>
                <a:cs typeface="Arial"/>
                <a:sym typeface="Arial"/>
              </a:rPr>
              <a:t>by Roger S. Pressman</a:t>
            </a:r>
          </a:p>
          <a:p>
            <a:pPr marL="0" marR="0" lvl="0" indent="0" algn="l" rtl="0">
              <a:lnSpc>
                <a:spcPct val="100000"/>
              </a:lnSpc>
              <a:spcBef>
                <a:spcPts val="0"/>
              </a:spcBef>
              <a:spcAft>
                <a:spcPts val="0"/>
              </a:spcAft>
              <a:buClr>
                <a:schemeClr val="dk1"/>
              </a:buClr>
              <a:buFont typeface="Arial"/>
              <a:buNone/>
            </a:pPr>
            <a:endParaRPr sz="1800" b="1" i="1" u="none" strike="noStrike" cap="none" baseline="0">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ct val="25000"/>
              <a:buFont typeface="Arial"/>
              <a:buNone/>
            </a:pPr>
            <a:r>
              <a:rPr lang="en-US" sz="1800" b="1" i="1" u="none" strike="noStrike" cap="none" baseline="0">
                <a:solidFill>
                  <a:schemeClr val="dk2"/>
                </a:solidFill>
                <a:latin typeface="Arial"/>
                <a:ea typeface="Arial"/>
                <a:cs typeface="Arial"/>
                <a:sym typeface="Arial"/>
              </a:rPr>
              <a:t>For non-profit educational use only</a:t>
            </a:r>
          </a:p>
          <a:p>
            <a:pPr marL="0" marR="0" lvl="0" indent="0" algn="l" rtl="0">
              <a:lnSpc>
                <a:spcPct val="100000"/>
              </a:lnSpc>
              <a:spcBef>
                <a:spcPts val="0"/>
              </a:spcBef>
              <a:spcAft>
                <a:spcPts val="0"/>
              </a:spcAft>
              <a:buClr>
                <a:schemeClr val="dk1"/>
              </a:buClr>
              <a:buFont typeface="Arial"/>
              <a:buNone/>
            </a:pPr>
            <a:endParaRPr sz="14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baseline="0">
                <a:solidFill>
                  <a:schemeClr val="dk1"/>
                </a:solidFill>
                <a:latin typeface="Arial"/>
                <a:ea typeface="Arial"/>
                <a:cs typeface="Arial"/>
                <a:sym typeface="Arial"/>
              </a:rPr>
              <a:t>May be reproduced ONLY for student use at the university level when used in conjunction with </a:t>
            </a:r>
            <a:r>
              <a:rPr lang="en-US" sz="1200" b="0" i="1" u="none" strike="noStrike" cap="none" baseline="0">
                <a:solidFill>
                  <a:schemeClr val="dk1"/>
                </a:solidFill>
                <a:latin typeface="Arial"/>
                <a:ea typeface="Arial"/>
                <a:cs typeface="Arial"/>
                <a:sym typeface="Arial"/>
              </a:rPr>
              <a:t>Software Engineering: A Practitioner's Approach, 8/e. </a:t>
            </a:r>
            <a:r>
              <a:rPr lang="en-US" sz="1200" b="0" i="0" u="none" strike="noStrike" cap="none" baseline="0">
                <a:solidFill>
                  <a:schemeClr val="dk1"/>
                </a:solidFill>
                <a:latin typeface="Arial"/>
                <a:ea typeface="Arial"/>
                <a:cs typeface="Arial"/>
                <a:sym typeface="Arial"/>
              </a:rPr>
              <a:t>Any other reproduction or use is prohibited without the express written permission of the author.</a:t>
            </a:r>
          </a:p>
          <a:p>
            <a:pPr marL="0" marR="0" lvl="0" indent="0" algn="l" rtl="0">
              <a:lnSpc>
                <a:spcPct val="100000"/>
              </a:lnSpc>
              <a:spcBef>
                <a:spcPts val="0"/>
              </a:spcBef>
              <a:spcAft>
                <a:spcPts val="0"/>
              </a:spcAft>
              <a:buClr>
                <a:schemeClr val="dk1"/>
              </a:buClr>
              <a:buFont typeface="Arial"/>
              <a:buNone/>
            </a:pPr>
            <a:endParaRPr sz="12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baseline="0">
                <a:solidFill>
                  <a:schemeClr val="dk1"/>
                </a:solidFill>
                <a:latin typeface="Arial"/>
                <a:ea typeface="Arial"/>
                <a:cs typeface="Arial"/>
                <a:sym typeface="Arial"/>
              </a:rPr>
              <a:t>All copyright information MUST appear if these slides are posted on a website for student use.</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p:nvPr/>
        </p:nvSpPr>
        <p:spPr>
          <a:xfrm>
            <a:off x="1219200" y="6248400"/>
            <a:ext cx="54863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000" b="0" i="0" u="none" strike="noStrike" cap="none" baseline="0">
                <a:solidFill>
                  <a:schemeClr val="dk1"/>
                </a:solidFill>
                <a:latin typeface="Helvetica Neue"/>
                <a:ea typeface="Helvetica Neue"/>
                <a:cs typeface="Helvetica Neue"/>
                <a:sym typeface="Helvetica Neue"/>
              </a:rPr>
              <a:t>These slides are designed to accompany </a:t>
            </a:r>
            <a:r>
              <a:rPr lang="en-US" sz="1000" b="0" i="1" u="none" strike="noStrike" cap="none" baseline="0">
                <a:solidFill>
                  <a:schemeClr val="dk1"/>
                </a:solidFill>
                <a:latin typeface="Helvetica Neue"/>
                <a:ea typeface="Helvetica Neue"/>
                <a:cs typeface="Helvetica Neue"/>
                <a:sym typeface="Helvetica Neue"/>
              </a:rPr>
              <a:t>Software Engineering: A Practitioner’s Approach, 8/e </a:t>
            </a:r>
            <a:r>
              <a:rPr lang="en-US" sz="1000" b="0" i="0" u="none" strike="noStrike" cap="none" baseline="0">
                <a:solidFill>
                  <a:schemeClr val="dk1"/>
                </a:solidFill>
                <a:latin typeface="Helvetica Neue"/>
                <a:ea typeface="Helvetica Neue"/>
                <a:cs typeface="Helvetica Neue"/>
                <a:sym typeface="Helvetica Neue"/>
              </a:rPr>
              <a:t>(McGraw-Hill, 2014) Slides copyright 2014 by Roger Pressman. </a:t>
            </a:r>
          </a:p>
        </p:txBody>
      </p:sp>
      <p:sp>
        <p:nvSpPr>
          <p:cNvPr id="206" name="Shape 206"/>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10</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207" name="Shape 207"/>
          <p:cNvSpPr txBox="1">
            <a:spLocks noGrp="1"/>
          </p:cNvSpPr>
          <p:nvPr>
            <p:ph type="title"/>
          </p:nvPr>
        </p:nvSpPr>
        <p:spPr>
          <a:xfrm>
            <a:off x="52387" y="260648"/>
            <a:ext cx="3883025" cy="660400"/>
          </a:xfrm>
          <a:prstGeom prst="rect">
            <a:avLst/>
          </a:prstGeom>
          <a:noFill/>
          <a:ln>
            <a:noFill/>
          </a:ln>
        </p:spPr>
        <p:txBody>
          <a:bodyPr lIns="63500" tIns="25400" rIns="63500" bIns="25400" anchor="t"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dirty="0">
                <a:solidFill>
                  <a:schemeClr val="dk2"/>
                </a:solidFill>
                <a:latin typeface="Helvetica Neue"/>
                <a:ea typeface="Helvetica Neue"/>
                <a:cs typeface="Helvetica Neue"/>
                <a:sym typeface="Helvetica Neue"/>
              </a:rPr>
              <a:t>Data Abstraction</a:t>
            </a:r>
          </a:p>
        </p:txBody>
      </p:sp>
      <p:sp>
        <p:nvSpPr>
          <p:cNvPr id="208" name="Shape 208"/>
          <p:cNvSpPr/>
          <p:nvPr/>
        </p:nvSpPr>
        <p:spPr>
          <a:xfrm>
            <a:off x="4800600" y="1931985"/>
            <a:ext cx="3263900" cy="3708401"/>
          </a:xfrm>
          <a:prstGeom prst="roundRect">
            <a:avLst>
              <a:gd name="adj" fmla="val 1262"/>
            </a:avLst>
          </a:prstGeom>
          <a:solidFill>
            <a:srgbClr val="DADADA"/>
          </a:solid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cxnSp>
        <p:nvCxnSpPr>
          <p:cNvPr id="209" name="Shape 209"/>
          <p:cNvCxnSpPr/>
          <p:nvPr/>
        </p:nvCxnSpPr>
        <p:spPr>
          <a:xfrm>
            <a:off x="4800600" y="2387600"/>
            <a:ext cx="3251199" cy="0"/>
          </a:xfrm>
          <a:prstGeom prst="straightConnector1">
            <a:avLst/>
          </a:prstGeom>
          <a:noFill/>
          <a:ln w="25400" cap="flat" cmpd="sng">
            <a:solidFill>
              <a:schemeClr val="dk1"/>
            </a:solidFill>
            <a:prstDash val="solid"/>
            <a:miter/>
            <a:headEnd type="none" w="med" len="med"/>
            <a:tailEnd type="none" w="med" len="med"/>
          </a:ln>
        </p:spPr>
      </p:cxnSp>
      <p:sp>
        <p:nvSpPr>
          <p:cNvPr id="210" name="Shape 210"/>
          <p:cNvSpPr txBox="1"/>
          <p:nvPr/>
        </p:nvSpPr>
        <p:spPr>
          <a:xfrm>
            <a:off x="4953000" y="1905000"/>
            <a:ext cx="1300161" cy="454024"/>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folHlink"/>
              </a:buClr>
              <a:buSzPct val="25000"/>
              <a:buFont typeface="Helvetica Neue"/>
              <a:buNone/>
            </a:pPr>
            <a:r>
              <a:rPr lang="en-US" sz="2400" b="0" i="0" u="none" strike="noStrike" cap="none" baseline="0" dirty="0">
                <a:solidFill>
                  <a:schemeClr val="folHlink"/>
                </a:solidFill>
                <a:latin typeface="Helvetica Neue"/>
                <a:ea typeface="Helvetica Neue"/>
                <a:cs typeface="Helvetica Neue"/>
                <a:sym typeface="Helvetica Neue"/>
              </a:rPr>
              <a:t>door</a:t>
            </a:r>
          </a:p>
        </p:txBody>
      </p:sp>
      <p:cxnSp>
        <p:nvCxnSpPr>
          <p:cNvPr id="211" name="Shape 211"/>
          <p:cNvCxnSpPr/>
          <p:nvPr/>
        </p:nvCxnSpPr>
        <p:spPr>
          <a:xfrm flipH="1">
            <a:off x="4267200" y="4186237"/>
            <a:ext cx="825499" cy="1471612"/>
          </a:xfrm>
          <a:prstGeom prst="straightConnector1">
            <a:avLst/>
          </a:prstGeom>
          <a:noFill/>
          <a:ln w="12700" cap="flat" cmpd="sng">
            <a:solidFill>
              <a:schemeClr val="dk1"/>
            </a:solidFill>
            <a:prstDash val="solid"/>
            <a:miter/>
            <a:headEnd type="none" w="med" len="med"/>
            <a:tailEnd type="none" w="med" len="med"/>
          </a:ln>
        </p:spPr>
      </p:cxnSp>
      <p:sp>
        <p:nvSpPr>
          <p:cNvPr id="212" name="Shape 212"/>
          <p:cNvSpPr txBox="1"/>
          <p:nvPr/>
        </p:nvSpPr>
        <p:spPr>
          <a:xfrm>
            <a:off x="4119562" y="5640387"/>
            <a:ext cx="3446461" cy="363536"/>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800" b="0" i="0" u="none" strike="noStrike" cap="none" baseline="0">
                <a:solidFill>
                  <a:schemeClr val="dk1"/>
                </a:solidFill>
                <a:latin typeface="Helvetica Neue"/>
                <a:ea typeface="Helvetica Neue"/>
                <a:cs typeface="Helvetica Neue"/>
                <a:sym typeface="Helvetica Neue"/>
              </a:rPr>
              <a:t>implemented as a data structure</a:t>
            </a:r>
          </a:p>
        </p:txBody>
      </p:sp>
      <p:sp>
        <p:nvSpPr>
          <p:cNvPr id="213" name="Shape 213"/>
          <p:cNvSpPr txBox="1"/>
          <p:nvPr/>
        </p:nvSpPr>
        <p:spPr>
          <a:xfrm>
            <a:off x="4873626" y="2475649"/>
            <a:ext cx="2166936" cy="611187"/>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folHlink"/>
              </a:buClr>
              <a:buSzPct val="25000"/>
              <a:buFont typeface="Helvetica Neue"/>
              <a:buNone/>
            </a:pPr>
            <a:r>
              <a:rPr lang="en-US" sz="1800" b="0" i="0" u="none" strike="noStrike" cap="none" baseline="0" dirty="0">
                <a:solidFill>
                  <a:schemeClr val="folHlink"/>
                </a:solidFill>
                <a:latin typeface="Helvetica Neue"/>
                <a:ea typeface="Helvetica Neue"/>
                <a:cs typeface="Helvetica Neue"/>
                <a:sym typeface="Helvetica Neue"/>
              </a:rPr>
              <a:t>manufacturer</a:t>
            </a:r>
          </a:p>
          <a:p>
            <a:pPr marL="0" marR="0" lvl="0" indent="0" algn="l" rtl="0">
              <a:lnSpc>
                <a:spcPct val="100000"/>
              </a:lnSpc>
              <a:spcBef>
                <a:spcPts val="0"/>
              </a:spcBef>
              <a:spcAft>
                <a:spcPts val="0"/>
              </a:spcAft>
              <a:buNone/>
            </a:pPr>
            <a:endParaRPr sz="1800" b="0" i="0" u="none" strike="noStrike" cap="none" baseline="0" dirty="0">
              <a:solidFill>
                <a:schemeClr val="folHlink"/>
              </a:solidFill>
              <a:latin typeface="Helvetica Neue"/>
              <a:ea typeface="Helvetica Neue"/>
              <a:cs typeface="Helvetica Neue"/>
              <a:sym typeface="Helvetica Neue"/>
            </a:endParaRPr>
          </a:p>
        </p:txBody>
      </p:sp>
      <p:sp>
        <p:nvSpPr>
          <p:cNvPr id="214" name="Shape 214"/>
          <p:cNvSpPr txBox="1"/>
          <p:nvPr/>
        </p:nvSpPr>
        <p:spPr>
          <a:xfrm>
            <a:off x="5399087" y="2860675"/>
            <a:ext cx="1641475" cy="363536"/>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folHlink"/>
              </a:buClr>
              <a:buSzPct val="25000"/>
              <a:buFont typeface="Helvetica Neue"/>
              <a:buNone/>
            </a:pPr>
            <a:r>
              <a:rPr lang="en-US" sz="1800" b="0" i="0" u="none" strike="noStrike" cap="none" baseline="0" dirty="0">
                <a:solidFill>
                  <a:schemeClr val="folHlink"/>
                </a:solidFill>
                <a:latin typeface="Helvetica Neue"/>
                <a:ea typeface="Helvetica Neue"/>
                <a:cs typeface="Helvetica Neue"/>
                <a:sym typeface="Helvetica Neue"/>
              </a:rPr>
              <a:t>model number</a:t>
            </a:r>
          </a:p>
        </p:txBody>
      </p:sp>
      <p:sp>
        <p:nvSpPr>
          <p:cNvPr id="216" name="Shape 216"/>
          <p:cNvSpPr txBox="1"/>
          <p:nvPr/>
        </p:nvSpPr>
        <p:spPr>
          <a:xfrm>
            <a:off x="5399087" y="3343275"/>
            <a:ext cx="2485281" cy="611187"/>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folHlink"/>
              </a:buClr>
              <a:buSzPct val="25000"/>
              <a:buFont typeface="Helvetica Neue"/>
              <a:buNone/>
            </a:pPr>
            <a:r>
              <a:rPr lang="en-US" sz="1800" b="0" i="0" u="none" strike="noStrike" cap="none" baseline="0" dirty="0">
                <a:solidFill>
                  <a:schemeClr val="folHlink"/>
                </a:solidFill>
                <a:latin typeface="Helvetica Neue"/>
                <a:ea typeface="Helvetica Neue"/>
                <a:cs typeface="Helvetica Neue"/>
                <a:sym typeface="Helvetica Neue"/>
              </a:rPr>
              <a:t>swing direction</a:t>
            </a:r>
          </a:p>
          <a:p>
            <a:pPr marL="0" marR="0" lvl="0" indent="0" algn="l" rtl="0">
              <a:lnSpc>
                <a:spcPct val="100000"/>
              </a:lnSpc>
              <a:spcBef>
                <a:spcPts val="0"/>
              </a:spcBef>
              <a:spcAft>
                <a:spcPts val="0"/>
              </a:spcAft>
              <a:buNone/>
            </a:pPr>
            <a:endParaRPr sz="1800" b="0" i="0" u="none" strike="noStrike" cap="none" baseline="0" dirty="0">
              <a:solidFill>
                <a:schemeClr val="folHlink"/>
              </a:solidFill>
              <a:latin typeface="Helvetica Neue"/>
              <a:ea typeface="Helvetica Neue"/>
              <a:cs typeface="Helvetica Neue"/>
              <a:sym typeface="Helvetica Neue"/>
            </a:endParaRPr>
          </a:p>
        </p:txBody>
      </p:sp>
      <p:sp>
        <p:nvSpPr>
          <p:cNvPr id="217" name="Shape 217"/>
          <p:cNvSpPr txBox="1"/>
          <p:nvPr/>
        </p:nvSpPr>
        <p:spPr>
          <a:xfrm>
            <a:off x="5399087" y="3582987"/>
            <a:ext cx="854074" cy="611187"/>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folHlink"/>
              </a:buClr>
              <a:buSzPct val="25000"/>
              <a:buFont typeface="Helvetica Neue"/>
              <a:buNone/>
            </a:pPr>
            <a:r>
              <a:rPr lang="en-US" sz="1800" b="0" i="0" u="none" strike="noStrike" cap="none" baseline="0">
                <a:solidFill>
                  <a:schemeClr val="folHlink"/>
                </a:solidFill>
                <a:latin typeface="Helvetica Neue"/>
                <a:ea typeface="Helvetica Neue"/>
                <a:cs typeface="Helvetica Neue"/>
                <a:sym typeface="Helvetica Neue"/>
              </a:rPr>
              <a:t>inserts</a:t>
            </a:r>
          </a:p>
          <a:p>
            <a:pPr marL="0" marR="0" lvl="0" indent="0" algn="l" rtl="0">
              <a:lnSpc>
                <a:spcPct val="100000"/>
              </a:lnSpc>
              <a:spcBef>
                <a:spcPts val="0"/>
              </a:spcBef>
              <a:spcAft>
                <a:spcPts val="0"/>
              </a:spcAft>
              <a:buNone/>
            </a:pPr>
            <a:endParaRPr sz="1800" b="0" i="0" u="none" strike="noStrike" cap="none" baseline="0">
              <a:solidFill>
                <a:schemeClr val="folHlink"/>
              </a:solidFill>
              <a:latin typeface="Helvetica Neue"/>
              <a:ea typeface="Helvetica Neue"/>
              <a:cs typeface="Helvetica Neue"/>
              <a:sym typeface="Helvetica Neue"/>
            </a:endParaRPr>
          </a:p>
        </p:txBody>
      </p:sp>
      <p:sp>
        <p:nvSpPr>
          <p:cNvPr id="218" name="Shape 218"/>
          <p:cNvSpPr txBox="1"/>
          <p:nvPr/>
        </p:nvSpPr>
        <p:spPr>
          <a:xfrm>
            <a:off x="5399086" y="3824287"/>
            <a:ext cx="1060527" cy="611187"/>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folHlink"/>
              </a:buClr>
              <a:buSzPct val="25000"/>
              <a:buFont typeface="Helvetica Neue"/>
              <a:buNone/>
            </a:pPr>
            <a:r>
              <a:rPr lang="en-US" sz="1800" b="0" i="0" u="none" strike="noStrike" cap="none" baseline="0" dirty="0">
                <a:solidFill>
                  <a:schemeClr val="folHlink"/>
                </a:solidFill>
                <a:latin typeface="Helvetica Neue"/>
                <a:ea typeface="Helvetica Neue"/>
                <a:cs typeface="Helvetica Neue"/>
                <a:sym typeface="Helvetica Neue"/>
              </a:rPr>
              <a:t>lights</a:t>
            </a:r>
          </a:p>
          <a:p>
            <a:pPr marL="0" marR="0" lvl="0" indent="0" algn="l" rtl="0">
              <a:lnSpc>
                <a:spcPct val="100000"/>
              </a:lnSpc>
              <a:spcBef>
                <a:spcPts val="0"/>
              </a:spcBef>
              <a:spcAft>
                <a:spcPts val="0"/>
              </a:spcAft>
              <a:buNone/>
            </a:pPr>
            <a:endParaRPr sz="1800" b="0" i="0" u="none" strike="noStrike" cap="none" baseline="0" dirty="0">
              <a:solidFill>
                <a:schemeClr val="folHlink"/>
              </a:solidFill>
              <a:latin typeface="Helvetica Neue"/>
              <a:ea typeface="Helvetica Neue"/>
              <a:cs typeface="Helvetica Neue"/>
              <a:sym typeface="Helvetica Neue"/>
            </a:endParaRPr>
          </a:p>
        </p:txBody>
      </p:sp>
      <p:sp>
        <p:nvSpPr>
          <p:cNvPr id="219" name="Shape 219"/>
          <p:cNvSpPr txBox="1"/>
          <p:nvPr/>
        </p:nvSpPr>
        <p:spPr>
          <a:xfrm>
            <a:off x="5399087" y="4065587"/>
            <a:ext cx="1641475" cy="611187"/>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rgbClr val="AD278D"/>
              </a:buClr>
              <a:buSzPct val="25000"/>
              <a:buFont typeface="Helvetica Neue"/>
              <a:buNone/>
            </a:pPr>
            <a:r>
              <a:rPr lang="en-US" sz="1800" b="0" i="0" u="none" strike="noStrike" cap="none" baseline="0" dirty="0">
                <a:solidFill>
                  <a:srgbClr val="AD278D"/>
                </a:solidFill>
                <a:latin typeface="Helvetica Neue"/>
                <a:ea typeface="Helvetica Neue"/>
                <a:cs typeface="Helvetica Neue"/>
                <a:sym typeface="Helvetica Neue"/>
              </a:rPr>
              <a:t>   </a:t>
            </a:r>
            <a:r>
              <a:rPr lang="en-US" sz="1800" b="0" i="0" u="none" strike="noStrike" cap="none" baseline="0" dirty="0">
                <a:solidFill>
                  <a:schemeClr val="folHlink"/>
                </a:solidFill>
                <a:latin typeface="Helvetica Neue"/>
                <a:ea typeface="Helvetica Neue"/>
                <a:cs typeface="Helvetica Neue"/>
                <a:sym typeface="Helvetica Neue"/>
              </a:rPr>
              <a:t>type</a:t>
            </a:r>
          </a:p>
          <a:p>
            <a:pPr marL="0" marR="0" lvl="0" indent="0" algn="l" rtl="0">
              <a:lnSpc>
                <a:spcPct val="100000"/>
              </a:lnSpc>
              <a:spcBef>
                <a:spcPts val="0"/>
              </a:spcBef>
              <a:spcAft>
                <a:spcPts val="0"/>
              </a:spcAft>
              <a:buNone/>
            </a:pPr>
            <a:endParaRPr sz="1800" b="0" i="0" u="none" strike="noStrike" cap="none" baseline="0" dirty="0">
              <a:solidFill>
                <a:schemeClr val="folHlink"/>
              </a:solidFill>
              <a:latin typeface="Helvetica Neue"/>
              <a:ea typeface="Helvetica Neue"/>
              <a:cs typeface="Helvetica Neue"/>
              <a:sym typeface="Helvetica Neue"/>
            </a:endParaRPr>
          </a:p>
        </p:txBody>
      </p:sp>
      <p:sp>
        <p:nvSpPr>
          <p:cNvPr id="220" name="Shape 220"/>
          <p:cNvSpPr txBox="1"/>
          <p:nvPr/>
        </p:nvSpPr>
        <p:spPr>
          <a:xfrm>
            <a:off x="5313440" y="4041949"/>
            <a:ext cx="1146174" cy="611187"/>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rgbClr val="AD278D"/>
              </a:buClr>
              <a:buSzPct val="25000"/>
              <a:buFont typeface="Helvetica Neue"/>
              <a:buNone/>
            </a:pPr>
            <a:r>
              <a:rPr lang="en-US" sz="1800" b="0" i="0" u="none" strike="noStrike" cap="none" baseline="0" dirty="0">
                <a:solidFill>
                  <a:srgbClr val="AD278D"/>
                </a:solidFill>
                <a:latin typeface="Helvetica Neue"/>
                <a:ea typeface="Helvetica Neue"/>
                <a:cs typeface="Helvetica Neue"/>
                <a:sym typeface="Helvetica Neue"/>
              </a:rPr>
              <a:t>   </a:t>
            </a:r>
            <a:r>
              <a:rPr lang="en-US" sz="1800" b="0" i="0" u="none" strike="noStrike" cap="none" baseline="0" dirty="0" smtClean="0">
                <a:solidFill>
                  <a:srgbClr val="AD278D"/>
                </a:solidFill>
                <a:latin typeface="Helvetica Neue"/>
                <a:ea typeface="Helvetica Neue"/>
                <a:cs typeface="Helvetica Neue"/>
                <a:sym typeface="Helvetica Neue"/>
              </a:rPr>
              <a:t>n</a:t>
            </a:r>
            <a:r>
              <a:rPr lang="en-US" sz="1800" b="0" i="0" u="none" strike="noStrike" cap="none" baseline="0" dirty="0" smtClean="0">
                <a:solidFill>
                  <a:schemeClr val="folHlink"/>
                </a:solidFill>
                <a:latin typeface="Helvetica Neue"/>
                <a:ea typeface="Helvetica Neue"/>
                <a:cs typeface="Helvetica Neue"/>
                <a:sym typeface="Helvetica Neue"/>
              </a:rPr>
              <a:t>umber</a:t>
            </a:r>
            <a:endParaRPr lang="en-US" sz="1800" b="0" i="0" u="none" strike="noStrike" cap="none" baseline="0" dirty="0">
              <a:solidFill>
                <a:schemeClr val="folHlink"/>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1800" b="0" i="0" u="none" strike="noStrike" cap="none" baseline="0" dirty="0">
              <a:solidFill>
                <a:schemeClr val="folHlink"/>
              </a:solidFill>
              <a:latin typeface="Helvetica Neue"/>
              <a:ea typeface="Helvetica Neue"/>
              <a:cs typeface="Helvetica Neue"/>
              <a:sym typeface="Helvetica Neue"/>
            </a:endParaRPr>
          </a:p>
        </p:txBody>
      </p:sp>
      <p:sp>
        <p:nvSpPr>
          <p:cNvPr id="221" name="Shape 221"/>
          <p:cNvSpPr txBox="1"/>
          <p:nvPr/>
        </p:nvSpPr>
        <p:spPr>
          <a:xfrm>
            <a:off x="5399086" y="4509120"/>
            <a:ext cx="1641475" cy="611187"/>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folHlink"/>
              </a:buClr>
              <a:buSzPct val="25000"/>
              <a:buFont typeface="Helvetica Neue"/>
              <a:buNone/>
            </a:pPr>
            <a:r>
              <a:rPr lang="en-US" sz="1800" b="0" i="0" u="none" strike="noStrike" cap="none" baseline="0" dirty="0">
                <a:solidFill>
                  <a:schemeClr val="folHlink"/>
                </a:solidFill>
                <a:latin typeface="Helvetica Neue"/>
                <a:ea typeface="Helvetica Neue"/>
                <a:cs typeface="Helvetica Neue"/>
                <a:sym typeface="Helvetica Neue"/>
              </a:rPr>
              <a:t>weight</a:t>
            </a:r>
          </a:p>
          <a:p>
            <a:pPr marL="0" marR="0" lvl="0" indent="0" algn="l" rtl="0">
              <a:lnSpc>
                <a:spcPct val="100000"/>
              </a:lnSpc>
              <a:spcBef>
                <a:spcPts val="0"/>
              </a:spcBef>
              <a:spcAft>
                <a:spcPts val="0"/>
              </a:spcAft>
              <a:buNone/>
            </a:pPr>
            <a:endParaRPr sz="1800" b="0" i="0" u="none" strike="noStrike" cap="none" baseline="0" dirty="0">
              <a:solidFill>
                <a:schemeClr val="folHlink"/>
              </a:solidFill>
              <a:latin typeface="Helvetica Neue"/>
              <a:ea typeface="Helvetica Neue"/>
              <a:cs typeface="Helvetica Neue"/>
              <a:sym typeface="Helvetica Neue"/>
            </a:endParaRPr>
          </a:p>
        </p:txBody>
      </p:sp>
      <p:sp>
        <p:nvSpPr>
          <p:cNvPr id="222" name="Shape 222"/>
          <p:cNvSpPr txBox="1"/>
          <p:nvPr/>
        </p:nvSpPr>
        <p:spPr>
          <a:xfrm>
            <a:off x="5399087" y="4789487"/>
            <a:ext cx="2227262" cy="363536"/>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folHlink"/>
              </a:buClr>
              <a:buSzPct val="25000"/>
              <a:buFont typeface="Helvetica Neue"/>
              <a:buNone/>
            </a:pPr>
            <a:r>
              <a:rPr lang="en-US" sz="1800" b="0" i="0" u="none" strike="noStrike" cap="none" baseline="0" dirty="0">
                <a:solidFill>
                  <a:schemeClr val="folHlink"/>
                </a:solidFill>
                <a:latin typeface="Helvetica Neue"/>
                <a:ea typeface="Helvetica Neue"/>
                <a:cs typeface="Helvetica Neue"/>
                <a:sym typeface="Helvetica Neue"/>
              </a:rPr>
              <a:t>opening mechanism</a:t>
            </a:r>
          </a:p>
        </p:txBody>
      </p:sp>
      <p:sp>
        <p:nvSpPr>
          <p:cNvPr id="223" name="Shape 223"/>
          <p:cNvSpPr txBox="1"/>
          <p:nvPr/>
        </p:nvSpPr>
        <p:spPr>
          <a:xfrm>
            <a:off x="1866900" y="2095500"/>
            <a:ext cx="1727199" cy="3505200"/>
          </a:xfrm>
          <a:prstGeom prst="rect">
            <a:avLst/>
          </a:prstGeom>
          <a:solidFill>
            <a:srgbClr val="3E1403"/>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224" name="Shape 224"/>
          <p:cNvSpPr txBox="1"/>
          <p:nvPr/>
        </p:nvSpPr>
        <p:spPr>
          <a:xfrm>
            <a:off x="1866900" y="2097086"/>
            <a:ext cx="1727199" cy="3503611"/>
          </a:xfrm>
          <a:prstGeom prst="rect">
            <a:avLst/>
          </a:prstGeom>
          <a:no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225" name="Shape 225"/>
          <p:cNvSpPr txBox="1"/>
          <p:nvPr/>
        </p:nvSpPr>
        <p:spPr>
          <a:xfrm>
            <a:off x="1981200" y="2209800"/>
            <a:ext cx="1498599" cy="33909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226" name="Shape 226"/>
          <p:cNvSpPr txBox="1"/>
          <p:nvPr/>
        </p:nvSpPr>
        <p:spPr>
          <a:xfrm>
            <a:off x="1981200" y="2211386"/>
            <a:ext cx="1498599" cy="3389311"/>
          </a:xfrm>
          <a:prstGeom prst="rect">
            <a:avLst/>
          </a:prstGeom>
          <a:solidFill>
            <a:schemeClr val="lt2"/>
          </a:solid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227" name="Shape 227"/>
          <p:cNvSpPr/>
          <p:nvPr/>
        </p:nvSpPr>
        <p:spPr>
          <a:xfrm>
            <a:off x="1993900" y="2222500"/>
            <a:ext cx="1398586" cy="3570287"/>
          </a:xfrm>
          <a:custGeom>
            <a:avLst/>
            <a:gdLst/>
            <a:ahLst/>
            <a:cxnLst/>
            <a:rect l="0" t="0" r="0" b="0"/>
            <a:pathLst>
              <a:path w="880" h="1998" extrusionOk="0">
                <a:moveTo>
                  <a:pt x="0" y="0"/>
                </a:moveTo>
                <a:lnTo>
                  <a:pt x="0" y="0"/>
                </a:lnTo>
                <a:lnTo>
                  <a:pt x="880" y="92"/>
                </a:lnTo>
                <a:lnTo>
                  <a:pt x="880" y="1998"/>
                </a:lnTo>
                <a:lnTo>
                  <a:pt x="0" y="1906"/>
                </a:lnTo>
                <a:lnTo>
                  <a:pt x="0" y="0"/>
                </a:lnTo>
              </a:path>
            </a:pathLst>
          </a:custGeom>
          <a:noFill/>
          <a:ln w="25400" cap="rnd"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228" name="Shape 228"/>
          <p:cNvSpPr/>
          <p:nvPr/>
        </p:nvSpPr>
        <p:spPr>
          <a:xfrm>
            <a:off x="1981200" y="2209800"/>
            <a:ext cx="1398586" cy="3570287"/>
          </a:xfrm>
          <a:custGeom>
            <a:avLst/>
            <a:gdLst/>
            <a:ahLst/>
            <a:cxnLst/>
            <a:rect l="0" t="0" r="0" b="0"/>
            <a:pathLst>
              <a:path w="880" h="1998" extrusionOk="0">
                <a:moveTo>
                  <a:pt x="0" y="0"/>
                </a:moveTo>
                <a:lnTo>
                  <a:pt x="880" y="92"/>
                </a:lnTo>
                <a:lnTo>
                  <a:pt x="880" y="1998"/>
                </a:lnTo>
                <a:lnTo>
                  <a:pt x="0" y="1906"/>
                </a:lnTo>
                <a:lnTo>
                  <a:pt x="0" y="0"/>
                </a:lnTo>
              </a:path>
            </a:pathLst>
          </a:custGeom>
          <a:solidFill>
            <a:srgbClr val="712000"/>
          </a:solidFill>
          <a:ln w="25400" cap="rnd" cmpd="sng">
            <a:solidFill>
              <a:srgbClr val="712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229" name="Shape 229"/>
          <p:cNvSpPr/>
          <p:nvPr/>
        </p:nvSpPr>
        <p:spPr>
          <a:xfrm>
            <a:off x="3098800" y="3924300"/>
            <a:ext cx="127000" cy="127000"/>
          </a:xfrm>
          <a:prstGeom prst="ellipse">
            <a:avLst/>
          </a:prstGeom>
          <a:solidFill>
            <a:srgbClr val="000000"/>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230" name="Shape 230"/>
          <p:cNvSpPr/>
          <p:nvPr/>
        </p:nvSpPr>
        <p:spPr>
          <a:xfrm>
            <a:off x="3098800" y="3925887"/>
            <a:ext cx="127000" cy="123824"/>
          </a:xfrm>
          <a:prstGeom prst="ellipse">
            <a:avLst/>
          </a:prstGeom>
          <a:no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231" name="Shape 231"/>
          <p:cNvSpPr txBox="1"/>
          <p:nvPr/>
        </p:nvSpPr>
        <p:spPr>
          <a:xfrm>
            <a:off x="3149600" y="4038600"/>
            <a:ext cx="12699" cy="304799"/>
          </a:xfrm>
          <a:prstGeom prst="rect">
            <a:avLst/>
          </a:prstGeom>
          <a:solidFill>
            <a:srgbClr val="000000"/>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232" name="Shape 232"/>
          <p:cNvSpPr txBox="1"/>
          <p:nvPr/>
        </p:nvSpPr>
        <p:spPr>
          <a:xfrm>
            <a:off x="3149600" y="4040187"/>
            <a:ext cx="12699" cy="303211"/>
          </a:xfrm>
          <a:prstGeom prst="rect">
            <a:avLst/>
          </a:prstGeom>
          <a:no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cxnSp>
        <p:nvCxnSpPr>
          <p:cNvPr id="233" name="Shape 233"/>
          <p:cNvCxnSpPr/>
          <p:nvPr/>
        </p:nvCxnSpPr>
        <p:spPr>
          <a:xfrm>
            <a:off x="3733800" y="3810000"/>
            <a:ext cx="901700" cy="0"/>
          </a:xfrm>
          <a:prstGeom prst="straightConnector1">
            <a:avLst/>
          </a:prstGeom>
          <a:noFill/>
          <a:ln w="76200" cap="flat" cmpd="sng">
            <a:solidFill>
              <a:schemeClr val="dk1"/>
            </a:solidFill>
            <a:prstDash val="solid"/>
            <a:miter/>
            <a:headEnd type="none" w="med" len="med"/>
            <a:tailEnd type="triangle" w="lg" len="lg"/>
          </a:ln>
        </p:spPr>
      </p:cxnSp>
      <p:sp>
        <p:nvSpPr>
          <p:cNvPr id="3" name="مستطيل 2"/>
          <p:cNvSpPr/>
          <p:nvPr/>
        </p:nvSpPr>
        <p:spPr>
          <a:xfrm>
            <a:off x="63608" y="1626215"/>
            <a:ext cx="4572000" cy="2893100"/>
          </a:xfrm>
          <a:prstGeom prst="rect">
            <a:avLst/>
          </a:prstGeom>
        </p:spPr>
        <p:txBody>
          <a:bodyPr>
            <a:spAutoFit/>
          </a:bodyPr>
          <a:lstStyle/>
          <a:p>
            <a:pPr rtl="1"/>
            <a:r>
              <a:rPr lang="ar-SA" dirty="0"/>
              <a:t>تجريد البيانات</a:t>
            </a:r>
          </a:p>
          <a:p>
            <a:pPr rtl="1"/>
            <a:r>
              <a:rPr lang="ar-SA" dirty="0"/>
              <a:t>باب</a:t>
            </a:r>
          </a:p>
          <a:p>
            <a:pPr rtl="1"/>
            <a:r>
              <a:rPr lang="ar-SA" dirty="0"/>
              <a:t>تنفيذها في بنية بيانات</a:t>
            </a:r>
          </a:p>
          <a:p>
            <a:pPr rtl="1"/>
            <a:r>
              <a:rPr lang="ar-SA" dirty="0"/>
              <a:t>الشركة المصنعة</a:t>
            </a:r>
          </a:p>
          <a:p>
            <a:pPr rtl="1"/>
            <a:r>
              <a:rPr lang="ar-SA" dirty="0"/>
              <a:t>رقم الموديل</a:t>
            </a:r>
          </a:p>
          <a:p>
            <a:pPr rtl="1"/>
            <a:r>
              <a:rPr lang="ar-SA" dirty="0"/>
              <a:t>اكتب</a:t>
            </a:r>
          </a:p>
          <a:p>
            <a:pPr rtl="1"/>
            <a:r>
              <a:rPr lang="ar-SA" dirty="0"/>
              <a:t>الاتجاه البديل</a:t>
            </a:r>
          </a:p>
          <a:p>
            <a:pPr rtl="1"/>
            <a:r>
              <a:rPr lang="ar-SA" dirty="0"/>
              <a:t>إدراج</a:t>
            </a:r>
          </a:p>
          <a:p>
            <a:pPr rtl="1"/>
            <a:r>
              <a:rPr lang="ar-SA" dirty="0"/>
              <a:t>أضواء</a:t>
            </a:r>
          </a:p>
          <a:p>
            <a:pPr rtl="1"/>
            <a:r>
              <a:rPr lang="ar-SA" dirty="0"/>
              <a:t>   اكتب</a:t>
            </a:r>
          </a:p>
          <a:p>
            <a:pPr rtl="1"/>
            <a:r>
              <a:rPr lang="ar-SA" dirty="0"/>
              <a:t>   عدد</a:t>
            </a:r>
          </a:p>
          <a:p>
            <a:pPr rtl="1"/>
            <a:r>
              <a:rPr lang="ar-SA" dirty="0"/>
              <a:t>الوزن</a:t>
            </a:r>
          </a:p>
          <a:p>
            <a:pPr rtl="1"/>
            <a:r>
              <a:rPr lang="ar-SA" dirty="0"/>
              <a:t>آلية فتح</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p:nvPr/>
        </p:nvSpPr>
        <p:spPr>
          <a:xfrm>
            <a:off x="1219200" y="6248400"/>
            <a:ext cx="54863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000" b="0" i="0" u="none" strike="noStrike" cap="none" baseline="0">
                <a:solidFill>
                  <a:schemeClr val="dk1"/>
                </a:solidFill>
                <a:latin typeface="Helvetica Neue"/>
                <a:ea typeface="Helvetica Neue"/>
                <a:cs typeface="Helvetica Neue"/>
                <a:sym typeface="Helvetica Neue"/>
              </a:rPr>
              <a:t>These slides are designed to accompany </a:t>
            </a:r>
            <a:r>
              <a:rPr lang="en-US" sz="1000" b="0" i="1" u="none" strike="noStrike" cap="none" baseline="0">
                <a:solidFill>
                  <a:schemeClr val="dk1"/>
                </a:solidFill>
                <a:latin typeface="Helvetica Neue"/>
                <a:ea typeface="Helvetica Neue"/>
                <a:cs typeface="Helvetica Neue"/>
                <a:sym typeface="Helvetica Neue"/>
              </a:rPr>
              <a:t>Software Engineering: A Practitioner’s Approach, 8/e </a:t>
            </a:r>
            <a:r>
              <a:rPr lang="en-US" sz="1000" b="0" i="0" u="none" strike="noStrike" cap="none" baseline="0">
                <a:solidFill>
                  <a:schemeClr val="dk1"/>
                </a:solidFill>
                <a:latin typeface="Helvetica Neue"/>
                <a:ea typeface="Helvetica Neue"/>
                <a:cs typeface="Helvetica Neue"/>
                <a:sym typeface="Helvetica Neue"/>
              </a:rPr>
              <a:t>(McGraw-Hill, 2014) Slides copyright 2014 by Roger Pressman. </a:t>
            </a:r>
          </a:p>
        </p:txBody>
      </p:sp>
      <p:sp>
        <p:nvSpPr>
          <p:cNvPr id="239" name="Shape 239"/>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11</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240" name="Shape 240"/>
          <p:cNvSpPr txBox="1">
            <a:spLocks noGrp="1"/>
          </p:cNvSpPr>
          <p:nvPr>
            <p:ph type="title"/>
          </p:nvPr>
        </p:nvSpPr>
        <p:spPr>
          <a:xfrm>
            <a:off x="93662" y="260648"/>
            <a:ext cx="5265737" cy="660400"/>
          </a:xfrm>
          <a:prstGeom prst="rect">
            <a:avLst/>
          </a:prstGeom>
          <a:noFill/>
          <a:ln>
            <a:noFill/>
          </a:ln>
        </p:spPr>
        <p:txBody>
          <a:bodyPr lIns="63500" tIns="25400" rIns="63500" bIns="25400" anchor="t"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dirty="0">
                <a:solidFill>
                  <a:schemeClr val="dk2"/>
                </a:solidFill>
                <a:latin typeface="Helvetica Neue"/>
                <a:ea typeface="Helvetica Neue"/>
                <a:cs typeface="Helvetica Neue"/>
                <a:sym typeface="Helvetica Neue"/>
              </a:rPr>
              <a:t>Procedural Abstraction</a:t>
            </a:r>
          </a:p>
        </p:txBody>
      </p:sp>
      <p:cxnSp>
        <p:nvCxnSpPr>
          <p:cNvPr id="241" name="Shape 241"/>
          <p:cNvCxnSpPr/>
          <p:nvPr/>
        </p:nvCxnSpPr>
        <p:spPr>
          <a:xfrm rot="10800000" flipH="1">
            <a:off x="3835400" y="4089399"/>
            <a:ext cx="952499" cy="88900"/>
          </a:xfrm>
          <a:prstGeom prst="straightConnector1">
            <a:avLst/>
          </a:prstGeom>
          <a:noFill/>
          <a:ln w="76200" cap="flat" cmpd="sng">
            <a:solidFill>
              <a:schemeClr val="dk1"/>
            </a:solidFill>
            <a:prstDash val="solid"/>
            <a:miter/>
            <a:headEnd type="none" w="med" len="med"/>
            <a:tailEnd type="triangle" w="lg" len="lg"/>
          </a:ln>
        </p:spPr>
      </p:cxnSp>
      <p:sp>
        <p:nvSpPr>
          <p:cNvPr id="242" name="Shape 242"/>
          <p:cNvSpPr txBox="1"/>
          <p:nvPr/>
        </p:nvSpPr>
        <p:spPr>
          <a:xfrm>
            <a:off x="1981200" y="2133600"/>
            <a:ext cx="1727199" cy="3505200"/>
          </a:xfrm>
          <a:prstGeom prst="rect">
            <a:avLst/>
          </a:prstGeom>
          <a:solidFill>
            <a:srgbClr val="3E1403"/>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243" name="Shape 243"/>
          <p:cNvSpPr txBox="1"/>
          <p:nvPr/>
        </p:nvSpPr>
        <p:spPr>
          <a:xfrm>
            <a:off x="1981200" y="2135186"/>
            <a:ext cx="1727199" cy="3503611"/>
          </a:xfrm>
          <a:prstGeom prst="rect">
            <a:avLst/>
          </a:prstGeom>
          <a:no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244" name="Shape 244"/>
          <p:cNvSpPr txBox="1"/>
          <p:nvPr/>
        </p:nvSpPr>
        <p:spPr>
          <a:xfrm>
            <a:off x="2095500" y="2247900"/>
            <a:ext cx="1498599" cy="33909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245" name="Shape 245"/>
          <p:cNvSpPr txBox="1"/>
          <p:nvPr/>
        </p:nvSpPr>
        <p:spPr>
          <a:xfrm>
            <a:off x="2095500" y="2249486"/>
            <a:ext cx="1498599" cy="3389311"/>
          </a:xfrm>
          <a:prstGeom prst="rect">
            <a:avLst/>
          </a:prstGeom>
          <a:solidFill>
            <a:schemeClr val="lt2"/>
          </a:solid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246" name="Shape 246"/>
          <p:cNvSpPr/>
          <p:nvPr/>
        </p:nvSpPr>
        <p:spPr>
          <a:xfrm>
            <a:off x="2108200" y="2260600"/>
            <a:ext cx="1398586" cy="3570287"/>
          </a:xfrm>
          <a:custGeom>
            <a:avLst/>
            <a:gdLst/>
            <a:ahLst/>
            <a:cxnLst/>
            <a:rect l="0" t="0" r="0" b="0"/>
            <a:pathLst>
              <a:path w="880" h="1998" extrusionOk="0">
                <a:moveTo>
                  <a:pt x="0" y="0"/>
                </a:moveTo>
                <a:lnTo>
                  <a:pt x="0" y="0"/>
                </a:lnTo>
                <a:lnTo>
                  <a:pt x="880" y="92"/>
                </a:lnTo>
                <a:lnTo>
                  <a:pt x="880" y="1998"/>
                </a:lnTo>
                <a:lnTo>
                  <a:pt x="0" y="1906"/>
                </a:lnTo>
                <a:lnTo>
                  <a:pt x="0" y="0"/>
                </a:lnTo>
              </a:path>
            </a:pathLst>
          </a:custGeom>
          <a:noFill/>
          <a:ln w="25400" cap="rnd"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247" name="Shape 247"/>
          <p:cNvSpPr/>
          <p:nvPr/>
        </p:nvSpPr>
        <p:spPr>
          <a:xfrm>
            <a:off x="2095500" y="2247900"/>
            <a:ext cx="1398586" cy="3570287"/>
          </a:xfrm>
          <a:custGeom>
            <a:avLst/>
            <a:gdLst/>
            <a:ahLst/>
            <a:cxnLst/>
            <a:rect l="0" t="0" r="0" b="0"/>
            <a:pathLst>
              <a:path w="880" h="1998" extrusionOk="0">
                <a:moveTo>
                  <a:pt x="0" y="0"/>
                </a:moveTo>
                <a:lnTo>
                  <a:pt x="880" y="92"/>
                </a:lnTo>
                <a:lnTo>
                  <a:pt x="880" y="1998"/>
                </a:lnTo>
                <a:lnTo>
                  <a:pt x="0" y="1906"/>
                </a:lnTo>
                <a:lnTo>
                  <a:pt x="0" y="0"/>
                </a:lnTo>
              </a:path>
            </a:pathLst>
          </a:custGeom>
          <a:solidFill>
            <a:srgbClr val="712000"/>
          </a:solidFill>
          <a:ln w="25400" cap="rnd" cmpd="sng">
            <a:solidFill>
              <a:srgbClr val="712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248" name="Shape 248"/>
          <p:cNvSpPr/>
          <p:nvPr/>
        </p:nvSpPr>
        <p:spPr>
          <a:xfrm>
            <a:off x="3213100" y="3962400"/>
            <a:ext cx="127000" cy="127000"/>
          </a:xfrm>
          <a:prstGeom prst="ellipse">
            <a:avLst/>
          </a:prstGeom>
          <a:solidFill>
            <a:srgbClr val="000000"/>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249" name="Shape 249"/>
          <p:cNvSpPr/>
          <p:nvPr/>
        </p:nvSpPr>
        <p:spPr>
          <a:xfrm>
            <a:off x="3213100" y="3963987"/>
            <a:ext cx="127000" cy="123824"/>
          </a:xfrm>
          <a:prstGeom prst="ellipse">
            <a:avLst/>
          </a:prstGeom>
          <a:no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250" name="Shape 250"/>
          <p:cNvSpPr txBox="1"/>
          <p:nvPr/>
        </p:nvSpPr>
        <p:spPr>
          <a:xfrm>
            <a:off x="3263900" y="4076700"/>
            <a:ext cx="12699" cy="304799"/>
          </a:xfrm>
          <a:prstGeom prst="rect">
            <a:avLst/>
          </a:prstGeom>
          <a:solidFill>
            <a:srgbClr val="000000"/>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251" name="Shape 251"/>
          <p:cNvSpPr txBox="1"/>
          <p:nvPr/>
        </p:nvSpPr>
        <p:spPr>
          <a:xfrm>
            <a:off x="3263900" y="4078287"/>
            <a:ext cx="12699" cy="303211"/>
          </a:xfrm>
          <a:prstGeom prst="rect">
            <a:avLst/>
          </a:prstGeom>
          <a:no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252" name="Shape 252"/>
          <p:cNvSpPr/>
          <p:nvPr/>
        </p:nvSpPr>
        <p:spPr>
          <a:xfrm>
            <a:off x="2527300" y="2846386"/>
            <a:ext cx="254000" cy="620711"/>
          </a:xfrm>
          <a:prstGeom prst="ellipse">
            <a:avLst/>
          </a:prstGeom>
          <a:solidFill>
            <a:srgbClr val="790015"/>
          </a:solid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253" name="Shape 253"/>
          <p:cNvSpPr/>
          <p:nvPr/>
        </p:nvSpPr>
        <p:spPr>
          <a:xfrm>
            <a:off x="2400300" y="3390900"/>
            <a:ext cx="458787" cy="1271587"/>
          </a:xfrm>
          <a:custGeom>
            <a:avLst/>
            <a:gdLst/>
            <a:ahLst/>
            <a:cxnLst/>
            <a:rect l="0" t="0" r="0" b="0"/>
            <a:pathLst>
              <a:path w="288" h="711" extrusionOk="0">
                <a:moveTo>
                  <a:pt x="0" y="0"/>
                </a:moveTo>
                <a:lnTo>
                  <a:pt x="288" y="114"/>
                </a:lnTo>
                <a:lnTo>
                  <a:pt x="224" y="711"/>
                </a:lnTo>
                <a:lnTo>
                  <a:pt x="48" y="611"/>
                </a:lnTo>
                <a:lnTo>
                  <a:pt x="0" y="0"/>
                </a:lnTo>
              </a:path>
            </a:pathLst>
          </a:custGeom>
          <a:solidFill>
            <a:srgbClr val="790015"/>
          </a:solidFill>
          <a:ln w="25400" cap="rnd"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cxnSp>
        <p:nvCxnSpPr>
          <p:cNvPr id="254" name="Shape 254"/>
          <p:cNvCxnSpPr/>
          <p:nvPr/>
        </p:nvCxnSpPr>
        <p:spPr>
          <a:xfrm>
            <a:off x="2857500" y="3621087"/>
            <a:ext cx="114300" cy="822324"/>
          </a:xfrm>
          <a:prstGeom prst="straightConnector1">
            <a:avLst/>
          </a:prstGeom>
          <a:noFill/>
          <a:ln w="25400" cap="flat" cmpd="sng">
            <a:solidFill>
              <a:schemeClr val="dk1"/>
            </a:solidFill>
            <a:prstDash val="solid"/>
            <a:miter/>
            <a:headEnd type="none" w="med" len="med"/>
            <a:tailEnd type="none" w="med" len="med"/>
          </a:ln>
        </p:spPr>
      </p:cxnSp>
      <p:cxnSp>
        <p:nvCxnSpPr>
          <p:cNvPr id="255" name="Shape 255"/>
          <p:cNvCxnSpPr/>
          <p:nvPr/>
        </p:nvCxnSpPr>
        <p:spPr>
          <a:xfrm rot="10800000" flipH="1">
            <a:off x="2997200" y="4292599"/>
            <a:ext cx="254000" cy="165100"/>
          </a:xfrm>
          <a:prstGeom prst="straightConnector1">
            <a:avLst/>
          </a:prstGeom>
          <a:noFill/>
          <a:ln w="25400" cap="flat" cmpd="sng">
            <a:solidFill>
              <a:schemeClr val="dk1"/>
            </a:solidFill>
            <a:prstDash val="solid"/>
            <a:miter/>
            <a:headEnd type="none" w="med" len="med"/>
            <a:tailEnd type="none" w="med" len="med"/>
          </a:ln>
        </p:spPr>
      </p:cxnSp>
      <p:cxnSp>
        <p:nvCxnSpPr>
          <p:cNvPr id="256" name="Shape 256"/>
          <p:cNvCxnSpPr/>
          <p:nvPr/>
        </p:nvCxnSpPr>
        <p:spPr>
          <a:xfrm flipH="1">
            <a:off x="2209799" y="3417887"/>
            <a:ext cx="177800" cy="542925"/>
          </a:xfrm>
          <a:prstGeom prst="straightConnector1">
            <a:avLst/>
          </a:prstGeom>
          <a:noFill/>
          <a:ln w="25400" cap="flat" cmpd="sng">
            <a:solidFill>
              <a:schemeClr val="dk1"/>
            </a:solidFill>
            <a:prstDash val="solid"/>
            <a:miter/>
            <a:headEnd type="none" w="med" len="med"/>
            <a:tailEnd type="none" w="med" len="med"/>
          </a:ln>
        </p:spPr>
      </p:cxnSp>
      <p:cxnSp>
        <p:nvCxnSpPr>
          <p:cNvPr id="257" name="Shape 257"/>
          <p:cNvCxnSpPr/>
          <p:nvPr/>
        </p:nvCxnSpPr>
        <p:spPr>
          <a:xfrm>
            <a:off x="2222500" y="3989387"/>
            <a:ext cx="228600" cy="301624"/>
          </a:xfrm>
          <a:prstGeom prst="straightConnector1">
            <a:avLst/>
          </a:prstGeom>
          <a:noFill/>
          <a:ln w="25400" cap="flat" cmpd="sng">
            <a:solidFill>
              <a:schemeClr val="dk1"/>
            </a:solidFill>
            <a:prstDash val="solid"/>
            <a:miter/>
            <a:headEnd type="none" w="med" len="med"/>
            <a:tailEnd type="none" w="med" len="med"/>
          </a:ln>
        </p:spPr>
      </p:cxnSp>
      <p:cxnSp>
        <p:nvCxnSpPr>
          <p:cNvPr id="258" name="Shape 258"/>
          <p:cNvCxnSpPr/>
          <p:nvPr/>
        </p:nvCxnSpPr>
        <p:spPr>
          <a:xfrm>
            <a:off x="2755900" y="4675187"/>
            <a:ext cx="177800" cy="631825"/>
          </a:xfrm>
          <a:prstGeom prst="straightConnector1">
            <a:avLst/>
          </a:prstGeom>
          <a:noFill/>
          <a:ln w="25400" cap="flat" cmpd="sng">
            <a:solidFill>
              <a:schemeClr val="dk1"/>
            </a:solidFill>
            <a:prstDash val="solid"/>
            <a:miter/>
            <a:headEnd type="none" w="med" len="med"/>
            <a:tailEnd type="none" w="med" len="med"/>
          </a:ln>
        </p:spPr>
      </p:cxnSp>
      <p:cxnSp>
        <p:nvCxnSpPr>
          <p:cNvPr id="259" name="Shape 259"/>
          <p:cNvCxnSpPr/>
          <p:nvPr/>
        </p:nvCxnSpPr>
        <p:spPr>
          <a:xfrm flipH="1">
            <a:off x="2717799" y="5335587"/>
            <a:ext cx="228600" cy="720724"/>
          </a:xfrm>
          <a:prstGeom prst="straightConnector1">
            <a:avLst/>
          </a:prstGeom>
          <a:noFill/>
          <a:ln w="25400" cap="flat" cmpd="sng">
            <a:solidFill>
              <a:schemeClr val="dk1"/>
            </a:solidFill>
            <a:prstDash val="solid"/>
            <a:miter/>
            <a:headEnd type="none" w="med" len="med"/>
            <a:tailEnd type="none" w="med" len="med"/>
          </a:ln>
        </p:spPr>
      </p:cxnSp>
      <p:cxnSp>
        <p:nvCxnSpPr>
          <p:cNvPr id="260" name="Shape 260"/>
          <p:cNvCxnSpPr/>
          <p:nvPr/>
        </p:nvCxnSpPr>
        <p:spPr>
          <a:xfrm rot="10800000" flipH="1">
            <a:off x="2717800" y="6019800"/>
            <a:ext cx="63500" cy="50799"/>
          </a:xfrm>
          <a:prstGeom prst="straightConnector1">
            <a:avLst/>
          </a:prstGeom>
          <a:noFill/>
          <a:ln w="25400" cap="flat" cmpd="sng">
            <a:solidFill>
              <a:schemeClr val="dk1"/>
            </a:solidFill>
            <a:prstDash val="solid"/>
            <a:miter/>
            <a:headEnd type="none" w="med" len="med"/>
            <a:tailEnd type="none" w="med" len="med"/>
          </a:ln>
        </p:spPr>
      </p:cxnSp>
      <p:cxnSp>
        <p:nvCxnSpPr>
          <p:cNvPr id="261" name="Shape 261"/>
          <p:cNvCxnSpPr/>
          <p:nvPr/>
        </p:nvCxnSpPr>
        <p:spPr>
          <a:xfrm>
            <a:off x="2476500" y="4497387"/>
            <a:ext cx="88900" cy="684211"/>
          </a:xfrm>
          <a:prstGeom prst="straightConnector1">
            <a:avLst/>
          </a:prstGeom>
          <a:noFill/>
          <a:ln w="25400" cap="flat" cmpd="sng">
            <a:solidFill>
              <a:schemeClr val="dk1"/>
            </a:solidFill>
            <a:prstDash val="solid"/>
            <a:miter/>
            <a:headEnd type="none" w="med" len="med"/>
            <a:tailEnd type="none" w="med" len="med"/>
          </a:ln>
        </p:spPr>
      </p:cxnSp>
      <p:cxnSp>
        <p:nvCxnSpPr>
          <p:cNvPr id="262" name="Shape 262"/>
          <p:cNvCxnSpPr/>
          <p:nvPr/>
        </p:nvCxnSpPr>
        <p:spPr>
          <a:xfrm flipH="1">
            <a:off x="2159000" y="5210175"/>
            <a:ext cx="419099" cy="630236"/>
          </a:xfrm>
          <a:prstGeom prst="straightConnector1">
            <a:avLst/>
          </a:prstGeom>
          <a:noFill/>
          <a:ln w="25400" cap="flat" cmpd="sng">
            <a:solidFill>
              <a:schemeClr val="dk1"/>
            </a:solidFill>
            <a:prstDash val="solid"/>
            <a:miter/>
            <a:headEnd type="none" w="med" len="med"/>
            <a:tailEnd type="none" w="med" len="med"/>
          </a:ln>
        </p:spPr>
      </p:cxnSp>
      <p:cxnSp>
        <p:nvCxnSpPr>
          <p:cNvPr id="263" name="Shape 263"/>
          <p:cNvCxnSpPr/>
          <p:nvPr/>
        </p:nvCxnSpPr>
        <p:spPr>
          <a:xfrm rot="10800000" flipH="1">
            <a:off x="2171700" y="5829300"/>
            <a:ext cx="76199" cy="25399"/>
          </a:xfrm>
          <a:prstGeom prst="straightConnector1">
            <a:avLst/>
          </a:prstGeom>
          <a:noFill/>
          <a:ln w="25400" cap="flat" cmpd="sng">
            <a:solidFill>
              <a:schemeClr val="dk1"/>
            </a:solidFill>
            <a:prstDash val="solid"/>
            <a:miter/>
            <a:headEnd type="none" w="med" len="med"/>
            <a:tailEnd type="none" w="med" len="med"/>
          </a:ln>
        </p:spPr>
      </p:cxnSp>
      <p:sp>
        <p:nvSpPr>
          <p:cNvPr id="264" name="Shape 264"/>
          <p:cNvSpPr/>
          <p:nvPr/>
        </p:nvSpPr>
        <p:spPr>
          <a:xfrm>
            <a:off x="4965700" y="2044700"/>
            <a:ext cx="2768599" cy="2768599"/>
          </a:xfrm>
          <a:prstGeom prst="roundRect">
            <a:avLst>
              <a:gd name="adj" fmla="val 1429"/>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265" name="Shape 265"/>
          <p:cNvSpPr/>
          <p:nvPr/>
        </p:nvSpPr>
        <p:spPr>
          <a:xfrm>
            <a:off x="4953000" y="2032000"/>
            <a:ext cx="2794000" cy="2794000"/>
          </a:xfrm>
          <a:prstGeom prst="roundRect">
            <a:avLst>
              <a:gd name="adj" fmla="val 1513"/>
            </a:avLst>
          </a:prstGeom>
          <a:solidFill>
            <a:schemeClr val="folHlink"/>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cxnSp>
        <p:nvCxnSpPr>
          <p:cNvPr id="266" name="Shape 266"/>
          <p:cNvCxnSpPr/>
          <p:nvPr/>
        </p:nvCxnSpPr>
        <p:spPr>
          <a:xfrm>
            <a:off x="4965700" y="2501900"/>
            <a:ext cx="2730500" cy="0"/>
          </a:xfrm>
          <a:prstGeom prst="straightConnector1">
            <a:avLst/>
          </a:prstGeom>
          <a:noFill/>
          <a:ln w="25400" cap="flat" cmpd="sng">
            <a:solidFill>
              <a:schemeClr val="dk1"/>
            </a:solidFill>
            <a:prstDash val="solid"/>
            <a:miter/>
            <a:headEnd type="none" w="med" len="med"/>
            <a:tailEnd type="none" w="med" len="med"/>
          </a:ln>
        </p:spPr>
      </p:cxnSp>
      <p:sp>
        <p:nvSpPr>
          <p:cNvPr id="267" name="Shape 267"/>
          <p:cNvSpPr txBox="1"/>
          <p:nvPr/>
        </p:nvSpPr>
        <p:spPr>
          <a:xfrm>
            <a:off x="5154612" y="2014536"/>
            <a:ext cx="1433612" cy="454024"/>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lt2"/>
              </a:buClr>
              <a:buSzPct val="25000"/>
              <a:buFont typeface="Helvetica Neue"/>
              <a:buNone/>
            </a:pPr>
            <a:r>
              <a:rPr lang="en-US" sz="2400" b="0" i="0" u="none" strike="noStrike" cap="none" baseline="0" dirty="0">
                <a:solidFill>
                  <a:schemeClr val="lt2"/>
                </a:solidFill>
                <a:latin typeface="Helvetica Neue"/>
                <a:ea typeface="Helvetica Neue"/>
                <a:cs typeface="Helvetica Neue"/>
                <a:sym typeface="Helvetica Neue"/>
              </a:rPr>
              <a:t>open</a:t>
            </a:r>
          </a:p>
        </p:txBody>
      </p:sp>
      <p:cxnSp>
        <p:nvCxnSpPr>
          <p:cNvPr id="268" name="Shape 268"/>
          <p:cNvCxnSpPr/>
          <p:nvPr/>
        </p:nvCxnSpPr>
        <p:spPr>
          <a:xfrm flipH="1">
            <a:off x="4889500" y="4421187"/>
            <a:ext cx="939799" cy="962024"/>
          </a:xfrm>
          <a:prstGeom prst="straightConnector1">
            <a:avLst/>
          </a:prstGeom>
          <a:noFill/>
          <a:ln w="25400" cap="flat" cmpd="sng">
            <a:solidFill>
              <a:schemeClr val="dk1"/>
            </a:solidFill>
            <a:prstDash val="solid"/>
            <a:miter/>
            <a:headEnd type="none" w="med" len="med"/>
            <a:tailEnd type="none" w="med" len="med"/>
          </a:ln>
        </p:spPr>
      </p:cxnSp>
      <p:sp>
        <p:nvSpPr>
          <p:cNvPr id="269" name="Shape 269"/>
          <p:cNvSpPr txBox="1"/>
          <p:nvPr/>
        </p:nvSpPr>
        <p:spPr>
          <a:xfrm>
            <a:off x="3948112" y="5329237"/>
            <a:ext cx="4232275" cy="363536"/>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800" b="0" i="0" u="none" strike="noStrike" cap="none" baseline="0">
                <a:solidFill>
                  <a:schemeClr val="dk1"/>
                </a:solidFill>
                <a:latin typeface="Helvetica Neue"/>
                <a:ea typeface="Helvetica Neue"/>
                <a:cs typeface="Helvetica Neue"/>
                <a:sym typeface="Helvetica Neue"/>
              </a:rPr>
              <a:t>implemented with a "knowledge" of the  </a:t>
            </a:r>
          </a:p>
        </p:txBody>
      </p:sp>
      <p:sp>
        <p:nvSpPr>
          <p:cNvPr id="270" name="Shape 270"/>
          <p:cNvSpPr txBox="1"/>
          <p:nvPr/>
        </p:nvSpPr>
        <p:spPr>
          <a:xfrm>
            <a:off x="3960812" y="5621337"/>
            <a:ext cx="3675061" cy="363536"/>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800" b="0" i="0" u="none" strike="noStrike" cap="none" baseline="0">
                <a:solidFill>
                  <a:schemeClr val="dk1"/>
                </a:solidFill>
                <a:latin typeface="Helvetica Neue"/>
                <a:ea typeface="Helvetica Neue"/>
                <a:cs typeface="Helvetica Neue"/>
                <a:sym typeface="Helvetica Neue"/>
              </a:rPr>
              <a:t>object that is associated with enter</a:t>
            </a:r>
          </a:p>
        </p:txBody>
      </p:sp>
      <p:sp>
        <p:nvSpPr>
          <p:cNvPr id="271" name="Shape 271"/>
          <p:cNvSpPr txBox="1"/>
          <p:nvPr/>
        </p:nvSpPr>
        <p:spPr>
          <a:xfrm>
            <a:off x="5459412" y="2928936"/>
            <a:ext cx="1744661" cy="363536"/>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lt2"/>
              </a:buClr>
              <a:buSzPct val="25000"/>
              <a:buFont typeface="Helvetica Neue"/>
              <a:buNone/>
            </a:pPr>
            <a:r>
              <a:rPr lang="en-US" sz="1800" b="0" i="0" u="none" strike="noStrike" cap="none" baseline="0">
                <a:solidFill>
                  <a:schemeClr val="lt2"/>
                </a:solidFill>
                <a:latin typeface="Helvetica Neue"/>
                <a:ea typeface="Helvetica Neue"/>
                <a:cs typeface="Helvetica Neue"/>
                <a:sym typeface="Helvetica Neue"/>
              </a:rPr>
              <a:t>details of enter </a:t>
            </a:r>
          </a:p>
        </p:txBody>
      </p:sp>
      <p:sp>
        <p:nvSpPr>
          <p:cNvPr id="272" name="Shape 272"/>
          <p:cNvSpPr txBox="1"/>
          <p:nvPr/>
        </p:nvSpPr>
        <p:spPr>
          <a:xfrm>
            <a:off x="5459412" y="3157535"/>
            <a:ext cx="1848892" cy="531813"/>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lt2"/>
              </a:buClr>
              <a:buSzPct val="25000"/>
              <a:buFont typeface="Helvetica Neue"/>
              <a:buNone/>
            </a:pPr>
            <a:r>
              <a:rPr lang="en-US" sz="1800" b="0" i="0" u="none" strike="noStrike" cap="none" baseline="0" dirty="0">
                <a:solidFill>
                  <a:schemeClr val="lt2"/>
                </a:solidFill>
                <a:latin typeface="Helvetica Neue"/>
                <a:ea typeface="Helvetica Neue"/>
                <a:cs typeface="Helvetica Neue"/>
                <a:sym typeface="Helvetica Neue"/>
              </a:rPr>
              <a:t>algorithm</a:t>
            </a:r>
          </a:p>
        </p:txBody>
      </p:sp>
      <p:sp>
        <p:nvSpPr>
          <p:cNvPr id="2" name="مستطيل 1"/>
          <p:cNvSpPr/>
          <p:nvPr/>
        </p:nvSpPr>
        <p:spPr>
          <a:xfrm>
            <a:off x="4419599" y="260648"/>
            <a:ext cx="4572000" cy="954107"/>
          </a:xfrm>
          <a:prstGeom prst="rect">
            <a:avLst/>
          </a:prstGeom>
        </p:spPr>
        <p:txBody>
          <a:bodyPr>
            <a:spAutoFit/>
          </a:bodyPr>
          <a:lstStyle/>
          <a:p>
            <a:pPr algn="r" rtl="1"/>
            <a:r>
              <a:rPr lang="ar-SA" dirty="0"/>
              <a:t>الإجرائي تجريد</a:t>
            </a:r>
          </a:p>
          <a:p>
            <a:pPr algn="r" rtl="1"/>
            <a:r>
              <a:rPr lang="ar-SA" dirty="0"/>
              <a:t>فتح</a:t>
            </a:r>
          </a:p>
          <a:p>
            <a:pPr algn="r" rtl="1"/>
            <a:r>
              <a:rPr lang="ar-SA" dirty="0"/>
              <a:t>تنفيذها مع "المعرفة" </a:t>
            </a:r>
            <a:r>
              <a:rPr lang="ar-SA" dirty="0" err="1"/>
              <a:t>لل</a:t>
            </a:r>
            <a:endParaRPr lang="ar-SA" dirty="0"/>
          </a:p>
          <a:p>
            <a:pPr algn="r" rtl="1"/>
            <a:r>
              <a:rPr lang="ar-SA" dirty="0"/>
              <a:t>الكائن الذي يرتبط مع دخول</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8" name="Shape 278"/>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12</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279" name="Shape 279"/>
          <p:cNvSpPr txBox="1">
            <a:spLocks noGrp="1"/>
          </p:cNvSpPr>
          <p:nvPr>
            <p:ph type="title"/>
          </p:nvPr>
        </p:nvSpPr>
        <p:spPr>
          <a:xfrm>
            <a:off x="198811" y="188640"/>
            <a:ext cx="3757612" cy="6857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dirty="0">
                <a:solidFill>
                  <a:schemeClr val="dk2"/>
                </a:solidFill>
                <a:latin typeface="Helvetica Neue"/>
                <a:ea typeface="Helvetica Neue"/>
                <a:cs typeface="Helvetica Neue"/>
                <a:sym typeface="Helvetica Neue"/>
              </a:rPr>
              <a:t>Architecture</a:t>
            </a:r>
          </a:p>
        </p:txBody>
      </p:sp>
      <p:sp>
        <p:nvSpPr>
          <p:cNvPr id="280" name="Shape 280"/>
          <p:cNvSpPr txBox="1"/>
          <p:nvPr/>
        </p:nvSpPr>
        <p:spPr>
          <a:xfrm>
            <a:off x="20260" y="912814"/>
            <a:ext cx="6877050" cy="915986"/>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Quattrocento"/>
              <a:buNone/>
            </a:pPr>
            <a:r>
              <a:rPr lang="en-US" sz="2000" b="1" i="0" u="none" strike="noStrike" cap="none" baseline="0" dirty="0">
                <a:solidFill>
                  <a:schemeClr val="dk1"/>
                </a:solidFill>
                <a:latin typeface="Quattrocento"/>
                <a:ea typeface="Quattrocento"/>
                <a:cs typeface="Quattrocento"/>
                <a:sym typeface="Quattrocento"/>
              </a:rPr>
              <a:t>“The overall structure of the software and the ways in which that structure provides conceptual integrity for a system.” [SHA95a]</a:t>
            </a:r>
          </a:p>
        </p:txBody>
      </p:sp>
      <p:sp>
        <p:nvSpPr>
          <p:cNvPr id="281" name="Shape 281"/>
          <p:cNvSpPr txBox="1"/>
          <p:nvPr/>
        </p:nvSpPr>
        <p:spPr>
          <a:xfrm>
            <a:off x="139553" y="1875295"/>
            <a:ext cx="6304655" cy="35147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folHlink"/>
              </a:buClr>
              <a:buSzPct val="25000"/>
              <a:buFont typeface="Quattrocento"/>
              <a:buNone/>
            </a:pPr>
            <a:r>
              <a:rPr lang="en-US" sz="1600" b="1" i="0" u="none" strike="noStrike" cap="none" baseline="0" dirty="0">
                <a:solidFill>
                  <a:schemeClr val="folHlink"/>
                </a:solidFill>
                <a:latin typeface="Quattrocento"/>
                <a:ea typeface="Quattrocento"/>
                <a:cs typeface="Quattrocento"/>
                <a:sym typeface="Quattrocento"/>
              </a:rPr>
              <a:t>Structural properties.</a:t>
            </a:r>
            <a:r>
              <a:rPr lang="en-US" sz="1600" b="1" i="0" u="none" strike="noStrike" cap="none" baseline="0" dirty="0">
                <a:solidFill>
                  <a:schemeClr val="dk1"/>
                </a:solidFill>
                <a:latin typeface="Quattrocento"/>
                <a:ea typeface="Quattrocento"/>
                <a:cs typeface="Quattrocento"/>
                <a:sym typeface="Quattrocento"/>
              </a:rPr>
              <a:t> </a:t>
            </a:r>
            <a:r>
              <a:rPr lang="en-US" sz="1600" b="0" i="0" u="none" strike="noStrike" cap="none" baseline="0" dirty="0">
                <a:solidFill>
                  <a:schemeClr val="dk1"/>
                </a:solidFill>
                <a:latin typeface="Quattrocento"/>
                <a:ea typeface="Quattrocento"/>
                <a:cs typeface="Quattrocento"/>
                <a:sym typeface="Quattrocento"/>
              </a:rPr>
              <a:t> This aspect of the architectural design representation defines the components of a system (e.g., modules, objects, filters) and the manner in which those components are packaged and interact with one another. For example, objects are packaged to encapsulate both data and the processing that manipulates the data and interact via the invocation of methods </a:t>
            </a:r>
          </a:p>
          <a:p>
            <a:pPr marL="0" marR="0" lvl="0" indent="0" algn="l" rtl="0">
              <a:lnSpc>
                <a:spcPct val="100000"/>
              </a:lnSpc>
              <a:spcBef>
                <a:spcPts val="0"/>
              </a:spcBef>
              <a:spcAft>
                <a:spcPts val="0"/>
              </a:spcAft>
              <a:buClr>
                <a:schemeClr val="folHlink"/>
              </a:buClr>
              <a:buSzPct val="25000"/>
              <a:buFont typeface="Quattrocento"/>
              <a:buNone/>
            </a:pPr>
            <a:r>
              <a:rPr lang="en-US" sz="1600" b="1" i="0" u="none" strike="noStrike" cap="none" baseline="0" dirty="0">
                <a:solidFill>
                  <a:schemeClr val="folHlink"/>
                </a:solidFill>
                <a:latin typeface="Quattrocento"/>
                <a:ea typeface="Quattrocento"/>
                <a:cs typeface="Quattrocento"/>
                <a:sym typeface="Quattrocento"/>
              </a:rPr>
              <a:t>Extra-functional properties. </a:t>
            </a:r>
            <a:r>
              <a:rPr lang="en-US" sz="1600" b="0" i="0" u="none" strike="noStrike" cap="none" baseline="0" dirty="0">
                <a:solidFill>
                  <a:schemeClr val="dk1"/>
                </a:solidFill>
                <a:latin typeface="Quattrocento"/>
                <a:ea typeface="Quattrocento"/>
                <a:cs typeface="Quattrocento"/>
                <a:sym typeface="Quattrocento"/>
              </a:rPr>
              <a:t> The architectural design description should address how the design architecture achieves requirements for performance, capacity, reliability, security, adaptability, and other system characteristics.</a:t>
            </a:r>
          </a:p>
          <a:p>
            <a:pPr marL="0" marR="0" lvl="0" indent="0" algn="l" rtl="0">
              <a:lnSpc>
                <a:spcPct val="100000"/>
              </a:lnSpc>
              <a:spcBef>
                <a:spcPts val="0"/>
              </a:spcBef>
              <a:spcAft>
                <a:spcPts val="0"/>
              </a:spcAft>
              <a:buClr>
                <a:schemeClr val="folHlink"/>
              </a:buClr>
              <a:buSzPct val="25000"/>
              <a:buFont typeface="Quattrocento"/>
              <a:buNone/>
            </a:pPr>
            <a:r>
              <a:rPr lang="en-US" sz="1600" b="1" i="0" u="none" strike="noStrike" cap="none" baseline="0" dirty="0">
                <a:solidFill>
                  <a:schemeClr val="folHlink"/>
                </a:solidFill>
                <a:latin typeface="Quattrocento"/>
                <a:ea typeface="Quattrocento"/>
                <a:cs typeface="Quattrocento"/>
                <a:sym typeface="Quattrocento"/>
              </a:rPr>
              <a:t>Families of related systems.</a:t>
            </a:r>
            <a:r>
              <a:rPr lang="en-US" sz="1600" b="0" i="0" u="none" strike="noStrike" cap="none" baseline="0" dirty="0">
                <a:solidFill>
                  <a:schemeClr val="dk1"/>
                </a:solidFill>
                <a:latin typeface="Quattrocento"/>
                <a:ea typeface="Quattrocento"/>
                <a:cs typeface="Quattrocento"/>
                <a:sym typeface="Quattrocento"/>
              </a:rPr>
              <a:t>  The architectural design should draw upon repeatable patterns that are commonly encountered in the design of families of similar systems. In essence, the design should have the ability to reuse architectural building blocks.</a:t>
            </a:r>
            <a:r>
              <a:rPr lang="en-US" sz="2400" b="0" i="0" u="none" strike="noStrike" cap="none" baseline="0" dirty="0">
                <a:solidFill>
                  <a:schemeClr val="dk1"/>
                </a:solidFill>
                <a:latin typeface="Quattrocento"/>
                <a:ea typeface="Quattrocento"/>
                <a:cs typeface="Quattrocento"/>
                <a:sym typeface="Quattrocento"/>
              </a:rPr>
              <a:t> </a:t>
            </a:r>
          </a:p>
        </p:txBody>
      </p:sp>
      <p:sp>
        <p:nvSpPr>
          <p:cNvPr id="2" name="مستطيل 1"/>
          <p:cNvSpPr/>
          <p:nvPr/>
        </p:nvSpPr>
        <p:spPr>
          <a:xfrm>
            <a:off x="6264696" y="421496"/>
            <a:ext cx="2699792" cy="6247864"/>
          </a:xfrm>
          <a:prstGeom prst="rect">
            <a:avLst/>
          </a:prstGeom>
        </p:spPr>
        <p:txBody>
          <a:bodyPr wrap="square">
            <a:spAutoFit/>
          </a:bodyPr>
          <a:lstStyle/>
          <a:p>
            <a:pPr algn="r" rtl="1"/>
            <a:r>
              <a:rPr lang="ar-SA" sz="1600" dirty="0"/>
              <a:t>هندسة معمارية</a:t>
            </a:r>
          </a:p>
          <a:p>
            <a:pPr algn="r" rtl="1"/>
            <a:r>
              <a:rPr lang="ar-SA" sz="1600" b="1" dirty="0"/>
              <a:t>"إن الهيكل العام للبرنامج والطرق التي تنص على أن هيكل النزاهة </a:t>
            </a:r>
            <a:r>
              <a:rPr lang="ar-SA" sz="1600" b="1" dirty="0" err="1"/>
              <a:t>المفاهيمية</a:t>
            </a:r>
            <a:r>
              <a:rPr lang="ar-SA" sz="1600" b="1" dirty="0"/>
              <a:t> للنظام." [</a:t>
            </a:r>
            <a:r>
              <a:rPr lang="en-US" sz="1600" b="1" dirty="0"/>
              <a:t>sha95a]</a:t>
            </a:r>
            <a:endParaRPr lang="en-US" sz="1600" dirty="0"/>
          </a:p>
          <a:p>
            <a:pPr algn="r" rtl="1"/>
            <a:r>
              <a:rPr lang="ar-SA" sz="1600" b="1" dirty="0"/>
              <a:t>الخصائص الهيكلية.</a:t>
            </a:r>
            <a:r>
              <a:rPr lang="ar-SA" sz="1600" dirty="0"/>
              <a:t> هذا الجانب من التمثيل التصميم المعماري يحدد مكونات النظام (على سبيل المثال، وحدات، والأشياء، والمرشحات) والطريقة التي يتم تعبئتها تلك المكونات والتفاعل مع بعضها البعض. على سبيل المثال، يتم تعبئتها كائنات لتغليف البيانات ومعالجة التي تعالج البيانات والتفاعل عن طريق الاحتجاج الطرق</a:t>
            </a:r>
          </a:p>
          <a:p>
            <a:pPr algn="r" rtl="1"/>
            <a:r>
              <a:rPr lang="ar-SA" sz="1600" b="1" dirty="0"/>
              <a:t>خصائص اضافية وظيفية.</a:t>
            </a:r>
            <a:r>
              <a:rPr lang="ar-SA" sz="1600" dirty="0"/>
              <a:t> ينبغي أن يتناول وصف التصميم المعماري كيف تحقق العمارة تصميم متطلبات الأداء، والقدرة، والموثوقية والأمن والقدرة على التكيف، وخصائص النظام الأخرى.</a:t>
            </a:r>
          </a:p>
          <a:p>
            <a:pPr algn="r" rtl="1"/>
            <a:r>
              <a:rPr lang="ar-SA" sz="1600" b="1" dirty="0"/>
              <a:t>أسر النظم ذات الصلة.</a:t>
            </a:r>
            <a:r>
              <a:rPr lang="ar-SA" sz="1600" dirty="0"/>
              <a:t> وينبغي أن التصميم المعماري تستفيد أنماط متكررة التي تصادف عادة في تصميم الأسر نظم مماثلة. في جوهرها، يجب أن يكون تصميم القدرة على إعادة بناء كتل المعمارية.</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7" name="Shape 287"/>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13</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288" name="Shape 288"/>
          <p:cNvSpPr txBox="1">
            <a:spLocks noGrp="1"/>
          </p:cNvSpPr>
          <p:nvPr>
            <p:ph type="title"/>
          </p:nvPr>
        </p:nvSpPr>
        <p:spPr>
          <a:xfrm>
            <a:off x="179512" y="260648"/>
            <a:ext cx="2844800" cy="63341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dirty="0">
                <a:solidFill>
                  <a:schemeClr val="dk2"/>
                </a:solidFill>
                <a:latin typeface="Helvetica Neue"/>
                <a:ea typeface="Helvetica Neue"/>
                <a:cs typeface="Helvetica Neue"/>
                <a:sym typeface="Helvetica Neue"/>
              </a:rPr>
              <a:t>Patterns</a:t>
            </a:r>
          </a:p>
        </p:txBody>
      </p:sp>
      <p:sp>
        <p:nvSpPr>
          <p:cNvPr id="289" name="Shape 289"/>
          <p:cNvSpPr txBox="1"/>
          <p:nvPr/>
        </p:nvSpPr>
        <p:spPr>
          <a:xfrm>
            <a:off x="8340" y="764704"/>
            <a:ext cx="8830860" cy="46323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1" u="none" strike="noStrike" cap="none" baseline="0" dirty="0">
                <a:solidFill>
                  <a:schemeClr val="dk1"/>
                </a:solidFill>
                <a:latin typeface="Arial"/>
                <a:ea typeface="Arial"/>
                <a:cs typeface="Arial"/>
                <a:sym typeface="Arial"/>
              </a:rPr>
              <a:t>Design Pattern Template</a:t>
            </a:r>
          </a:p>
          <a:p>
            <a:pPr marL="0" marR="0" lvl="0" indent="0" algn="l" rtl="0">
              <a:lnSpc>
                <a:spcPct val="100000"/>
              </a:lnSpc>
              <a:spcBef>
                <a:spcPts val="300"/>
              </a:spcBef>
              <a:spcAft>
                <a:spcPts val="0"/>
              </a:spcAft>
              <a:buClr>
                <a:schemeClr val="folHlink"/>
              </a:buClr>
              <a:buSzPct val="25000"/>
              <a:buFont typeface="Arial"/>
              <a:buNone/>
            </a:pPr>
            <a:r>
              <a:rPr lang="en-US" sz="1600" b="1" i="1" u="none" strike="noStrike" cap="none" baseline="0" dirty="0">
                <a:solidFill>
                  <a:schemeClr val="folHlink"/>
                </a:solidFill>
                <a:latin typeface="Arial"/>
                <a:ea typeface="Arial"/>
                <a:cs typeface="Arial"/>
                <a:sym typeface="Arial"/>
              </a:rPr>
              <a:t>Pattern name</a:t>
            </a:r>
            <a:r>
              <a:rPr lang="en-US" sz="1600" b="1" i="0" u="none" strike="noStrike" cap="none" baseline="0" dirty="0">
                <a:solidFill>
                  <a:schemeClr val="dk1"/>
                </a:solidFill>
                <a:latin typeface="Arial"/>
                <a:ea typeface="Arial"/>
                <a:cs typeface="Arial"/>
                <a:sym typeface="Arial"/>
              </a:rPr>
              <a:t>—describes the essence of the pattern in a short but expressive name </a:t>
            </a:r>
          </a:p>
          <a:p>
            <a:pPr marL="0" marR="0" lvl="0" indent="0" algn="l" rtl="0">
              <a:lnSpc>
                <a:spcPct val="100000"/>
              </a:lnSpc>
              <a:spcBef>
                <a:spcPts val="300"/>
              </a:spcBef>
              <a:spcAft>
                <a:spcPts val="0"/>
              </a:spcAft>
              <a:buClr>
                <a:schemeClr val="folHlink"/>
              </a:buClr>
              <a:buSzPct val="25000"/>
              <a:buFont typeface="Arial"/>
              <a:buNone/>
            </a:pPr>
            <a:r>
              <a:rPr lang="en-US" sz="1600" b="1" i="1" u="none" strike="noStrike" cap="none" baseline="0" dirty="0">
                <a:solidFill>
                  <a:schemeClr val="folHlink"/>
                </a:solidFill>
                <a:latin typeface="Arial"/>
                <a:ea typeface="Arial"/>
                <a:cs typeface="Arial"/>
                <a:sym typeface="Arial"/>
              </a:rPr>
              <a:t>Intent</a:t>
            </a:r>
            <a:r>
              <a:rPr lang="en-US" sz="1600" b="1" i="0" u="none" strike="noStrike" cap="none" baseline="0" dirty="0">
                <a:solidFill>
                  <a:schemeClr val="dk1"/>
                </a:solidFill>
                <a:latin typeface="Arial"/>
                <a:ea typeface="Arial"/>
                <a:cs typeface="Arial"/>
                <a:sym typeface="Arial"/>
              </a:rPr>
              <a:t>—describes the pattern and what it does</a:t>
            </a:r>
          </a:p>
          <a:p>
            <a:pPr marL="0" marR="0" lvl="0" indent="0" algn="l" rtl="0">
              <a:lnSpc>
                <a:spcPct val="100000"/>
              </a:lnSpc>
              <a:spcBef>
                <a:spcPts val="300"/>
              </a:spcBef>
              <a:spcAft>
                <a:spcPts val="0"/>
              </a:spcAft>
              <a:buClr>
                <a:schemeClr val="folHlink"/>
              </a:buClr>
              <a:buSzPct val="25000"/>
              <a:buFont typeface="Arial"/>
              <a:buNone/>
            </a:pPr>
            <a:r>
              <a:rPr lang="en-US" sz="1600" b="1" i="1" u="none" strike="noStrike" cap="none" baseline="0" dirty="0">
                <a:solidFill>
                  <a:schemeClr val="folHlink"/>
                </a:solidFill>
                <a:latin typeface="Arial"/>
                <a:ea typeface="Arial"/>
                <a:cs typeface="Arial"/>
                <a:sym typeface="Arial"/>
              </a:rPr>
              <a:t>Also-known-as</a:t>
            </a:r>
            <a:r>
              <a:rPr lang="en-US" sz="1600" b="1" i="0" u="none" strike="noStrike" cap="none" baseline="0" dirty="0">
                <a:solidFill>
                  <a:schemeClr val="dk1"/>
                </a:solidFill>
                <a:latin typeface="Arial"/>
                <a:ea typeface="Arial"/>
                <a:cs typeface="Arial"/>
                <a:sym typeface="Arial"/>
              </a:rPr>
              <a:t>—lists any synonyms for the pattern</a:t>
            </a:r>
          </a:p>
          <a:p>
            <a:pPr marL="0" marR="0" lvl="0" indent="0" algn="l" rtl="0">
              <a:lnSpc>
                <a:spcPct val="100000"/>
              </a:lnSpc>
              <a:spcBef>
                <a:spcPts val="300"/>
              </a:spcBef>
              <a:spcAft>
                <a:spcPts val="0"/>
              </a:spcAft>
              <a:buClr>
                <a:schemeClr val="folHlink"/>
              </a:buClr>
              <a:buSzPct val="25000"/>
              <a:buFont typeface="Arial"/>
              <a:buNone/>
            </a:pPr>
            <a:r>
              <a:rPr lang="en-US" sz="1600" b="1" i="1" u="none" strike="noStrike" cap="none" baseline="0" dirty="0">
                <a:solidFill>
                  <a:schemeClr val="folHlink"/>
                </a:solidFill>
                <a:latin typeface="Arial"/>
                <a:ea typeface="Arial"/>
                <a:cs typeface="Arial"/>
                <a:sym typeface="Arial"/>
              </a:rPr>
              <a:t>Motivation</a:t>
            </a:r>
            <a:r>
              <a:rPr lang="en-US" sz="1600" b="1" i="0" u="none" strike="noStrike" cap="none" baseline="0" dirty="0">
                <a:solidFill>
                  <a:schemeClr val="dk1"/>
                </a:solidFill>
                <a:latin typeface="Arial"/>
                <a:ea typeface="Arial"/>
                <a:cs typeface="Arial"/>
                <a:sym typeface="Arial"/>
              </a:rPr>
              <a:t>—provides an example of the problem </a:t>
            </a:r>
          </a:p>
          <a:p>
            <a:pPr marL="0" marR="0" lvl="0" indent="0" algn="l" rtl="0">
              <a:lnSpc>
                <a:spcPct val="100000"/>
              </a:lnSpc>
              <a:spcBef>
                <a:spcPts val="300"/>
              </a:spcBef>
              <a:spcAft>
                <a:spcPts val="0"/>
              </a:spcAft>
              <a:buClr>
                <a:schemeClr val="folHlink"/>
              </a:buClr>
              <a:buSzPct val="25000"/>
              <a:buFont typeface="Arial"/>
              <a:buNone/>
            </a:pPr>
            <a:r>
              <a:rPr lang="en-US" sz="1600" b="1" i="1" u="none" strike="noStrike" cap="none" baseline="0" dirty="0">
                <a:solidFill>
                  <a:schemeClr val="folHlink"/>
                </a:solidFill>
                <a:latin typeface="Arial"/>
                <a:ea typeface="Arial"/>
                <a:cs typeface="Arial"/>
                <a:sym typeface="Arial"/>
              </a:rPr>
              <a:t>Applicability</a:t>
            </a:r>
            <a:r>
              <a:rPr lang="en-US" sz="1600" b="1" i="0" u="none" strike="noStrike" cap="none" baseline="0" dirty="0">
                <a:solidFill>
                  <a:schemeClr val="dk1"/>
                </a:solidFill>
                <a:latin typeface="Arial"/>
                <a:ea typeface="Arial"/>
                <a:cs typeface="Arial"/>
                <a:sym typeface="Arial"/>
              </a:rPr>
              <a:t>—notes specific design situations in which the pattern is applicable</a:t>
            </a:r>
          </a:p>
          <a:p>
            <a:pPr marL="0" marR="0" lvl="0" indent="0" algn="l" rtl="0">
              <a:lnSpc>
                <a:spcPct val="100000"/>
              </a:lnSpc>
              <a:spcBef>
                <a:spcPts val="300"/>
              </a:spcBef>
              <a:spcAft>
                <a:spcPts val="0"/>
              </a:spcAft>
              <a:buClr>
                <a:schemeClr val="folHlink"/>
              </a:buClr>
              <a:buSzPct val="25000"/>
              <a:buFont typeface="Arial"/>
              <a:buNone/>
            </a:pPr>
            <a:r>
              <a:rPr lang="en-US" sz="1600" b="1" i="1" u="none" strike="noStrike" cap="none" baseline="0" dirty="0">
                <a:solidFill>
                  <a:schemeClr val="folHlink"/>
                </a:solidFill>
                <a:latin typeface="Arial"/>
                <a:ea typeface="Arial"/>
                <a:cs typeface="Arial"/>
                <a:sym typeface="Arial"/>
              </a:rPr>
              <a:t>Structure</a:t>
            </a:r>
            <a:r>
              <a:rPr lang="en-US" sz="1600" b="1" i="0" u="none" strike="noStrike" cap="none" baseline="0" dirty="0">
                <a:solidFill>
                  <a:schemeClr val="dk1"/>
                </a:solidFill>
                <a:latin typeface="Arial"/>
                <a:ea typeface="Arial"/>
                <a:cs typeface="Arial"/>
                <a:sym typeface="Arial"/>
              </a:rPr>
              <a:t>—describes the classes that are required to implement the pattern</a:t>
            </a:r>
          </a:p>
          <a:p>
            <a:pPr marL="0" marR="0" lvl="0" indent="0" algn="l" rtl="0">
              <a:lnSpc>
                <a:spcPct val="100000"/>
              </a:lnSpc>
              <a:spcBef>
                <a:spcPts val="300"/>
              </a:spcBef>
              <a:spcAft>
                <a:spcPts val="0"/>
              </a:spcAft>
              <a:buClr>
                <a:schemeClr val="folHlink"/>
              </a:buClr>
              <a:buSzPct val="25000"/>
              <a:buFont typeface="Arial"/>
              <a:buNone/>
            </a:pPr>
            <a:r>
              <a:rPr lang="en-US" sz="1600" b="1" i="1" u="none" strike="noStrike" cap="none" baseline="0" dirty="0">
                <a:solidFill>
                  <a:schemeClr val="folHlink"/>
                </a:solidFill>
                <a:latin typeface="Arial"/>
                <a:ea typeface="Arial"/>
                <a:cs typeface="Arial"/>
                <a:sym typeface="Arial"/>
              </a:rPr>
              <a:t>Participants</a:t>
            </a:r>
            <a:r>
              <a:rPr lang="en-US" sz="1600" b="1" i="0" u="none" strike="noStrike" cap="none" baseline="0" dirty="0">
                <a:solidFill>
                  <a:schemeClr val="dk1"/>
                </a:solidFill>
                <a:latin typeface="Arial"/>
                <a:ea typeface="Arial"/>
                <a:cs typeface="Arial"/>
                <a:sym typeface="Arial"/>
              </a:rPr>
              <a:t>—describes the responsibilities of the classes that are required to implement the pattern</a:t>
            </a:r>
          </a:p>
          <a:p>
            <a:pPr marL="0" marR="0" lvl="0" indent="0" algn="l" rtl="0">
              <a:lnSpc>
                <a:spcPct val="100000"/>
              </a:lnSpc>
              <a:spcBef>
                <a:spcPts val="300"/>
              </a:spcBef>
              <a:spcAft>
                <a:spcPts val="0"/>
              </a:spcAft>
              <a:buClr>
                <a:schemeClr val="folHlink"/>
              </a:buClr>
              <a:buSzPct val="25000"/>
              <a:buFont typeface="Arial"/>
              <a:buNone/>
            </a:pPr>
            <a:r>
              <a:rPr lang="en-US" sz="1600" b="1" i="1" u="none" strike="noStrike" cap="none" baseline="0" dirty="0">
                <a:solidFill>
                  <a:schemeClr val="folHlink"/>
                </a:solidFill>
                <a:latin typeface="Arial"/>
                <a:ea typeface="Arial"/>
                <a:cs typeface="Arial"/>
                <a:sym typeface="Arial"/>
              </a:rPr>
              <a:t>Collaborations</a:t>
            </a:r>
            <a:r>
              <a:rPr lang="en-US" sz="1600" b="1" i="0" u="none" strike="noStrike" cap="none" baseline="0" dirty="0">
                <a:solidFill>
                  <a:schemeClr val="dk1"/>
                </a:solidFill>
                <a:latin typeface="Arial"/>
                <a:ea typeface="Arial"/>
                <a:cs typeface="Arial"/>
                <a:sym typeface="Arial"/>
              </a:rPr>
              <a:t>—describes how the participants collaborate to carry out their responsibilities</a:t>
            </a:r>
          </a:p>
          <a:p>
            <a:pPr marL="0" marR="0" lvl="0" indent="0" algn="l" rtl="0">
              <a:lnSpc>
                <a:spcPct val="100000"/>
              </a:lnSpc>
              <a:spcBef>
                <a:spcPts val="300"/>
              </a:spcBef>
              <a:spcAft>
                <a:spcPts val="0"/>
              </a:spcAft>
              <a:buClr>
                <a:schemeClr val="folHlink"/>
              </a:buClr>
              <a:buSzPct val="25000"/>
              <a:buFont typeface="Arial"/>
              <a:buNone/>
            </a:pPr>
            <a:r>
              <a:rPr lang="en-US" sz="1600" b="1" i="1" u="none" strike="noStrike" cap="none" baseline="0" dirty="0">
                <a:solidFill>
                  <a:schemeClr val="folHlink"/>
                </a:solidFill>
                <a:latin typeface="Arial"/>
                <a:ea typeface="Arial"/>
                <a:cs typeface="Arial"/>
                <a:sym typeface="Arial"/>
              </a:rPr>
              <a:t>Consequences</a:t>
            </a:r>
            <a:r>
              <a:rPr lang="en-US" sz="1600" b="1" i="0" u="none" strike="noStrike" cap="none" baseline="0" dirty="0">
                <a:solidFill>
                  <a:schemeClr val="dk1"/>
                </a:solidFill>
                <a:latin typeface="Arial"/>
                <a:ea typeface="Arial"/>
                <a:cs typeface="Arial"/>
                <a:sym typeface="Arial"/>
              </a:rPr>
              <a:t>—describes the “design forces” that affect the pattern and the potential trade-offs that must be considered when the pattern is implemented</a:t>
            </a:r>
          </a:p>
          <a:p>
            <a:pPr marL="0" marR="0" lvl="0" indent="0" algn="l" rtl="0">
              <a:lnSpc>
                <a:spcPct val="100000"/>
              </a:lnSpc>
              <a:spcBef>
                <a:spcPts val="300"/>
              </a:spcBef>
              <a:spcAft>
                <a:spcPts val="0"/>
              </a:spcAft>
              <a:buClr>
                <a:schemeClr val="folHlink"/>
              </a:buClr>
              <a:buSzPct val="25000"/>
              <a:buFont typeface="Arial"/>
              <a:buNone/>
            </a:pPr>
            <a:r>
              <a:rPr lang="en-US" sz="1600" b="1" i="1" u="none" strike="noStrike" cap="none" baseline="0" dirty="0">
                <a:solidFill>
                  <a:schemeClr val="folHlink"/>
                </a:solidFill>
                <a:latin typeface="Arial"/>
                <a:ea typeface="Arial"/>
                <a:cs typeface="Arial"/>
                <a:sym typeface="Arial"/>
              </a:rPr>
              <a:t>Related patterns</a:t>
            </a:r>
            <a:r>
              <a:rPr lang="en-US" sz="1600" b="1" i="0" u="none" strike="noStrike" cap="none" baseline="0" dirty="0">
                <a:solidFill>
                  <a:schemeClr val="dk1"/>
                </a:solidFill>
                <a:latin typeface="Arial"/>
                <a:ea typeface="Arial"/>
                <a:cs typeface="Arial"/>
                <a:sym typeface="Arial"/>
              </a:rPr>
              <a:t>—cross-references related design patterns</a:t>
            </a:r>
          </a:p>
          <a:p>
            <a:pPr marL="0" marR="0" lvl="0" indent="0" algn="l" rtl="0">
              <a:lnSpc>
                <a:spcPct val="100000"/>
              </a:lnSpc>
              <a:spcBef>
                <a:spcPts val="0"/>
              </a:spcBef>
              <a:spcAft>
                <a:spcPts val="0"/>
              </a:spcAft>
              <a:buNone/>
            </a:pPr>
            <a:endParaRPr sz="1600" b="1" i="0" u="none" strike="noStrike" cap="none" baseline="0" dirty="0">
              <a:solidFill>
                <a:schemeClr val="dk1"/>
              </a:solidFill>
              <a:latin typeface="Arial"/>
              <a:ea typeface="Arial"/>
              <a:cs typeface="Arial"/>
              <a:sym typeface="Arial"/>
            </a:endParaRPr>
          </a:p>
        </p:txBody>
      </p:sp>
      <p:sp>
        <p:nvSpPr>
          <p:cNvPr id="2" name="مستطيل 1"/>
          <p:cNvSpPr/>
          <p:nvPr/>
        </p:nvSpPr>
        <p:spPr>
          <a:xfrm>
            <a:off x="8340" y="4149080"/>
            <a:ext cx="8987430" cy="2677656"/>
          </a:xfrm>
          <a:prstGeom prst="rect">
            <a:avLst/>
          </a:prstGeom>
        </p:spPr>
        <p:txBody>
          <a:bodyPr wrap="square">
            <a:spAutoFit/>
          </a:bodyPr>
          <a:lstStyle/>
          <a:p>
            <a:pPr algn="r" rtl="1"/>
            <a:r>
              <a:rPr lang="ar-SA" dirty="0"/>
              <a:t>أنماط</a:t>
            </a:r>
          </a:p>
          <a:p>
            <a:pPr algn="r" rtl="1"/>
            <a:r>
              <a:rPr lang="ar-SA" b="1" i="1" dirty="0"/>
              <a:t>تصميم قالب نمط</a:t>
            </a:r>
            <a:endParaRPr lang="ar-SA" dirty="0"/>
          </a:p>
          <a:p>
            <a:pPr algn="r" rtl="1"/>
            <a:r>
              <a:rPr lang="ar-SA" b="1" i="1" dirty="0"/>
              <a:t>اسم نمط</a:t>
            </a:r>
            <a:r>
              <a:rPr lang="ar-SA" dirty="0"/>
              <a:t> </a:t>
            </a:r>
            <a:r>
              <a:rPr lang="ar-SA" b="1" dirty="0"/>
              <a:t>-</a:t>
            </a:r>
            <a:r>
              <a:rPr lang="en-US" b="1" dirty="0"/>
              <a:t>describes </a:t>
            </a:r>
            <a:r>
              <a:rPr lang="ar-SA" b="1" dirty="0"/>
              <a:t>جوهر النمط في اسم قصيرة لكن معبرة</a:t>
            </a:r>
            <a:endParaRPr lang="ar-SA" dirty="0"/>
          </a:p>
          <a:p>
            <a:pPr algn="r" rtl="1"/>
            <a:r>
              <a:rPr lang="ar-SA" b="1" i="1" dirty="0"/>
              <a:t>القصد</a:t>
            </a:r>
            <a:r>
              <a:rPr lang="ar-SA" dirty="0"/>
              <a:t> </a:t>
            </a:r>
            <a:r>
              <a:rPr lang="ar-SA" b="1" dirty="0"/>
              <a:t>-</a:t>
            </a:r>
            <a:r>
              <a:rPr lang="en-US" b="1" dirty="0"/>
              <a:t>describes </a:t>
            </a:r>
            <a:r>
              <a:rPr lang="ar-SA" b="1" dirty="0"/>
              <a:t>نمط وماذا يفعل</a:t>
            </a:r>
            <a:endParaRPr lang="ar-SA" dirty="0"/>
          </a:p>
          <a:p>
            <a:pPr algn="r" rtl="1"/>
            <a:r>
              <a:rPr lang="ar-SA" b="1" i="1" dirty="0"/>
              <a:t>المعروف أيضا كما</a:t>
            </a:r>
            <a:r>
              <a:rPr lang="ar-SA" dirty="0"/>
              <a:t> </a:t>
            </a:r>
            <a:r>
              <a:rPr lang="ar-SA" b="1" dirty="0"/>
              <a:t>-</a:t>
            </a:r>
            <a:r>
              <a:rPr lang="en-US" b="1" dirty="0"/>
              <a:t>lists </a:t>
            </a:r>
            <a:r>
              <a:rPr lang="ar-SA" b="1" dirty="0"/>
              <a:t>أي مرادفات لنمط</a:t>
            </a:r>
            <a:endParaRPr lang="ar-SA" dirty="0"/>
          </a:p>
          <a:p>
            <a:pPr algn="r" rtl="1"/>
            <a:r>
              <a:rPr lang="ar-SA" b="1" i="1" dirty="0"/>
              <a:t>الدافع</a:t>
            </a:r>
            <a:r>
              <a:rPr lang="ar-SA" dirty="0"/>
              <a:t> </a:t>
            </a:r>
            <a:r>
              <a:rPr lang="ar-SA" b="1" dirty="0"/>
              <a:t>-</a:t>
            </a:r>
            <a:r>
              <a:rPr lang="en-US" b="1" dirty="0"/>
              <a:t>provides </a:t>
            </a:r>
            <a:r>
              <a:rPr lang="ar-SA" b="1" dirty="0"/>
              <a:t>مثال للمشكلة</a:t>
            </a:r>
            <a:endParaRPr lang="ar-SA" dirty="0"/>
          </a:p>
          <a:p>
            <a:pPr algn="r" rtl="1"/>
            <a:r>
              <a:rPr lang="ar-SA" b="1" i="1" dirty="0"/>
              <a:t>تطبيق</a:t>
            </a:r>
            <a:r>
              <a:rPr lang="ar-SA" dirty="0"/>
              <a:t> </a:t>
            </a:r>
            <a:r>
              <a:rPr lang="ar-SA" b="1" dirty="0"/>
              <a:t>-</a:t>
            </a:r>
            <a:r>
              <a:rPr lang="en-US" b="1" dirty="0"/>
              <a:t>notes </a:t>
            </a:r>
            <a:r>
              <a:rPr lang="ar-SA" b="1" dirty="0"/>
              <a:t>حالات التصميم المحددة التي نمط قابل للتطبيق</a:t>
            </a:r>
            <a:endParaRPr lang="ar-SA" dirty="0"/>
          </a:p>
          <a:p>
            <a:pPr algn="r" rtl="1"/>
            <a:r>
              <a:rPr lang="ar-SA" b="1" i="1" dirty="0"/>
              <a:t>هيكل</a:t>
            </a:r>
            <a:r>
              <a:rPr lang="ar-SA" dirty="0"/>
              <a:t> </a:t>
            </a:r>
            <a:r>
              <a:rPr lang="ar-SA" b="1" dirty="0"/>
              <a:t>-</a:t>
            </a:r>
            <a:r>
              <a:rPr lang="en-US" b="1" dirty="0"/>
              <a:t>describes </a:t>
            </a:r>
            <a:r>
              <a:rPr lang="ar-SA" b="1" dirty="0"/>
              <a:t>الطبقات المطلوبة لتنفيذ نمط</a:t>
            </a:r>
            <a:endParaRPr lang="ar-SA" dirty="0"/>
          </a:p>
          <a:p>
            <a:pPr algn="r" rtl="1"/>
            <a:r>
              <a:rPr lang="ar-SA" b="1" i="1" dirty="0"/>
              <a:t>المشاركون</a:t>
            </a:r>
            <a:r>
              <a:rPr lang="ar-SA" dirty="0"/>
              <a:t> </a:t>
            </a:r>
            <a:r>
              <a:rPr lang="ar-SA" b="1" dirty="0"/>
              <a:t>-</a:t>
            </a:r>
            <a:r>
              <a:rPr lang="en-US" b="1" dirty="0"/>
              <a:t>describes </a:t>
            </a:r>
            <a:r>
              <a:rPr lang="ar-SA" b="1" dirty="0"/>
              <a:t>مسؤوليات الطبقات المطلوبة لتنفيذ نمط</a:t>
            </a:r>
            <a:endParaRPr lang="ar-SA" dirty="0"/>
          </a:p>
          <a:p>
            <a:pPr algn="r" rtl="1"/>
            <a:r>
              <a:rPr lang="ar-SA" b="1" i="1" dirty="0"/>
              <a:t>التعاون</a:t>
            </a:r>
            <a:r>
              <a:rPr lang="ar-SA" dirty="0"/>
              <a:t> </a:t>
            </a:r>
            <a:r>
              <a:rPr lang="ar-SA" b="1" dirty="0"/>
              <a:t>-</a:t>
            </a:r>
            <a:r>
              <a:rPr lang="en-US" b="1" dirty="0"/>
              <a:t>describes </a:t>
            </a:r>
            <a:r>
              <a:rPr lang="ar-SA" b="1" dirty="0"/>
              <a:t>كيف يتعاون المشاركون إلى تحمل مسؤولياتهم</a:t>
            </a:r>
            <a:endParaRPr lang="ar-SA" dirty="0"/>
          </a:p>
          <a:p>
            <a:pPr algn="r" rtl="1"/>
            <a:r>
              <a:rPr lang="ar-SA" b="1" i="1" dirty="0"/>
              <a:t>عواقب</a:t>
            </a:r>
            <a:r>
              <a:rPr lang="ar-SA" dirty="0"/>
              <a:t> </a:t>
            </a:r>
            <a:r>
              <a:rPr lang="ar-SA" b="1" dirty="0"/>
              <a:t>-</a:t>
            </a:r>
            <a:r>
              <a:rPr lang="en-US" b="1" dirty="0"/>
              <a:t>describes "</a:t>
            </a:r>
            <a:r>
              <a:rPr lang="ar-SA" b="1" dirty="0"/>
              <a:t>قوات التصميم" التي تؤثر على نمط والمقايضات المحتملة التي يجب مراعاتها عند تنفيذ نمط</a:t>
            </a:r>
            <a:endParaRPr lang="ar-SA" dirty="0"/>
          </a:p>
          <a:p>
            <a:pPr algn="r" rtl="1"/>
            <a:r>
              <a:rPr lang="ar-SA" b="1" i="1" dirty="0"/>
              <a:t>الأنماط المتعلقة</a:t>
            </a:r>
            <a:r>
              <a:rPr lang="ar-SA" dirty="0"/>
              <a:t> </a:t>
            </a:r>
            <a:r>
              <a:rPr lang="ar-SA" b="1" dirty="0"/>
              <a:t>-</a:t>
            </a:r>
            <a:r>
              <a:rPr lang="en-US" b="1" dirty="0"/>
              <a:t>cross </a:t>
            </a:r>
            <a:r>
              <a:rPr lang="ar-SA" b="1" dirty="0"/>
              <a:t>المراجع المتعلقة أنماط التصميم</a:t>
            </a:r>
            <a:endParaRPr lang="ar-SA" dirty="0"/>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5" name="Shape 295"/>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14</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296" name="Shape 296"/>
          <p:cNvSpPr txBox="1">
            <a:spLocks noGrp="1"/>
          </p:cNvSpPr>
          <p:nvPr>
            <p:ph type="title"/>
          </p:nvPr>
        </p:nvSpPr>
        <p:spPr>
          <a:xfrm>
            <a:off x="0" y="116632"/>
            <a:ext cx="6705599" cy="63341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dirty="0">
                <a:solidFill>
                  <a:schemeClr val="dk2"/>
                </a:solidFill>
                <a:latin typeface="Helvetica Neue"/>
                <a:ea typeface="Helvetica Neue"/>
                <a:cs typeface="Helvetica Neue"/>
                <a:sym typeface="Helvetica Neue"/>
              </a:rPr>
              <a:t>Separation of Concerns</a:t>
            </a:r>
          </a:p>
        </p:txBody>
      </p:sp>
      <p:sp>
        <p:nvSpPr>
          <p:cNvPr id="297" name="Shape 297"/>
          <p:cNvSpPr txBox="1">
            <a:spLocks noGrp="1"/>
          </p:cNvSpPr>
          <p:nvPr>
            <p:ph idx="1"/>
          </p:nvPr>
        </p:nvSpPr>
        <p:spPr>
          <a:xfrm>
            <a:off x="0" y="764704"/>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75000"/>
              <a:buFont typeface="Noto Symbol"/>
              <a:buChar char="■"/>
            </a:pPr>
            <a:r>
              <a:rPr lang="en-US" sz="2400" b="0" i="0" u="none" strike="noStrike" cap="none" baseline="0" dirty="0">
                <a:solidFill>
                  <a:schemeClr val="dk1"/>
                </a:solidFill>
                <a:latin typeface="Quattrocento"/>
                <a:ea typeface="Quattrocento"/>
                <a:cs typeface="Quattrocento"/>
                <a:sym typeface="Quattrocento"/>
              </a:rPr>
              <a:t>Any complex problem can be more easily handled if it is subdivided into pieces that can each be solved and/or optimized independently</a:t>
            </a:r>
          </a:p>
          <a:p>
            <a:pPr marL="342900" marR="0" lvl="0" indent="-342900" algn="l" rtl="0">
              <a:lnSpc>
                <a:spcPct val="100000"/>
              </a:lnSpc>
              <a:spcBef>
                <a:spcPts val="1200"/>
              </a:spcBef>
              <a:spcAft>
                <a:spcPts val="0"/>
              </a:spcAft>
              <a:buClr>
                <a:schemeClr val="folHlink"/>
              </a:buClr>
              <a:buSzPct val="75000"/>
              <a:buFont typeface="Noto Symbol"/>
              <a:buChar char="■"/>
            </a:pPr>
            <a:r>
              <a:rPr lang="en-US" sz="2400" b="0" i="0" u="none" strike="noStrike" cap="none" baseline="0" dirty="0">
                <a:solidFill>
                  <a:schemeClr val="dk1"/>
                </a:solidFill>
                <a:latin typeface="Quattrocento"/>
                <a:ea typeface="Quattrocento"/>
                <a:cs typeface="Quattrocento"/>
                <a:sym typeface="Quattrocento"/>
              </a:rPr>
              <a:t>A </a:t>
            </a:r>
            <a:r>
              <a:rPr lang="en-US" sz="2400" b="0" i="1" u="none" strike="noStrike" cap="none" baseline="0" dirty="0">
                <a:solidFill>
                  <a:schemeClr val="folHlink"/>
                </a:solidFill>
                <a:latin typeface="Quattrocento"/>
                <a:ea typeface="Quattrocento"/>
                <a:cs typeface="Quattrocento"/>
                <a:sym typeface="Quattrocento"/>
              </a:rPr>
              <a:t>concern</a:t>
            </a:r>
            <a:r>
              <a:rPr lang="en-US" sz="2400" b="0" i="0" u="none" strike="noStrike" cap="none" baseline="0" dirty="0">
                <a:solidFill>
                  <a:schemeClr val="dk1"/>
                </a:solidFill>
                <a:latin typeface="Quattrocento"/>
                <a:ea typeface="Quattrocento"/>
                <a:cs typeface="Quattrocento"/>
                <a:sym typeface="Quattrocento"/>
              </a:rPr>
              <a:t> is a feature or behavior that is specified as part of the requirements model for the software</a:t>
            </a:r>
          </a:p>
          <a:p>
            <a:pPr marL="342900" marR="0" lvl="0" indent="-342900" algn="l" rtl="0">
              <a:lnSpc>
                <a:spcPct val="100000"/>
              </a:lnSpc>
              <a:spcBef>
                <a:spcPts val="1200"/>
              </a:spcBef>
              <a:spcAft>
                <a:spcPts val="0"/>
              </a:spcAft>
              <a:buClr>
                <a:schemeClr val="folHlink"/>
              </a:buClr>
              <a:buSzPct val="75000"/>
              <a:buFont typeface="Noto Symbol"/>
              <a:buChar char="■"/>
            </a:pPr>
            <a:r>
              <a:rPr lang="en-US" sz="2400" b="0" i="0" u="none" strike="noStrike" cap="none" baseline="0" dirty="0">
                <a:solidFill>
                  <a:schemeClr val="dk1"/>
                </a:solidFill>
                <a:latin typeface="Quattrocento"/>
                <a:ea typeface="Quattrocento"/>
                <a:cs typeface="Quattrocento"/>
                <a:sym typeface="Quattrocento"/>
              </a:rPr>
              <a:t>By separating concerns into smaller, and therefore more manageable pieces, a problem takes less effort and time to solve.</a:t>
            </a:r>
          </a:p>
        </p:txBody>
      </p:sp>
      <p:sp>
        <p:nvSpPr>
          <p:cNvPr id="2" name="مستطيل 1"/>
          <p:cNvSpPr/>
          <p:nvPr/>
        </p:nvSpPr>
        <p:spPr>
          <a:xfrm>
            <a:off x="899592" y="4365104"/>
            <a:ext cx="8028384" cy="1754326"/>
          </a:xfrm>
          <a:prstGeom prst="rect">
            <a:avLst/>
          </a:prstGeom>
        </p:spPr>
        <p:txBody>
          <a:bodyPr wrap="square">
            <a:spAutoFit/>
          </a:bodyPr>
          <a:lstStyle/>
          <a:p>
            <a:pPr algn="r" rtl="1"/>
            <a:r>
              <a:rPr lang="ar-SA" sz="1800" dirty="0"/>
              <a:t>فصل القلق</a:t>
            </a:r>
            <a:endParaRPr lang="ar-SA" sz="1000" dirty="0"/>
          </a:p>
          <a:p>
            <a:pPr lvl="1" algn="r" rtl="1"/>
            <a:r>
              <a:rPr lang="ar-SA" sz="1800" dirty="0"/>
              <a:t>يمكن التعامل معها أي مشكلة معقدة بسهولة أكبر إذا تم تقسيمها إربا التي يمكن أن تحل كل و / أو الأمثل مستقلة</a:t>
            </a:r>
            <a:endParaRPr lang="ar-SA" sz="1100" dirty="0"/>
          </a:p>
          <a:p>
            <a:pPr lvl="1" algn="r" rtl="1"/>
            <a:r>
              <a:rPr lang="ar-SA" sz="1800" dirty="0"/>
              <a:t>والقلق</a:t>
            </a:r>
            <a:r>
              <a:rPr lang="ar-SA" sz="1800" i="1" dirty="0"/>
              <a:t> هو</a:t>
            </a:r>
            <a:r>
              <a:rPr lang="ar-SA" sz="1100" dirty="0"/>
              <a:t> </a:t>
            </a:r>
            <a:r>
              <a:rPr lang="ar-SA" sz="1800" dirty="0"/>
              <a:t>سمة أو السلوك الذي تم تحديده كجزء من نموذج متطلبات البرنامج</a:t>
            </a:r>
            <a:endParaRPr lang="ar-SA" sz="1100" dirty="0"/>
          </a:p>
          <a:p>
            <a:pPr lvl="1" algn="r" rtl="1"/>
            <a:r>
              <a:rPr lang="ar-SA" sz="1800" dirty="0"/>
              <a:t>عن طريق فصل المخاوف إلى أصغر، وقطع بالتالي أكثر قابلية للإدارة، وهي مشكلة يأخذ أقل جهد والوقت لحلها.</a:t>
            </a:r>
            <a:endParaRPr lang="ar-SA" sz="1100" dirty="0"/>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3" name="Shape 303"/>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15</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304" name="Shape 304"/>
          <p:cNvSpPr txBox="1">
            <a:spLocks noGrp="1"/>
          </p:cNvSpPr>
          <p:nvPr>
            <p:ph type="title"/>
          </p:nvPr>
        </p:nvSpPr>
        <p:spPr>
          <a:xfrm>
            <a:off x="31457" y="-315416"/>
            <a:ext cx="8229600" cy="11430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dirty="0">
                <a:solidFill>
                  <a:schemeClr val="dk2"/>
                </a:solidFill>
                <a:latin typeface="Helvetica Neue"/>
                <a:ea typeface="Helvetica Neue"/>
                <a:cs typeface="Helvetica Neue"/>
                <a:sym typeface="Helvetica Neue"/>
              </a:rPr>
              <a:t>Modularity</a:t>
            </a:r>
          </a:p>
        </p:txBody>
      </p:sp>
      <p:sp>
        <p:nvSpPr>
          <p:cNvPr id="305" name="Shape 305"/>
          <p:cNvSpPr txBox="1">
            <a:spLocks noGrp="1"/>
          </p:cNvSpPr>
          <p:nvPr>
            <p:ph idx="1"/>
          </p:nvPr>
        </p:nvSpPr>
        <p:spPr>
          <a:xfrm>
            <a:off x="12149" y="692696"/>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75000"/>
              <a:buFont typeface="Noto Symbol"/>
              <a:buChar char="■"/>
            </a:pPr>
            <a:r>
              <a:rPr lang="en-US" sz="2000" b="0" i="0" u="none" strike="noStrike" cap="none" baseline="0" dirty="0">
                <a:solidFill>
                  <a:schemeClr val="dk1"/>
                </a:solidFill>
                <a:latin typeface="Quattrocento"/>
                <a:ea typeface="Quattrocento"/>
                <a:cs typeface="Quattrocento"/>
                <a:sym typeface="Quattrocento"/>
              </a:rPr>
              <a:t>"modularity is the single attribute of software that allows a program to be intellectually manageable" [Mye78]. </a:t>
            </a:r>
          </a:p>
          <a:p>
            <a:pPr marL="342900" marR="0" lvl="0" indent="-342900" algn="l" rtl="0">
              <a:lnSpc>
                <a:spcPct val="100000"/>
              </a:lnSpc>
              <a:spcBef>
                <a:spcPts val="300"/>
              </a:spcBef>
              <a:spcAft>
                <a:spcPts val="0"/>
              </a:spcAft>
              <a:buClr>
                <a:schemeClr val="folHlink"/>
              </a:buClr>
              <a:buSzPct val="75000"/>
              <a:buFont typeface="Noto Symbol"/>
              <a:buChar char="■"/>
            </a:pPr>
            <a:r>
              <a:rPr lang="en-US" sz="2000" b="0" i="0" u="none" strike="noStrike" cap="none" baseline="0" dirty="0">
                <a:solidFill>
                  <a:schemeClr val="dk1"/>
                </a:solidFill>
                <a:latin typeface="Quattrocento"/>
                <a:ea typeface="Quattrocento"/>
                <a:cs typeface="Quattrocento"/>
                <a:sym typeface="Quattrocento"/>
              </a:rPr>
              <a:t>Monolithic software (i.e., a large program composed of a single module) cannot be easily grasped by a software engineer. </a:t>
            </a:r>
          </a:p>
          <a:p>
            <a:pPr marL="742950" marR="0" lvl="1" indent="-285750" algn="l" rtl="0">
              <a:lnSpc>
                <a:spcPct val="100000"/>
              </a:lnSpc>
              <a:spcBef>
                <a:spcPts val="300"/>
              </a:spcBef>
              <a:spcAft>
                <a:spcPts val="0"/>
              </a:spcAft>
              <a:buClr>
                <a:schemeClr val="folHlink"/>
              </a:buClr>
              <a:buSzPct val="70000"/>
              <a:buFont typeface="Noto Symbol"/>
              <a:buChar char="■"/>
            </a:pPr>
            <a:r>
              <a:rPr lang="en-US" sz="1800" b="0" i="0" u="none" strike="noStrike" cap="none" baseline="0" dirty="0">
                <a:solidFill>
                  <a:schemeClr val="dk1"/>
                </a:solidFill>
                <a:latin typeface="Quattrocento"/>
                <a:ea typeface="Quattrocento"/>
                <a:cs typeface="Quattrocento"/>
                <a:sym typeface="Quattrocento"/>
              </a:rPr>
              <a:t>The number of control paths, span of reference, number of variables, and overall complexity would make understanding close to impossible. </a:t>
            </a:r>
          </a:p>
          <a:p>
            <a:pPr marL="342900" marR="0" lvl="0" indent="-342900" algn="l" rtl="0">
              <a:lnSpc>
                <a:spcPct val="100000"/>
              </a:lnSpc>
              <a:spcBef>
                <a:spcPts val="300"/>
              </a:spcBef>
              <a:spcAft>
                <a:spcPts val="0"/>
              </a:spcAft>
              <a:buClr>
                <a:schemeClr val="folHlink"/>
              </a:buClr>
              <a:buSzPct val="75000"/>
              <a:buFont typeface="Noto Symbol"/>
              <a:buChar char="■"/>
            </a:pPr>
            <a:r>
              <a:rPr lang="en-US" sz="2000" b="0" i="0" u="none" strike="noStrike" cap="none" baseline="0" dirty="0">
                <a:solidFill>
                  <a:schemeClr val="dk1"/>
                </a:solidFill>
                <a:latin typeface="Quattrocento"/>
                <a:ea typeface="Quattrocento"/>
                <a:cs typeface="Quattrocento"/>
                <a:sym typeface="Quattrocento"/>
              </a:rPr>
              <a:t>In almost all instances, you should break the design into many modules, hoping to make understanding easier and as a consequence, reduce the cost required to build the software.</a:t>
            </a:r>
          </a:p>
        </p:txBody>
      </p:sp>
      <p:sp>
        <p:nvSpPr>
          <p:cNvPr id="2" name="مستطيل 1"/>
          <p:cNvSpPr/>
          <p:nvPr/>
        </p:nvSpPr>
        <p:spPr>
          <a:xfrm>
            <a:off x="539552" y="4424203"/>
            <a:ext cx="8460432" cy="2031325"/>
          </a:xfrm>
          <a:prstGeom prst="rect">
            <a:avLst/>
          </a:prstGeom>
        </p:spPr>
        <p:txBody>
          <a:bodyPr wrap="square">
            <a:spAutoFit/>
          </a:bodyPr>
          <a:lstStyle/>
          <a:p>
            <a:pPr algn="r" rtl="1"/>
            <a:r>
              <a:rPr lang="ar-SA" sz="1800" dirty="0"/>
              <a:t>نمطية</a:t>
            </a:r>
            <a:endParaRPr lang="ar-SA" sz="1000" dirty="0"/>
          </a:p>
          <a:p>
            <a:pPr lvl="1" algn="r" rtl="1"/>
            <a:r>
              <a:rPr lang="ar-SA" sz="1800" dirty="0"/>
              <a:t>"نمطية هو سمة واحدة من البرمجيات التي تسمح للبرنامج أن يكون التحكم فيها فكريا" </a:t>
            </a:r>
            <a:endParaRPr lang="ar-SA" sz="1800" dirty="0" smtClean="0"/>
          </a:p>
          <a:p>
            <a:pPr lvl="1" algn="r" rtl="1"/>
            <a:r>
              <a:rPr lang="ar-SA" sz="1800" dirty="0" smtClean="0"/>
              <a:t>برنامج </a:t>
            </a:r>
            <a:r>
              <a:rPr lang="ar-SA" sz="1800" dirty="0"/>
              <a:t>متجانسة (أي برنامج كبير يتكون من وحدة واحدة) لا يمكن اغتنامها بسهولة من قبل مهندس البرمجيات.</a:t>
            </a:r>
            <a:endParaRPr lang="ar-SA" sz="1200" dirty="0"/>
          </a:p>
          <a:p>
            <a:pPr lvl="2" algn="r" rtl="1"/>
            <a:r>
              <a:rPr lang="ar-SA" sz="1800" dirty="0"/>
              <a:t>وسيكون عدد من المسارات السيطرة، ومدى مرجعية، وعدد من المتغيرات، وتعقيد الشامل يجعل التفاهم شبه مستحيلة.</a:t>
            </a:r>
            <a:endParaRPr lang="ar-SA" dirty="0"/>
          </a:p>
          <a:p>
            <a:pPr lvl="1" algn="r" rtl="1"/>
            <a:r>
              <a:rPr lang="ar-SA" sz="1800" dirty="0"/>
              <a:t>في جميع الحالات تقريبا، يجب كسر التصميم في العديد من الوحدات، على أمل أن يجعل من الأسهل فهم ونتيجة لذلك، والحد من التكاليف اللازمة لبناء البرمجيات.</a:t>
            </a:r>
            <a:endParaRPr lang="ar-SA" sz="1200" dirty="0"/>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1" name="Shape 311"/>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16</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312" name="Shape 312"/>
          <p:cNvSpPr txBox="1">
            <a:spLocks noGrp="1"/>
          </p:cNvSpPr>
          <p:nvPr>
            <p:ph type="title"/>
          </p:nvPr>
        </p:nvSpPr>
        <p:spPr>
          <a:xfrm>
            <a:off x="336890" y="332656"/>
            <a:ext cx="7965733" cy="660400"/>
          </a:xfrm>
          <a:prstGeom prst="rect">
            <a:avLst/>
          </a:prstGeom>
          <a:noFill/>
          <a:ln>
            <a:noFill/>
          </a:ln>
        </p:spPr>
        <p:txBody>
          <a:bodyPr lIns="63500" tIns="25400" rIns="63500" bIns="25400" anchor="t"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dirty="0">
                <a:solidFill>
                  <a:schemeClr val="dk2"/>
                </a:solidFill>
                <a:latin typeface="Helvetica Neue"/>
                <a:ea typeface="Helvetica Neue"/>
                <a:cs typeface="Helvetica Neue"/>
                <a:sym typeface="Helvetica Neue"/>
              </a:rPr>
              <a:t>Modularity: Trade-offs</a:t>
            </a:r>
          </a:p>
        </p:txBody>
      </p:sp>
      <p:sp>
        <p:nvSpPr>
          <p:cNvPr id="313" name="Shape 313"/>
          <p:cNvSpPr txBox="1"/>
          <p:nvPr/>
        </p:nvSpPr>
        <p:spPr>
          <a:xfrm>
            <a:off x="2117725" y="1828800"/>
            <a:ext cx="4908550" cy="393700"/>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2000" b="1" i="1" u="none" strike="noStrike" cap="none" baseline="0" dirty="0">
                <a:solidFill>
                  <a:schemeClr val="dk1"/>
                </a:solidFill>
                <a:latin typeface="Helvetica Neue"/>
                <a:ea typeface="Helvetica Neue"/>
                <a:cs typeface="Helvetica Neue"/>
                <a:sym typeface="Helvetica Neue"/>
              </a:rPr>
              <a:t>What is the "right" number of modules </a:t>
            </a:r>
          </a:p>
        </p:txBody>
      </p:sp>
      <p:sp>
        <p:nvSpPr>
          <p:cNvPr id="314" name="Shape 314"/>
          <p:cNvSpPr txBox="1"/>
          <p:nvPr/>
        </p:nvSpPr>
        <p:spPr>
          <a:xfrm>
            <a:off x="2117725" y="2146300"/>
            <a:ext cx="3906836" cy="393700"/>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2000" b="1" i="1" u="none" strike="noStrike" cap="none" baseline="0">
                <a:solidFill>
                  <a:schemeClr val="dk1"/>
                </a:solidFill>
                <a:latin typeface="Helvetica Neue"/>
                <a:ea typeface="Helvetica Neue"/>
                <a:cs typeface="Helvetica Neue"/>
                <a:sym typeface="Helvetica Neue"/>
              </a:rPr>
              <a:t>for a specific software design?</a:t>
            </a:r>
          </a:p>
        </p:txBody>
      </p:sp>
      <p:sp>
        <p:nvSpPr>
          <p:cNvPr id="315" name="Shape 315"/>
          <p:cNvSpPr txBox="1"/>
          <p:nvPr/>
        </p:nvSpPr>
        <p:spPr>
          <a:xfrm>
            <a:off x="2590800" y="5867400"/>
            <a:ext cx="1704974" cy="577850"/>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600" b="1" i="0" u="none" strike="noStrike" cap="none" baseline="0">
                <a:solidFill>
                  <a:schemeClr val="dk1"/>
                </a:solidFill>
                <a:latin typeface="Helvetica Neue"/>
                <a:ea typeface="Helvetica Neue"/>
                <a:cs typeface="Helvetica Neue"/>
                <a:sym typeface="Helvetica Neue"/>
              </a:rPr>
              <a:t>optimal number</a:t>
            </a:r>
          </a:p>
          <a:p>
            <a:pPr marL="0" marR="0" lvl="0" indent="0" algn="l" rtl="0">
              <a:lnSpc>
                <a:spcPct val="100000"/>
              </a:lnSpc>
              <a:spcBef>
                <a:spcPts val="0"/>
              </a:spcBef>
              <a:spcAft>
                <a:spcPts val="0"/>
              </a:spcAft>
              <a:buNone/>
            </a:pPr>
            <a:endParaRPr sz="1600" b="1" i="0" u="none" strike="noStrike" cap="none" baseline="0">
              <a:solidFill>
                <a:schemeClr val="dk1"/>
              </a:solidFill>
              <a:latin typeface="Helvetica Neue"/>
              <a:ea typeface="Helvetica Neue"/>
              <a:cs typeface="Helvetica Neue"/>
              <a:sym typeface="Helvetica Neue"/>
            </a:endParaRPr>
          </a:p>
        </p:txBody>
      </p:sp>
      <p:sp>
        <p:nvSpPr>
          <p:cNvPr id="316" name="Shape 316"/>
          <p:cNvSpPr txBox="1"/>
          <p:nvPr/>
        </p:nvSpPr>
        <p:spPr>
          <a:xfrm>
            <a:off x="2339752" y="6347792"/>
            <a:ext cx="1857374" cy="609600"/>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600" b="1" i="0" u="none" strike="noStrike" cap="none" baseline="0">
                <a:solidFill>
                  <a:schemeClr val="dk1"/>
                </a:solidFill>
                <a:latin typeface="Helvetica Neue"/>
                <a:ea typeface="Helvetica Neue"/>
                <a:cs typeface="Helvetica Neue"/>
                <a:sym typeface="Helvetica Neue"/>
              </a:rPr>
              <a:t>   of modules</a:t>
            </a:r>
          </a:p>
        </p:txBody>
      </p:sp>
      <p:sp>
        <p:nvSpPr>
          <p:cNvPr id="317" name="Shape 317"/>
          <p:cNvSpPr txBox="1"/>
          <p:nvPr/>
        </p:nvSpPr>
        <p:spPr>
          <a:xfrm>
            <a:off x="3506787" y="3192461"/>
            <a:ext cx="279399" cy="2359025"/>
          </a:xfrm>
          <a:prstGeom prst="rect">
            <a:avLst/>
          </a:prstGeom>
          <a:solidFill>
            <a:schemeClr val="accent2"/>
          </a:solid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18" name="Shape 318"/>
          <p:cNvSpPr txBox="1"/>
          <p:nvPr/>
        </p:nvSpPr>
        <p:spPr>
          <a:xfrm>
            <a:off x="3494087" y="3179761"/>
            <a:ext cx="304799" cy="2384424"/>
          </a:xfrm>
          <a:prstGeom prst="rect">
            <a:avLst/>
          </a:prstGeom>
          <a:no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19" name="Shape 319"/>
          <p:cNvSpPr txBox="1"/>
          <p:nvPr/>
        </p:nvSpPr>
        <p:spPr>
          <a:xfrm>
            <a:off x="3506787" y="5592762"/>
            <a:ext cx="279399" cy="123824"/>
          </a:xfrm>
          <a:prstGeom prst="rect">
            <a:avLst/>
          </a:prstGeom>
          <a:solidFill>
            <a:srgbClr val="F76681"/>
          </a:solid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20" name="Shape 320"/>
          <p:cNvSpPr txBox="1"/>
          <p:nvPr/>
        </p:nvSpPr>
        <p:spPr>
          <a:xfrm>
            <a:off x="3494087" y="5580062"/>
            <a:ext cx="304799" cy="149225"/>
          </a:xfrm>
          <a:prstGeom prst="rect">
            <a:avLst/>
          </a:prstGeom>
          <a:solidFill>
            <a:schemeClr val="folHlink"/>
          </a:solid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21" name="Shape 321"/>
          <p:cNvSpPr txBox="1"/>
          <p:nvPr/>
        </p:nvSpPr>
        <p:spPr>
          <a:xfrm>
            <a:off x="3824287" y="5503862"/>
            <a:ext cx="279399" cy="212724"/>
          </a:xfrm>
          <a:prstGeom prst="rect">
            <a:avLst/>
          </a:prstGeom>
          <a:solidFill>
            <a:schemeClr val="folHlink"/>
          </a:solid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22" name="Shape 322"/>
          <p:cNvSpPr txBox="1"/>
          <p:nvPr/>
        </p:nvSpPr>
        <p:spPr>
          <a:xfrm>
            <a:off x="3811587" y="5491162"/>
            <a:ext cx="304799" cy="238124"/>
          </a:xfrm>
          <a:prstGeom prst="rect">
            <a:avLst/>
          </a:prstGeom>
          <a:no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23" name="Shape 323"/>
          <p:cNvSpPr txBox="1"/>
          <p:nvPr/>
        </p:nvSpPr>
        <p:spPr>
          <a:xfrm>
            <a:off x="3824287" y="3421062"/>
            <a:ext cx="279399" cy="2041524"/>
          </a:xfrm>
          <a:prstGeom prst="rect">
            <a:avLst/>
          </a:prstGeom>
          <a:solidFill>
            <a:schemeClr val="accent2"/>
          </a:solid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24" name="Shape 324"/>
          <p:cNvSpPr txBox="1"/>
          <p:nvPr/>
        </p:nvSpPr>
        <p:spPr>
          <a:xfrm>
            <a:off x="3811587" y="3408362"/>
            <a:ext cx="304799" cy="2066924"/>
          </a:xfrm>
          <a:prstGeom prst="rect">
            <a:avLst/>
          </a:prstGeom>
          <a:no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25" name="Shape 325"/>
          <p:cNvSpPr txBox="1"/>
          <p:nvPr/>
        </p:nvSpPr>
        <p:spPr>
          <a:xfrm>
            <a:off x="4141787" y="5389562"/>
            <a:ext cx="279399" cy="327025"/>
          </a:xfrm>
          <a:prstGeom prst="rect">
            <a:avLst/>
          </a:prstGeom>
          <a:solidFill>
            <a:schemeClr val="folHlink"/>
          </a:solid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26" name="Shape 326"/>
          <p:cNvSpPr txBox="1"/>
          <p:nvPr/>
        </p:nvSpPr>
        <p:spPr>
          <a:xfrm>
            <a:off x="4129087" y="5376862"/>
            <a:ext cx="304799" cy="352425"/>
          </a:xfrm>
          <a:prstGeom prst="rect">
            <a:avLst/>
          </a:prstGeom>
          <a:no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27" name="Shape 327"/>
          <p:cNvSpPr txBox="1"/>
          <p:nvPr/>
        </p:nvSpPr>
        <p:spPr>
          <a:xfrm>
            <a:off x="4141787" y="3613150"/>
            <a:ext cx="279399" cy="1735136"/>
          </a:xfrm>
          <a:prstGeom prst="rect">
            <a:avLst/>
          </a:prstGeom>
          <a:solidFill>
            <a:schemeClr val="accent2"/>
          </a:solid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28" name="Shape 328"/>
          <p:cNvSpPr txBox="1"/>
          <p:nvPr/>
        </p:nvSpPr>
        <p:spPr>
          <a:xfrm>
            <a:off x="4129087" y="3598862"/>
            <a:ext cx="304799" cy="1762124"/>
          </a:xfrm>
          <a:prstGeom prst="rect">
            <a:avLst/>
          </a:prstGeom>
          <a:no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29" name="Shape 329"/>
          <p:cNvSpPr txBox="1"/>
          <p:nvPr/>
        </p:nvSpPr>
        <p:spPr>
          <a:xfrm>
            <a:off x="4459287" y="5275262"/>
            <a:ext cx="266699" cy="441324"/>
          </a:xfrm>
          <a:prstGeom prst="rect">
            <a:avLst/>
          </a:prstGeom>
          <a:solidFill>
            <a:schemeClr val="folHlink"/>
          </a:solid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30" name="Shape 330"/>
          <p:cNvSpPr txBox="1"/>
          <p:nvPr/>
        </p:nvSpPr>
        <p:spPr>
          <a:xfrm>
            <a:off x="4446587" y="5262562"/>
            <a:ext cx="292100" cy="466725"/>
          </a:xfrm>
          <a:prstGeom prst="rect">
            <a:avLst/>
          </a:prstGeom>
          <a:no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31" name="Shape 331"/>
          <p:cNvSpPr txBox="1"/>
          <p:nvPr/>
        </p:nvSpPr>
        <p:spPr>
          <a:xfrm>
            <a:off x="4459287" y="3789362"/>
            <a:ext cx="266699" cy="1444624"/>
          </a:xfrm>
          <a:prstGeom prst="rect">
            <a:avLst/>
          </a:prstGeom>
          <a:solidFill>
            <a:schemeClr val="accent2"/>
          </a:solid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32" name="Shape 332"/>
          <p:cNvSpPr txBox="1"/>
          <p:nvPr/>
        </p:nvSpPr>
        <p:spPr>
          <a:xfrm>
            <a:off x="4446587" y="3776662"/>
            <a:ext cx="292100" cy="1470024"/>
          </a:xfrm>
          <a:prstGeom prst="rect">
            <a:avLst/>
          </a:prstGeom>
          <a:no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33" name="Shape 333"/>
          <p:cNvSpPr txBox="1"/>
          <p:nvPr/>
        </p:nvSpPr>
        <p:spPr>
          <a:xfrm>
            <a:off x="4764087" y="5160962"/>
            <a:ext cx="279399" cy="555625"/>
          </a:xfrm>
          <a:prstGeom prst="rect">
            <a:avLst/>
          </a:prstGeom>
          <a:solidFill>
            <a:schemeClr val="folHlink"/>
          </a:solid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34" name="Shape 334"/>
          <p:cNvSpPr txBox="1"/>
          <p:nvPr/>
        </p:nvSpPr>
        <p:spPr>
          <a:xfrm>
            <a:off x="4751387" y="5148262"/>
            <a:ext cx="304799" cy="581024"/>
          </a:xfrm>
          <a:prstGeom prst="rect">
            <a:avLst/>
          </a:prstGeom>
          <a:no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35" name="Shape 335"/>
          <p:cNvSpPr txBox="1"/>
          <p:nvPr/>
        </p:nvSpPr>
        <p:spPr>
          <a:xfrm>
            <a:off x="4764087" y="3929062"/>
            <a:ext cx="279399" cy="1190624"/>
          </a:xfrm>
          <a:prstGeom prst="rect">
            <a:avLst/>
          </a:prstGeom>
          <a:solidFill>
            <a:schemeClr val="accent2"/>
          </a:solid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36" name="Shape 336"/>
          <p:cNvSpPr txBox="1"/>
          <p:nvPr/>
        </p:nvSpPr>
        <p:spPr>
          <a:xfrm>
            <a:off x="4751387" y="3916362"/>
            <a:ext cx="304799" cy="1216024"/>
          </a:xfrm>
          <a:prstGeom prst="rect">
            <a:avLst/>
          </a:prstGeom>
          <a:no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37" name="Shape 337"/>
          <p:cNvSpPr txBox="1"/>
          <p:nvPr/>
        </p:nvSpPr>
        <p:spPr>
          <a:xfrm>
            <a:off x="5081587" y="5021262"/>
            <a:ext cx="279399" cy="695325"/>
          </a:xfrm>
          <a:prstGeom prst="rect">
            <a:avLst/>
          </a:prstGeom>
          <a:solidFill>
            <a:schemeClr val="folHlink"/>
          </a:solid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38" name="Shape 338"/>
          <p:cNvSpPr txBox="1"/>
          <p:nvPr/>
        </p:nvSpPr>
        <p:spPr>
          <a:xfrm>
            <a:off x="5068887" y="5008562"/>
            <a:ext cx="304799" cy="720724"/>
          </a:xfrm>
          <a:prstGeom prst="rect">
            <a:avLst/>
          </a:prstGeom>
          <a:no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39" name="Shape 339"/>
          <p:cNvSpPr txBox="1"/>
          <p:nvPr/>
        </p:nvSpPr>
        <p:spPr>
          <a:xfrm>
            <a:off x="5081587" y="4106862"/>
            <a:ext cx="279399" cy="860425"/>
          </a:xfrm>
          <a:prstGeom prst="rect">
            <a:avLst/>
          </a:prstGeom>
          <a:solidFill>
            <a:schemeClr val="accent2"/>
          </a:solid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40" name="Shape 340"/>
          <p:cNvSpPr txBox="1"/>
          <p:nvPr/>
        </p:nvSpPr>
        <p:spPr>
          <a:xfrm>
            <a:off x="5068887" y="4094162"/>
            <a:ext cx="304799" cy="885825"/>
          </a:xfrm>
          <a:prstGeom prst="rect">
            <a:avLst/>
          </a:prstGeom>
          <a:no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41" name="Shape 341"/>
          <p:cNvSpPr txBox="1"/>
          <p:nvPr/>
        </p:nvSpPr>
        <p:spPr>
          <a:xfrm>
            <a:off x="5399087" y="5021262"/>
            <a:ext cx="279399" cy="695325"/>
          </a:xfrm>
          <a:prstGeom prst="rect">
            <a:avLst/>
          </a:prstGeom>
          <a:solidFill>
            <a:schemeClr val="folHlink"/>
          </a:solid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42" name="Shape 342"/>
          <p:cNvSpPr txBox="1"/>
          <p:nvPr/>
        </p:nvSpPr>
        <p:spPr>
          <a:xfrm>
            <a:off x="5386387" y="5008562"/>
            <a:ext cx="304799" cy="720724"/>
          </a:xfrm>
          <a:prstGeom prst="rect">
            <a:avLst/>
          </a:prstGeom>
          <a:no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43" name="Shape 343"/>
          <p:cNvSpPr txBox="1"/>
          <p:nvPr/>
        </p:nvSpPr>
        <p:spPr>
          <a:xfrm>
            <a:off x="5399087" y="4106862"/>
            <a:ext cx="279399" cy="860425"/>
          </a:xfrm>
          <a:prstGeom prst="rect">
            <a:avLst/>
          </a:prstGeom>
          <a:solidFill>
            <a:schemeClr val="accent2"/>
          </a:solid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44" name="Shape 344"/>
          <p:cNvSpPr txBox="1"/>
          <p:nvPr/>
        </p:nvSpPr>
        <p:spPr>
          <a:xfrm>
            <a:off x="5386387" y="4094162"/>
            <a:ext cx="304799" cy="885825"/>
          </a:xfrm>
          <a:prstGeom prst="rect">
            <a:avLst/>
          </a:prstGeom>
          <a:no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45" name="Shape 345"/>
          <p:cNvSpPr txBox="1"/>
          <p:nvPr/>
        </p:nvSpPr>
        <p:spPr>
          <a:xfrm>
            <a:off x="5716587" y="4818062"/>
            <a:ext cx="266699" cy="898524"/>
          </a:xfrm>
          <a:prstGeom prst="rect">
            <a:avLst/>
          </a:prstGeom>
          <a:solidFill>
            <a:schemeClr val="folHlink"/>
          </a:solid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46" name="Shape 346"/>
          <p:cNvSpPr txBox="1"/>
          <p:nvPr/>
        </p:nvSpPr>
        <p:spPr>
          <a:xfrm>
            <a:off x="5703887" y="4805362"/>
            <a:ext cx="292100" cy="923924"/>
          </a:xfrm>
          <a:prstGeom prst="rect">
            <a:avLst/>
          </a:prstGeom>
          <a:no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47" name="Shape 347"/>
          <p:cNvSpPr txBox="1"/>
          <p:nvPr/>
        </p:nvSpPr>
        <p:spPr>
          <a:xfrm>
            <a:off x="5716587" y="3929062"/>
            <a:ext cx="266699" cy="847725"/>
          </a:xfrm>
          <a:prstGeom prst="rect">
            <a:avLst/>
          </a:prstGeom>
          <a:solidFill>
            <a:schemeClr val="accent2"/>
          </a:solid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48" name="Shape 348"/>
          <p:cNvSpPr txBox="1"/>
          <p:nvPr/>
        </p:nvSpPr>
        <p:spPr>
          <a:xfrm>
            <a:off x="5703887" y="3916362"/>
            <a:ext cx="292100" cy="873125"/>
          </a:xfrm>
          <a:prstGeom prst="rect">
            <a:avLst/>
          </a:prstGeom>
          <a:no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49" name="Shape 349"/>
          <p:cNvSpPr txBox="1"/>
          <p:nvPr/>
        </p:nvSpPr>
        <p:spPr>
          <a:xfrm>
            <a:off x="6021387" y="4614862"/>
            <a:ext cx="279399" cy="1101725"/>
          </a:xfrm>
          <a:prstGeom prst="rect">
            <a:avLst/>
          </a:prstGeom>
          <a:solidFill>
            <a:schemeClr val="folHlink"/>
          </a:solid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50" name="Shape 350"/>
          <p:cNvSpPr txBox="1"/>
          <p:nvPr/>
        </p:nvSpPr>
        <p:spPr>
          <a:xfrm>
            <a:off x="6008687" y="4602162"/>
            <a:ext cx="304799" cy="1127125"/>
          </a:xfrm>
          <a:prstGeom prst="rect">
            <a:avLst/>
          </a:prstGeom>
          <a:no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51" name="Shape 351"/>
          <p:cNvSpPr txBox="1"/>
          <p:nvPr/>
        </p:nvSpPr>
        <p:spPr>
          <a:xfrm>
            <a:off x="6021387" y="3789362"/>
            <a:ext cx="279399" cy="809624"/>
          </a:xfrm>
          <a:prstGeom prst="rect">
            <a:avLst/>
          </a:prstGeom>
          <a:solidFill>
            <a:schemeClr val="accent2"/>
          </a:solid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52" name="Shape 352"/>
          <p:cNvSpPr txBox="1"/>
          <p:nvPr/>
        </p:nvSpPr>
        <p:spPr>
          <a:xfrm>
            <a:off x="6008687" y="3776662"/>
            <a:ext cx="304799" cy="836612"/>
          </a:xfrm>
          <a:prstGeom prst="rect">
            <a:avLst/>
          </a:prstGeom>
          <a:no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53" name="Shape 353"/>
          <p:cNvSpPr txBox="1"/>
          <p:nvPr/>
        </p:nvSpPr>
        <p:spPr>
          <a:xfrm>
            <a:off x="6338887" y="4475162"/>
            <a:ext cx="279399" cy="1241425"/>
          </a:xfrm>
          <a:prstGeom prst="rect">
            <a:avLst/>
          </a:prstGeom>
          <a:solidFill>
            <a:schemeClr val="folHlink"/>
          </a:solid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54" name="Shape 354"/>
          <p:cNvSpPr txBox="1"/>
          <p:nvPr/>
        </p:nvSpPr>
        <p:spPr>
          <a:xfrm>
            <a:off x="6326187" y="4462462"/>
            <a:ext cx="304799" cy="1266825"/>
          </a:xfrm>
          <a:prstGeom prst="rect">
            <a:avLst/>
          </a:prstGeom>
          <a:no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55" name="Shape 355"/>
          <p:cNvSpPr txBox="1"/>
          <p:nvPr/>
        </p:nvSpPr>
        <p:spPr>
          <a:xfrm>
            <a:off x="6338887" y="3613150"/>
            <a:ext cx="279399" cy="820737"/>
          </a:xfrm>
          <a:prstGeom prst="rect">
            <a:avLst/>
          </a:prstGeom>
          <a:solidFill>
            <a:schemeClr val="accent2"/>
          </a:solid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56" name="Shape 356"/>
          <p:cNvSpPr txBox="1"/>
          <p:nvPr/>
        </p:nvSpPr>
        <p:spPr>
          <a:xfrm>
            <a:off x="6326187" y="3598862"/>
            <a:ext cx="304799" cy="847725"/>
          </a:xfrm>
          <a:prstGeom prst="rect">
            <a:avLst/>
          </a:prstGeom>
          <a:no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57" name="Shape 357"/>
          <p:cNvSpPr txBox="1"/>
          <p:nvPr/>
        </p:nvSpPr>
        <p:spPr>
          <a:xfrm>
            <a:off x="6656386" y="4246562"/>
            <a:ext cx="279399" cy="1470024"/>
          </a:xfrm>
          <a:prstGeom prst="rect">
            <a:avLst/>
          </a:prstGeom>
          <a:solidFill>
            <a:schemeClr val="folHlink"/>
          </a:solid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58" name="Shape 358"/>
          <p:cNvSpPr txBox="1"/>
          <p:nvPr/>
        </p:nvSpPr>
        <p:spPr>
          <a:xfrm>
            <a:off x="6643686" y="4233862"/>
            <a:ext cx="304799" cy="1495424"/>
          </a:xfrm>
          <a:prstGeom prst="rect">
            <a:avLst/>
          </a:prstGeom>
          <a:no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59" name="Shape 359"/>
          <p:cNvSpPr txBox="1"/>
          <p:nvPr/>
        </p:nvSpPr>
        <p:spPr>
          <a:xfrm>
            <a:off x="6656386" y="3421062"/>
            <a:ext cx="279399" cy="784224"/>
          </a:xfrm>
          <a:prstGeom prst="rect">
            <a:avLst/>
          </a:prstGeom>
          <a:solidFill>
            <a:schemeClr val="accent2"/>
          </a:solid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60" name="Shape 360"/>
          <p:cNvSpPr txBox="1"/>
          <p:nvPr/>
        </p:nvSpPr>
        <p:spPr>
          <a:xfrm>
            <a:off x="6643686" y="3408362"/>
            <a:ext cx="304799" cy="809624"/>
          </a:xfrm>
          <a:prstGeom prst="rect">
            <a:avLst/>
          </a:prstGeom>
          <a:no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61" name="Shape 361"/>
          <p:cNvSpPr txBox="1"/>
          <p:nvPr/>
        </p:nvSpPr>
        <p:spPr>
          <a:xfrm>
            <a:off x="6973886" y="3192461"/>
            <a:ext cx="266699" cy="606425"/>
          </a:xfrm>
          <a:prstGeom prst="rect">
            <a:avLst/>
          </a:prstGeom>
          <a:solidFill>
            <a:schemeClr val="accent2"/>
          </a:solid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62" name="Shape 362"/>
          <p:cNvSpPr txBox="1"/>
          <p:nvPr/>
        </p:nvSpPr>
        <p:spPr>
          <a:xfrm>
            <a:off x="6961186" y="3179761"/>
            <a:ext cx="292100" cy="633412"/>
          </a:xfrm>
          <a:prstGeom prst="rect">
            <a:avLst/>
          </a:prstGeom>
          <a:no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63" name="Shape 363"/>
          <p:cNvSpPr txBox="1"/>
          <p:nvPr/>
        </p:nvSpPr>
        <p:spPr>
          <a:xfrm>
            <a:off x="6973886" y="3841750"/>
            <a:ext cx="266699" cy="1874836"/>
          </a:xfrm>
          <a:prstGeom prst="rect">
            <a:avLst/>
          </a:prstGeom>
          <a:solidFill>
            <a:schemeClr val="folHlink"/>
          </a:solid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64" name="Shape 364"/>
          <p:cNvSpPr txBox="1"/>
          <p:nvPr/>
        </p:nvSpPr>
        <p:spPr>
          <a:xfrm>
            <a:off x="6961186" y="3827462"/>
            <a:ext cx="292100" cy="1901824"/>
          </a:xfrm>
          <a:prstGeom prst="rect">
            <a:avLst/>
          </a:prstGeom>
          <a:no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65" name="Shape 365"/>
          <p:cNvSpPr txBox="1"/>
          <p:nvPr/>
        </p:nvSpPr>
        <p:spPr>
          <a:xfrm>
            <a:off x="2082800" y="3087686"/>
            <a:ext cx="1185862" cy="577850"/>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600" b="1" i="0" u="none" strike="noStrike" cap="none" baseline="0">
                <a:solidFill>
                  <a:schemeClr val="dk1"/>
                </a:solidFill>
                <a:latin typeface="Helvetica Neue"/>
                <a:ea typeface="Helvetica Neue"/>
                <a:cs typeface="Helvetica Neue"/>
                <a:sym typeface="Helvetica Neue"/>
              </a:rPr>
              <a:t>      cost of</a:t>
            </a:r>
          </a:p>
          <a:p>
            <a:pPr marL="0" marR="0" lvl="0" indent="0" algn="l" rtl="0">
              <a:lnSpc>
                <a:spcPct val="100000"/>
              </a:lnSpc>
              <a:spcBef>
                <a:spcPts val="0"/>
              </a:spcBef>
              <a:spcAft>
                <a:spcPts val="0"/>
              </a:spcAft>
              <a:buNone/>
            </a:pPr>
            <a:endParaRPr sz="1600" b="1" i="0" u="none" strike="noStrike" cap="none" baseline="0">
              <a:solidFill>
                <a:schemeClr val="dk1"/>
              </a:solidFill>
              <a:latin typeface="Helvetica Neue"/>
              <a:ea typeface="Helvetica Neue"/>
              <a:cs typeface="Helvetica Neue"/>
              <a:sym typeface="Helvetica Neue"/>
            </a:endParaRPr>
          </a:p>
        </p:txBody>
      </p:sp>
      <p:sp>
        <p:nvSpPr>
          <p:cNvPr id="366" name="Shape 366"/>
          <p:cNvSpPr txBox="1"/>
          <p:nvPr/>
        </p:nvSpPr>
        <p:spPr>
          <a:xfrm>
            <a:off x="2082800" y="3316287"/>
            <a:ext cx="1243012" cy="577850"/>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600" b="1" i="0" u="none" strike="noStrike" cap="none" baseline="0">
                <a:solidFill>
                  <a:schemeClr val="dk1"/>
                </a:solidFill>
                <a:latin typeface="Helvetica Neue"/>
                <a:ea typeface="Helvetica Neue"/>
                <a:cs typeface="Helvetica Neue"/>
                <a:sym typeface="Helvetica Neue"/>
              </a:rPr>
              <a:t>    software</a:t>
            </a:r>
          </a:p>
          <a:p>
            <a:pPr marL="0" marR="0" lvl="0" indent="0" algn="l" rtl="0">
              <a:lnSpc>
                <a:spcPct val="100000"/>
              </a:lnSpc>
              <a:spcBef>
                <a:spcPts val="0"/>
              </a:spcBef>
              <a:spcAft>
                <a:spcPts val="0"/>
              </a:spcAft>
              <a:buNone/>
            </a:pPr>
            <a:endParaRPr sz="1600" b="1" i="0" u="none" strike="noStrike" cap="none" baseline="0">
              <a:solidFill>
                <a:schemeClr val="dk1"/>
              </a:solidFill>
              <a:latin typeface="Helvetica Neue"/>
              <a:ea typeface="Helvetica Neue"/>
              <a:cs typeface="Helvetica Neue"/>
              <a:sym typeface="Helvetica Neue"/>
            </a:endParaRPr>
          </a:p>
        </p:txBody>
      </p:sp>
      <p:sp>
        <p:nvSpPr>
          <p:cNvPr id="367" name="Shape 367"/>
          <p:cNvSpPr txBox="1"/>
          <p:nvPr/>
        </p:nvSpPr>
        <p:spPr>
          <a:xfrm>
            <a:off x="6235700" y="5816600"/>
            <a:ext cx="2066924" cy="333374"/>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600" b="1" i="0" u="none" strike="noStrike" cap="none" baseline="0">
                <a:solidFill>
                  <a:schemeClr val="dk1"/>
                </a:solidFill>
                <a:latin typeface="Helvetica Neue"/>
                <a:ea typeface="Helvetica Neue"/>
                <a:cs typeface="Helvetica Neue"/>
                <a:sym typeface="Helvetica Neue"/>
              </a:rPr>
              <a:t>number of modules</a:t>
            </a:r>
          </a:p>
        </p:txBody>
      </p:sp>
      <p:grpSp>
        <p:nvGrpSpPr>
          <p:cNvPr id="368" name="Shape 368"/>
          <p:cNvGrpSpPr/>
          <p:nvPr/>
        </p:nvGrpSpPr>
        <p:grpSpPr>
          <a:xfrm>
            <a:off x="3494087" y="5667374"/>
            <a:ext cx="4675187" cy="128586"/>
            <a:chOff x="2768600" y="4716462"/>
            <a:chExt cx="4675187" cy="114299"/>
          </a:xfrm>
        </p:grpSpPr>
        <p:sp>
          <p:nvSpPr>
            <p:cNvPr id="369" name="Shape 369"/>
            <p:cNvSpPr/>
            <p:nvPr/>
          </p:nvSpPr>
          <p:spPr>
            <a:xfrm>
              <a:off x="7162800" y="4716462"/>
              <a:ext cx="280987" cy="114299"/>
            </a:xfrm>
            <a:custGeom>
              <a:avLst/>
              <a:gdLst/>
              <a:ahLst/>
              <a:cxnLst/>
              <a:rect l="0" t="0" r="0" b="0"/>
              <a:pathLst>
                <a:path w="176" h="71" extrusionOk="0">
                  <a:moveTo>
                    <a:pt x="176" y="39"/>
                  </a:moveTo>
                  <a:lnTo>
                    <a:pt x="0" y="71"/>
                  </a:lnTo>
                  <a:lnTo>
                    <a:pt x="0" y="39"/>
                  </a:lnTo>
                  <a:lnTo>
                    <a:pt x="0" y="0"/>
                  </a:lnTo>
                  <a:lnTo>
                    <a:pt x="176" y="39"/>
                  </a:lnTo>
                </a:path>
              </a:pathLst>
            </a:custGeom>
            <a:solidFill>
              <a:srgbClr val="000000"/>
            </a:solidFill>
            <a:ln w="25400" cap="rnd"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cxnSp>
          <p:nvCxnSpPr>
            <p:cNvPr id="370" name="Shape 370"/>
            <p:cNvCxnSpPr/>
            <p:nvPr/>
          </p:nvCxnSpPr>
          <p:spPr>
            <a:xfrm>
              <a:off x="2768600" y="4783137"/>
              <a:ext cx="4381500" cy="0"/>
            </a:xfrm>
            <a:prstGeom prst="straightConnector1">
              <a:avLst/>
            </a:prstGeom>
            <a:noFill/>
            <a:ln w="50800" cap="flat" cmpd="sng">
              <a:solidFill>
                <a:schemeClr val="dk1"/>
              </a:solidFill>
              <a:prstDash val="solid"/>
              <a:miter/>
              <a:headEnd type="none" w="med" len="med"/>
              <a:tailEnd type="none" w="med" len="med"/>
            </a:ln>
          </p:spPr>
        </p:cxnSp>
      </p:grpSp>
      <p:grpSp>
        <p:nvGrpSpPr>
          <p:cNvPr id="371" name="Shape 371"/>
          <p:cNvGrpSpPr/>
          <p:nvPr/>
        </p:nvGrpSpPr>
        <p:grpSpPr>
          <a:xfrm>
            <a:off x="3417887" y="2593975"/>
            <a:ext cx="128587" cy="3136898"/>
            <a:chOff x="2692400" y="1984375"/>
            <a:chExt cx="128587" cy="2787648"/>
          </a:xfrm>
        </p:grpSpPr>
        <p:sp>
          <p:nvSpPr>
            <p:cNvPr id="372" name="Shape 372"/>
            <p:cNvSpPr/>
            <p:nvPr/>
          </p:nvSpPr>
          <p:spPr>
            <a:xfrm>
              <a:off x="2692400" y="1984375"/>
              <a:ext cx="128587" cy="249236"/>
            </a:xfrm>
            <a:custGeom>
              <a:avLst/>
              <a:gdLst/>
              <a:ahLst/>
              <a:cxnLst/>
              <a:rect l="0" t="0" r="0" b="0"/>
              <a:pathLst>
                <a:path w="80" h="156" extrusionOk="0">
                  <a:moveTo>
                    <a:pt x="44" y="0"/>
                  </a:moveTo>
                  <a:lnTo>
                    <a:pt x="80" y="156"/>
                  </a:lnTo>
                  <a:lnTo>
                    <a:pt x="44" y="156"/>
                  </a:lnTo>
                  <a:lnTo>
                    <a:pt x="0" y="156"/>
                  </a:lnTo>
                  <a:lnTo>
                    <a:pt x="44" y="0"/>
                  </a:lnTo>
                </a:path>
              </a:pathLst>
            </a:custGeom>
            <a:solidFill>
              <a:srgbClr val="000000"/>
            </a:solidFill>
            <a:ln w="25400" cap="rnd"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cxnSp>
          <p:nvCxnSpPr>
            <p:cNvPr id="373" name="Shape 373"/>
            <p:cNvCxnSpPr/>
            <p:nvPr/>
          </p:nvCxnSpPr>
          <p:spPr>
            <a:xfrm rot="10800000">
              <a:off x="2768600" y="2220911"/>
              <a:ext cx="0" cy="2551111"/>
            </a:xfrm>
            <a:prstGeom prst="straightConnector1">
              <a:avLst/>
            </a:prstGeom>
            <a:noFill/>
            <a:ln w="50800" cap="flat" cmpd="sng">
              <a:solidFill>
                <a:schemeClr val="dk1"/>
              </a:solidFill>
              <a:prstDash val="solid"/>
              <a:miter/>
              <a:headEnd type="none" w="med" len="med"/>
              <a:tailEnd type="none" w="med" len="med"/>
            </a:ln>
          </p:spPr>
        </p:cxnSp>
      </p:grpSp>
      <p:sp>
        <p:nvSpPr>
          <p:cNvPr id="374" name="Shape 374"/>
          <p:cNvSpPr txBox="1"/>
          <p:nvPr/>
        </p:nvSpPr>
        <p:spPr>
          <a:xfrm>
            <a:off x="7342186" y="3830637"/>
            <a:ext cx="1230312" cy="641350"/>
          </a:xfrm>
          <a:prstGeom prst="rect">
            <a:avLst/>
          </a:prstGeom>
          <a:noFill/>
          <a:ln>
            <a:noFill/>
          </a:ln>
        </p:spPr>
        <p:txBody>
          <a:bodyPr lIns="90475" tIns="44450" rIns="90475" bIns="44450" anchor="t" anchorCtr="0">
            <a:noAutofit/>
          </a:bodyPr>
          <a:lstStyle/>
          <a:p>
            <a:pPr marL="0" marR="0" lvl="0" indent="0" algn="ctr" rtl="0">
              <a:lnSpc>
                <a:spcPct val="75000"/>
              </a:lnSpc>
              <a:spcBef>
                <a:spcPts val="0"/>
              </a:spcBef>
              <a:spcAft>
                <a:spcPts val="0"/>
              </a:spcAft>
              <a:buClr>
                <a:schemeClr val="dk1"/>
              </a:buClr>
              <a:buSzPct val="25000"/>
              <a:buFont typeface="Helvetica Neue"/>
              <a:buNone/>
            </a:pPr>
            <a:r>
              <a:rPr lang="en-US" sz="1600" b="1" i="0" u="none" strike="noStrike" cap="none" baseline="0">
                <a:solidFill>
                  <a:schemeClr val="dk1"/>
                </a:solidFill>
                <a:latin typeface="Helvetica Neue"/>
                <a:ea typeface="Helvetica Neue"/>
                <a:cs typeface="Helvetica Neue"/>
                <a:sym typeface="Helvetica Neue"/>
              </a:rPr>
              <a:t>module</a:t>
            </a:r>
          </a:p>
          <a:p>
            <a:pPr marL="0" marR="0" lvl="0" indent="0" algn="ctr" rtl="0">
              <a:lnSpc>
                <a:spcPct val="75000"/>
              </a:lnSpc>
              <a:spcBef>
                <a:spcPts val="0"/>
              </a:spcBef>
              <a:spcAft>
                <a:spcPts val="0"/>
              </a:spcAft>
              <a:buClr>
                <a:schemeClr val="dk1"/>
              </a:buClr>
              <a:buSzPct val="25000"/>
              <a:buFont typeface="Helvetica Neue"/>
              <a:buNone/>
            </a:pPr>
            <a:r>
              <a:rPr lang="en-US" sz="1600" b="1" i="0" u="none" strike="noStrike" cap="none" baseline="0">
                <a:solidFill>
                  <a:schemeClr val="dk1"/>
                </a:solidFill>
                <a:latin typeface="Helvetica Neue"/>
                <a:ea typeface="Helvetica Neue"/>
                <a:cs typeface="Helvetica Neue"/>
                <a:sym typeface="Helvetica Neue"/>
              </a:rPr>
              <a:t>integration</a:t>
            </a:r>
          </a:p>
          <a:p>
            <a:pPr marL="0" marR="0" lvl="0" indent="0" algn="ctr" rtl="0">
              <a:lnSpc>
                <a:spcPct val="75000"/>
              </a:lnSpc>
              <a:spcBef>
                <a:spcPts val="0"/>
              </a:spcBef>
              <a:spcAft>
                <a:spcPts val="0"/>
              </a:spcAft>
              <a:buClr>
                <a:schemeClr val="dk1"/>
              </a:buClr>
              <a:buSzPct val="25000"/>
              <a:buFont typeface="Helvetica Neue"/>
              <a:buNone/>
            </a:pPr>
            <a:r>
              <a:rPr lang="en-US" sz="1600" b="1" i="0" u="none" strike="noStrike" cap="none" baseline="0">
                <a:solidFill>
                  <a:schemeClr val="dk1"/>
                </a:solidFill>
                <a:latin typeface="Helvetica Neue"/>
                <a:ea typeface="Helvetica Neue"/>
                <a:cs typeface="Helvetica Neue"/>
                <a:sym typeface="Helvetica Neue"/>
              </a:rPr>
              <a:t>cost</a:t>
            </a:r>
          </a:p>
        </p:txBody>
      </p:sp>
      <p:sp>
        <p:nvSpPr>
          <p:cNvPr id="375" name="Shape 375"/>
          <p:cNvSpPr txBox="1"/>
          <p:nvPr/>
        </p:nvSpPr>
        <p:spPr>
          <a:xfrm>
            <a:off x="4419600" y="2590800"/>
            <a:ext cx="2744786" cy="577850"/>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600" b="1" i="0" u="none" strike="noStrike" cap="none" baseline="0">
                <a:solidFill>
                  <a:schemeClr val="dk1"/>
                </a:solidFill>
                <a:latin typeface="Helvetica Neue"/>
                <a:ea typeface="Helvetica Neue"/>
                <a:cs typeface="Helvetica Neue"/>
                <a:sym typeface="Helvetica Neue"/>
              </a:rPr>
              <a:t>module development cost </a:t>
            </a:r>
          </a:p>
          <a:p>
            <a:pPr marL="0" marR="0" lvl="0" indent="0" algn="l" rtl="0">
              <a:lnSpc>
                <a:spcPct val="100000"/>
              </a:lnSpc>
              <a:spcBef>
                <a:spcPts val="0"/>
              </a:spcBef>
              <a:spcAft>
                <a:spcPts val="0"/>
              </a:spcAft>
              <a:buNone/>
            </a:pPr>
            <a:endParaRPr sz="1600" b="1" i="0" u="none" strike="noStrike" cap="none" baseline="0">
              <a:solidFill>
                <a:schemeClr val="dk1"/>
              </a:solidFill>
              <a:latin typeface="Helvetica Neue"/>
              <a:ea typeface="Helvetica Neue"/>
              <a:cs typeface="Helvetica Neue"/>
              <a:sym typeface="Helvetica Neue"/>
            </a:endParaRPr>
          </a:p>
        </p:txBody>
      </p:sp>
      <p:cxnSp>
        <p:nvCxnSpPr>
          <p:cNvPr id="376" name="Shape 376"/>
          <p:cNvCxnSpPr/>
          <p:nvPr/>
        </p:nvCxnSpPr>
        <p:spPr>
          <a:xfrm>
            <a:off x="5970587" y="3027361"/>
            <a:ext cx="520700" cy="860425"/>
          </a:xfrm>
          <a:prstGeom prst="straightConnector1">
            <a:avLst/>
          </a:prstGeom>
          <a:noFill/>
          <a:ln w="25400" cap="flat" cmpd="sng">
            <a:solidFill>
              <a:schemeClr val="dk1"/>
            </a:solidFill>
            <a:prstDash val="solid"/>
            <a:miter/>
            <a:headEnd type="none" w="med" len="med"/>
            <a:tailEnd type="none" w="med" len="med"/>
          </a:ln>
        </p:spPr>
      </p:cxnSp>
      <p:cxnSp>
        <p:nvCxnSpPr>
          <p:cNvPr id="377" name="Shape 377"/>
          <p:cNvCxnSpPr/>
          <p:nvPr/>
        </p:nvCxnSpPr>
        <p:spPr>
          <a:xfrm flipH="1">
            <a:off x="6529386" y="4360862"/>
            <a:ext cx="914400" cy="504824"/>
          </a:xfrm>
          <a:prstGeom prst="straightConnector1">
            <a:avLst/>
          </a:prstGeom>
          <a:noFill/>
          <a:ln w="25400" cap="flat" cmpd="sng">
            <a:solidFill>
              <a:schemeClr val="dk1"/>
            </a:solidFill>
            <a:prstDash val="solid"/>
            <a:miter/>
            <a:headEnd type="none" w="med" len="med"/>
            <a:tailEnd type="none" w="med" len="med"/>
          </a:ln>
        </p:spPr>
      </p:cxnSp>
      <p:sp>
        <p:nvSpPr>
          <p:cNvPr id="378" name="Shape 378"/>
          <p:cNvSpPr/>
          <p:nvPr/>
        </p:nvSpPr>
        <p:spPr>
          <a:xfrm>
            <a:off x="4116387" y="5872162"/>
            <a:ext cx="1193800" cy="366712"/>
          </a:xfrm>
          <a:custGeom>
            <a:avLst/>
            <a:gdLst/>
            <a:ahLst/>
            <a:cxnLst/>
            <a:rect l="0" t="0" r="0" b="0"/>
            <a:pathLst>
              <a:path w="21600" h="21706" fill="none" extrusionOk="0">
                <a:moveTo>
                  <a:pt x="21599" y="0"/>
                </a:moveTo>
                <a:cubicBezTo>
                  <a:pt x="21599" y="35"/>
                  <a:pt x="21600" y="70"/>
                  <a:pt x="21600" y="106"/>
                </a:cubicBezTo>
                <a:cubicBezTo>
                  <a:pt x="21600" y="12035"/>
                  <a:pt x="11929" y="21705"/>
                  <a:pt x="0" y="21706"/>
                </a:cubicBezTo>
              </a:path>
              <a:path w="21600" h="21706" extrusionOk="0">
                <a:moveTo>
                  <a:pt x="21599" y="0"/>
                </a:moveTo>
                <a:cubicBezTo>
                  <a:pt x="21599" y="35"/>
                  <a:pt x="21600" y="70"/>
                  <a:pt x="21600" y="106"/>
                </a:cubicBezTo>
                <a:cubicBezTo>
                  <a:pt x="21600" y="12035"/>
                  <a:pt x="11929" y="21705"/>
                  <a:pt x="0" y="21706"/>
                </a:cubicBezTo>
                <a:lnTo>
                  <a:pt x="0" y="106"/>
                </a:lnTo>
                <a:lnTo>
                  <a:pt x="21599" y="0"/>
                </a:lnTo>
                <a:close/>
              </a:path>
            </a:pathLst>
          </a:custGeom>
          <a:noFill/>
          <a:ln w="25400" cap="rnd"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2" name="مستطيل 1"/>
          <p:cNvSpPr/>
          <p:nvPr/>
        </p:nvSpPr>
        <p:spPr>
          <a:xfrm>
            <a:off x="195005" y="1255147"/>
            <a:ext cx="4572000" cy="3046988"/>
          </a:xfrm>
          <a:prstGeom prst="rect">
            <a:avLst/>
          </a:prstGeom>
        </p:spPr>
        <p:txBody>
          <a:bodyPr>
            <a:spAutoFit/>
          </a:bodyPr>
          <a:lstStyle/>
          <a:p>
            <a:pPr rtl="1"/>
            <a:r>
              <a:rPr lang="ar-SA" sz="1600" dirty="0"/>
              <a:t>مطية: المقايضات</a:t>
            </a:r>
          </a:p>
          <a:p>
            <a:pPr rtl="1"/>
            <a:r>
              <a:rPr lang="ar-SA" sz="1600" b="1" i="1" dirty="0"/>
              <a:t>ما هو عدد "الصحيح" وحدات</a:t>
            </a:r>
            <a:endParaRPr lang="ar-SA" sz="1600" dirty="0"/>
          </a:p>
          <a:p>
            <a:pPr rtl="1"/>
            <a:r>
              <a:rPr lang="ar-SA" sz="1600" b="1" i="1" dirty="0"/>
              <a:t>لتصميم برامج معينة؟</a:t>
            </a:r>
            <a:endParaRPr lang="ar-SA" sz="1600" dirty="0"/>
          </a:p>
          <a:p>
            <a:pPr rtl="1"/>
            <a:r>
              <a:rPr lang="ar-SA" sz="1600" b="1" dirty="0"/>
              <a:t>العدد الأمثل</a:t>
            </a:r>
            <a:endParaRPr lang="ar-SA" sz="1600" dirty="0"/>
          </a:p>
          <a:p>
            <a:pPr rtl="1"/>
            <a:r>
              <a:rPr lang="ar-SA" sz="1600" b="1" dirty="0"/>
              <a:t>وحدات</a:t>
            </a:r>
            <a:endParaRPr lang="ar-SA" sz="1600" dirty="0"/>
          </a:p>
          <a:p>
            <a:pPr rtl="1"/>
            <a:r>
              <a:rPr lang="ar-SA" sz="1600" b="1" dirty="0"/>
              <a:t>تكلفة</a:t>
            </a:r>
            <a:endParaRPr lang="ar-SA" sz="1600" dirty="0"/>
          </a:p>
          <a:p>
            <a:pPr rtl="1"/>
            <a:r>
              <a:rPr lang="ar-SA" sz="1600" b="1" dirty="0"/>
              <a:t>البرمجيات</a:t>
            </a:r>
            <a:endParaRPr lang="ar-SA" sz="1600" dirty="0"/>
          </a:p>
          <a:p>
            <a:pPr rtl="1"/>
            <a:r>
              <a:rPr lang="ar-SA" sz="1600" b="1" dirty="0"/>
              <a:t>عدد من وحدات</a:t>
            </a:r>
            <a:endParaRPr lang="ar-SA" sz="1600" dirty="0"/>
          </a:p>
          <a:p>
            <a:pPr rtl="1"/>
            <a:r>
              <a:rPr lang="ar-SA" sz="1600" b="1" dirty="0"/>
              <a:t>وحدة</a:t>
            </a:r>
            <a:endParaRPr lang="ar-SA" sz="1600" dirty="0"/>
          </a:p>
          <a:p>
            <a:pPr rtl="1"/>
            <a:r>
              <a:rPr lang="ar-SA" sz="1600" b="1" dirty="0"/>
              <a:t>التكامل</a:t>
            </a:r>
            <a:endParaRPr lang="ar-SA" sz="1600" dirty="0"/>
          </a:p>
          <a:p>
            <a:pPr rtl="1"/>
            <a:r>
              <a:rPr lang="ar-SA" sz="1600" b="1" dirty="0"/>
              <a:t>كلفة</a:t>
            </a:r>
            <a:endParaRPr lang="ar-SA" sz="1600" dirty="0"/>
          </a:p>
          <a:p>
            <a:pPr rtl="1"/>
            <a:r>
              <a:rPr lang="ar-SA" sz="1600" b="1" dirty="0"/>
              <a:t>تكلفة التطوير وحدة</a:t>
            </a:r>
            <a:endParaRPr lang="ar-SA" sz="1600" dirty="0"/>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p:nvPr/>
        </p:nvSpPr>
        <p:spPr>
          <a:xfrm>
            <a:off x="1219200" y="6248400"/>
            <a:ext cx="54863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000" b="0" i="0" u="none" strike="noStrike" cap="none" baseline="0">
                <a:solidFill>
                  <a:schemeClr val="dk1"/>
                </a:solidFill>
                <a:latin typeface="Helvetica Neue"/>
                <a:ea typeface="Helvetica Neue"/>
                <a:cs typeface="Helvetica Neue"/>
                <a:sym typeface="Helvetica Neue"/>
              </a:rPr>
              <a:t>These slides are designed to accompany </a:t>
            </a:r>
            <a:r>
              <a:rPr lang="en-US" sz="1000" b="0" i="1" u="none" strike="noStrike" cap="none" baseline="0">
                <a:solidFill>
                  <a:schemeClr val="dk1"/>
                </a:solidFill>
                <a:latin typeface="Helvetica Neue"/>
                <a:ea typeface="Helvetica Neue"/>
                <a:cs typeface="Helvetica Neue"/>
                <a:sym typeface="Helvetica Neue"/>
              </a:rPr>
              <a:t>Software Engineering: A Practitioner’s Approach, 8/e </a:t>
            </a:r>
            <a:r>
              <a:rPr lang="en-US" sz="1000" b="0" i="0" u="none" strike="noStrike" cap="none" baseline="0">
                <a:solidFill>
                  <a:schemeClr val="dk1"/>
                </a:solidFill>
                <a:latin typeface="Helvetica Neue"/>
                <a:ea typeface="Helvetica Neue"/>
                <a:cs typeface="Helvetica Neue"/>
                <a:sym typeface="Helvetica Neue"/>
              </a:rPr>
              <a:t>(McGraw-Hill, 2014) Slides copyright 2014 by Roger Pressman. </a:t>
            </a:r>
          </a:p>
        </p:txBody>
      </p:sp>
      <p:sp>
        <p:nvSpPr>
          <p:cNvPr id="384" name="Shape 384"/>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17</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385" name="Shape 385"/>
          <p:cNvSpPr txBox="1">
            <a:spLocks noGrp="1"/>
          </p:cNvSpPr>
          <p:nvPr>
            <p:ph type="title"/>
          </p:nvPr>
        </p:nvSpPr>
        <p:spPr>
          <a:xfrm>
            <a:off x="133347" y="332656"/>
            <a:ext cx="5184775" cy="395287"/>
          </a:xfrm>
          <a:prstGeom prst="rect">
            <a:avLst/>
          </a:prstGeom>
          <a:noFill/>
          <a:ln>
            <a:noFill/>
          </a:ln>
        </p:spPr>
        <p:txBody>
          <a:bodyPr lIns="90475" tIns="44450" rIns="90475" bIns="44450" anchor="ctr"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a:solidFill>
                  <a:schemeClr val="dk2"/>
                </a:solidFill>
                <a:latin typeface="Helvetica Neue"/>
                <a:ea typeface="Helvetica Neue"/>
                <a:cs typeface="Helvetica Neue"/>
                <a:sym typeface="Helvetica Neue"/>
              </a:rPr>
              <a:t>Information Hiding</a:t>
            </a:r>
          </a:p>
        </p:txBody>
      </p:sp>
      <p:sp>
        <p:nvSpPr>
          <p:cNvPr id="386" name="Shape 386"/>
          <p:cNvSpPr txBox="1"/>
          <p:nvPr/>
        </p:nvSpPr>
        <p:spPr>
          <a:xfrm>
            <a:off x="3900487" y="2430461"/>
            <a:ext cx="2501900" cy="3227386"/>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87" name="Shape 387"/>
          <p:cNvSpPr txBox="1"/>
          <p:nvPr/>
        </p:nvSpPr>
        <p:spPr>
          <a:xfrm>
            <a:off x="3900487" y="2432050"/>
            <a:ext cx="2501900" cy="3222625"/>
          </a:xfrm>
          <a:prstGeom prst="rect">
            <a:avLst/>
          </a:prstGeom>
          <a:solidFill>
            <a:schemeClr val="hlink"/>
          </a:solid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88" name="Shape 388"/>
          <p:cNvSpPr txBox="1"/>
          <p:nvPr/>
        </p:nvSpPr>
        <p:spPr>
          <a:xfrm>
            <a:off x="3797300" y="1930400"/>
            <a:ext cx="1265236" cy="454024"/>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2400" b="1" i="0" u="none" strike="noStrike" cap="none" baseline="0">
                <a:solidFill>
                  <a:schemeClr val="dk1"/>
                </a:solidFill>
                <a:latin typeface="Helvetica Neue"/>
                <a:ea typeface="Helvetica Neue"/>
                <a:cs typeface="Helvetica Neue"/>
                <a:sym typeface="Helvetica Neue"/>
              </a:rPr>
              <a:t>module</a:t>
            </a:r>
          </a:p>
        </p:txBody>
      </p:sp>
      <p:sp>
        <p:nvSpPr>
          <p:cNvPr id="389" name="Shape 389"/>
          <p:cNvSpPr/>
          <p:nvPr/>
        </p:nvSpPr>
        <p:spPr>
          <a:xfrm>
            <a:off x="4256087" y="3611562"/>
            <a:ext cx="1843087" cy="1843086"/>
          </a:xfrm>
          <a:custGeom>
            <a:avLst/>
            <a:gdLst/>
            <a:ahLst/>
            <a:cxnLst/>
            <a:rect l="0" t="0" r="0" b="0"/>
            <a:pathLst>
              <a:path w="1160" h="1031" extrusionOk="0">
                <a:moveTo>
                  <a:pt x="421" y="92"/>
                </a:moveTo>
                <a:lnTo>
                  <a:pt x="397" y="85"/>
                </a:lnTo>
                <a:lnTo>
                  <a:pt x="350" y="64"/>
                </a:lnTo>
                <a:lnTo>
                  <a:pt x="318" y="56"/>
                </a:lnTo>
                <a:lnTo>
                  <a:pt x="278" y="42"/>
                </a:lnTo>
                <a:lnTo>
                  <a:pt x="254" y="42"/>
                </a:lnTo>
                <a:lnTo>
                  <a:pt x="222" y="35"/>
                </a:lnTo>
                <a:lnTo>
                  <a:pt x="199" y="42"/>
                </a:lnTo>
                <a:lnTo>
                  <a:pt x="191" y="42"/>
                </a:lnTo>
                <a:lnTo>
                  <a:pt x="183" y="49"/>
                </a:lnTo>
                <a:lnTo>
                  <a:pt x="175" y="56"/>
                </a:lnTo>
                <a:lnTo>
                  <a:pt x="167" y="71"/>
                </a:lnTo>
                <a:lnTo>
                  <a:pt x="159" y="78"/>
                </a:lnTo>
                <a:lnTo>
                  <a:pt x="151" y="92"/>
                </a:lnTo>
                <a:lnTo>
                  <a:pt x="151" y="106"/>
                </a:lnTo>
                <a:lnTo>
                  <a:pt x="151" y="120"/>
                </a:lnTo>
                <a:lnTo>
                  <a:pt x="159" y="141"/>
                </a:lnTo>
                <a:lnTo>
                  <a:pt x="159" y="155"/>
                </a:lnTo>
                <a:lnTo>
                  <a:pt x="159" y="177"/>
                </a:lnTo>
                <a:lnTo>
                  <a:pt x="151" y="191"/>
                </a:lnTo>
                <a:lnTo>
                  <a:pt x="143" y="212"/>
                </a:lnTo>
                <a:lnTo>
                  <a:pt x="127" y="226"/>
                </a:lnTo>
                <a:lnTo>
                  <a:pt x="103" y="254"/>
                </a:lnTo>
                <a:lnTo>
                  <a:pt x="87" y="275"/>
                </a:lnTo>
                <a:lnTo>
                  <a:pt x="72" y="290"/>
                </a:lnTo>
                <a:lnTo>
                  <a:pt x="64" y="297"/>
                </a:lnTo>
                <a:lnTo>
                  <a:pt x="40" y="332"/>
                </a:lnTo>
                <a:lnTo>
                  <a:pt x="24" y="353"/>
                </a:lnTo>
                <a:lnTo>
                  <a:pt x="16" y="367"/>
                </a:lnTo>
                <a:lnTo>
                  <a:pt x="8" y="388"/>
                </a:lnTo>
                <a:lnTo>
                  <a:pt x="0" y="417"/>
                </a:lnTo>
                <a:lnTo>
                  <a:pt x="8" y="431"/>
                </a:lnTo>
                <a:lnTo>
                  <a:pt x="8" y="445"/>
                </a:lnTo>
                <a:lnTo>
                  <a:pt x="16" y="452"/>
                </a:lnTo>
                <a:lnTo>
                  <a:pt x="24" y="466"/>
                </a:lnTo>
                <a:lnTo>
                  <a:pt x="32" y="494"/>
                </a:lnTo>
                <a:lnTo>
                  <a:pt x="32" y="537"/>
                </a:lnTo>
                <a:lnTo>
                  <a:pt x="32" y="586"/>
                </a:lnTo>
                <a:lnTo>
                  <a:pt x="24" y="614"/>
                </a:lnTo>
                <a:lnTo>
                  <a:pt x="24" y="628"/>
                </a:lnTo>
                <a:lnTo>
                  <a:pt x="16" y="657"/>
                </a:lnTo>
                <a:lnTo>
                  <a:pt x="16" y="685"/>
                </a:lnTo>
                <a:lnTo>
                  <a:pt x="24" y="713"/>
                </a:lnTo>
                <a:lnTo>
                  <a:pt x="32" y="741"/>
                </a:lnTo>
                <a:lnTo>
                  <a:pt x="48" y="770"/>
                </a:lnTo>
                <a:lnTo>
                  <a:pt x="64" y="798"/>
                </a:lnTo>
                <a:lnTo>
                  <a:pt x="87" y="826"/>
                </a:lnTo>
                <a:lnTo>
                  <a:pt x="103" y="840"/>
                </a:lnTo>
                <a:lnTo>
                  <a:pt x="119" y="854"/>
                </a:lnTo>
                <a:lnTo>
                  <a:pt x="143" y="876"/>
                </a:lnTo>
                <a:lnTo>
                  <a:pt x="175" y="897"/>
                </a:lnTo>
                <a:lnTo>
                  <a:pt x="215" y="911"/>
                </a:lnTo>
                <a:lnTo>
                  <a:pt x="246" y="918"/>
                </a:lnTo>
                <a:lnTo>
                  <a:pt x="278" y="918"/>
                </a:lnTo>
                <a:lnTo>
                  <a:pt x="318" y="918"/>
                </a:lnTo>
                <a:lnTo>
                  <a:pt x="358" y="911"/>
                </a:lnTo>
                <a:lnTo>
                  <a:pt x="381" y="904"/>
                </a:lnTo>
                <a:lnTo>
                  <a:pt x="405" y="897"/>
                </a:lnTo>
                <a:lnTo>
                  <a:pt x="453" y="890"/>
                </a:lnTo>
                <a:lnTo>
                  <a:pt x="485" y="890"/>
                </a:lnTo>
                <a:lnTo>
                  <a:pt x="532" y="890"/>
                </a:lnTo>
                <a:lnTo>
                  <a:pt x="580" y="897"/>
                </a:lnTo>
                <a:lnTo>
                  <a:pt x="636" y="911"/>
                </a:lnTo>
                <a:lnTo>
                  <a:pt x="675" y="925"/>
                </a:lnTo>
                <a:lnTo>
                  <a:pt x="723" y="946"/>
                </a:lnTo>
                <a:lnTo>
                  <a:pt x="755" y="960"/>
                </a:lnTo>
                <a:lnTo>
                  <a:pt x="787" y="975"/>
                </a:lnTo>
                <a:lnTo>
                  <a:pt x="826" y="996"/>
                </a:lnTo>
                <a:lnTo>
                  <a:pt x="866" y="1010"/>
                </a:lnTo>
                <a:lnTo>
                  <a:pt x="906" y="1024"/>
                </a:lnTo>
                <a:lnTo>
                  <a:pt x="930" y="1031"/>
                </a:lnTo>
                <a:lnTo>
                  <a:pt x="953" y="1031"/>
                </a:lnTo>
                <a:lnTo>
                  <a:pt x="961" y="1031"/>
                </a:lnTo>
                <a:lnTo>
                  <a:pt x="969" y="1024"/>
                </a:lnTo>
                <a:lnTo>
                  <a:pt x="977" y="1017"/>
                </a:lnTo>
                <a:lnTo>
                  <a:pt x="985" y="1003"/>
                </a:lnTo>
                <a:lnTo>
                  <a:pt x="985" y="975"/>
                </a:lnTo>
                <a:lnTo>
                  <a:pt x="977" y="946"/>
                </a:lnTo>
                <a:lnTo>
                  <a:pt x="969" y="925"/>
                </a:lnTo>
                <a:lnTo>
                  <a:pt x="961" y="911"/>
                </a:lnTo>
                <a:lnTo>
                  <a:pt x="953" y="904"/>
                </a:lnTo>
                <a:lnTo>
                  <a:pt x="953" y="890"/>
                </a:lnTo>
                <a:lnTo>
                  <a:pt x="953" y="869"/>
                </a:lnTo>
                <a:lnTo>
                  <a:pt x="961" y="847"/>
                </a:lnTo>
                <a:lnTo>
                  <a:pt x="969" y="826"/>
                </a:lnTo>
                <a:lnTo>
                  <a:pt x="985" y="805"/>
                </a:lnTo>
                <a:lnTo>
                  <a:pt x="1009" y="777"/>
                </a:lnTo>
                <a:lnTo>
                  <a:pt x="1041" y="741"/>
                </a:lnTo>
                <a:lnTo>
                  <a:pt x="1057" y="727"/>
                </a:lnTo>
                <a:lnTo>
                  <a:pt x="1073" y="713"/>
                </a:lnTo>
                <a:lnTo>
                  <a:pt x="1104" y="678"/>
                </a:lnTo>
                <a:lnTo>
                  <a:pt x="1120" y="657"/>
                </a:lnTo>
                <a:lnTo>
                  <a:pt x="1144" y="621"/>
                </a:lnTo>
                <a:lnTo>
                  <a:pt x="1152" y="593"/>
                </a:lnTo>
                <a:lnTo>
                  <a:pt x="1160" y="572"/>
                </a:lnTo>
                <a:lnTo>
                  <a:pt x="1160" y="558"/>
                </a:lnTo>
                <a:lnTo>
                  <a:pt x="1152" y="537"/>
                </a:lnTo>
                <a:lnTo>
                  <a:pt x="1144" y="523"/>
                </a:lnTo>
                <a:lnTo>
                  <a:pt x="1136" y="508"/>
                </a:lnTo>
                <a:lnTo>
                  <a:pt x="1104" y="466"/>
                </a:lnTo>
                <a:lnTo>
                  <a:pt x="1073" y="445"/>
                </a:lnTo>
                <a:lnTo>
                  <a:pt x="1025" y="424"/>
                </a:lnTo>
                <a:lnTo>
                  <a:pt x="1001" y="417"/>
                </a:lnTo>
                <a:lnTo>
                  <a:pt x="993" y="417"/>
                </a:lnTo>
                <a:lnTo>
                  <a:pt x="969" y="403"/>
                </a:lnTo>
                <a:lnTo>
                  <a:pt x="961" y="388"/>
                </a:lnTo>
                <a:lnTo>
                  <a:pt x="961" y="374"/>
                </a:lnTo>
                <a:lnTo>
                  <a:pt x="961" y="346"/>
                </a:lnTo>
                <a:lnTo>
                  <a:pt x="969" y="325"/>
                </a:lnTo>
                <a:lnTo>
                  <a:pt x="985" y="290"/>
                </a:lnTo>
                <a:lnTo>
                  <a:pt x="1009" y="254"/>
                </a:lnTo>
                <a:lnTo>
                  <a:pt x="1025" y="233"/>
                </a:lnTo>
                <a:lnTo>
                  <a:pt x="1041" y="212"/>
                </a:lnTo>
                <a:lnTo>
                  <a:pt x="1057" y="184"/>
                </a:lnTo>
                <a:lnTo>
                  <a:pt x="1073" y="155"/>
                </a:lnTo>
                <a:lnTo>
                  <a:pt x="1081" y="127"/>
                </a:lnTo>
                <a:lnTo>
                  <a:pt x="1081" y="113"/>
                </a:lnTo>
                <a:lnTo>
                  <a:pt x="1073" y="99"/>
                </a:lnTo>
                <a:lnTo>
                  <a:pt x="1049" y="85"/>
                </a:lnTo>
                <a:lnTo>
                  <a:pt x="1033" y="85"/>
                </a:lnTo>
                <a:lnTo>
                  <a:pt x="1017" y="85"/>
                </a:lnTo>
                <a:lnTo>
                  <a:pt x="1001" y="85"/>
                </a:lnTo>
                <a:lnTo>
                  <a:pt x="969" y="85"/>
                </a:lnTo>
                <a:lnTo>
                  <a:pt x="945" y="85"/>
                </a:lnTo>
                <a:lnTo>
                  <a:pt x="922" y="78"/>
                </a:lnTo>
                <a:lnTo>
                  <a:pt x="898" y="71"/>
                </a:lnTo>
                <a:lnTo>
                  <a:pt x="866" y="56"/>
                </a:lnTo>
                <a:lnTo>
                  <a:pt x="842" y="42"/>
                </a:lnTo>
                <a:lnTo>
                  <a:pt x="826" y="28"/>
                </a:lnTo>
                <a:lnTo>
                  <a:pt x="818" y="21"/>
                </a:lnTo>
                <a:lnTo>
                  <a:pt x="810" y="14"/>
                </a:lnTo>
                <a:lnTo>
                  <a:pt x="802" y="7"/>
                </a:lnTo>
                <a:lnTo>
                  <a:pt x="795" y="7"/>
                </a:lnTo>
                <a:lnTo>
                  <a:pt x="771" y="0"/>
                </a:lnTo>
                <a:lnTo>
                  <a:pt x="763" y="0"/>
                </a:lnTo>
                <a:lnTo>
                  <a:pt x="739" y="0"/>
                </a:lnTo>
                <a:lnTo>
                  <a:pt x="715" y="0"/>
                </a:lnTo>
                <a:lnTo>
                  <a:pt x="699" y="0"/>
                </a:lnTo>
                <a:lnTo>
                  <a:pt x="659" y="7"/>
                </a:lnTo>
                <a:lnTo>
                  <a:pt x="636" y="14"/>
                </a:lnTo>
                <a:lnTo>
                  <a:pt x="604" y="21"/>
                </a:lnTo>
                <a:lnTo>
                  <a:pt x="580" y="28"/>
                </a:lnTo>
                <a:lnTo>
                  <a:pt x="540" y="42"/>
                </a:lnTo>
                <a:lnTo>
                  <a:pt x="508" y="49"/>
                </a:lnTo>
                <a:lnTo>
                  <a:pt x="469" y="64"/>
                </a:lnTo>
                <a:lnTo>
                  <a:pt x="421" y="85"/>
                </a:lnTo>
                <a:lnTo>
                  <a:pt x="405" y="92"/>
                </a:lnTo>
                <a:lnTo>
                  <a:pt x="421" y="92"/>
                </a:lnTo>
              </a:path>
            </a:pathLst>
          </a:cu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90" name="Shape 390"/>
          <p:cNvSpPr/>
          <p:nvPr/>
        </p:nvSpPr>
        <p:spPr>
          <a:xfrm>
            <a:off x="4256087" y="3611562"/>
            <a:ext cx="1855786" cy="1855786"/>
          </a:xfrm>
          <a:custGeom>
            <a:avLst/>
            <a:gdLst/>
            <a:ahLst/>
            <a:cxnLst/>
            <a:rect l="0" t="0" r="0" b="0"/>
            <a:pathLst>
              <a:path w="1168" h="1038" extrusionOk="0">
                <a:moveTo>
                  <a:pt x="424" y="92"/>
                </a:moveTo>
                <a:lnTo>
                  <a:pt x="400" y="85"/>
                </a:lnTo>
                <a:lnTo>
                  <a:pt x="352" y="64"/>
                </a:lnTo>
                <a:lnTo>
                  <a:pt x="320" y="57"/>
                </a:lnTo>
                <a:lnTo>
                  <a:pt x="280" y="43"/>
                </a:lnTo>
                <a:lnTo>
                  <a:pt x="256" y="43"/>
                </a:lnTo>
                <a:lnTo>
                  <a:pt x="224" y="36"/>
                </a:lnTo>
                <a:lnTo>
                  <a:pt x="200" y="43"/>
                </a:lnTo>
                <a:lnTo>
                  <a:pt x="192" y="43"/>
                </a:lnTo>
                <a:lnTo>
                  <a:pt x="184" y="50"/>
                </a:lnTo>
                <a:lnTo>
                  <a:pt x="176" y="57"/>
                </a:lnTo>
                <a:lnTo>
                  <a:pt x="168" y="71"/>
                </a:lnTo>
                <a:lnTo>
                  <a:pt x="160" y="78"/>
                </a:lnTo>
                <a:lnTo>
                  <a:pt x="152" y="92"/>
                </a:lnTo>
                <a:lnTo>
                  <a:pt x="152" y="107"/>
                </a:lnTo>
                <a:lnTo>
                  <a:pt x="152" y="121"/>
                </a:lnTo>
                <a:lnTo>
                  <a:pt x="160" y="142"/>
                </a:lnTo>
                <a:lnTo>
                  <a:pt x="160" y="156"/>
                </a:lnTo>
                <a:lnTo>
                  <a:pt x="160" y="178"/>
                </a:lnTo>
                <a:lnTo>
                  <a:pt x="152" y="192"/>
                </a:lnTo>
                <a:lnTo>
                  <a:pt x="144" y="213"/>
                </a:lnTo>
                <a:lnTo>
                  <a:pt x="128" y="228"/>
                </a:lnTo>
                <a:lnTo>
                  <a:pt x="104" y="256"/>
                </a:lnTo>
                <a:lnTo>
                  <a:pt x="88" y="277"/>
                </a:lnTo>
                <a:lnTo>
                  <a:pt x="72" y="291"/>
                </a:lnTo>
                <a:lnTo>
                  <a:pt x="64" y="299"/>
                </a:lnTo>
                <a:lnTo>
                  <a:pt x="40" y="334"/>
                </a:lnTo>
                <a:lnTo>
                  <a:pt x="24" y="355"/>
                </a:lnTo>
                <a:lnTo>
                  <a:pt x="16" y="370"/>
                </a:lnTo>
                <a:lnTo>
                  <a:pt x="8" y="391"/>
                </a:lnTo>
                <a:lnTo>
                  <a:pt x="0" y="419"/>
                </a:lnTo>
                <a:lnTo>
                  <a:pt x="8" y="434"/>
                </a:lnTo>
                <a:lnTo>
                  <a:pt x="8" y="448"/>
                </a:lnTo>
                <a:lnTo>
                  <a:pt x="16" y="455"/>
                </a:lnTo>
                <a:lnTo>
                  <a:pt x="24" y="469"/>
                </a:lnTo>
                <a:lnTo>
                  <a:pt x="32" y="498"/>
                </a:lnTo>
                <a:lnTo>
                  <a:pt x="32" y="540"/>
                </a:lnTo>
                <a:lnTo>
                  <a:pt x="32" y="590"/>
                </a:lnTo>
                <a:lnTo>
                  <a:pt x="24" y="619"/>
                </a:lnTo>
                <a:lnTo>
                  <a:pt x="24" y="633"/>
                </a:lnTo>
                <a:lnTo>
                  <a:pt x="16" y="661"/>
                </a:lnTo>
                <a:lnTo>
                  <a:pt x="16" y="690"/>
                </a:lnTo>
                <a:lnTo>
                  <a:pt x="24" y="718"/>
                </a:lnTo>
                <a:lnTo>
                  <a:pt x="32" y="747"/>
                </a:lnTo>
                <a:lnTo>
                  <a:pt x="48" y="775"/>
                </a:lnTo>
                <a:lnTo>
                  <a:pt x="64" y="803"/>
                </a:lnTo>
                <a:lnTo>
                  <a:pt x="88" y="832"/>
                </a:lnTo>
                <a:lnTo>
                  <a:pt x="104" y="846"/>
                </a:lnTo>
                <a:lnTo>
                  <a:pt x="120" y="860"/>
                </a:lnTo>
                <a:lnTo>
                  <a:pt x="144" y="882"/>
                </a:lnTo>
                <a:lnTo>
                  <a:pt x="176" y="903"/>
                </a:lnTo>
                <a:lnTo>
                  <a:pt x="216" y="917"/>
                </a:lnTo>
                <a:lnTo>
                  <a:pt x="248" y="924"/>
                </a:lnTo>
                <a:lnTo>
                  <a:pt x="280" y="924"/>
                </a:lnTo>
                <a:lnTo>
                  <a:pt x="320" y="924"/>
                </a:lnTo>
                <a:lnTo>
                  <a:pt x="360" y="917"/>
                </a:lnTo>
                <a:lnTo>
                  <a:pt x="384" y="910"/>
                </a:lnTo>
                <a:lnTo>
                  <a:pt x="408" y="903"/>
                </a:lnTo>
                <a:lnTo>
                  <a:pt x="456" y="896"/>
                </a:lnTo>
                <a:lnTo>
                  <a:pt x="488" y="896"/>
                </a:lnTo>
                <a:lnTo>
                  <a:pt x="536" y="896"/>
                </a:lnTo>
                <a:lnTo>
                  <a:pt x="584" y="903"/>
                </a:lnTo>
                <a:lnTo>
                  <a:pt x="640" y="917"/>
                </a:lnTo>
                <a:lnTo>
                  <a:pt x="680" y="931"/>
                </a:lnTo>
                <a:lnTo>
                  <a:pt x="728" y="953"/>
                </a:lnTo>
                <a:lnTo>
                  <a:pt x="760" y="967"/>
                </a:lnTo>
                <a:lnTo>
                  <a:pt x="792" y="981"/>
                </a:lnTo>
                <a:lnTo>
                  <a:pt x="832" y="1002"/>
                </a:lnTo>
                <a:lnTo>
                  <a:pt x="872" y="1017"/>
                </a:lnTo>
                <a:lnTo>
                  <a:pt x="912" y="1031"/>
                </a:lnTo>
                <a:lnTo>
                  <a:pt x="936" y="1038"/>
                </a:lnTo>
                <a:lnTo>
                  <a:pt x="960" y="1038"/>
                </a:lnTo>
                <a:lnTo>
                  <a:pt x="968" y="1038"/>
                </a:lnTo>
                <a:lnTo>
                  <a:pt x="976" y="1031"/>
                </a:lnTo>
                <a:lnTo>
                  <a:pt x="984" y="1024"/>
                </a:lnTo>
                <a:lnTo>
                  <a:pt x="992" y="1010"/>
                </a:lnTo>
                <a:lnTo>
                  <a:pt x="992" y="981"/>
                </a:lnTo>
                <a:lnTo>
                  <a:pt x="984" y="953"/>
                </a:lnTo>
                <a:lnTo>
                  <a:pt x="976" y="931"/>
                </a:lnTo>
                <a:lnTo>
                  <a:pt x="968" y="917"/>
                </a:lnTo>
                <a:lnTo>
                  <a:pt x="960" y="910"/>
                </a:lnTo>
                <a:lnTo>
                  <a:pt x="960" y="896"/>
                </a:lnTo>
                <a:lnTo>
                  <a:pt x="960" y="874"/>
                </a:lnTo>
                <a:lnTo>
                  <a:pt x="968" y="853"/>
                </a:lnTo>
                <a:lnTo>
                  <a:pt x="976" y="832"/>
                </a:lnTo>
                <a:lnTo>
                  <a:pt x="992" y="810"/>
                </a:lnTo>
                <a:lnTo>
                  <a:pt x="1016" y="782"/>
                </a:lnTo>
                <a:lnTo>
                  <a:pt x="1048" y="747"/>
                </a:lnTo>
                <a:lnTo>
                  <a:pt x="1064" y="732"/>
                </a:lnTo>
                <a:lnTo>
                  <a:pt x="1080" y="718"/>
                </a:lnTo>
                <a:lnTo>
                  <a:pt x="1112" y="683"/>
                </a:lnTo>
                <a:lnTo>
                  <a:pt x="1128" y="661"/>
                </a:lnTo>
                <a:lnTo>
                  <a:pt x="1152" y="626"/>
                </a:lnTo>
                <a:lnTo>
                  <a:pt x="1160" y="597"/>
                </a:lnTo>
                <a:lnTo>
                  <a:pt x="1168" y="576"/>
                </a:lnTo>
                <a:lnTo>
                  <a:pt x="1168" y="562"/>
                </a:lnTo>
                <a:lnTo>
                  <a:pt x="1160" y="540"/>
                </a:lnTo>
                <a:lnTo>
                  <a:pt x="1152" y="526"/>
                </a:lnTo>
                <a:lnTo>
                  <a:pt x="1144" y="512"/>
                </a:lnTo>
                <a:lnTo>
                  <a:pt x="1112" y="469"/>
                </a:lnTo>
                <a:lnTo>
                  <a:pt x="1080" y="448"/>
                </a:lnTo>
                <a:lnTo>
                  <a:pt x="1032" y="427"/>
                </a:lnTo>
                <a:lnTo>
                  <a:pt x="1008" y="419"/>
                </a:lnTo>
                <a:lnTo>
                  <a:pt x="1000" y="419"/>
                </a:lnTo>
                <a:lnTo>
                  <a:pt x="976" y="405"/>
                </a:lnTo>
                <a:lnTo>
                  <a:pt x="968" y="391"/>
                </a:lnTo>
                <a:lnTo>
                  <a:pt x="968" y="377"/>
                </a:lnTo>
                <a:lnTo>
                  <a:pt x="968" y="348"/>
                </a:lnTo>
                <a:lnTo>
                  <a:pt x="976" y="327"/>
                </a:lnTo>
                <a:lnTo>
                  <a:pt x="992" y="291"/>
                </a:lnTo>
                <a:lnTo>
                  <a:pt x="1016" y="256"/>
                </a:lnTo>
                <a:lnTo>
                  <a:pt x="1032" y="235"/>
                </a:lnTo>
                <a:lnTo>
                  <a:pt x="1048" y="213"/>
                </a:lnTo>
                <a:lnTo>
                  <a:pt x="1064" y="185"/>
                </a:lnTo>
                <a:lnTo>
                  <a:pt x="1080" y="156"/>
                </a:lnTo>
                <a:lnTo>
                  <a:pt x="1088" y="128"/>
                </a:lnTo>
                <a:lnTo>
                  <a:pt x="1088" y="114"/>
                </a:lnTo>
                <a:lnTo>
                  <a:pt x="1080" y="100"/>
                </a:lnTo>
                <a:lnTo>
                  <a:pt x="1056" y="85"/>
                </a:lnTo>
                <a:lnTo>
                  <a:pt x="1040" y="85"/>
                </a:lnTo>
                <a:lnTo>
                  <a:pt x="1024" y="85"/>
                </a:lnTo>
                <a:lnTo>
                  <a:pt x="1008" y="85"/>
                </a:lnTo>
                <a:lnTo>
                  <a:pt x="976" y="85"/>
                </a:lnTo>
                <a:lnTo>
                  <a:pt x="952" y="85"/>
                </a:lnTo>
                <a:lnTo>
                  <a:pt x="928" y="78"/>
                </a:lnTo>
                <a:lnTo>
                  <a:pt x="904" y="71"/>
                </a:lnTo>
                <a:lnTo>
                  <a:pt x="872" y="57"/>
                </a:lnTo>
                <a:lnTo>
                  <a:pt x="848" y="43"/>
                </a:lnTo>
                <a:lnTo>
                  <a:pt x="832" y="28"/>
                </a:lnTo>
                <a:lnTo>
                  <a:pt x="824" y="21"/>
                </a:lnTo>
                <a:lnTo>
                  <a:pt x="816" y="14"/>
                </a:lnTo>
                <a:lnTo>
                  <a:pt x="808" y="7"/>
                </a:lnTo>
                <a:lnTo>
                  <a:pt x="800" y="7"/>
                </a:lnTo>
                <a:lnTo>
                  <a:pt x="776" y="0"/>
                </a:lnTo>
                <a:lnTo>
                  <a:pt x="768" y="0"/>
                </a:lnTo>
                <a:lnTo>
                  <a:pt x="744" y="0"/>
                </a:lnTo>
                <a:lnTo>
                  <a:pt x="720" y="0"/>
                </a:lnTo>
                <a:lnTo>
                  <a:pt x="704" y="0"/>
                </a:lnTo>
                <a:lnTo>
                  <a:pt x="664" y="7"/>
                </a:lnTo>
                <a:lnTo>
                  <a:pt x="640" y="14"/>
                </a:lnTo>
                <a:lnTo>
                  <a:pt x="608" y="21"/>
                </a:lnTo>
                <a:lnTo>
                  <a:pt x="584" y="28"/>
                </a:lnTo>
                <a:lnTo>
                  <a:pt x="544" y="43"/>
                </a:lnTo>
                <a:lnTo>
                  <a:pt x="512" y="50"/>
                </a:lnTo>
                <a:lnTo>
                  <a:pt x="472" y="64"/>
                </a:lnTo>
                <a:lnTo>
                  <a:pt x="424" y="85"/>
                </a:lnTo>
                <a:lnTo>
                  <a:pt x="408" y="92"/>
                </a:lnTo>
              </a:path>
            </a:pathLst>
          </a:custGeom>
          <a:solidFill>
            <a:schemeClr val="accent2"/>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91" name="Shape 391"/>
          <p:cNvSpPr txBox="1"/>
          <p:nvPr/>
        </p:nvSpPr>
        <p:spPr>
          <a:xfrm>
            <a:off x="3900487" y="2430461"/>
            <a:ext cx="2501900" cy="647700"/>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92" name="Shape 392"/>
          <p:cNvSpPr txBox="1"/>
          <p:nvPr/>
        </p:nvSpPr>
        <p:spPr>
          <a:xfrm>
            <a:off x="3900487" y="2432050"/>
            <a:ext cx="2501900" cy="644524"/>
          </a:xfrm>
          <a:prstGeom prst="rect">
            <a:avLst/>
          </a:prstGeom>
          <a:solidFill>
            <a:schemeClr val="lt1"/>
          </a:solid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93" name="Shape 393"/>
          <p:cNvSpPr txBox="1"/>
          <p:nvPr/>
        </p:nvSpPr>
        <p:spPr>
          <a:xfrm>
            <a:off x="3987800" y="2389186"/>
            <a:ext cx="1285874" cy="638174"/>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800" b="1" i="0" u="none" strike="noStrike" cap="none" baseline="0">
                <a:solidFill>
                  <a:schemeClr val="dk1"/>
                </a:solidFill>
                <a:latin typeface="Helvetica Neue"/>
                <a:ea typeface="Helvetica Neue"/>
                <a:cs typeface="Helvetica Neue"/>
                <a:sym typeface="Helvetica Neue"/>
              </a:rPr>
              <a:t>controlled</a:t>
            </a:r>
          </a:p>
          <a:p>
            <a:pPr marL="0" marR="0" lvl="0" indent="0" algn="l" rtl="0">
              <a:lnSpc>
                <a:spcPct val="100000"/>
              </a:lnSpc>
              <a:spcBef>
                <a:spcPts val="0"/>
              </a:spcBef>
              <a:spcAft>
                <a:spcPts val="0"/>
              </a:spcAft>
              <a:buNone/>
            </a:pPr>
            <a:endParaRPr sz="1800" b="1" i="0" u="none" strike="noStrike" cap="none" baseline="0">
              <a:solidFill>
                <a:schemeClr val="dk1"/>
              </a:solidFill>
              <a:latin typeface="Helvetica Neue"/>
              <a:ea typeface="Helvetica Neue"/>
              <a:cs typeface="Helvetica Neue"/>
              <a:sym typeface="Helvetica Neue"/>
            </a:endParaRPr>
          </a:p>
        </p:txBody>
      </p:sp>
      <p:sp>
        <p:nvSpPr>
          <p:cNvPr id="394" name="Shape 394"/>
          <p:cNvSpPr txBox="1"/>
          <p:nvPr/>
        </p:nvSpPr>
        <p:spPr>
          <a:xfrm>
            <a:off x="4013200" y="2630486"/>
            <a:ext cx="1133474" cy="363536"/>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800" b="1" i="0" u="none" strike="noStrike" cap="none" baseline="0">
                <a:solidFill>
                  <a:schemeClr val="dk1"/>
                </a:solidFill>
                <a:latin typeface="Helvetica Neue"/>
                <a:ea typeface="Helvetica Neue"/>
                <a:cs typeface="Helvetica Neue"/>
                <a:sym typeface="Helvetica Neue"/>
              </a:rPr>
              <a:t>interface</a:t>
            </a:r>
          </a:p>
        </p:txBody>
      </p:sp>
      <p:sp>
        <p:nvSpPr>
          <p:cNvPr id="395" name="Shape 395"/>
          <p:cNvSpPr txBox="1"/>
          <p:nvPr/>
        </p:nvSpPr>
        <p:spPr>
          <a:xfrm>
            <a:off x="4356100" y="4191000"/>
            <a:ext cx="1071561" cy="363536"/>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800" b="1" i="0" u="none" strike="noStrike" cap="none" baseline="0">
                <a:solidFill>
                  <a:schemeClr val="dk1"/>
                </a:solidFill>
                <a:latin typeface="Helvetica Neue"/>
                <a:ea typeface="Helvetica Neue"/>
                <a:cs typeface="Helvetica Neue"/>
                <a:sym typeface="Helvetica Neue"/>
              </a:rPr>
              <a:t>"secret"</a:t>
            </a:r>
          </a:p>
        </p:txBody>
      </p:sp>
      <p:sp>
        <p:nvSpPr>
          <p:cNvPr id="396" name="Shape 396"/>
          <p:cNvSpPr txBox="1"/>
          <p:nvPr/>
        </p:nvSpPr>
        <p:spPr>
          <a:xfrm>
            <a:off x="5259387" y="2076450"/>
            <a:ext cx="3441700" cy="2003425"/>
          </a:xfrm>
          <a:prstGeom prst="rect">
            <a:avLst/>
          </a:prstGeom>
          <a:solidFill>
            <a:srgbClr val="790015"/>
          </a:solid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397" name="Shape 397"/>
          <p:cNvSpPr txBox="1"/>
          <p:nvPr/>
        </p:nvSpPr>
        <p:spPr>
          <a:xfrm>
            <a:off x="5334000" y="2133600"/>
            <a:ext cx="1428749" cy="638174"/>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800" b="1" i="0" u="none" strike="noStrike" cap="none" baseline="0">
                <a:solidFill>
                  <a:schemeClr val="dk1"/>
                </a:solidFill>
                <a:latin typeface="Helvetica Neue"/>
                <a:ea typeface="Helvetica Neue"/>
                <a:cs typeface="Helvetica Neue"/>
                <a:sym typeface="Helvetica Neue"/>
              </a:rPr>
              <a:t>•  algorithm</a:t>
            </a:r>
          </a:p>
          <a:p>
            <a:pPr marL="0" marR="0" lvl="0" indent="0" algn="l" rtl="0">
              <a:lnSpc>
                <a:spcPct val="100000"/>
              </a:lnSpc>
              <a:spcBef>
                <a:spcPts val="0"/>
              </a:spcBef>
              <a:spcAft>
                <a:spcPts val="0"/>
              </a:spcAft>
              <a:buNone/>
            </a:pPr>
            <a:endParaRPr sz="1800" b="1" i="0" u="none" strike="noStrike" cap="none" baseline="0">
              <a:solidFill>
                <a:schemeClr val="dk1"/>
              </a:solidFill>
              <a:latin typeface="Helvetica Neue"/>
              <a:ea typeface="Helvetica Neue"/>
              <a:cs typeface="Helvetica Neue"/>
              <a:sym typeface="Helvetica Neue"/>
            </a:endParaRPr>
          </a:p>
        </p:txBody>
      </p:sp>
      <p:sp>
        <p:nvSpPr>
          <p:cNvPr id="398" name="Shape 398"/>
          <p:cNvSpPr txBox="1"/>
          <p:nvPr/>
        </p:nvSpPr>
        <p:spPr>
          <a:xfrm>
            <a:off x="5334000" y="2362200"/>
            <a:ext cx="180975" cy="638174"/>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dk1"/>
              </a:buClr>
              <a:buFont typeface="Arial"/>
              <a:buNone/>
            </a:pPr>
            <a:endParaRPr sz="1800" b="1" i="0" u="none" strike="noStrike" cap="none" baseline="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1800" b="1" i="0" u="none" strike="noStrike" cap="none" baseline="0">
              <a:solidFill>
                <a:schemeClr val="dk1"/>
              </a:solidFill>
              <a:latin typeface="Helvetica Neue"/>
              <a:ea typeface="Helvetica Neue"/>
              <a:cs typeface="Helvetica Neue"/>
              <a:sym typeface="Helvetica Neue"/>
            </a:endParaRPr>
          </a:p>
        </p:txBody>
      </p:sp>
      <p:sp>
        <p:nvSpPr>
          <p:cNvPr id="399" name="Shape 399"/>
          <p:cNvSpPr txBox="1"/>
          <p:nvPr/>
        </p:nvSpPr>
        <p:spPr>
          <a:xfrm>
            <a:off x="5334000" y="2590800"/>
            <a:ext cx="1912936" cy="638174"/>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800" b="1" i="0" u="none" strike="noStrike" cap="none" baseline="0">
                <a:solidFill>
                  <a:schemeClr val="dk1"/>
                </a:solidFill>
                <a:latin typeface="Helvetica Neue"/>
                <a:ea typeface="Helvetica Neue"/>
                <a:cs typeface="Helvetica Neue"/>
                <a:sym typeface="Helvetica Neue"/>
              </a:rPr>
              <a:t>•  data structure</a:t>
            </a:r>
          </a:p>
          <a:p>
            <a:pPr marL="0" marR="0" lvl="0" indent="0" algn="l" rtl="0">
              <a:lnSpc>
                <a:spcPct val="100000"/>
              </a:lnSpc>
              <a:spcBef>
                <a:spcPts val="0"/>
              </a:spcBef>
              <a:spcAft>
                <a:spcPts val="0"/>
              </a:spcAft>
              <a:buNone/>
            </a:pPr>
            <a:endParaRPr sz="1800" b="1" i="0" u="none" strike="noStrike" cap="none" baseline="0">
              <a:solidFill>
                <a:schemeClr val="dk1"/>
              </a:solidFill>
              <a:latin typeface="Helvetica Neue"/>
              <a:ea typeface="Helvetica Neue"/>
              <a:cs typeface="Helvetica Neue"/>
              <a:sym typeface="Helvetica Neue"/>
            </a:endParaRPr>
          </a:p>
        </p:txBody>
      </p:sp>
      <p:sp>
        <p:nvSpPr>
          <p:cNvPr id="400" name="Shape 400"/>
          <p:cNvSpPr txBox="1"/>
          <p:nvPr/>
        </p:nvSpPr>
        <p:spPr>
          <a:xfrm>
            <a:off x="5334000" y="2819400"/>
            <a:ext cx="180975" cy="638174"/>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dk1"/>
              </a:buClr>
              <a:buFont typeface="Arial"/>
              <a:buNone/>
            </a:pPr>
            <a:endParaRPr sz="1800" b="1" i="0" u="none" strike="noStrike" cap="none" baseline="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1800" b="1" i="0" u="none" strike="noStrike" cap="none" baseline="0">
              <a:solidFill>
                <a:schemeClr val="dk1"/>
              </a:solidFill>
              <a:latin typeface="Helvetica Neue"/>
              <a:ea typeface="Helvetica Neue"/>
              <a:cs typeface="Helvetica Neue"/>
              <a:sym typeface="Helvetica Neue"/>
            </a:endParaRPr>
          </a:p>
        </p:txBody>
      </p:sp>
      <p:sp>
        <p:nvSpPr>
          <p:cNvPr id="401" name="Shape 401"/>
          <p:cNvSpPr txBox="1"/>
          <p:nvPr/>
        </p:nvSpPr>
        <p:spPr>
          <a:xfrm>
            <a:off x="5334000" y="3048000"/>
            <a:ext cx="3348037" cy="638174"/>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800" b="1" i="0" u="none" strike="noStrike" cap="none" baseline="0">
                <a:solidFill>
                  <a:schemeClr val="dk1"/>
                </a:solidFill>
                <a:latin typeface="Helvetica Neue"/>
                <a:ea typeface="Helvetica Neue"/>
                <a:cs typeface="Helvetica Neue"/>
                <a:sym typeface="Helvetica Neue"/>
              </a:rPr>
              <a:t>•  details of external interface</a:t>
            </a:r>
          </a:p>
          <a:p>
            <a:pPr marL="0" marR="0" lvl="0" indent="0" algn="l" rtl="0">
              <a:lnSpc>
                <a:spcPct val="100000"/>
              </a:lnSpc>
              <a:spcBef>
                <a:spcPts val="0"/>
              </a:spcBef>
              <a:spcAft>
                <a:spcPts val="0"/>
              </a:spcAft>
              <a:buNone/>
            </a:pPr>
            <a:endParaRPr sz="1800" b="1" i="0" u="none" strike="noStrike" cap="none" baseline="0">
              <a:solidFill>
                <a:schemeClr val="dk1"/>
              </a:solidFill>
              <a:latin typeface="Helvetica Neue"/>
              <a:ea typeface="Helvetica Neue"/>
              <a:cs typeface="Helvetica Neue"/>
              <a:sym typeface="Helvetica Neue"/>
            </a:endParaRPr>
          </a:p>
        </p:txBody>
      </p:sp>
      <p:sp>
        <p:nvSpPr>
          <p:cNvPr id="402" name="Shape 402"/>
          <p:cNvSpPr txBox="1"/>
          <p:nvPr/>
        </p:nvSpPr>
        <p:spPr>
          <a:xfrm>
            <a:off x="5334000" y="3276600"/>
            <a:ext cx="180975" cy="638174"/>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dk1"/>
              </a:buClr>
              <a:buFont typeface="Arial"/>
              <a:buNone/>
            </a:pPr>
            <a:endParaRPr sz="1800" b="1" i="0" u="none" strike="noStrike" cap="none" baseline="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1800" b="1" i="0" u="none" strike="noStrike" cap="none" baseline="0">
              <a:solidFill>
                <a:schemeClr val="dk1"/>
              </a:solidFill>
              <a:latin typeface="Helvetica Neue"/>
              <a:ea typeface="Helvetica Neue"/>
              <a:cs typeface="Helvetica Neue"/>
              <a:sym typeface="Helvetica Neue"/>
            </a:endParaRPr>
          </a:p>
        </p:txBody>
      </p:sp>
      <p:sp>
        <p:nvSpPr>
          <p:cNvPr id="403" name="Shape 403"/>
          <p:cNvSpPr txBox="1"/>
          <p:nvPr/>
        </p:nvSpPr>
        <p:spPr>
          <a:xfrm>
            <a:off x="5334000" y="3505200"/>
            <a:ext cx="3208336" cy="363536"/>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800" b="1" i="0" u="none" strike="noStrike" cap="none" baseline="0">
                <a:solidFill>
                  <a:schemeClr val="dk1"/>
                </a:solidFill>
                <a:latin typeface="Helvetica Neue"/>
                <a:ea typeface="Helvetica Neue"/>
                <a:cs typeface="Helvetica Neue"/>
                <a:sym typeface="Helvetica Neue"/>
              </a:rPr>
              <a:t>•  resource allocation policy</a:t>
            </a:r>
          </a:p>
        </p:txBody>
      </p:sp>
      <p:sp>
        <p:nvSpPr>
          <p:cNvPr id="404" name="Shape 404"/>
          <p:cNvSpPr txBox="1"/>
          <p:nvPr/>
        </p:nvSpPr>
        <p:spPr>
          <a:xfrm>
            <a:off x="2020886" y="1947861"/>
            <a:ext cx="838199" cy="787400"/>
          </a:xfrm>
          <a:prstGeom prst="rect">
            <a:avLst/>
          </a:prstGeom>
          <a:solidFill>
            <a:srgbClr val="3C0023"/>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405" name="Shape 405"/>
          <p:cNvSpPr txBox="1"/>
          <p:nvPr/>
        </p:nvSpPr>
        <p:spPr>
          <a:xfrm>
            <a:off x="2020886" y="1949450"/>
            <a:ext cx="838199" cy="784224"/>
          </a:xfrm>
          <a:prstGeom prst="rect">
            <a:avLst/>
          </a:prstGeom>
          <a:no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406" name="Shape 406"/>
          <p:cNvSpPr txBox="1"/>
          <p:nvPr/>
        </p:nvSpPr>
        <p:spPr>
          <a:xfrm>
            <a:off x="2300286" y="2239961"/>
            <a:ext cx="850899" cy="788986"/>
          </a:xfrm>
          <a:prstGeom prst="rect">
            <a:avLst/>
          </a:prstGeom>
          <a:solidFill>
            <a:srgbClr val="6E0043"/>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407" name="Shape 407"/>
          <p:cNvSpPr txBox="1"/>
          <p:nvPr/>
        </p:nvSpPr>
        <p:spPr>
          <a:xfrm>
            <a:off x="2300286" y="2243136"/>
            <a:ext cx="850899" cy="782637"/>
          </a:xfrm>
          <a:prstGeom prst="rect">
            <a:avLst/>
          </a:prstGeom>
          <a:no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408" name="Shape 408"/>
          <p:cNvSpPr txBox="1"/>
          <p:nvPr/>
        </p:nvSpPr>
        <p:spPr>
          <a:xfrm>
            <a:off x="1881186" y="2633661"/>
            <a:ext cx="838199" cy="787400"/>
          </a:xfrm>
          <a:prstGeom prst="rect">
            <a:avLst/>
          </a:prstGeom>
          <a:solidFill>
            <a:srgbClr val="B50069"/>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409" name="Shape 409"/>
          <p:cNvSpPr txBox="1"/>
          <p:nvPr/>
        </p:nvSpPr>
        <p:spPr>
          <a:xfrm>
            <a:off x="1881186" y="2635250"/>
            <a:ext cx="838199" cy="784224"/>
          </a:xfrm>
          <a:prstGeom prst="rect">
            <a:avLst/>
          </a:prstGeom>
          <a:no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410" name="Shape 410"/>
          <p:cNvSpPr txBox="1"/>
          <p:nvPr/>
        </p:nvSpPr>
        <p:spPr>
          <a:xfrm>
            <a:off x="2452686" y="3205161"/>
            <a:ext cx="838199" cy="787400"/>
          </a:xfrm>
          <a:prstGeom prst="rect">
            <a:avLst/>
          </a:prstGeom>
          <a:solidFill>
            <a:srgbClr val="D9319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411" name="Shape 411"/>
          <p:cNvSpPr txBox="1"/>
          <p:nvPr/>
        </p:nvSpPr>
        <p:spPr>
          <a:xfrm>
            <a:off x="2452686" y="3206750"/>
            <a:ext cx="838199" cy="784224"/>
          </a:xfrm>
          <a:prstGeom prst="rect">
            <a:avLst/>
          </a:prstGeom>
          <a:no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412" name="Shape 412"/>
          <p:cNvSpPr txBox="1"/>
          <p:nvPr/>
        </p:nvSpPr>
        <p:spPr>
          <a:xfrm>
            <a:off x="2133600" y="3987800"/>
            <a:ext cx="1146174" cy="454024"/>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2400" b="1" i="0" u="none" strike="noStrike" cap="none" baseline="0">
                <a:solidFill>
                  <a:schemeClr val="dk1"/>
                </a:solidFill>
                <a:latin typeface="Helvetica Neue"/>
                <a:ea typeface="Helvetica Neue"/>
                <a:cs typeface="Helvetica Neue"/>
                <a:sym typeface="Helvetica Neue"/>
              </a:rPr>
              <a:t>clients</a:t>
            </a:r>
          </a:p>
        </p:txBody>
      </p:sp>
      <p:sp>
        <p:nvSpPr>
          <p:cNvPr id="413" name="Shape 413"/>
          <p:cNvSpPr txBox="1"/>
          <p:nvPr/>
        </p:nvSpPr>
        <p:spPr>
          <a:xfrm>
            <a:off x="2247900" y="5729287"/>
            <a:ext cx="3014662" cy="363536"/>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800" b="1" i="1" u="none" strike="noStrike" cap="none" baseline="0">
                <a:solidFill>
                  <a:schemeClr val="dk1"/>
                </a:solidFill>
                <a:latin typeface="Helvetica Neue"/>
                <a:ea typeface="Helvetica Neue"/>
                <a:cs typeface="Helvetica Neue"/>
                <a:sym typeface="Helvetica Neue"/>
              </a:rPr>
              <a:t>a specific design decision</a:t>
            </a:r>
          </a:p>
        </p:txBody>
      </p:sp>
      <p:cxnSp>
        <p:nvCxnSpPr>
          <p:cNvPr id="414" name="Shape 414"/>
          <p:cNvCxnSpPr/>
          <p:nvPr/>
        </p:nvCxnSpPr>
        <p:spPr>
          <a:xfrm flipH="1">
            <a:off x="4268787" y="4667250"/>
            <a:ext cx="787400" cy="1114425"/>
          </a:xfrm>
          <a:prstGeom prst="straightConnector1">
            <a:avLst/>
          </a:prstGeom>
          <a:noFill/>
          <a:ln w="25400" cap="flat" cmpd="sng">
            <a:solidFill>
              <a:schemeClr val="dk1"/>
            </a:solidFill>
            <a:prstDash val="solid"/>
            <a:miter/>
            <a:headEnd type="none" w="med" len="med"/>
            <a:tailEnd type="none" w="med" len="med"/>
          </a:ln>
        </p:spPr>
      </p:cxnSp>
      <p:cxnSp>
        <p:nvCxnSpPr>
          <p:cNvPr id="415" name="Shape 415"/>
          <p:cNvCxnSpPr/>
          <p:nvPr/>
        </p:nvCxnSpPr>
        <p:spPr>
          <a:xfrm>
            <a:off x="3316287" y="2624136"/>
            <a:ext cx="711200" cy="44450"/>
          </a:xfrm>
          <a:prstGeom prst="straightConnector1">
            <a:avLst/>
          </a:prstGeom>
          <a:noFill/>
          <a:ln w="50800" cap="flat" cmpd="sng">
            <a:solidFill>
              <a:schemeClr val="dk1"/>
            </a:solidFill>
            <a:prstDash val="solid"/>
            <a:miter/>
            <a:headEnd type="none" w="med" len="med"/>
            <a:tailEnd type="triangle" w="lg" len="lg"/>
          </a:ln>
        </p:spPr>
      </p:cxnSp>
      <p:cxnSp>
        <p:nvCxnSpPr>
          <p:cNvPr id="416" name="Shape 416"/>
          <p:cNvCxnSpPr/>
          <p:nvPr/>
        </p:nvCxnSpPr>
        <p:spPr>
          <a:xfrm>
            <a:off x="2947986" y="2179636"/>
            <a:ext cx="990599" cy="311149"/>
          </a:xfrm>
          <a:prstGeom prst="straightConnector1">
            <a:avLst/>
          </a:prstGeom>
          <a:noFill/>
          <a:ln w="50800" cap="flat" cmpd="sng">
            <a:solidFill>
              <a:schemeClr val="dk1"/>
            </a:solidFill>
            <a:prstDash val="solid"/>
            <a:miter/>
            <a:headEnd type="none" w="med" len="med"/>
            <a:tailEnd type="triangle" w="lg" len="lg"/>
          </a:ln>
        </p:spPr>
      </p:cxnSp>
      <p:cxnSp>
        <p:nvCxnSpPr>
          <p:cNvPr id="417" name="Shape 417"/>
          <p:cNvCxnSpPr/>
          <p:nvPr/>
        </p:nvCxnSpPr>
        <p:spPr>
          <a:xfrm rot="10800000" flipH="1">
            <a:off x="2833686" y="2849561"/>
            <a:ext cx="1117599" cy="114300"/>
          </a:xfrm>
          <a:prstGeom prst="straightConnector1">
            <a:avLst/>
          </a:prstGeom>
          <a:noFill/>
          <a:ln w="50800" cap="flat" cmpd="sng">
            <a:solidFill>
              <a:schemeClr val="dk1"/>
            </a:solidFill>
            <a:prstDash val="solid"/>
            <a:miter/>
            <a:headEnd type="none" w="med" len="med"/>
            <a:tailEnd type="triangle" w="lg" len="lg"/>
          </a:ln>
        </p:spPr>
      </p:cxnSp>
      <p:cxnSp>
        <p:nvCxnSpPr>
          <p:cNvPr id="418" name="Shape 418"/>
          <p:cNvCxnSpPr/>
          <p:nvPr/>
        </p:nvCxnSpPr>
        <p:spPr>
          <a:xfrm rot="10800000" flipH="1">
            <a:off x="3379787" y="2976562"/>
            <a:ext cx="558799" cy="457200"/>
          </a:xfrm>
          <a:prstGeom prst="straightConnector1">
            <a:avLst/>
          </a:prstGeom>
          <a:noFill/>
          <a:ln w="50800" cap="flat" cmpd="sng">
            <a:solidFill>
              <a:schemeClr val="dk1"/>
            </a:solidFill>
            <a:prstDash val="solid"/>
            <a:miter/>
            <a:headEnd type="none" w="med" len="med"/>
            <a:tailEnd type="triangle" w="lg" len="lg"/>
          </a:ln>
        </p:spPr>
      </p:cxnSp>
      <p:sp>
        <p:nvSpPr>
          <p:cNvPr id="2" name="مستطيل 1"/>
          <p:cNvSpPr/>
          <p:nvPr/>
        </p:nvSpPr>
        <p:spPr>
          <a:xfrm>
            <a:off x="166686" y="1143347"/>
            <a:ext cx="4572000" cy="2462213"/>
          </a:xfrm>
          <a:prstGeom prst="rect">
            <a:avLst/>
          </a:prstGeom>
        </p:spPr>
        <p:txBody>
          <a:bodyPr>
            <a:spAutoFit/>
          </a:bodyPr>
          <a:lstStyle/>
          <a:p>
            <a:pPr rtl="1"/>
            <a:r>
              <a:rPr lang="ar-SA" dirty="0"/>
              <a:t>إخفاء المعلومات</a:t>
            </a:r>
          </a:p>
          <a:p>
            <a:pPr rtl="1"/>
            <a:r>
              <a:rPr lang="ar-SA" b="1" dirty="0"/>
              <a:t>وحدة</a:t>
            </a:r>
            <a:endParaRPr lang="ar-SA" dirty="0"/>
          </a:p>
          <a:p>
            <a:pPr rtl="1"/>
            <a:r>
              <a:rPr lang="ar-SA" b="1" dirty="0"/>
              <a:t>ذو شاهد</a:t>
            </a:r>
            <a:endParaRPr lang="ar-SA" dirty="0"/>
          </a:p>
          <a:p>
            <a:pPr rtl="1"/>
            <a:r>
              <a:rPr lang="ar-SA" b="1" dirty="0"/>
              <a:t>السطح البيني</a:t>
            </a:r>
            <a:endParaRPr lang="ar-SA" dirty="0"/>
          </a:p>
          <a:p>
            <a:pPr rtl="1"/>
            <a:r>
              <a:rPr lang="ar-SA" b="1" dirty="0"/>
              <a:t>"سر"</a:t>
            </a:r>
            <a:endParaRPr lang="ar-SA" dirty="0"/>
          </a:p>
          <a:p>
            <a:pPr rtl="1"/>
            <a:r>
              <a:rPr lang="ar-SA" b="1" dirty="0"/>
              <a:t>• خوارزمية</a:t>
            </a:r>
            <a:endParaRPr lang="ar-SA" dirty="0"/>
          </a:p>
          <a:p>
            <a:pPr rtl="1"/>
            <a:r>
              <a:rPr lang="ar-SA" b="1" dirty="0"/>
              <a:t>• هيكل البيانات</a:t>
            </a:r>
            <a:endParaRPr lang="ar-SA" dirty="0"/>
          </a:p>
          <a:p>
            <a:pPr rtl="1"/>
            <a:r>
              <a:rPr lang="ar-SA" b="1" dirty="0"/>
              <a:t>• تفاصيل الواجهة الخارجية</a:t>
            </a:r>
            <a:endParaRPr lang="ar-SA" dirty="0"/>
          </a:p>
          <a:p>
            <a:pPr rtl="1"/>
            <a:r>
              <a:rPr lang="ar-SA" b="1" dirty="0"/>
              <a:t>• سياسة تخصيص الموارد</a:t>
            </a:r>
            <a:endParaRPr lang="ar-SA" dirty="0"/>
          </a:p>
          <a:p>
            <a:pPr rtl="1"/>
            <a:r>
              <a:rPr lang="ar-SA" b="1" dirty="0"/>
              <a:t>عملاء</a:t>
            </a:r>
            <a:endParaRPr lang="ar-SA" dirty="0"/>
          </a:p>
          <a:p>
            <a:pPr rtl="1"/>
            <a:r>
              <a:rPr lang="ar-SA" b="1" i="1" dirty="0"/>
              <a:t>قرار تصميم معين</a:t>
            </a:r>
            <a:endParaRPr lang="ar-SA" dirty="0"/>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4" name="Shape 424"/>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18</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425" name="Shape 425"/>
          <p:cNvSpPr txBox="1">
            <a:spLocks noGrp="1"/>
          </p:cNvSpPr>
          <p:nvPr>
            <p:ph type="title"/>
          </p:nvPr>
        </p:nvSpPr>
        <p:spPr>
          <a:xfrm>
            <a:off x="223433" y="188640"/>
            <a:ext cx="6476999" cy="646112"/>
          </a:xfrm>
          <a:prstGeom prst="rect">
            <a:avLst/>
          </a:prstGeom>
          <a:noFill/>
          <a:ln>
            <a:noFill/>
          </a:ln>
        </p:spPr>
        <p:txBody>
          <a:bodyPr lIns="90475" tIns="44450" rIns="90475" bIns="44450" anchor="ctr"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dirty="0">
                <a:solidFill>
                  <a:schemeClr val="dk2"/>
                </a:solidFill>
                <a:latin typeface="Helvetica Neue"/>
                <a:ea typeface="Helvetica Neue"/>
                <a:cs typeface="Helvetica Neue"/>
                <a:sym typeface="Helvetica Neue"/>
              </a:rPr>
              <a:t>Why Information Hiding?</a:t>
            </a:r>
          </a:p>
        </p:txBody>
      </p:sp>
      <p:sp>
        <p:nvSpPr>
          <p:cNvPr id="426" name="Shape 426"/>
          <p:cNvSpPr txBox="1">
            <a:spLocks noGrp="1"/>
          </p:cNvSpPr>
          <p:nvPr>
            <p:ph idx="1"/>
          </p:nvPr>
        </p:nvSpPr>
        <p:spPr>
          <a:xfrm>
            <a:off x="251520" y="1124744"/>
            <a:ext cx="8892480" cy="3962399"/>
          </a:xfrm>
          <a:prstGeom prst="rect">
            <a:avLst/>
          </a:prstGeom>
          <a:noFill/>
          <a:ln>
            <a:noFill/>
          </a:ln>
        </p:spPr>
        <p:txBody>
          <a:bodyPr lIns="90475" tIns="44450" rIns="90475" bIns="44450" anchor="t" anchorCtr="0">
            <a:noAutofit/>
          </a:bodyPr>
          <a:lstStyle/>
          <a:p>
            <a:pPr marL="342900" marR="0" lvl="0" indent="-342900" algn="l" rtl="0">
              <a:lnSpc>
                <a:spcPct val="100000"/>
              </a:lnSpc>
              <a:spcBef>
                <a:spcPts val="0"/>
              </a:spcBef>
              <a:spcAft>
                <a:spcPts val="0"/>
              </a:spcAft>
              <a:buClr>
                <a:schemeClr val="folHlink"/>
              </a:buClr>
              <a:buSzPct val="75000"/>
              <a:buFont typeface="Noto Symbol"/>
              <a:buChar char="■"/>
            </a:pPr>
            <a:r>
              <a:rPr lang="en-US" sz="2400" b="0" i="0" u="none" strike="noStrike" cap="none" baseline="0" dirty="0">
                <a:solidFill>
                  <a:schemeClr val="dk1"/>
                </a:solidFill>
                <a:latin typeface="Helvetica Neue"/>
                <a:ea typeface="Helvetica Neue"/>
                <a:cs typeface="Helvetica Neue"/>
                <a:sym typeface="Helvetica Neue"/>
              </a:rPr>
              <a:t>reduces the likelihood of “side effects”</a:t>
            </a:r>
          </a:p>
          <a:p>
            <a:pPr marL="342900" marR="0" lvl="0" indent="-342900" algn="l" rtl="0">
              <a:lnSpc>
                <a:spcPct val="100000"/>
              </a:lnSpc>
              <a:spcBef>
                <a:spcPts val="480"/>
              </a:spcBef>
              <a:spcAft>
                <a:spcPts val="0"/>
              </a:spcAft>
              <a:buClr>
                <a:schemeClr val="folHlink"/>
              </a:buClr>
              <a:buSzPct val="75000"/>
              <a:buFont typeface="Noto Symbol"/>
              <a:buChar char="■"/>
            </a:pPr>
            <a:r>
              <a:rPr lang="en-US" sz="2400" b="0" i="0" u="none" strike="noStrike" cap="none" baseline="0" dirty="0">
                <a:solidFill>
                  <a:schemeClr val="dk1"/>
                </a:solidFill>
                <a:latin typeface="Helvetica Neue"/>
                <a:ea typeface="Helvetica Neue"/>
                <a:cs typeface="Helvetica Neue"/>
                <a:sym typeface="Helvetica Neue"/>
              </a:rPr>
              <a:t>limits the global impact of local design decisions</a:t>
            </a:r>
          </a:p>
          <a:p>
            <a:pPr marL="342900" marR="0" lvl="0" indent="-342900" algn="l" rtl="0">
              <a:lnSpc>
                <a:spcPct val="100000"/>
              </a:lnSpc>
              <a:spcBef>
                <a:spcPts val="480"/>
              </a:spcBef>
              <a:spcAft>
                <a:spcPts val="0"/>
              </a:spcAft>
              <a:buClr>
                <a:schemeClr val="folHlink"/>
              </a:buClr>
              <a:buSzPct val="75000"/>
              <a:buFont typeface="Noto Symbol"/>
              <a:buChar char="■"/>
            </a:pPr>
            <a:r>
              <a:rPr lang="en-US" sz="2400" b="0" i="0" u="none" strike="noStrike" cap="none" baseline="0" dirty="0">
                <a:solidFill>
                  <a:schemeClr val="dk1"/>
                </a:solidFill>
                <a:latin typeface="Helvetica Neue"/>
                <a:ea typeface="Helvetica Neue"/>
                <a:cs typeface="Helvetica Neue"/>
                <a:sym typeface="Helvetica Neue"/>
              </a:rPr>
              <a:t>emphasizes communication through controlled interfaces</a:t>
            </a:r>
          </a:p>
          <a:p>
            <a:pPr marL="342900" marR="0" lvl="0" indent="-342900" algn="l" rtl="0">
              <a:lnSpc>
                <a:spcPct val="100000"/>
              </a:lnSpc>
              <a:spcBef>
                <a:spcPts val="480"/>
              </a:spcBef>
              <a:spcAft>
                <a:spcPts val="0"/>
              </a:spcAft>
              <a:buClr>
                <a:schemeClr val="folHlink"/>
              </a:buClr>
              <a:buSzPct val="75000"/>
              <a:buFont typeface="Noto Symbol"/>
              <a:buChar char="■"/>
            </a:pPr>
            <a:r>
              <a:rPr lang="en-US" sz="2400" b="0" i="0" u="none" strike="noStrike" cap="none" baseline="0" dirty="0">
                <a:solidFill>
                  <a:schemeClr val="dk1"/>
                </a:solidFill>
                <a:latin typeface="Helvetica Neue"/>
                <a:ea typeface="Helvetica Neue"/>
                <a:cs typeface="Helvetica Neue"/>
                <a:sym typeface="Helvetica Neue"/>
              </a:rPr>
              <a:t>discourages the use of global data</a:t>
            </a:r>
          </a:p>
          <a:p>
            <a:pPr marL="342900" marR="0" lvl="0" indent="-342900" algn="l" rtl="0">
              <a:lnSpc>
                <a:spcPct val="100000"/>
              </a:lnSpc>
              <a:spcBef>
                <a:spcPts val="480"/>
              </a:spcBef>
              <a:spcAft>
                <a:spcPts val="0"/>
              </a:spcAft>
              <a:buClr>
                <a:schemeClr val="folHlink"/>
              </a:buClr>
              <a:buSzPct val="75000"/>
              <a:buFont typeface="Noto Symbol"/>
              <a:buChar char="■"/>
            </a:pPr>
            <a:r>
              <a:rPr lang="en-US" sz="2400" b="0" i="0" u="none" strike="noStrike" cap="none" baseline="0" dirty="0">
                <a:solidFill>
                  <a:schemeClr val="dk1"/>
                </a:solidFill>
                <a:latin typeface="Helvetica Neue"/>
                <a:ea typeface="Helvetica Neue"/>
                <a:cs typeface="Helvetica Neue"/>
                <a:sym typeface="Helvetica Neue"/>
              </a:rPr>
              <a:t>leads to encapsulation—an attribute of high quality design</a:t>
            </a:r>
          </a:p>
          <a:p>
            <a:pPr marL="342900" marR="0" lvl="0" indent="-342900" algn="l" rtl="0">
              <a:lnSpc>
                <a:spcPct val="100000"/>
              </a:lnSpc>
              <a:spcBef>
                <a:spcPts val="480"/>
              </a:spcBef>
              <a:spcAft>
                <a:spcPts val="0"/>
              </a:spcAft>
              <a:buClr>
                <a:schemeClr val="folHlink"/>
              </a:buClr>
              <a:buSzPct val="75000"/>
              <a:buFont typeface="Noto Symbol"/>
              <a:buChar char="■"/>
            </a:pPr>
            <a:r>
              <a:rPr lang="en-US" sz="2400" b="0" i="0" u="none" strike="noStrike" cap="none" baseline="0" dirty="0">
                <a:solidFill>
                  <a:schemeClr val="dk1"/>
                </a:solidFill>
                <a:latin typeface="Helvetica Neue"/>
                <a:ea typeface="Helvetica Neue"/>
                <a:cs typeface="Helvetica Neue"/>
                <a:sym typeface="Helvetica Neue"/>
              </a:rPr>
              <a:t>results in higher quality software</a:t>
            </a:r>
          </a:p>
        </p:txBody>
      </p:sp>
      <p:sp>
        <p:nvSpPr>
          <p:cNvPr id="2" name="مستطيل 1"/>
          <p:cNvSpPr/>
          <p:nvPr/>
        </p:nvSpPr>
        <p:spPr>
          <a:xfrm>
            <a:off x="4261486" y="4254285"/>
            <a:ext cx="4572000" cy="2031325"/>
          </a:xfrm>
          <a:prstGeom prst="rect">
            <a:avLst/>
          </a:prstGeom>
        </p:spPr>
        <p:txBody>
          <a:bodyPr>
            <a:spAutoFit/>
          </a:bodyPr>
          <a:lstStyle/>
          <a:p>
            <a:pPr marL="285750" indent="-285750" algn="r" rtl="1">
              <a:buFont typeface="Arial" pitchFamily="34" charset="0"/>
              <a:buChar char="•"/>
            </a:pPr>
            <a:r>
              <a:rPr lang="ar-SA" sz="1800" dirty="0"/>
              <a:t>لماذا إخفاء المعلومات؟</a:t>
            </a:r>
            <a:endParaRPr lang="ar-SA" sz="1000" dirty="0"/>
          </a:p>
          <a:p>
            <a:pPr marL="285750" lvl="1" indent="-285750" algn="r" rtl="1">
              <a:buFont typeface="Arial" pitchFamily="34" charset="0"/>
              <a:buChar char="•"/>
            </a:pPr>
            <a:r>
              <a:rPr lang="ar-SA" sz="1800" dirty="0"/>
              <a:t>يقلل من احتمال</a:t>
            </a:r>
            <a:r>
              <a:rPr lang="ar-SA" sz="1100" dirty="0"/>
              <a:t> </a:t>
            </a:r>
            <a:r>
              <a:rPr lang="ar-SA" sz="1800" dirty="0"/>
              <a:t>"الآثار الجانبية"</a:t>
            </a:r>
            <a:endParaRPr lang="ar-SA" sz="1100" dirty="0"/>
          </a:p>
          <a:p>
            <a:pPr marL="285750" lvl="1" indent="-285750" algn="r" rtl="1">
              <a:buFont typeface="Arial" pitchFamily="34" charset="0"/>
              <a:buChar char="•"/>
            </a:pPr>
            <a:r>
              <a:rPr lang="ar-SA" sz="1800" dirty="0"/>
              <a:t>يحد من التأثير العالمي للقرارات التصميم المحلية</a:t>
            </a:r>
            <a:endParaRPr lang="ar-SA" sz="1100" dirty="0"/>
          </a:p>
          <a:p>
            <a:pPr marL="285750" lvl="1" indent="-285750" algn="r" rtl="1">
              <a:buFont typeface="Arial" pitchFamily="34" charset="0"/>
              <a:buChar char="•"/>
            </a:pPr>
            <a:r>
              <a:rPr lang="ar-SA" sz="1800" dirty="0"/>
              <a:t>ويؤكد التواصل من خلال واجهات للرقابة</a:t>
            </a:r>
            <a:endParaRPr lang="ar-SA" sz="1100" dirty="0"/>
          </a:p>
          <a:p>
            <a:pPr marL="285750" lvl="1" indent="-285750" algn="r" rtl="1">
              <a:buFont typeface="Arial" pitchFamily="34" charset="0"/>
              <a:buChar char="•"/>
            </a:pPr>
            <a:r>
              <a:rPr lang="ar-SA" sz="1800" dirty="0"/>
              <a:t>يشجع على استخدام البيانات العالمية</a:t>
            </a:r>
            <a:endParaRPr lang="ar-SA" sz="1100" dirty="0"/>
          </a:p>
          <a:p>
            <a:pPr marL="285750" lvl="1" indent="-285750" algn="r" rtl="1">
              <a:buFont typeface="Arial" pitchFamily="34" charset="0"/>
              <a:buChar char="•"/>
            </a:pPr>
            <a:r>
              <a:rPr lang="ar-SA" sz="1800" dirty="0"/>
              <a:t>يؤدي إلى تغليف</a:t>
            </a:r>
            <a:r>
              <a:rPr lang="ar-SA" sz="1100" dirty="0"/>
              <a:t> </a:t>
            </a:r>
            <a:r>
              <a:rPr lang="ar-SA" sz="1800" dirty="0"/>
              <a:t>-</a:t>
            </a:r>
            <a:r>
              <a:rPr lang="ar-SA" sz="1100" dirty="0"/>
              <a:t> </a:t>
            </a:r>
            <a:r>
              <a:rPr lang="ar-SA" sz="1800" dirty="0"/>
              <a:t>سمة من تصميم ذات جودة عالية</a:t>
            </a:r>
            <a:endParaRPr lang="ar-SA" sz="1100" dirty="0"/>
          </a:p>
          <a:p>
            <a:pPr marL="285750" lvl="1" indent="-285750" algn="r" rtl="1">
              <a:buFont typeface="Arial" pitchFamily="34" charset="0"/>
              <a:buChar char="•"/>
            </a:pPr>
            <a:r>
              <a:rPr lang="ar-SA" sz="1800" dirty="0"/>
              <a:t>النتائج في برنامج جودة أعلى</a:t>
            </a:r>
            <a:endParaRPr lang="ar-SA" sz="1100" dirty="0"/>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p:nvPr/>
        </p:nvSpPr>
        <p:spPr>
          <a:xfrm>
            <a:off x="1219200" y="6248400"/>
            <a:ext cx="54863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000" b="0" i="0" u="none" strike="noStrike" cap="none" baseline="0">
                <a:solidFill>
                  <a:schemeClr val="dk1"/>
                </a:solidFill>
                <a:latin typeface="Helvetica Neue"/>
                <a:ea typeface="Helvetica Neue"/>
                <a:cs typeface="Helvetica Neue"/>
                <a:sym typeface="Helvetica Neue"/>
              </a:rPr>
              <a:t>These slides are designed to accompany </a:t>
            </a:r>
            <a:r>
              <a:rPr lang="en-US" sz="1000" b="0" i="1" u="none" strike="noStrike" cap="none" baseline="0">
                <a:solidFill>
                  <a:schemeClr val="dk1"/>
                </a:solidFill>
                <a:latin typeface="Helvetica Neue"/>
                <a:ea typeface="Helvetica Neue"/>
                <a:cs typeface="Helvetica Neue"/>
                <a:sym typeface="Helvetica Neue"/>
              </a:rPr>
              <a:t>Software Engineering: A Practitioner’s Approach, 8/e </a:t>
            </a:r>
            <a:r>
              <a:rPr lang="en-US" sz="1000" b="0" i="0" u="none" strike="noStrike" cap="none" baseline="0">
                <a:solidFill>
                  <a:schemeClr val="dk1"/>
                </a:solidFill>
                <a:latin typeface="Helvetica Neue"/>
                <a:ea typeface="Helvetica Neue"/>
                <a:cs typeface="Helvetica Neue"/>
                <a:sym typeface="Helvetica Neue"/>
              </a:rPr>
              <a:t>(McGraw-Hill, 2014) Slides copyright 2014 by Roger Pressman. </a:t>
            </a:r>
          </a:p>
        </p:txBody>
      </p:sp>
      <p:sp>
        <p:nvSpPr>
          <p:cNvPr id="432" name="Shape 432"/>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19</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433" name="Shape 433"/>
          <p:cNvSpPr txBox="1">
            <a:spLocks noGrp="1"/>
          </p:cNvSpPr>
          <p:nvPr>
            <p:ph type="title"/>
          </p:nvPr>
        </p:nvSpPr>
        <p:spPr>
          <a:xfrm>
            <a:off x="46829" y="28173"/>
            <a:ext cx="7928770" cy="660400"/>
          </a:xfrm>
          <a:prstGeom prst="rect">
            <a:avLst/>
          </a:prstGeom>
          <a:noFill/>
          <a:ln>
            <a:noFill/>
          </a:ln>
        </p:spPr>
        <p:txBody>
          <a:bodyPr lIns="63500" tIns="25400" rIns="63500" bIns="25400" anchor="t"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dirty="0">
                <a:solidFill>
                  <a:schemeClr val="dk2"/>
                </a:solidFill>
                <a:latin typeface="Helvetica Neue"/>
                <a:ea typeface="Helvetica Neue"/>
                <a:cs typeface="Helvetica Neue"/>
                <a:sym typeface="Helvetica Neue"/>
              </a:rPr>
              <a:t>Stepwise Refinement</a:t>
            </a:r>
          </a:p>
        </p:txBody>
      </p:sp>
      <p:sp>
        <p:nvSpPr>
          <p:cNvPr id="434" name="Shape 434"/>
          <p:cNvSpPr/>
          <p:nvPr/>
        </p:nvSpPr>
        <p:spPr>
          <a:xfrm>
            <a:off x="2006600" y="1854200"/>
            <a:ext cx="2768599" cy="2768599"/>
          </a:xfrm>
          <a:prstGeom prst="roundRect">
            <a:avLst>
              <a:gd name="adj" fmla="val 1429"/>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435" name="Shape 435"/>
          <p:cNvSpPr/>
          <p:nvPr/>
        </p:nvSpPr>
        <p:spPr>
          <a:xfrm>
            <a:off x="1981200" y="1828800"/>
            <a:ext cx="2819400" cy="2819400"/>
          </a:xfrm>
          <a:prstGeom prst="roundRect">
            <a:avLst>
              <a:gd name="adj" fmla="val 1597"/>
            </a:avLst>
          </a:prstGeom>
          <a:solidFill>
            <a:schemeClr val="folHlink"/>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cxnSp>
        <p:nvCxnSpPr>
          <p:cNvPr id="436" name="Shape 436"/>
          <p:cNvCxnSpPr/>
          <p:nvPr/>
        </p:nvCxnSpPr>
        <p:spPr>
          <a:xfrm>
            <a:off x="2006600" y="2311400"/>
            <a:ext cx="2768599" cy="0"/>
          </a:xfrm>
          <a:prstGeom prst="straightConnector1">
            <a:avLst/>
          </a:prstGeom>
          <a:noFill/>
          <a:ln w="50800" cap="flat" cmpd="sng">
            <a:solidFill>
              <a:srgbClr val="AD278D"/>
            </a:solidFill>
            <a:prstDash val="solid"/>
            <a:miter/>
            <a:headEnd type="none" w="med" len="med"/>
            <a:tailEnd type="none" w="med" len="med"/>
          </a:ln>
        </p:spPr>
      </p:cxnSp>
      <p:sp>
        <p:nvSpPr>
          <p:cNvPr id="437" name="Shape 437"/>
          <p:cNvSpPr txBox="1"/>
          <p:nvPr/>
        </p:nvSpPr>
        <p:spPr>
          <a:xfrm>
            <a:off x="2081210" y="1771650"/>
            <a:ext cx="1678781" cy="454024"/>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lt2"/>
              </a:buClr>
              <a:buSzPct val="25000"/>
              <a:buFont typeface="Helvetica Neue"/>
              <a:buNone/>
            </a:pPr>
            <a:r>
              <a:rPr lang="en-US" sz="2400" b="0" i="0" u="none" strike="noStrike" cap="none" baseline="0" dirty="0">
                <a:solidFill>
                  <a:schemeClr val="lt2"/>
                </a:solidFill>
                <a:latin typeface="Helvetica Neue"/>
                <a:ea typeface="Helvetica Neue"/>
                <a:cs typeface="Helvetica Neue"/>
                <a:sym typeface="Helvetica Neue"/>
              </a:rPr>
              <a:t>open</a:t>
            </a:r>
          </a:p>
        </p:txBody>
      </p:sp>
      <p:sp>
        <p:nvSpPr>
          <p:cNvPr id="438" name="Shape 438"/>
          <p:cNvSpPr txBox="1"/>
          <p:nvPr/>
        </p:nvSpPr>
        <p:spPr>
          <a:xfrm>
            <a:off x="2997200" y="2882900"/>
            <a:ext cx="3378200" cy="2158999"/>
          </a:xfrm>
          <a:prstGeom prst="rect">
            <a:avLst/>
          </a:prstGeom>
          <a:solidFill>
            <a:srgbClr val="91919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439" name="Shape 439"/>
          <p:cNvSpPr txBox="1"/>
          <p:nvPr/>
        </p:nvSpPr>
        <p:spPr>
          <a:xfrm>
            <a:off x="3122611" y="2917825"/>
            <a:ext cx="1476375" cy="611187"/>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800" b="0" i="0" u="none" strike="noStrike" cap="none" baseline="0">
                <a:solidFill>
                  <a:schemeClr val="dk1"/>
                </a:solidFill>
                <a:latin typeface="Helvetica Neue"/>
                <a:ea typeface="Helvetica Neue"/>
                <a:cs typeface="Helvetica Neue"/>
                <a:sym typeface="Helvetica Neue"/>
              </a:rPr>
              <a:t>walk to door;</a:t>
            </a:r>
          </a:p>
          <a:p>
            <a:pPr marL="0" marR="0" lvl="0" indent="0" algn="l" rtl="0">
              <a:lnSpc>
                <a:spcPct val="100000"/>
              </a:lnSpc>
              <a:spcBef>
                <a:spcPts val="0"/>
              </a:spcBef>
              <a:spcAft>
                <a:spcPts val="0"/>
              </a:spcAft>
              <a:buNone/>
            </a:pPr>
            <a:endParaRPr sz="1800" b="0" i="0" u="none" strike="noStrike" cap="none" baseline="0">
              <a:solidFill>
                <a:schemeClr val="dk1"/>
              </a:solidFill>
              <a:latin typeface="Helvetica Neue"/>
              <a:ea typeface="Helvetica Neue"/>
              <a:cs typeface="Helvetica Neue"/>
              <a:sym typeface="Helvetica Neue"/>
            </a:endParaRPr>
          </a:p>
        </p:txBody>
      </p:sp>
      <p:sp>
        <p:nvSpPr>
          <p:cNvPr id="440" name="Shape 440"/>
          <p:cNvSpPr txBox="1"/>
          <p:nvPr/>
        </p:nvSpPr>
        <p:spPr>
          <a:xfrm>
            <a:off x="3122611" y="3393877"/>
            <a:ext cx="2441576" cy="611187"/>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800" b="0" i="0" u="none" strike="noStrike" cap="none" baseline="0" dirty="0">
                <a:solidFill>
                  <a:schemeClr val="dk1"/>
                </a:solidFill>
                <a:latin typeface="Helvetica Neue"/>
                <a:ea typeface="Helvetica Neue"/>
                <a:cs typeface="Helvetica Neue"/>
                <a:sym typeface="Helvetica Neue"/>
              </a:rPr>
              <a:t>reach for knob;</a:t>
            </a:r>
          </a:p>
          <a:p>
            <a:pPr marL="0" marR="0" lvl="0" indent="0" algn="l" rtl="0">
              <a:lnSpc>
                <a:spcPct val="100000"/>
              </a:lnSpc>
              <a:spcBef>
                <a:spcPts val="0"/>
              </a:spcBef>
              <a:spcAft>
                <a:spcPts val="0"/>
              </a:spcAft>
              <a:buNone/>
            </a:pPr>
            <a:endParaRPr sz="1800" b="0" i="0" u="none" strike="noStrike" cap="none" baseline="0" dirty="0">
              <a:solidFill>
                <a:schemeClr val="dk1"/>
              </a:solidFill>
              <a:latin typeface="Helvetica Neue"/>
              <a:ea typeface="Helvetica Neue"/>
              <a:cs typeface="Helvetica Neue"/>
              <a:sym typeface="Helvetica Neue"/>
            </a:endParaRPr>
          </a:p>
        </p:txBody>
      </p:sp>
      <p:sp>
        <p:nvSpPr>
          <p:cNvPr id="441" name="Shape 441"/>
          <p:cNvSpPr txBox="1"/>
          <p:nvPr/>
        </p:nvSpPr>
        <p:spPr>
          <a:xfrm>
            <a:off x="3122611" y="3375025"/>
            <a:ext cx="180975" cy="611187"/>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dk1"/>
              </a:buClr>
              <a:buFont typeface="Arial"/>
              <a:buNone/>
            </a:pPr>
            <a:endParaRPr sz="1800" b="0" i="0" u="none" strike="noStrike" cap="none" baseline="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1800" b="0" i="0" u="none" strike="noStrike" cap="none" baseline="0">
              <a:solidFill>
                <a:schemeClr val="dk1"/>
              </a:solidFill>
              <a:latin typeface="Helvetica Neue"/>
              <a:ea typeface="Helvetica Neue"/>
              <a:cs typeface="Helvetica Neue"/>
              <a:sym typeface="Helvetica Neue"/>
            </a:endParaRPr>
          </a:p>
        </p:txBody>
      </p:sp>
      <p:sp>
        <p:nvSpPr>
          <p:cNvPr id="442" name="Shape 442"/>
          <p:cNvSpPr txBox="1"/>
          <p:nvPr/>
        </p:nvSpPr>
        <p:spPr>
          <a:xfrm>
            <a:off x="3122611" y="3603625"/>
            <a:ext cx="1274762" cy="611187"/>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800" b="0" i="0" u="none" strike="noStrike" cap="none" baseline="0">
                <a:solidFill>
                  <a:schemeClr val="dk1"/>
                </a:solidFill>
                <a:latin typeface="Helvetica Neue"/>
                <a:ea typeface="Helvetica Neue"/>
                <a:cs typeface="Helvetica Neue"/>
                <a:sym typeface="Helvetica Neue"/>
              </a:rPr>
              <a:t>open door;</a:t>
            </a:r>
          </a:p>
          <a:p>
            <a:pPr marL="0" marR="0" lvl="0" indent="0" algn="l" rtl="0">
              <a:lnSpc>
                <a:spcPct val="100000"/>
              </a:lnSpc>
              <a:spcBef>
                <a:spcPts val="0"/>
              </a:spcBef>
              <a:spcAft>
                <a:spcPts val="0"/>
              </a:spcAft>
              <a:buNone/>
            </a:pPr>
            <a:endParaRPr sz="1800" b="0" i="0" u="none" strike="noStrike" cap="none" baseline="0">
              <a:solidFill>
                <a:schemeClr val="dk1"/>
              </a:solidFill>
              <a:latin typeface="Helvetica Neue"/>
              <a:ea typeface="Helvetica Neue"/>
              <a:cs typeface="Helvetica Neue"/>
              <a:sym typeface="Helvetica Neue"/>
            </a:endParaRPr>
          </a:p>
        </p:txBody>
      </p:sp>
      <p:sp>
        <p:nvSpPr>
          <p:cNvPr id="443" name="Shape 443"/>
          <p:cNvSpPr txBox="1"/>
          <p:nvPr/>
        </p:nvSpPr>
        <p:spPr>
          <a:xfrm>
            <a:off x="3122611" y="3832225"/>
            <a:ext cx="180975" cy="611187"/>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dk1"/>
              </a:buClr>
              <a:buFont typeface="Arial"/>
              <a:buNone/>
            </a:pPr>
            <a:endParaRPr sz="1800" b="0" i="0" u="none" strike="noStrike" cap="none" baseline="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1800" b="0" i="0" u="none" strike="noStrike" cap="none" baseline="0">
              <a:solidFill>
                <a:schemeClr val="dk1"/>
              </a:solidFill>
              <a:latin typeface="Helvetica Neue"/>
              <a:ea typeface="Helvetica Neue"/>
              <a:cs typeface="Helvetica Neue"/>
              <a:sym typeface="Helvetica Neue"/>
            </a:endParaRPr>
          </a:p>
        </p:txBody>
      </p:sp>
      <p:sp>
        <p:nvSpPr>
          <p:cNvPr id="444" name="Shape 444"/>
          <p:cNvSpPr txBox="1"/>
          <p:nvPr/>
        </p:nvSpPr>
        <p:spPr>
          <a:xfrm>
            <a:off x="3122611" y="4060825"/>
            <a:ext cx="1539874" cy="611187"/>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800" b="0" i="0" u="none" strike="noStrike" cap="none" baseline="0">
                <a:solidFill>
                  <a:schemeClr val="dk1"/>
                </a:solidFill>
                <a:latin typeface="Helvetica Neue"/>
                <a:ea typeface="Helvetica Neue"/>
                <a:cs typeface="Helvetica Neue"/>
                <a:sym typeface="Helvetica Neue"/>
              </a:rPr>
              <a:t>walk through;</a:t>
            </a:r>
          </a:p>
          <a:p>
            <a:pPr marL="0" marR="0" lvl="0" indent="0" algn="l" rtl="0">
              <a:lnSpc>
                <a:spcPct val="100000"/>
              </a:lnSpc>
              <a:spcBef>
                <a:spcPts val="0"/>
              </a:spcBef>
              <a:spcAft>
                <a:spcPts val="0"/>
              </a:spcAft>
              <a:buNone/>
            </a:pPr>
            <a:endParaRPr sz="1800" b="0" i="0" u="none" strike="noStrike" cap="none" baseline="0">
              <a:solidFill>
                <a:schemeClr val="dk1"/>
              </a:solidFill>
              <a:latin typeface="Helvetica Neue"/>
              <a:ea typeface="Helvetica Neue"/>
              <a:cs typeface="Helvetica Neue"/>
              <a:sym typeface="Helvetica Neue"/>
            </a:endParaRPr>
          </a:p>
        </p:txBody>
      </p:sp>
      <p:sp>
        <p:nvSpPr>
          <p:cNvPr id="445" name="Shape 445"/>
          <p:cNvSpPr txBox="1"/>
          <p:nvPr/>
        </p:nvSpPr>
        <p:spPr>
          <a:xfrm>
            <a:off x="3059832" y="4581128"/>
            <a:ext cx="2241477" cy="558005"/>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800" b="0" i="0" u="none" strike="noStrike" cap="none" baseline="0">
                <a:solidFill>
                  <a:schemeClr val="dk1"/>
                </a:solidFill>
                <a:latin typeface="Helvetica Neue"/>
                <a:ea typeface="Helvetica Neue"/>
                <a:cs typeface="Helvetica Neue"/>
                <a:sym typeface="Helvetica Neue"/>
              </a:rPr>
              <a:t>close door.</a:t>
            </a:r>
          </a:p>
        </p:txBody>
      </p:sp>
      <p:sp>
        <p:nvSpPr>
          <p:cNvPr id="446" name="Shape 446"/>
          <p:cNvSpPr txBox="1"/>
          <p:nvPr/>
        </p:nvSpPr>
        <p:spPr>
          <a:xfrm>
            <a:off x="4800600" y="3532187"/>
            <a:ext cx="3174999" cy="2678112"/>
          </a:xfrm>
          <a:prstGeom prst="rect">
            <a:avLst/>
          </a:prstGeom>
          <a:solidFill>
            <a:schemeClr val="hlink"/>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447" name="Shape 447"/>
          <p:cNvSpPr txBox="1"/>
          <p:nvPr/>
        </p:nvSpPr>
        <p:spPr>
          <a:xfrm>
            <a:off x="4887912" y="3537893"/>
            <a:ext cx="2924448" cy="611187"/>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lt2"/>
              </a:buClr>
              <a:buSzPct val="25000"/>
              <a:buFont typeface="Helvetica Neue"/>
              <a:buNone/>
            </a:pPr>
            <a:r>
              <a:rPr lang="en-US" sz="1800" b="0" i="0" u="none" strike="noStrike" cap="none" baseline="0" dirty="0">
                <a:solidFill>
                  <a:schemeClr val="lt2"/>
                </a:solidFill>
                <a:latin typeface="Helvetica Neue"/>
                <a:ea typeface="Helvetica Neue"/>
                <a:cs typeface="Helvetica Neue"/>
                <a:sym typeface="Helvetica Neue"/>
              </a:rPr>
              <a:t>repeat until door opens</a:t>
            </a:r>
          </a:p>
          <a:p>
            <a:pPr marL="0" marR="0" lvl="0" indent="0" algn="l" rtl="0">
              <a:lnSpc>
                <a:spcPct val="100000"/>
              </a:lnSpc>
              <a:spcBef>
                <a:spcPts val="0"/>
              </a:spcBef>
              <a:spcAft>
                <a:spcPts val="0"/>
              </a:spcAft>
              <a:buNone/>
            </a:pPr>
            <a:endParaRPr sz="1800" b="0" i="0" u="none" strike="noStrike" cap="none" baseline="0" dirty="0">
              <a:solidFill>
                <a:schemeClr val="lt2"/>
              </a:solidFill>
              <a:latin typeface="Helvetica Neue"/>
              <a:ea typeface="Helvetica Neue"/>
              <a:cs typeface="Helvetica Neue"/>
              <a:sym typeface="Helvetica Neue"/>
            </a:endParaRPr>
          </a:p>
        </p:txBody>
      </p:sp>
      <p:sp>
        <p:nvSpPr>
          <p:cNvPr id="448" name="Shape 448"/>
          <p:cNvSpPr txBox="1"/>
          <p:nvPr/>
        </p:nvSpPr>
        <p:spPr>
          <a:xfrm>
            <a:off x="4887912" y="3856037"/>
            <a:ext cx="3087687" cy="611187"/>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lt2"/>
              </a:buClr>
              <a:buSzPct val="25000"/>
              <a:buFont typeface="Helvetica Neue"/>
              <a:buNone/>
            </a:pPr>
            <a:r>
              <a:rPr lang="en-US" sz="1800" b="0" i="0" u="none" strike="noStrike" cap="none" baseline="0" dirty="0">
                <a:solidFill>
                  <a:schemeClr val="lt2"/>
                </a:solidFill>
                <a:latin typeface="Helvetica Neue"/>
                <a:ea typeface="Helvetica Neue"/>
                <a:cs typeface="Helvetica Neue"/>
                <a:sym typeface="Helvetica Neue"/>
              </a:rPr>
              <a:t>turn knob clockwise;</a:t>
            </a:r>
          </a:p>
          <a:p>
            <a:pPr marL="0" marR="0" lvl="0" indent="0" algn="l" rtl="0">
              <a:lnSpc>
                <a:spcPct val="100000"/>
              </a:lnSpc>
              <a:spcBef>
                <a:spcPts val="0"/>
              </a:spcBef>
              <a:spcAft>
                <a:spcPts val="0"/>
              </a:spcAft>
              <a:buNone/>
            </a:pPr>
            <a:endParaRPr sz="1800" b="0" i="0" u="none" strike="noStrike" cap="none" baseline="0" dirty="0">
              <a:solidFill>
                <a:schemeClr val="lt2"/>
              </a:solidFill>
              <a:latin typeface="Helvetica Neue"/>
              <a:ea typeface="Helvetica Neue"/>
              <a:cs typeface="Helvetica Neue"/>
              <a:sym typeface="Helvetica Neue"/>
            </a:endParaRPr>
          </a:p>
        </p:txBody>
      </p:sp>
      <p:sp>
        <p:nvSpPr>
          <p:cNvPr id="449" name="Shape 449"/>
          <p:cNvSpPr txBox="1"/>
          <p:nvPr/>
        </p:nvSpPr>
        <p:spPr>
          <a:xfrm>
            <a:off x="4887912" y="4084637"/>
            <a:ext cx="3644528" cy="611187"/>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lt2"/>
              </a:buClr>
              <a:buSzPct val="25000"/>
              <a:buFont typeface="Helvetica Neue"/>
              <a:buNone/>
            </a:pPr>
            <a:r>
              <a:rPr lang="en-US" sz="1800" b="0" i="0" u="none" strike="noStrike" cap="none" baseline="0" dirty="0">
                <a:solidFill>
                  <a:schemeClr val="lt2"/>
                </a:solidFill>
                <a:latin typeface="Helvetica Neue"/>
                <a:ea typeface="Helvetica Neue"/>
                <a:cs typeface="Helvetica Neue"/>
                <a:sym typeface="Helvetica Neue"/>
              </a:rPr>
              <a:t>if knob doesn't turn, then</a:t>
            </a:r>
          </a:p>
          <a:p>
            <a:pPr marL="0" marR="0" lvl="0" indent="0" algn="l" rtl="0">
              <a:lnSpc>
                <a:spcPct val="100000"/>
              </a:lnSpc>
              <a:spcBef>
                <a:spcPts val="0"/>
              </a:spcBef>
              <a:spcAft>
                <a:spcPts val="0"/>
              </a:spcAft>
              <a:buNone/>
            </a:pPr>
            <a:endParaRPr sz="1800" b="0" i="0" u="none" strike="noStrike" cap="none" baseline="0" dirty="0">
              <a:solidFill>
                <a:schemeClr val="lt2"/>
              </a:solidFill>
              <a:latin typeface="Helvetica Neue"/>
              <a:ea typeface="Helvetica Neue"/>
              <a:cs typeface="Helvetica Neue"/>
              <a:sym typeface="Helvetica Neue"/>
            </a:endParaRPr>
          </a:p>
        </p:txBody>
      </p:sp>
      <p:sp>
        <p:nvSpPr>
          <p:cNvPr id="450" name="Shape 450"/>
          <p:cNvSpPr txBox="1"/>
          <p:nvPr/>
        </p:nvSpPr>
        <p:spPr>
          <a:xfrm>
            <a:off x="4644008" y="4313237"/>
            <a:ext cx="3212480" cy="611187"/>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lt2"/>
              </a:buClr>
              <a:buSzPct val="25000"/>
              <a:buFont typeface="Helvetica Neue"/>
              <a:buNone/>
            </a:pPr>
            <a:r>
              <a:rPr lang="en-US" sz="1800" b="0" i="0" u="none" strike="noStrike" cap="none" baseline="0" dirty="0">
                <a:solidFill>
                  <a:schemeClr val="lt2"/>
                </a:solidFill>
                <a:latin typeface="Helvetica Neue"/>
                <a:ea typeface="Helvetica Neue"/>
                <a:cs typeface="Helvetica Neue"/>
                <a:sym typeface="Helvetica Neue"/>
              </a:rPr>
              <a:t>    take key out;</a:t>
            </a:r>
          </a:p>
          <a:p>
            <a:pPr marL="0" marR="0" lvl="0" indent="0" algn="l" rtl="0">
              <a:lnSpc>
                <a:spcPct val="100000"/>
              </a:lnSpc>
              <a:spcBef>
                <a:spcPts val="0"/>
              </a:spcBef>
              <a:spcAft>
                <a:spcPts val="0"/>
              </a:spcAft>
              <a:buNone/>
            </a:pPr>
            <a:endParaRPr sz="1800" b="0" i="0" u="none" strike="noStrike" cap="none" baseline="0" dirty="0">
              <a:solidFill>
                <a:schemeClr val="lt2"/>
              </a:solidFill>
              <a:latin typeface="Helvetica Neue"/>
              <a:ea typeface="Helvetica Neue"/>
              <a:cs typeface="Helvetica Neue"/>
              <a:sym typeface="Helvetica Neue"/>
            </a:endParaRPr>
          </a:p>
        </p:txBody>
      </p:sp>
      <p:sp>
        <p:nvSpPr>
          <p:cNvPr id="451" name="Shape 451"/>
          <p:cNvSpPr txBox="1"/>
          <p:nvPr/>
        </p:nvSpPr>
        <p:spPr>
          <a:xfrm>
            <a:off x="4499992" y="4541837"/>
            <a:ext cx="3303588" cy="611187"/>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lt2"/>
              </a:buClr>
              <a:buSzPct val="25000"/>
              <a:buFont typeface="Helvetica Neue"/>
              <a:buNone/>
            </a:pPr>
            <a:r>
              <a:rPr lang="en-US" sz="1800" b="0" i="0" u="none" strike="noStrike" cap="none" baseline="0" dirty="0">
                <a:solidFill>
                  <a:schemeClr val="lt2"/>
                </a:solidFill>
                <a:latin typeface="Helvetica Neue"/>
                <a:ea typeface="Helvetica Neue"/>
                <a:cs typeface="Helvetica Neue"/>
                <a:sym typeface="Helvetica Neue"/>
              </a:rPr>
              <a:t>    find correct key;</a:t>
            </a:r>
          </a:p>
          <a:p>
            <a:pPr marL="0" marR="0" lvl="0" indent="0" algn="l" rtl="0">
              <a:lnSpc>
                <a:spcPct val="100000"/>
              </a:lnSpc>
              <a:spcBef>
                <a:spcPts val="0"/>
              </a:spcBef>
              <a:spcAft>
                <a:spcPts val="0"/>
              </a:spcAft>
              <a:buNone/>
            </a:pPr>
            <a:endParaRPr sz="1800" b="0" i="0" u="none" strike="noStrike" cap="none" baseline="0" dirty="0">
              <a:solidFill>
                <a:schemeClr val="lt2"/>
              </a:solidFill>
              <a:latin typeface="Helvetica Neue"/>
              <a:ea typeface="Helvetica Neue"/>
              <a:cs typeface="Helvetica Neue"/>
              <a:sym typeface="Helvetica Neue"/>
            </a:endParaRPr>
          </a:p>
        </p:txBody>
      </p:sp>
      <p:sp>
        <p:nvSpPr>
          <p:cNvPr id="452" name="Shape 452"/>
          <p:cNvSpPr txBox="1"/>
          <p:nvPr/>
        </p:nvSpPr>
        <p:spPr>
          <a:xfrm>
            <a:off x="4499992" y="4770437"/>
            <a:ext cx="2655888" cy="611187"/>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lt2"/>
              </a:buClr>
              <a:buSzPct val="25000"/>
              <a:buFont typeface="Helvetica Neue"/>
              <a:buNone/>
            </a:pPr>
            <a:r>
              <a:rPr lang="en-US" sz="1800" b="0" i="0" u="none" strike="noStrike" cap="none" baseline="0" dirty="0">
                <a:solidFill>
                  <a:schemeClr val="lt2"/>
                </a:solidFill>
                <a:latin typeface="Helvetica Neue"/>
                <a:ea typeface="Helvetica Neue"/>
                <a:cs typeface="Helvetica Neue"/>
                <a:sym typeface="Helvetica Neue"/>
              </a:rPr>
              <a:t>    insert in lock;</a:t>
            </a:r>
          </a:p>
          <a:p>
            <a:pPr marL="0" marR="0" lvl="0" indent="0" algn="l" rtl="0">
              <a:lnSpc>
                <a:spcPct val="100000"/>
              </a:lnSpc>
              <a:spcBef>
                <a:spcPts val="0"/>
              </a:spcBef>
              <a:spcAft>
                <a:spcPts val="0"/>
              </a:spcAft>
              <a:buNone/>
            </a:pPr>
            <a:endParaRPr sz="1800" b="0" i="0" u="none" strike="noStrike" cap="none" baseline="0" dirty="0">
              <a:solidFill>
                <a:schemeClr val="lt2"/>
              </a:solidFill>
              <a:latin typeface="Helvetica Neue"/>
              <a:ea typeface="Helvetica Neue"/>
              <a:cs typeface="Helvetica Neue"/>
              <a:sym typeface="Helvetica Neue"/>
            </a:endParaRPr>
          </a:p>
        </p:txBody>
      </p:sp>
      <p:sp>
        <p:nvSpPr>
          <p:cNvPr id="453" name="Shape 453"/>
          <p:cNvSpPr txBox="1"/>
          <p:nvPr/>
        </p:nvSpPr>
        <p:spPr>
          <a:xfrm>
            <a:off x="4887912" y="4999037"/>
            <a:ext cx="2924448" cy="611187"/>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lt2"/>
              </a:buClr>
              <a:buSzPct val="25000"/>
              <a:buFont typeface="Helvetica Neue"/>
              <a:buNone/>
            </a:pPr>
            <a:r>
              <a:rPr lang="en-US" sz="1800" b="0" i="0" u="none" strike="noStrike" cap="none" baseline="0" dirty="0" err="1">
                <a:solidFill>
                  <a:schemeClr val="lt2"/>
                </a:solidFill>
                <a:latin typeface="Helvetica Neue"/>
                <a:ea typeface="Helvetica Neue"/>
                <a:cs typeface="Helvetica Neue"/>
                <a:sym typeface="Helvetica Neue"/>
              </a:rPr>
              <a:t>endif</a:t>
            </a:r>
            <a:endParaRPr lang="en-US" sz="1800" b="0" i="0" u="none" strike="noStrike" cap="none" baseline="0" dirty="0">
              <a:solidFill>
                <a:schemeClr val="lt2"/>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1800" b="0" i="0" u="none" strike="noStrike" cap="none" baseline="0" dirty="0">
              <a:solidFill>
                <a:schemeClr val="lt2"/>
              </a:solidFill>
              <a:latin typeface="Helvetica Neue"/>
              <a:ea typeface="Helvetica Neue"/>
              <a:cs typeface="Helvetica Neue"/>
              <a:sym typeface="Helvetica Neue"/>
            </a:endParaRPr>
          </a:p>
        </p:txBody>
      </p:sp>
      <p:sp>
        <p:nvSpPr>
          <p:cNvPr id="454" name="Shape 454"/>
          <p:cNvSpPr txBox="1"/>
          <p:nvPr/>
        </p:nvSpPr>
        <p:spPr>
          <a:xfrm>
            <a:off x="4887912" y="5275262"/>
            <a:ext cx="3087687" cy="774700"/>
          </a:xfrm>
          <a:prstGeom prst="rect">
            <a:avLst/>
          </a:prstGeom>
          <a:noFill/>
          <a:ln>
            <a:noFill/>
          </a:ln>
        </p:spPr>
        <p:txBody>
          <a:bodyPr lIns="90475" tIns="44450" rIns="90475" bIns="44450" anchor="t" anchorCtr="0">
            <a:noAutofit/>
          </a:bodyPr>
          <a:lstStyle/>
          <a:p>
            <a:pPr marL="0" marR="0" lvl="0" indent="0" algn="l" rtl="0">
              <a:lnSpc>
                <a:spcPct val="80000"/>
              </a:lnSpc>
              <a:spcBef>
                <a:spcPts val="0"/>
              </a:spcBef>
              <a:spcAft>
                <a:spcPts val="0"/>
              </a:spcAft>
              <a:buClr>
                <a:schemeClr val="lt2"/>
              </a:buClr>
              <a:buSzPct val="25000"/>
              <a:buFont typeface="Helvetica Neue"/>
              <a:buNone/>
            </a:pPr>
            <a:r>
              <a:rPr lang="en-US" sz="1800" b="0" i="0" u="none" strike="noStrike" cap="none" baseline="0" dirty="0">
                <a:solidFill>
                  <a:schemeClr val="lt2"/>
                </a:solidFill>
                <a:latin typeface="Helvetica Neue"/>
                <a:ea typeface="Helvetica Neue"/>
                <a:cs typeface="Helvetica Neue"/>
                <a:sym typeface="Helvetica Neue"/>
              </a:rPr>
              <a:t>pull/push door</a:t>
            </a:r>
          </a:p>
          <a:p>
            <a:pPr marL="0" marR="0" lvl="0" indent="0" algn="l" rtl="0">
              <a:lnSpc>
                <a:spcPct val="80000"/>
              </a:lnSpc>
              <a:spcBef>
                <a:spcPts val="0"/>
              </a:spcBef>
              <a:spcAft>
                <a:spcPts val="0"/>
              </a:spcAft>
              <a:buClr>
                <a:schemeClr val="lt2"/>
              </a:buClr>
              <a:buSzPct val="25000"/>
              <a:buFont typeface="Helvetica Neue"/>
              <a:buNone/>
            </a:pPr>
            <a:r>
              <a:rPr lang="en-US" sz="1800" b="0" i="0" u="none" strike="noStrike" cap="none" baseline="0" dirty="0">
                <a:solidFill>
                  <a:schemeClr val="lt2"/>
                </a:solidFill>
                <a:latin typeface="Helvetica Neue"/>
                <a:ea typeface="Helvetica Neue"/>
                <a:cs typeface="Helvetica Neue"/>
                <a:sym typeface="Helvetica Neue"/>
              </a:rPr>
              <a:t>move out of way;</a:t>
            </a:r>
          </a:p>
          <a:p>
            <a:pPr marL="0" marR="0" lvl="0" indent="0" algn="l" rtl="0">
              <a:lnSpc>
                <a:spcPct val="100000"/>
              </a:lnSpc>
              <a:spcBef>
                <a:spcPts val="0"/>
              </a:spcBef>
              <a:spcAft>
                <a:spcPts val="0"/>
              </a:spcAft>
              <a:buNone/>
            </a:pPr>
            <a:endParaRPr sz="1800" b="0" i="0" u="none" strike="noStrike" cap="none" baseline="0" dirty="0">
              <a:solidFill>
                <a:schemeClr val="lt2"/>
              </a:solidFill>
              <a:latin typeface="Helvetica Neue"/>
              <a:ea typeface="Helvetica Neue"/>
              <a:cs typeface="Helvetica Neue"/>
              <a:sym typeface="Helvetica Neue"/>
            </a:endParaRPr>
          </a:p>
        </p:txBody>
      </p:sp>
      <p:sp>
        <p:nvSpPr>
          <p:cNvPr id="455" name="Shape 455"/>
          <p:cNvSpPr txBox="1"/>
          <p:nvPr/>
        </p:nvSpPr>
        <p:spPr>
          <a:xfrm>
            <a:off x="4875212" y="5684837"/>
            <a:ext cx="2361084" cy="363536"/>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lt2"/>
              </a:buClr>
              <a:buSzPct val="25000"/>
              <a:buFont typeface="Helvetica Neue"/>
              <a:buNone/>
            </a:pPr>
            <a:r>
              <a:rPr lang="en-US" sz="1800" b="0" i="0" u="none" strike="noStrike" cap="none" baseline="0" dirty="0">
                <a:solidFill>
                  <a:schemeClr val="lt2"/>
                </a:solidFill>
                <a:latin typeface="Helvetica Neue"/>
                <a:ea typeface="Helvetica Neue"/>
                <a:cs typeface="Helvetica Neue"/>
                <a:sym typeface="Helvetica Neue"/>
              </a:rPr>
              <a:t>end repeat</a:t>
            </a:r>
          </a:p>
        </p:txBody>
      </p:sp>
      <p:cxnSp>
        <p:nvCxnSpPr>
          <p:cNvPr id="456" name="Shape 456"/>
          <p:cNvCxnSpPr/>
          <p:nvPr/>
        </p:nvCxnSpPr>
        <p:spPr>
          <a:xfrm rot="10800000" flipH="1">
            <a:off x="4495800" y="3835400"/>
            <a:ext cx="406399" cy="12699"/>
          </a:xfrm>
          <a:prstGeom prst="straightConnector1">
            <a:avLst/>
          </a:prstGeom>
          <a:noFill/>
          <a:ln w="50800" cap="flat" cmpd="sng">
            <a:solidFill>
              <a:schemeClr val="dk2"/>
            </a:solidFill>
            <a:prstDash val="solid"/>
            <a:miter/>
            <a:headEnd type="none" w="med" len="med"/>
            <a:tailEnd type="triangle" w="lg" len="lg"/>
          </a:ln>
        </p:spPr>
      </p:cxnSp>
      <p:sp>
        <p:nvSpPr>
          <p:cNvPr id="457" name="Shape 457"/>
          <p:cNvSpPr/>
          <p:nvPr/>
        </p:nvSpPr>
        <p:spPr>
          <a:xfrm>
            <a:off x="2490786" y="2767011"/>
            <a:ext cx="812799" cy="828674"/>
          </a:xfrm>
          <a:custGeom>
            <a:avLst/>
            <a:gdLst/>
            <a:ahLst/>
            <a:cxnLst/>
            <a:rect l="0" t="0" r="0" b="0"/>
            <a:pathLst>
              <a:path w="21600" h="21600" fill="none" extrusionOk="0">
                <a:moveTo>
                  <a:pt x="21600" y="21600"/>
                </a:moveTo>
                <a:cubicBezTo>
                  <a:pt x="9670" y="21600"/>
                  <a:pt x="0" y="11929"/>
                  <a:pt x="0" y="0"/>
                </a:cubicBezTo>
              </a:path>
              <a:path w="21600" h="21600" extrusionOk="0">
                <a:moveTo>
                  <a:pt x="21600" y="21600"/>
                </a:moveTo>
                <a:cubicBezTo>
                  <a:pt x="9670" y="21600"/>
                  <a:pt x="0" y="11929"/>
                  <a:pt x="0" y="0"/>
                </a:cubicBezTo>
                <a:lnTo>
                  <a:pt x="21600" y="0"/>
                </a:lnTo>
                <a:lnTo>
                  <a:pt x="21600" y="21600"/>
                </a:lnTo>
                <a:close/>
              </a:path>
            </a:pathLst>
          </a:custGeom>
          <a:noFill/>
          <a:ln w="50800" cap="rnd" cmpd="sng">
            <a:solidFill>
              <a:srgbClr val="AD278D"/>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2" name="مستطيل 1"/>
          <p:cNvSpPr/>
          <p:nvPr/>
        </p:nvSpPr>
        <p:spPr>
          <a:xfrm>
            <a:off x="0" y="659771"/>
            <a:ext cx="4572000" cy="3754874"/>
          </a:xfrm>
          <a:prstGeom prst="rect">
            <a:avLst/>
          </a:prstGeom>
        </p:spPr>
        <p:txBody>
          <a:bodyPr>
            <a:spAutoFit/>
          </a:bodyPr>
          <a:lstStyle/>
          <a:p>
            <a:pPr rtl="1"/>
            <a:r>
              <a:rPr lang="ar-SA" dirty="0"/>
              <a:t>صقل تدريجي</a:t>
            </a:r>
          </a:p>
          <a:p>
            <a:pPr rtl="1"/>
            <a:r>
              <a:rPr lang="ar-SA" dirty="0"/>
              <a:t>فتح</a:t>
            </a:r>
          </a:p>
          <a:p>
            <a:pPr rtl="1"/>
            <a:r>
              <a:rPr lang="ar-SA" dirty="0"/>
              <a:t>المشي إلى الباب؛</a:t>
            </a:r>
          </a:p>
          <a:p>
            <a:pPr rtl="1"/>
            <a:r>
              <a:rPr lang="ar-SA" dirty="0"/>
              <a:t>وصول إلى مقبض الباب.</a:t>
            </a:r>
          </a:p>
          <a:p>
            <a:pPr rtl="1"/>
            <a:r>
              <a:rPr lang="ar-SA" dirty="0"/>
              <a:t>باب مفتوح؛</a:t>
            </a:r>
          </a:p>
          <a:p>
            <a:pPr rtl="1"/>
            <a:r>
              <a:rPr lang="ar-SA" dirty="0"/>
              <a:t>المشي من خلال؛</a:t>
            </a:r>
          </a:p>
          <a:p>
            <a:pPr rtl="1"/>
            <a:r>
              <a:rPr lang="ar-SA" dirty="0"/>
              <a:t>اغلق الباب.</a:t>
            </a:r>
          </a:p>
          <a:p>
            <a:pPr rtl="1"/>
            <a:r>
              <a:rPr lang="ar-SA" dirty="0"/>
              <a:t>كرر حتى يفتح الباب</a:t>
            </a:r>
          </a:p>
          <a:p>
            <a:pPr rtl="1"/>
            <a:r>
              <a:rPr lang="ar-SA" dirty="0"/>
              <a:t>تحويل مقبض الباب في اتجاه عقارب الساعة.</a:t>
            </a:r>
          </a:p>
          <a:p>
            <a:pPr rtl="1"/>
            <a:r>
              <a:rPr lang="ar-SA" dirty="0"/>
              <a:t>إذا لم تتحول مقبض الباب، ثم</a:t>
            </a:r>
          </a:p>
          <a:p>
            <a:pPr rtl="1"/>
            <a:r>
              <a:rPr lang="ar-SA" dirty="0"/>
              <a:t>إخراج الرئيسيين؛</a:t>
            </a:r>
          </a:p>
          <a:p>
            <a:pPr rtl="1"/>
            <a:r>
              <a:rPr lang="ar-SA" dirty="0"/>
              <a:t>تجد المفتاح الصحيح.</a:t>
            </a:r>
          </a:p>
          <a:p>
            <a:pPr rtl="1"/>
            <a:r>
              <a:rPr lang="ar-SA" dirty="0"/>
              <a:t>إدراج في القفل.</a:t>
            </a:r>
          </a:p>
          <a:p>
            <a:pPr rtl="1"/>
            <a:r>
              <a:rPr lang="en-US" dirty="0" err="1"/>
              <a:t>endif</a:t>
            </a:r>
            <a:endParaRPr lang="en-US" dirty="0"/>
          </a:p>
          <a:p>
            <a:pPr rtl="1"/>
            <a:r>
              <a:rPr lang="ar-SA" dirty="0"/>
              <a:t>سحب / دفع الباب</a:t>
            </a:r>
          </a:p>
          <a:p>
            <a:pPr rtl="1"/>
            <a:r>
              <a:rPr lang="ar-SA" dirty="0"/>
              <a:t>الخروج من الطريق؛</a:t>
            </a:r>
          </a:p>
          <a:p>
            <a:pPr rtl="1"/>
            <a:r>
              <a:rPr lang="ar-SA" dirty="0"/>
              <a:t>نهاية التكرار</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p:nvPr/>
        </p:nvSpPr>
        <p:spPr>
          <a:xfrm>
            <a:off x="1219200" y="6248400"/>
            <a:ext cx="54863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000" b="0" i="0" u="none" strike="noStrike" cap="none" baseline="0">
                <a:solidFill>
                  <a:schemeClr val="dk1"/>
                </a:solidFill>
                <a:latin typeface="Helvetica Neue"/>
                <a:ea typeface="Helvetica Neue"/>
                <a:cs typeface="Helvetica Neue"/>
                <a:sym typeface="Helvetica Neue"/>
              </a:rPr>
              <a:t>These slides are designed to accompany </a:t>
            </a:r>
            <a:r>
              <a:rPr lang="en-US" sz="1000" b="0" i="1" u="none" strike="noStrike" cap="none" baseline="0">
                <a:solidFill>
                  <a:schemeClr val="dk1"/>
                </a:solidFill>
                <a:latin typeface="Helvetica Neue"/>
                <a:ea typeface="Helvetica Neue"/>
                <a:cs typeface="Helvetica Neue"/>
                <a:sym typeface="Helvetica Neue"/>
              </a:rPr>
              <a:t>Software Engineering: A Practitioner’s Approach, 8/e </a:t>
            </a:r>
            <a:r>
              <a:rPr lang="en-US" sz="1000" b="0" i="0" u="none" strike="noStrike" cap="none" baseline="0">
                <a:solidFill>
                  <a:schemeClr val="dk1"/>
                </a:solidFill>
                <a:latin typeface="Helvetica Neue"/>
                <a:ea typeface="Helvetica Neue"/>
                <a:cs typeface="Helvetica Neue"/>
                <a:sym typeface="Helvetica Neue"/>
              </a:rPr>
              <a:t>(McGraw-Hill, 2014) Slides copyright 2014 by Roger Pressman. </a:t>
            </a:r>
          </a:p>
        </p:txBody>
      </p:sp>
      <p:sp>
        <p:nvSpPr>
          <p:cNvPr id="140" name="Shape 140"/>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2</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141" name="Shape 141"/>
          <p:cNvSpPr txBox="1">
            <a:spLocks noGrp="1"/>
          </p:cNvSpPr>
          <p:nvPr>
            <p:ph type="title"/>
          </p:nvPr>
        </p:nvSpPr>
        <p:spPr>
          <a:xfrm>
            <a:off x="457200" y="-531440"/>
            <a:ext cx="8229600" cy="11430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dirty="0">
                <a:solidFill>
                  <a:schemeClr val="dk2"/>
                </a:solidFill>
                <a:latin typeface="Helvetica Neue"/>
                <a:ea typeface="Helvetica Neue"/>
                <a:cs typeface="Helvetica Neue"/>
                <a:sym typeface="Helvetica Neue"/>
              </a:rPr>
              <a:t>Design</a:t>
            </a:r>
          </a:p>
        </p:txBody>
      </p:sp>
      <p:sp>
        <p:nvSpPr>
          <p:cNvPr id="142" name="Shape 142"/>
          <p:cNvSpPr txBox="1">
            <a:spLocks noGrp="1"/>
          </p:cNvSpPr>
          <p:nvPr>
            <p:ph idx="1"/>
          </p:nvPr>
        </p:nvSpPr>
        <p:spPr>
          <a:xfrm>
            <a:off x="251520" y="901006"/>
            <a:ext cx="6934199" cy="41909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75000"/>
              <a:buFont typeface="Noto Symbol"/>
              <a:buChar char="■"/>
            </a:pPr>
            <a:r>
              <a:rPr lang="en-US" sz="2400" b="0" i="0" u="none" strike="noStrike" cap="none" baseline="0" dirty="0">
                <a:solidFill>
                  <a:schemeClr val="dk1"/>
                </a:solidFill>
                <a:latin typeface="Quattrocento"/>
                <a:ea typeface="Quattrocento"/>
                <a:cs typeface="Quattrocento"/>
                <a:sym typeface="Quattrocento"/>
              </a:rPr>
              <a:t>Mitch </a:t>
            </a:r>
            <a:r>
              <a:rPr lang="en-US" sz="2400" b="0" i="0" u="none" strike="noStrike" cap="none" baseline="0" dirty="0" err="1">
                <a:solidFill>
                  <a:schemeClr val="dk1"/>
                </a:solidFill>
                <a:latin typeface="Quattrocento"/>
                <a:ea typeface="Quattrocento"/>
                <a:cs typeface="Quattrocento"/>
                <a:sym typeface="Quattrocento"/>
              </a:rPr>
              <a:t>Kapor</a:t>
            </a:r>
            <a:r>
              <a:rPr lang="en-US" sz="2400" b="0" i="0" u="none" strike="noStrike" cap="none" baseline="0" dirty="0">
                <a:solidFill>
                  <a:schemeClr val="dk1"/>
                </a:solidFill>
                <a:latin typeface="Quattrocento"/>
                <a:ea typeface="Quattrocento"/>
                <a:cs typeface="Quattrocento"/>
                <a:sym typeface="Quattrocento"/>
              </a:rPr>
              <a:t>, the creator of Lotus 1-2-3, presented</a:t>
            </a:r>
            <a:r>
              <a:rPr lang="en-US" sz="2400" b="0" i="0" u="none" strike="noStrike" cap="none" baseline="0" dirty="0">
                <a:solidFill>
                  <a:srgbClr val="000000"/>
                </a:solidFill>
                <a:latin typeface="Quattrocento"/>
                <a:ea typeface="Quattrocento"/>
                <a:cs typeface="Quattrocento"/>
                <a:sym typeface="Quattrocento"/>
              </a:rPr>
              <a:t> a “software design manifesto” in </a:t>
            </a:r>
            <a:r>
              <a:rPr lang="en-US" sz="2400" b="0" i="1" u="none" strike="noStrike" cap="none" baseline="0" dirty="0">
                <a:solidFill>
                  <a:srgbClr val="000000"/>
                </a:solidFill>
                <a:latin typeface="Quattrocento"/>
                <a:ea typeface="Quattrocento"/>
                <a:cs typeface="Quattrocento"/>
                <a:sym typeface="Quattrocento"/>
              </a:rPr>
              <a:t>Dr. Dobbs Journal. </a:t>
            </a:r>
            <a:r>
              <a:rPr lang="en-US" sz="2400" b="0" i="0" u="none" strike="noStrike" cap="none" baseline="0" dirty="0">
                <a:solidFill>
                  <a:srgbClr val="000000"/>
                </a:solidFill>
                <a:latin typeface="Quattrocento"/>
                <a:ea typeface="Quattrocento"/>
                <a:cs typeface="Quattrocento"/>
                <a:sym typeface="Quattrocento"/>
              </a:rPr>
              <a:t>He said:</a:t>
            </a:r>
          </a:p>
          <a:p>
            <a:pPr marL="742950" marR="0" lvl="1" indent="-285750" algn="l" rtl="0">
              <a:lnSpc>
                <a:spcPct val="100000"/>
              </a:lnSpc>
              <a:spcBef>
                <a:spcPts val="400"/>
              </a:spcBef>
              <a:spcAft>
                <a:spcPts val="0"/>
              </a:spcAft>
              <a:buClr>
                <a:schemeClr val="folHlink"/>
              </a:buClr>
              <a:buSzPct val="70000"/>
              <a:buFont typeface="Noto Symbol"/>
              <a:buChar char="■"/>
            </a:pPr>
            <a:r>
              <a:rPr lang="en-US" sz="2000" b="0" i="0" u="none" strike="noStrike" cap="none" baseline="0" dirty="0">
                <a:solidFill>
                  <a:srgbClr val="000000"/>
                </a:solidFill>
                <a:latin typeface="Quattrocento"/>
                <a:ea typeface="Quattrocento"/>
                <a:cs typeface="Quattrocento"/>
                <a:sym typeface="Quattrocento"/>
              </a:rPr>
              <a:t>Good software design should exhibit:</a:t>
            </a:r>
          </a:p>
          <a:p>
            <a:pPr marL="742950" marR="0" lvl="1" indent="-285750" algn="l" rtl="0">
              <a:lnSpc>
                <a:spcPct val="100000"/>
              </a:lnSpc>
              <a:spcBef>
                <a:spcPts val="400"/>
              </a:spcBef>
              <a:spcAft>
                <a:spcPts val="0"/>
              </a:spcAft>
              <a:buClr>
                <a:schemeClr val="folHlink"/>
              </a:buClr>
              <a:buSzPct val="70000"/>
              <a:buFont typeface="Noto Symbol"/>
              <a:buChar char="■"/>
            </a:pPr>
            <a:r>
              <a:rPr lang="en-US" sz="2000" b="0" i="1" u="none" strike="noStrike" cap="none" baseline="0" dirty="0">
                <a:solidFill>
                  <a:schemeClr val="folHlink"/>
                </a:solidFill>
                <a:latin typeface="Quattrocento"/>
                <a:ea typeface="Quattrocento"/>
                <a:cs typeface="Quattrocento"/>
                <a:sym typeface="Quattrocento"/>
              </a:rPr>
              <a:t>Firmness:</a:t>
            </a:r>
            <a:r>
              <a:rPr lang="en-US" sz="2000" b="0" i="0" u="none" strike="noStrike" cap="none" baseline="0" dirty="0">
                <a:solidFill>
                  <a:srgbClr val="000000"/>
                </a:solidFill>
                <a:latin typeface="Quattrocento"/>
                <a:ea typeface="Quattrocento"/>
                <a:cs typeface="Quattrocento"/>
                <a:sym typeface="Quattrocento"/>
              </a:rPr>
              <a:t> A program should not have any bugs that inhibit its function. </a:t>
            </a:r>
          </a:p>
          <a:p>
            <a:pPr marL="742950" marR="0" lvl="1" indent="-285750" algn="l" rtl="0">
              <a:lnSpc>
                <a:spcPct val="100000"/>
              </a:lnSpc>
              <a:spcBef>
                <a:spcPts val="400"/>
              </a:spcBef>
              <a:spcAft>
                <a:spcPts val="0"/>
              </a:spcAft>
              <a:buClr>
                <a:schemeClr val="folHlink"/>
              </a:buClr>
              <a:buSzPct val="70000"/>
              <a:buFont typeface="Noto Symbol"/>
              <a:buChar char="■"/>
            </a:pPr>
            <a:r>
              <a:rPr lang="en-US" sz="2000" b="0" i="1" u="none" strike="noStrike" cap="none" baseline="0" dirty="0">
                <a:solidFill>
                  <a:schemeClr val="folHlink"/>
                </a:solidFill>
                <a:latin typeface="Quattrocento"/>
                <a:ea typeface="Quattrocento"/>
                <a:cs typeface="Quattrocento"/>
                <a:sym typeface="Quattrocento"/>
              </a:rPr>
              <a:t>Commodity:</a:t>
            </a:r>
            <a:r>
              <a:rPr lang="en-US" sz="2000" b="0" i="0" u="none" strike="noStrike" cap="none" baseline="0" dirty="0">
                <a:solidFill>
                  <a:srgbClr val="000000"/>
                </a:solidFill>
                <a:latin typeface="Quattrocento"/>
                <a:ea typeface="Quattrocento"/>
                <a:cs typeface="Quattrocento"/>
                <a:sym typeface="Quattrocento"/>
              </a:rPr>
              <a:t> A program should be suitable for the purposes for which it was intended. </a:t>
            </a:r>
          </a:p>
          <a:p>
            <a:pPr marL="742950" marR="0" lvl="1" indent="-285750" algn="l" rtl="0">
              <a:lnSpc>
                <a:spcPct val="100000"/>
              </a:lnSpc>
              <a:spcBef>
                <a:spcPts val="400"/>
              </a:spcBef>
              <a:spcAft>
                <a:spcPts val="0"/>
              </a:spcAft>
              <a:buClr>
                <a:schemeClr val="folHlink"/>
              </a:buClr>
              <a:buSzPct val="70000"/>
              <a:buFont typeface="Noto Symbol"/>
              <a:buChar char="■"/>
            </a:pPr>
            <a:r>
              <a:rPr lang="en-US" sz="2000" b="0" i="1" u="none" strike="noStrike" cap="none" baseline="0" dirty="0">
                <a:solidFill>
                  <a:schemeClr val="folHlink"/>
                </a:solidFill>
                <a:latin typeface="Quattrocento"/>
                <a:ea typeface="Quattrocento"/>
                <a:cs typeface="Quattrocento"/>
                <a:sym typeface="Quattrocento"/>
              </a:rPr>
              <a:t>Delight:</a:t>
            </a:r>
            <a:r>
              <a:rPr lang="en-US" sz="2000" b="0" i="0" u="none" strike="noStrike" cap="none" baseline="0" dirty="0">
                <a:solidFill>
                  <a:schemeClr val="folHlink"/>
                </a:solidFill>
                <a:latin typeface="Quattrocento"/>
                <a:ea typeface="Quattrocento"/>
                <a:cs typeface="Quattrocento"/>
                <a:sym typeface="Quattrocento"/>
              </a:rPr>
              <a:t> </a:t>
            </a:r>
            <a:r>
              <a:rPr lang="en-US" sz="2000" b="0" i="0" u="none" strike="noStrike" cap="none" baseline="0" dirty="0">
                <a:solidFill>
                  <a:srgbClr val="000000"/>
                </a:solidFill>
                <a:latin typeface="Quattrocento"/>
                <a:ea typeface="Quattrocento"/>
                <a:cs typeface="Quattrocento"/>
                <a:sym typeface="Quattrocento"/>
              </a:rPr>
              <a:t>The experience of using the program should be pleasurable one.</a:t>
            </a:r>
          </a:p>
        </p:txBody>
      </p:sp>
      <p:sp>
        <p:nvSpPr>
          <p:cNvPr id="2" name="مستطيل 1"/>
          <p:cNvSpPr/>
          <p:nvPr/>
        </p:nvSpPr>
        <p:spPr>
          <a:xfrm>
            <a:off x="1475656" y="4581128"/>
            <a:ext cx="7363544" cy="1754326"/>
          </a:xfrm>
          <a:prstGeom prst="rect">
            <a:avLst/>
          </a:prstGeom>
        </p:spPr>
        <p:txBody>
          <a:bodyPr wrap="square">
            <a:spAutoFit/>
          </a:bodyPr>
          <a:lstStyle/>
          <a:p>
            <a:pPr algn="r" rtl="1"/>
            <a:r>
              <a:rPr lang="ar-SA" sz="1800" dirty="0"/>
              <a:t>تصميم</a:t>
            </a:r>
            <a:endParaRPr lang="ar-SA" sz="1000" dirty="0"/>
          </a:p>
          <a:p>
            <a:pPr lvl="1" algn="r" rtl="1"/>
            <a:r>
              <a:rPr lang="ar-SA" sz="1800" dirty="0" err="1"/>
              <a:t>ميتش</a:t>
            </a:r>
            <a:r>
              <a:rPr lang="ar-SA" sz="1800" dirty="0"/>
              <a:t> </a:t>
            </a:r>
            <a:r>
              <a:rPr lang="ar-SA" sz="1800" dirty="0" err="1"/>
              <a:t>كابور</a:t>
            </a:r>
            <a:r>
              <a:rPr lang="ar-SA" sz="1800" dirty="0"/>
              <a:t>، خالق لوتس 1-2-3، قدم</a:t>
            </a:r>
            <a:r>
              <a:rPr lang="ar-SA" sz="1100" dirty="0"/>
              <a:t> </a:t>
            </a:r>
            <a:r>
              <a:rPr lang="ar-SA" sz="1800" dirty="0"/>
              <a:t>"تصميم البرمجيات البيان" في</a:t>
            </a:r>
            <a:r>
              <a:rPr lang="ar-SA" sz="1100" dirty="0"/>
              <a:t> </a:t>
            </a:r>
            <a:r>
              <a:rPr lang="ar-SA" sz="1800" i="1" dirty="0"/>
              <a:t>الدكتور</a:t>
            </a:r>
            <a:r>
              <a:rPr lang="ar-SA" sz="1100" dirty="0"/>
              <a:t> </a:t>
            </a:r>
            <a:r>
              <a:rPr lang="ar-SA" sz="1800" i="1" dirty="0"/>
              <a:t>. </a:t>
            </a:r>
            <a:r>
              <a:rPr lang="ar-SA" sz="1800" i="1" dirty="0" err="1"/>
              <a:t>دوبس</a:t>
            </a:r>
            <a:r>
              <a:rPr lang="ar-SA" sz="1800" i="1" dirty="0"/>
              <a:t> مجلة</a:t>
            </a:r>
            <a:r>
              <a:rPr lang="ar-SA" sz="1100" dirty="0"/>
              <a:t> </a:t>
            </a:r>
            <a:r>
              <a:rPr lang="ar-SA" sz="1800" dirty="0"/>
              <a:t>وقال:</a:t>
            </a:r>
            <a:endParaRPr lang="ar-SA" sz="1100" dirty="0"/>
          </a:p>
          <a:p>
            <a:pPr lvl="2" algn="r" rtl="1"/>
            <a:r>
              <a:rPr lang="ar-SA" sz="1800" dirty="0"/>
              <a:t>تصميم برامج جيدة يجب أن تظهر:</a:t>
            </a:r>
            <a:endParaRPr lang="ar-SA" sz="1200" dirty="0"/>
          </a:p>
          <a:p>
            <a:pPr lvl="2" algn="r" rtl="1"/>
            <a:r>
              <a:rPr lang="ar-SA" sz="1800" i="1" dirty="0"/>
              <a:t>الحزم:</a:t>
            </a:r>
            <a:r>
              <a:rPr lang="ar-SA" sz="1200" dirty="0"/>
              <a:t> </a:t>
            </a:r>
            <a:r>
              <a:rPr lang="ar-SA" sz="1800" dirty="0"/>
              <a:t>وينبغي أن يكون البرنامج لن يكون أي الأخطاء التي تحول دون وظيفتها.</a:t>
            </a:r>
            <a:endParaRPr lang="ar-SA" sz="1200" dirty="0"/>
          </a:p>
          <a:p>
            <a:pPr lvl="2" algn="r" rtl="1"/>
            <a:r>
              <a:rPr lang="ar-SA" sz="1800" i="1" dirty="0"/>
              <a:t>السلع:</a:t>
            </a:r>
            <a:r>
              <a:rPr lang="ar-SA" sz="1200" dirty="0"/>
              <a:t> </a:t>
            </a:r>
            <a:r>
              <a:rPr lang="ar-SA" sz="1800" dirty="0"/>
              <a:t>وينبغي أن يكون برنامج مناسب للأغراض التي كان القصد منها.</a:t>
            </a:r>
            <a:endParaRPr lang="ar-SA" sz="1200" dirty="0"/>
          </a:p>
          <a:p>
            <a:pPr lvl="2" algn="r" rtl="1"/>
            <a:r>
              <a:rPr lang="ar-SA" sz="1800" i="1" dirty="0"/>
              <a:t>فرحة:</a:t>
            </a:r>
            <a:r>
              <a:rPr lang="ar-SA" sz="1200" dirty="0"/>
              <a:t> </a:t>
            </a:r>
            <a:r>
              <a:rPr lang="ar-SA" sz="1800" dirty="0"/>
              <a:t>يجب أن تكون تجربة استخدام برنامج واحد ممتعة.</a:t>
            </a:r>
            <a:endParaRPr lang="ar-SA" sz="1200" dirty="0"/>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p:nvPr/>
        </p:nvSpPr>
        <p:spPr>
          <a:xfrm>
            <a:off x="1219200" y="6248400"/>
            <a:ext cx="54863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000" b="0" i="0" u="none" strike="noStrike" cap="none" baseline="0">
                <a:solidFill>
                  <a:schemeClr val="dk1"/>
                </a:solidFill>
                <a:latin typeface="Helvetica Neue"/>
                <a:ea typeface="Helvetica Neue"/>
                <a:cs typeface="Helvetica Neue"/>
                <a:sym typeface="Helvetica Neue"/>
              </a:rPr>
              <a:t>These slides are designed to accompany </a:t>
            </a:r>
            <a:r>
              <a:rPr lang="en-US" sz="1000" b="0" i="1" u="none" strike="noStrike" cap="none" baseline="0">
                <a:solidFill>
                  <a:schemeClr val="dk1"/>
                </a:solidFill>
                <a:latin typeface="Helvetica Neue"/>
                <a:ea typeface="Helvetica Neue"/>
                <a:cs typeface="Helvetica Neue"/>
                <a:sym typeface="Helvetica Neue"/>
              </a:rPr>
              <a:t>Software Engineering: A Practitioner’s Approach, 8/e </a:t>
            </a:r>
            <a:r>
              <a:rPr lang="en-US" sz="1000" b="0" i="0" u="none" strike="noStrike" cap="none" baseline="0">
                <a:solidFill>
                  <a:schemeClr val="dk1"/>
                </a:solidFill>
                <a:latin typeface="Helvetica Neue"/>
                <a:ea typeface="Helvetica Neue"/>
                <a:cs typeface="Helvetica Neue"/>
                <a:sym typeface="Helvetica Neue"/>
              </a:rPr>
              <a:t>(McGraw-Hill, 2014) Slides copyright 2014 by Roger Pressman. </a:t>
            </a:r>
          </a:p>
        </p:txBody>
      </p:sp>
      <p:sp>
        <p:nvSpPr>
          <p:cNvPr id="463" name="Shape 463"/>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20</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464" name="Shape 464"/>
          <p:cNvSpPr txBox="1">
            <a:spLocks noGrp="1"/>
          </p:cNvSpPr>
          <p:nvPr>
            <p:ph type="title"/>
          </p:nvPr>
        </p:nvSpPr>
        <p:spPr>
          <a:xfrm>
            <a:off x="1295400" y="1143000"/>
            <a:ext cx="6310312" cy="660400"/>
          </a:xfrm>
          <a:prstGeom prst="rect">
            <a:avLst/>
          </a:prstGeom>
          <a:noFill/>
          <a:ln>
            <a:noFill/>
          </a:ln>
        </p:spPr>
        <p:txBody>
          <a:bodyPr lIns="63500" tIns="25400" rIns="63500" bIns="25400" anchor="t"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a:solidFill>
                  <a:schemeClr val="dk2"/>
                </a:solidFill>
                <a:latin typeface="Helvetica Neue"/>
                <a:ea typeface="Helvetica Neue"/>
                <a:cs typeface="Helvetica Neue"/>
                <a:sym typeface="Helvetica Neue"/>
              </a:rPr>
              <a:t>Sizing Modules: Two Views</a:t>
            </a:r>
          </a:p>
        </p:txBody>
      </p:sp>
      <p:pic>
        <p:nvPicPr>
          <p:cNvPr id="465" name="Shape 465"/>
          <p:cNvPicPr preferRelativeResize="0"/>
          <p:nvPr/>
        </p:nvPicPr>
        <p:blipFill rotWithShape="1">
          <a:blip r:embed="rId3">
            <a:alphaModFix/>
          </a:blip>
          <a:srcRect/>
          <a:stretch/>
        </p:blipFill>
        <p:spPr>
          <a:xfrm>
            <a:off x="1981200" y="1981200"/>
            <a:ext cx="6667500" cy="3943350"/>
          </a:xfrm>
          <a:prstGeom prst="rect">
            <a:avLst/>
          </a:prstGeom>
          <a:noFill/>
          <a:ln>
            <a:noFill/>
          </a:ln>
        </p:spPr>
      </p:pic>
      <p:sp>
        <p:nvSpPr>
          <p:cNvPr id="2" name="مستطيل 1"/>
          <p:cNvSpPr/>
          <p:nvPr/>
        </p:nvSpPr>
        <p:spPr>
          <a:xfrm>
            <a:off x="827584" y="548680"/>
            <a:ext cx="1446230" cy="307777"/>
          </a:xfrm>
          <a:prstGeom prst="rect">
            <a:avLst/>
          </a:prstGeom>
        </p:spPr>
        <p:txBody>
          <a:bodyPr wrap="none">
            <a:spAutoFit/>
          </a:bodyPr>
          <a:lstStyle/>
          <a:p>
            <a:r>
              <a:rPr lang="ar-SA" dirty="0"/>
              <a:t>وحدات التحجيم: رأيان</a:t>
            </a:r>
            <a:endParaRPr lang="ar-SA" dirty="0"/>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1" name="Shape 471"/>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21</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472" name="Shape 472"/>
          <p:cNvSpPr txBox="1">
            <a:spLocks noGrp="1"/>
          </p:cNvSpPr>
          <p:nvPr>
            <p:ph type="title"/>
          </p:nvPr>
        </p:nvSpPr>
        <p:spPr>
          <a:xfrm>
            <a:off x="179512" y="260648"/>
            <a:ext cx="6705599" cy="63341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dirty="0">
                <a:solidFill>
                  <a:schemeClr val="dk2"/>
                </a:solidFill>
                <a:latin typeface="Helvetica Neue"/>
                <a:ea typeface="Helvetica Neue"/>
                <a:cs typeface="Helvetica Neue"/>
                <a:sym typeface="Helvetica Neue"/>
              </a:rPr>
              <a:t>Functional Independence</a:t>
            </a:r>
          </a:p>
        </p:txBody>
      </p:sp>
      <p:sp>
        <p:nvSpPr>
          <p:cNvPr id="473" name="Shape 473"/>
          <p:cNvSpPr txBox="1">
            <a:spLocks noGrp="1"/>
          </p:cNvSpPr>
          <p:nvPr>
            <p:ph idx="1"/>
          </p:nvPr>
        </p:nvSpPr>
        <p:spPr>
          <a:xfrm>
            <a:off x="-36512" y="919261"/>
            <a:ext cx="9036496"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folHlink"/>
              </a:buClr>
              <a:buSzPct val="75000"/>
              <a:buFont typeface="Noto Symbol"/>
              <a:buChar char="■"/>
            </a:pPr>
            <a:r>
              <a:rPr lang="en-US" sz="2000" b="0" i="0" u="none" strike="noStrike" cap="none" baseline="0" dirty="0">
                <a:solidFill>
                  <a:schemeClr val="dk1"/>
                </a:solidFill>
                <a:latin typeface="Quattrocento"/>
                <a:ea typeface="Quattrocento"/>
                <a:cs typeface="Quattrocento"/>
                <a:sym typeface="Quattrocento"/>
              </a:rPr>
              <a:t>Functional independence is achieved by developing modules with "single-minded" function and an "aversion" to excessive interaction with other modules.</a:t>
            </a:r>
          </a:p>
          <a:p>
            <a:pPr marL="342900" marR="0" lvl="0" indent="-342900" algn="l" rtl="0">
              <a:lnSpc>
                <a:spcPct val="90000"/>
              </a:lnSpc>
              <a:spcBef>
                <a:spcPts val="300"/>
              </a:spcBef>
              <a:spcAft>
                <a:spcPts val="0"/>
              </a:spcAft>
              <a:buClr>
                <a:schemeClr val="folHlink"/>
              </a:buClr>
              <a:buSzPct val="75000"/>
              <a:buFont typeface="Noto Symbol"/>
              <a:buChar char="■"/>
            </a:pPr>
            <a:r>
              <a:rPr lang="en-US" sz="2000" b="0" i="1" u="none" strike="noStrike" cap="none" baseline="0" dirty="0">
                <a:solidFill>
                  <a:schemeClr val="folHlink"/>
                </a:solidFill>
                <a:latin typeface="Quattrocento"/>
                <a:ea typeface="Quattrocento"/>
                <a:cs typeface="Quattrocento"/>
                <a:sym typeface="Quattrocento"/>
              </a:rPr>
              <a:t>Cohesion</a:t>
            </a:r>
            <a:r>
              <a:rPr lang="en-US" sz="2000" b="0" i="0" u="none" strike="noStrike" cap="none" baseline="0" dirty="0">
                <a:solidFill>
                  <a:schemeClr val="dk1"/>
                </a:solidFill>
                <a:latin typeface="Quattrocento"/>
                <a:ea typeface="Quattrocento"/>
                <a:cs typeface="Quattrocento"/>
                <a:sym typeface="Quattrocento"/>
              </a:rPr>
              <a:t> is an indication of the relative functional strength of a module.</a:t>
            </a:r>
          </a:p>
          <a:p>
            <a:pPr marL="742950" marR="0" lvl="1" indent="-285750" algn="l" rtl="0">
              <a:lnSpc>
                <a:spcPct val="90000"/>
              </a:lnSpc>
              <a:spcBef>
                <a:spcPts val="300"/>
              </a:spcBef>
              <a:spcAft>
                <a:spcPts val="0"/>
              </a:spcAft>
              <a:buClr>
                <a:schemeClr val="folHlink"/>
              </a:buClr>
              <a:buSzPct val="70000"/>
              <a:buFont typeface="Noto Symbol"/>
              <a:buChar char="■"/>
            </a:pPr>
            <a:r>
              <a:rPr lang="en-US" sz="1800" b="0" i="0" u="none" strike="noStrike" cap="none" baseline="0" dirty="0">
                <a:solidFill>
                  <a:schemeClr val="dk1"/>
                </a:solidFill>
                <a:latin typeface="Quattrocento"/>
                <a:ea typeface="Quattrocento"/>
                <a:cs typeface="Quattrocento"/>
                <a:sym typeface="Quattrocento"/>
              </a:rPr>
              <a:t>A cohesive module performs a single task, requiring little interaction with other components in other parts of a program. Stated simply, a cohesive module should (ideally) do just one thing. </a:t>
            </a:r>
          </a:p>
          <a:p>
            <a:pPr marL="342900" marR="0" lvl="0" indent="-342900" algn="l" rtl="0">
              <a:lnSpc>
                <a:spcPct val="90000"/>
              </a:lnSpc>
              <a:spcBef>
                <a:spcPts val="300"/>
              </a:spcBef>
              <a:spcAft>
                <a:spcPts val="0"/>
              </a:spcAft>
              <a:buClr>
                <a:schemeClr val="folHlink"/>
              </a:buClr>
              <a:buSzPct val="75000"/>
              <a:buFont typeface="Noto Symbol"/>
              <a:buChar char="■"/>
            </a:pPr>
            <a:r>
              <a:rPr lang="en-US" sz="2000" b="0" i="1" u="none" strike="noStrike" cap="none" baseline="0" dirty="0">
                <a:solidFill>
                  <a:schemeClr val="folHlink"/>
                </a:solidFill>
                <a:latin typeface="Quattrocento"/>
                <a:ea typeface="Quattrocento"/>
                <a:cs typeface="Quattrocento"/>
                <a:sym typeface="Quattrocento"/>
              </a:rPr>
              <a:t>Coupling</a:t>
            </a:r>
            <a:r>
              <a:rPr lang="en-US" sz="2000" b="0" i="0" u="none" strike="noStrike" cap="none" baseline="0" dirty="0">
                <a:solidFill>
                  <a:schemeClr val="dk1"/>
                </a:solidFill>
                <a:latin typeface="Quattrocento"/>
                <a:ea typeface="Quattrocento"/>
                <a:cs typeface="Quattrocento"/>
                <a:sym typeface="Quattrocento"/>
              </a:rPr>
              <a:t> is an indication of the relative interdependence among modules.</a:t>
            </a:r>
          </a:p>
          <a:p>
            <a:pPr marL="742950" marR="0" lvl="1" indent="-285750" algn="l" rtl="0">
              <a:lnSpc>
                <a:spcPct val="90000"/>
              </a:lnSpc>
              <a:spcBef>
                <a:spcPts val="300"/>
              </a:spcBef>
              <a:spcAft>
                <a:spcPts val="0"/>
              </a:spcAft>
              <a:buClr>
                <a:schemeClr val="folHlink"/>
              </a:buClr>
              <a:buSzPct val="70000"/>
              <a:buFont typeface="Noto Symbol"/>
              <a:buChar char="■"/>
            </a:pPr>
            <a:r>
              <a:rPr lang="en-US" sz="1800" b="0" i="0" u="none" strike="noStrike" cap="none" baseline="0" dirty="0">
                <a:solidFill>
                  <a:schemeClr val="dk1"/>
                </a:solidFill>
                <a:latin typeface="Quattrocento"/>
                <a:ea typeface="Quattrocento"/>
                <a:cs typeface="Quattrocento"/>
                <a:sym typeface="Quattrocento"/>
              </a:rPr>
              <a:t>Coupling depends on the interface complexity between modules, the point at which entry or reference is made to a module, and what data pass across the interface.</a:t>
            </a:r>
          </a:p>
        </p:txBody>
      </p:sp>
      <p:sp>
        <p:nvSpPr>
          <p:cNvPr id="2" name="مستطيل 1"/>
          <p:cNvSpPr/>
          <p:nvPr/>
        </p:nvSpPr>
        <p:spPr>
          <a:xfrm>
            <a:off x="467544" y="4005064"/>
            <a:ext cx="8371656" cy="2585323"/>
          </a:xfrm>
          <a:prstGeom prst="rect">
            <a:avLst/>
          </a:prstGeom>
        </p:spPr>
        <p:txBody>
          <a:bodyPr wrap="square">
            <a:spAutoFit/>
          </a:bodyPr>
          <a:lstStyle/>
          <a:p>
            <a:pPr marL="285750" indent="-285750" algn="r" rtl="1">
              <a:buFont typeface="Wingdings" pitchFamily="2" charset="2"/>
              <a:buChar char="§"/>
            </a:pPr>
            <a:r>
              <a:rPr lang="ar-SA" sz="1800" dirty="0"/>
              <a:t>وظيفية الاستقلال</a:t>
            </a:r>
            <a:endParaRPr lang="ar-SA" sz="1000" dirty="0"/>
          </a:p>
          <a:p>
            <a:pPr marL="285750" lvl="1" indent="-285750" algn="r" rtl="1">
              <a:buFont typeface="Wingdings" pitchFamily="2" charset="2"/>
              <a:buChar char="§"/>
            </a:pPr>
            <a:r>
              <a:rPr lang="ar-SA" sz="1800" dirty="0"/>
              <a:t>ويتحقق الاستقلال الوظيفي من خلال تطوير وحدات مع وظيفة "واحدة في التفكير" و "النفور" </a:t>
            </a:r>
            <a:r>
              <a:rPr lang="ar-SA" sz="1800" dirty="0" err="1"/>
              <a:t>لالتفاعل</a:t>
            </a:r>
            <a:r>
              <a:rPr lang="ar-SA" sz="1800" dirty="0"/>
              <a:t> المفرط مع وحدات أخرى.</a:t>
            </a:r>
            <a:endParaRPr lang="ar-SA" sz="1200" dirty="0"/>
          </a:p>
          <a:p>
            <a:pPr marL="285750" lvl="1" indent="-285750" algn="r" rtl="1">
              <a:buFont typeface="Wingdings" pitchFamily="2" charset="2"/>
              <a:buChar char="§"/>
            </a:pPr>
            <a:r>
              <a:rPr lang="ar-SA" sz="1800" i="1" dirty="0"/>
              <a:t>التماسك</a:t>
            </a:r>
            <a:r>
              <a:rPr lang="ar-SA" sz="1200" dirty="0"/>
              <a:t> </a:t>
            </a:r>
            <a:r>
              <a:rPr lang="ar-SA" sz="1800" dirty="0"/>
              <a:t>هو مؤشر على قوة وظيفية النسبية من وحدة نمطية.</a:t>
            </a:r>
            <a:endParaRPr lang="ar-SA" sz="1200" dirty="0"/>
          </a:p>
          <a:p>
            <a:pPr marL="285750" lvl="2" indent="-285750" algn="r" rtl="1">
              <a:buFont typeface="Wingdings" pitchFamily="2" charset="2"/>
              <a:buChar char="§"/>
            </a:pPr>
            <a:r>
              <a:rPr lang="ar-SA" sz="1800" dirty="0"/>
              <a:t>وحدة متماسكة تؤدي مهمة واحدة، الأمر الذي يتطلب التفاعل قليلا مع المكونات الأخرى في أجزاء أخرى من البرنامج.</a:t>
            </a:r>
            <a:r>
              <a:rPr lang="ar-SA" dirty="0"/>
              <a:t> </a:t>
            </a:r>
            <a:r>
              <a:rPr lang="ar-SA" sz="1800" dirty="0"/>
              <a:t>ببساطة، وحدة متماسكة يجب (مثالي) أن تفعل شيئا واحدا فقط.</a:t>
            </a:r>
            <a:endParaRPr lang="ar-SA" dirty="0"/>
          </a:p>
          <a:p>
            <a:pPr marL="285750" lvl="1" indent="-285750" algn="r" rtl="1">
              <a:buFont typeface="Wingdings" pitchFamily="2" charset="2"/>
              <a:buChar char="§"/>
            </a:pPr>
            <a:r>
              <a:rPr lang="ar-SA" sz="1800" i="1" dirty="0"/>
              <a:t>اقتران</a:t>
            </a:r>
            <a:r>
              <a:rPr lang="ar-SA" sz="1200" dirty="0"/>
              <a:t> </a:t>
            </a:r>
            <a:r>
              <a:rPr lang="ar-SA" sz="1800" dirty="0"/>
              <a:t>هو دلالة على الترابط النسبي بين الوحدات.</a:t>
            </a:r>
            <a:endParaRPr lang="ar-SA" sz="1200" dirty="0"/>
          </a:p>
          <a:p>
            <a:pPr marL="285750" lvl="2" indent="-285750" algn="r" rtl="1">
              <a:buFont typeface="Wingdings" pitchFamily="2" charset="2"/>
              <a:buChar char="§"/>
            </a:pPr>
            <a:r>
              <a:rPr lang="ar-SA" sz="1800" dirty="0"/>
              <a:t>اقتران يعتمد على مدى تعقيد التفاعل بين وحدات، النقطة التي يتم ادخالها أو إشارة إلى وحدة نمطية، وما تمرير البيانات عبر واجهة.</a:t>
            </a:r>
            <a:endParaRPr lang="ar-SA" dirty="0"/>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p:nvPr/>
        </p:nvSpPr>
        <p:spPr>
          <a:xfrm>
            <a:off x="1219200" y="6248400"/>
            <a:ext cx="54863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000" b="0" i="0" u="none" strike="noStrike" cap="none" baseline="0">
                <a:solidFill>
                  <a:schemeClr val="dk1"/>
                </a:solidFill>
                <a:latin typeface="Helvetica Neue"/>
                <a:ea typeface="Helvetica Neue"/>
                <a:cs typeface="Helvetica Neue"/>
                <a:sym typeface="Helvetica Neue"/>
              </a:rPr>
              <a:t>These slides are designed to accompany </a:t>
            </a:r>
            <a:r>
              <a:rPr lang="en-US" sz="1000" b="0" i="1" u="none" strike="noStrike" cap="none" baseline="0">
                <a:solidFill>
                  <a:schemeClr val="dk1"/>
                </a:solidFill>
                <a:latin typeface="Helvetica Neue"/>
                <a:ea typeface="Helvetica Neue"/>
                <a:cs typeface="Helvetica Neue"/>
                <a:sym typeface="Helvetica Neue"/>
              </a:rPr>
              <a:t>Software Engineering: A Practitioner’s Approach, 8/e </a:t>
            </a:r>
            <a:r>
              <a:rPr lang="en-US" sz="1000" b="0" i="0" u="none" strike="noStrike" cap="none" baseline="0">
                <a:solidFill>
                  <a:schemeClr val="dk1"/>
                </a:solidFill>
                <a:latin typeface="Helvetica Neue"/>
                <a:ea typeface="Helvetica Neue"/>
                <a:cs typeface="Helvetica Neue"/>
                <a:sym typeface="Helvetica Neue"/>
              </a:rPr>
              <a:t>(McGraw-Hill, 2014) Slides copyright 2014 by Roger Pressman. </a:t>
            </a:r>
          </a:p>
        </p:txBody>
      </p:sp>
      <p:sp>
        <p:nvSpPr>
          <p:cNvPr id="479" name="Shape 479"/>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22</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480" name="Shape 480"/>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a:solidFill>
                  <a:schemeClr val="dk2"/>
                </a:solidFill>
                <a:latin typeface="Helvetica Neue"/>
                <a:ea typeface="Helvetica Neue"/>
                <a:cs typeface="Helvetica Neue"/>
                <a:sym typeface="Helvetica Neue"/>
              </a:rPr>
              <a:t>Aspects</a:t>
            </a:r>
          </a:p>
        </p:txBody>
      </p:sp>
      <p:sp>
        <p:nvSpPr>
          <p:cNvPr id="481" name="Shape 481"/>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75000"/>
              <a:buFont typeface="Noto Symbol"/>
              <a:buChar char="■"/>
            </a:pPr>
            <a:r>
              <a:rPr lang="en-US" sz="2400" b="0" i="0" u="none" strike="noStrike" cap="none" baseline="0">
                <a:solidFill>
                  <a:schemeClr val="dk1"/>
                </a:solidFill>
                <a:latin typeface="Quattrocento"/>
                <a:ea typeface="Quattrocento"/>
                <a:cs typeface="Quattrocento"/>
                <a:sym typeface="Quattrocento"/>
              </a:rPr>
              <a:t>Consider two requirements, </a:t>
            </a:r>
            <a:r>
              <a:rPr lang="en-US" sz="2400" b="0" i="1" u="none" strike="noStrike" cap="none" baseline="0">
                <a:solidFill>
                  <a:schemeClr val="dk1"/>
                </a:solidFill>
                <a:latin typeface="Quattrocento"/>
                <a:ea typeface="Quattrocento"/>
                <a:cs typeface="Quattrocento"/>
                <a:sym typeface="Quattrocento"/>
              </a:rPr>
              <a:t>A</a:t>
            </a:r>
            <a:r>
              <a:rPr lang="en-US" sz="2400" b="0" i="0" u="none" strike="noStrike" cap="none" baseline="0">
                <a:solidFill>
                  <a:schemeClr val="dk1"/>
                </a:solidFill>
                <a:latin typeface="Quattrocento"/>
                <a:ea typeface="Quattrocento"/>
                <a:cs typeface="Quattrocento"/>
                <a:sym typeface="Quattrocento"/>
              </a:rPr>
              <a:t> and </a:t>
            </a:r>
            <a:r>
              <a:rPr lang="en-US" sz="2400" b="0" i="1" u="none" strike="noStrike" cap="none" baseline="0">
                <a:solidFill>
                  <a:schemeClr val="dk1"/>
                </a:solidFill>
                <a:latin typeface="Quattrocento"/>
                <a:ea typeface="Quattrocento"/>
                <a:cs typeface="Quattrocento"/>
                <a:sym typeface="Quattrocento"/>
              </a:rPr>
              <a:t>B.</a:t>
            </a:r>
            <a:r>
              <a:rPr lang="en-US" sz="2400" b="0" i="0" u="none" strike="noStrike" cap="none" baseline="0">
                <a:solidFill>
                  <a:schemeClr val="dk1"/>
                </a:solidFill>
                <a:latin typeface="Quattrocento"/>
                <a:ea typeface="Quattrocento"/>
                <a:cs typeface="Quattrocento"/>
                <a:sym typeface="Quattrocento"/>
              </a:rPr>
              <a:t> </a:t>
            </a:r>
            <a:r>
              <a:rPr lang="en-US" sz="2400" b="0" i="1" u="none" strike="noStrike" cap="none" baseline="0">
                <a:solidFill>
                  <a:schemeClr val="dk1"/>
                </a:solidFill>
                <a:latin typeface="Quattrocento"/>
                <a:ea typeface="Quattrocento"/>
                <a:cs typeface="Quattrocento"/>
                <a:sym typeface="Quattrocento"/>
              </a:rPr>
              <a:t> </a:t>
            </a:r>
            <a:r>
              <a:rPr lang="en-US" sz="2400" b="0" i="0" u="none" strike="noStrike" cap="none" baseline="0">
                <a:solidFill>
                  <a:schemeClr val="dk1"/>
                </a:solidFill>
                <a:latin typeface="Quattrocento"/>
                <a:ea typeface="Quattrocento"/>
                <a:cs typeface="Quattrocento"/>
                <a:sym typeface="Quattrocento"/>
              </a:rPr>
              <a:t>Requirement</a:t>
            </a:r>
            <a:r>
              <a:rPr lang="en-US" sz="2400" b="0" i="1" u="none" strike="noStrike" cap="none" baseline="0">
                <a:solidFill>
                  <a:schemeClr val="dk1"/>
                </a:solidFill>
                <a:latin typeface="Quattrocento"/>
                <a:ea typeface="Quattrocento"/>
                <a:cs typeface="Quattrocento"/>
                <a:sym typeface="Quattrocento"/>
              </a:rPr>
              <a:t> A crosscuts </a:t>
            </a:r>
            <a:r>
              <a:rPr lang="en-US" sz="2400" b="0" i="0" u="none" strike="noStrike" cap="none" baseline="0">
                <a:solidFill>
                  <a:schemeClr val="dk1"/>
                </a:solidFill>
                <a:latin typeface="Quattrocento"/>
                <a:ea typeface="Quattrocento"/>
                <a:cs typeface="Quattrocento"/>
                <a:sym typeface="Quattrocento"/>
              </a:rPr>
              <a:t>requirement </a:t>
            </a:r>
            <a:r>
              <a:rPr lang="en-US" sz="2400" b="0" i="1" u="none" strike="noStrike" cap="none" baseline="0">
                <a:solidFill>
                  <a:schemeClr val="dk1"/>
                </a:solidFill>
                <a:latin typeface="Quattrocento"/>
                <a:ea typeface="Quattrocento"/>
                <a:cs typeface="Quattrocento"/>
                <a:sym typeface="Quattrocento"/>
              </a:rPr>
              <a:t>B</a:t>
            </a:r>
            <a:r>
              <a:rPr lang="en-US" sz="2400" b="0" i="0" u="none" strike="noStrike" cap="none" baseline="0">
                <a:solidFill>
                  <a:schemeClr val="dk1"/>
                </a:solidFill>
                <a:latin typeface="Quattrocento"/>
                <a:ea typeface="Quattrocento"/>
                <a:cs typeface="Quattrocento"/>
                <a:sym typeface="Quattrocento"/>
              </a:rPr>
              <a:t> “if a software decomposition [refinement] has been chosen in which </a:t>
            </a:r>
            <a:r>
              <a:rPr lang="en-US" sz="2400" b="0" i="1" u="none" strike="noStrike" cap="none" baseline="0">
                <a:solidFill>
                  <a:schemeClr val="dk1"/>
                </a:solidFill>
                <a:latin typeface="Quattrocento"/>
                <a:ea typeface="Quattrocento"/>
                <a:cs typeface="Quattrocento"/>
                <a:sym typeface="Quattrocento"/>
              </a:rPr>
              <a:t>B</a:t>
            </a:r>
            <a:r>
              <a:rPr lang="en-US" sz="2400" b="0" i="0" u="none" strike="noStrike" cap="none" baseline="0">
                <a:solidFill>
                  <a:schemeClr val="dk1"/>
                </a:solidFill>
                <a:latin typeface="Quattrocento"/>
                <a:ea typeface="Quattrocento"/>
                <a:cs typeface="Quattrocento"/>
                <a:sym typeface="Quattrocento"/>
              </a:rPr>
              <a:t> cannot be satisfied without taking </a:t>
            </a:r>
            <a:r>
              <a:rPr lang="en-US" sz="2400" b="0" i="1" u="none" strike="noStrike" cap="none" baseline="0">
                <a:solidFill>
                  <a:schemeClr val="dk1"/>
                </a:solidFill>
                <a:latin typeface="Quattrocento"/>
                <a:ea typeface="Quattrocento"/>
                <a:cs typeface="Quattrocento"/>
                <a:sym typeface="Quattrocento"/>
              </a:rPr>
              <a:t>A</a:t>
            </a:r>
            <a:r>
              <a:rPr lang="en-US" sz="2400" b="0" i="0" u="none" strike="noStrike" cap="none" baseline="0">
                <a:solidFill>
                  <a:schemeClr val="dk1"/>
                </a:solidFill>
                <a:latin typeface="Quattrocento"/>
                <a:ea typeface="Quattrocento"/>
                <a:cs typeface="Quattrocento"/>
                <a:sym typeface="Quattrocento"/>
              </a:rPr>
              <a:t> into account. [Ros04]</a:t>
            </a:r>
          </a:p>
          <a:p>
            <a:pPr marL="342900" marR="0" lvl="0" indent="-342900" algn="l" rtl="0">
              <a:lnSpc>
                <a:spcPct val="100000"/>
              </a:lnSpc>
              <a:spcBef>
                <a:spcPts val="480"/>
              </a:spcBef>
              <a:spcAft>
                <a:spcPts val="0"/>
              </a:spcAft>
              <a:buClr>
                <a:schemeClr val="folHlink"/>
              </a:buClr>
              <a:buSzPct val="75000"/>
              <a:buFont typeface="Noto Symbol"/>
              <a:buChar char="■"/>
            </a:pPr>
            <a:r>
              <a:rPr lang="en-US" sz="2400" b="0" i="0" u="none" strike="noStrike" cap="none" baseline="0">
                <a:solidFill>
                  <a:schemeClr val="dk1"/>
                </a:solidFill>
                <a:latin typeface="Quattrocento"/>
                <a:ea typeface="Quattrocento"/>
                <a:cs typeface="Quattrocento"/>
                <a:sym typeface="Quattrocento"/>
              </a:rPr>
              <a:t>An </a:t>
            </a:r>
            <a:r>
              <a:rPr lang="en-US" sz="2400" b="0" i="1" u="none" strike="noStrike" cap="none" baseline="0">
                <a:solidFill>
                  <a:schemeClr val="folHlink"/>
                </a:solidFill>
                <a:latin typeface="Quattrocento"/>
                <a:ea typeface="Quattrocento"/>
                <a:cs typeface="Quattrocento"/>
                <a:sym typeface="Quattrocento"/>
              </a:rPr>
              <a:t>aspect</a:t>
            </a:r>
            <a:r>
              <a:rPr lang="en-US" sz="2400" b="0" i="1" u="none" strike="noStrike" cap="none" baseline="0">
                <a:solidFill>
                  <a:schemeClr val="dk1"/>
                </a:solidFill>
                <a:latin typeface="Quattrocento"/>
                <a:ea typeface="Quattrocento"/>
                <a:cs typeface="Quattrocento"/>
                <a:sym typeface="Quattrocento"/>
              </a:rPr>
              <a:t> </a:t>
            </a:r>
            <a:r>
              <a:rPr lang="en-US" sz="2400" b="0" i="0" u="none" strike="noStrike" cap="none" baseline="0">
                <a:solidFill>
                  <a:schemeClr val="dk1"/>
                </a:solidFill>
                <a:latin typeface="Quattrocento"/>
                <a:ea typeface="Quattrocento"/>
                <a:cs typeface="Quattrocento"/>
                <a:sym typeface="Quattrocento"/>
              </a:rPr>
              <a:t>is a representation of a cross-cutting concern. </a:t>
            </a:r>
          </a:p>
        </p:txBody>
      </p:sp>
      <p:sp>
        <p:nvSpPr>
          <p:cNvPr id="2" name="مستطيل 1"/>
          <p:cNvSpPr/>
          <p:nvPr/>
        </p:nvSpPr>
        <p:spPr>
          <a:xfrm>
            <a:off x="827584" y="4221088"/>
            <a:ext cx="7884368" cy="1200329"/>
          </a:xfrm>
          <a:prstGeom prst="rect">
            <a:avLst/>
          </a:prstGeom>
        </p:spPr>
        <p:txBody>
          <a:bodyPr wrap="square">
            <a:spAutoFit/>
          </a:bodyPr>
          <a:lstStyle/>
          <a:p>
            <a:pPr algn="r" rtl="1"/>
            <a:r>
              <a:rPr lang="ar-SA" sz="1800" dirty="0"/>
              <a:t>النواحي</a:t>
            </a:r>
            <a:endParaRPr lang="ar-SA" sz="1000" dirty="0"/>
          </a:p>
          <a:p>
            <a:pPr lvl="1" algn="r" rtl="1"/>
            <a:r>
              <a:rPr lang="ar-SA" sz="1800" dirty="0"/>
              <a:t>النظر في </a:t>
            </a:r>
            <a:r>
              <a:rPr lang="ar-SA" sz="1800" i="1" dirty="0"/>
              <a:t>مطلبين،</a:t>
            </a:r>
            <a:r>
              <a:rPr lang="ar-SA" sz="1800" dirty="0"/>
              <a:t> </a:t>
            </a:r>
            <a:r>
              <a:rPr lang="en-US" sz="1800" dirty="0"/>
              <a:t>a</a:t>
            </a:r>
            <a:r>
              <a:rPr lang="en-US" sz="1100" dirty="0"/>
              <a:t> </a:t>
            </a:r>
            <a:r>
              <a:rPr lang="ar-SA" sz="1800" i="1" dirty="0"/>
              <a:t>و</a:t>
            </a:r>
            <a:r>
              <a:rPr lang="ar-SA" sz="1800" dirty="0"/>
              <a:t> </a:t>
            </a:r>
            <a:r>
              <a:rPr lang="en-US" sz="1800" dirty="0"/>
              <a:t>b.</a:t>
            </a:r>
            <a:r>
              <a:rPr lang="ar-SA" sz="1800" dirty="0"/>
              <a:t>الشرط</a:t>
            </a:r>
            <a:r>
              <a:rPr lang="ar-SA" sz="1100" dirty="0"/>
              <a:t> </a:t>
            </a:r>
            <a:r>
              <a:rPr lang="en-US" sz="1800" i="1" dirty="0"/>
              <a:t>a crosscuts</a:t>
            </a:r>
            <a:r>
              <a:rPr lang="en-US" sz="1100" dirty="0"/>
              <a:t> </a:t>
            </a:r>
            <a:r>
              <a:rPr lang="ar-SA" sz="1800" dirty="0"/>
              <a:t>شرط</a:t>
            </a:r>
            <a:r>
              <a:rPr lang="ar-SA" sz="1100" dirty="0"/>
              <a:t> </a:t>
            </a:r>
            <a:r>
              <a:rPr lang="en-US" sz="1800" i="1" dirty="0"/>
              <a:t>b</a:t>
            </a:r>
            <a:r>
              <a:rPr lang="en-US" sz="1800" dirty="0"/>
              <a:t>"</a:t>
            </a:r>
            <a:r>
              <a:rPr lang="ar-SA" sz="1800" dirty="0"/>
              <a:t>إذا كان التحلل برنامج [تهذيب] اختير فيه</a:t>
            </a:r>
            <a:r>
              <a:rPr lang="ar-SA" sz="1100" dirty="0"/>
              <a:t> </a:t>
            </a:r>
            <a:r>
              <a:rPr lang="en-US" sz="1800" i="1" dirty="0"/>
              <a:t>b</a:t>
            </a:r>
            <a:r>
              <a:rPr lang="en-US" sz="1100" dirty="0"/>
              <a:t> </a:t>
            </a:r>
            <a:r>
              <a:rPr lang="ar-SA" sz="1800" dirty="0"/>
              <a:t>لا يمكن أن يكون راضيا </a:t>
            </a:r>
            <a:r>
              <a:rPr lang="ar-SA" sz="1800" i="1" dirty="0"/>
              <a:t>دون</a:t>
            </a:r>
            <a:r>
              <a:rPr lang="ar-SA" sz="1800" dirty="0"/>
              <a:t> أخذ</a:t>
            </a:r>
            <a:r>
              <a:rPr lang="ar-SA" sz="1100" dirty="0"/>
              <a:t> </a:t>
            </a:r>
            <a:r>
              <a:rPr lang="ar-SA" sz="1800" dirty="0"/>
              <a:t>بعين الاعتبار.[</a:t>
            </a:r>
            <a:r>
              <a:rPr lang="en-US" sz="1800" dirty="0"/>
              <a:t>ros04]</a:t>
            </a:r>
            <a:endParaRPr lang="en-US" sz="1100" dirty="0"/>
          </a:p>
          <a:p>
            <a:pPr lvl="1" algn="r" rtl="1"/>
            <a:r>
              <a:rPr lang="ar-SA" sz="1800" i="1" dirty="0"/>
              <a:t>أحد</a:t>
            </a:r>
            <a:r>
              <a:rPr lang="ar-SA" sz="1800" dirty="0"/>
              <a:t> الجوانب</a:t>
            </a:r>
            <a:r>
              <a:rPr lang="ar-SA" sz="1100" dirty="0"/>
              <a:t> </a:t>
            </a:r>
            <a:r>
              <a:rPr lang="ar-SA" sz="1800" dirty="0"/>
              <a:t>هو تمثيل للقلق الشاملة.</a:t>
            </a:r>
            <a:endParaRPr lang="ar-SA" sz="1100" dirty="0"/>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7" name="Shape 487"/>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23</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488" name="Shape 488"/>
          <p:cNvSpPr txBox="1">
            <a:spLocks noGrp="1"/>
          </p:cNvSpPr>
          <p:nvPr>
            <p:ph type="title"/>
          </p:nvPr>
        </p:nvSpPr>
        <p:spPr>
          <a:xfrm>
            <a:off x="27473" y="-315416"/>
            <a:ext cx="8229600" cy="11430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dirty="0">
                <a:solidFill>
                  <a:schemeClr val="dk2"/>
                </a:solidFill>
                <a:latin typeface="Helvetica Neue"/>
                <a:ea typeface="Helvetica Neue"/>
                <a:cs typeface="Helvetica Neue"/>
                <a:sym typeface="Helvetica Neue"/>
              </a:rPr>
              <a:t>Aspects—An Example</a:t>
            </a:r>
          </a:p>
        </p:txBody>
      </p:sp>
      <p:sp>
        <p:nvSpPr>
          <p:cNvPr id="489" name="Shape 489"/>
          <p:cNvSpPr txBox="1">
            <a:spLocks noGrp="1"/>
          </p:cNvSpPr>
          <p:nvPr>
            <p:ph idx="1"/>
          </p:nvPr>
        </p:nvSpPr>
        <p:spPr>
          <a:xfrm>
            <a:off x="179512" y="908721"/>
            <a:ext cx="8659688" cy="3168352"/>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folHlink"/>
              </a:buClr>
              <a:buSzPct val="75000"/>
              <a:buFont typeface="Noto Symbol"/>
              <a:buChar char="■"/>
            </a:pPr>
            <a:r>
              <a:rPr lang="en-US" sz="1800" b="0" i="0" u="none" strike="noStrike" cap="none" baseline="0" dirty="0">
                <a:solidFill>
                  <a:schemeClr val="dk1"/>
                </a:solidFill>
                <a:latin typeface="Quattrocento"/>
                <a:ea typeface="Quattrocento"/>
                <a:cs typeface="Quattrocento"/>
                <a:sym typeface="Quattrocento"/>
              </a:rPr>
              <a:t>Consider two requirements for the </a:t>
            </a:r>
            <a:r>
              <a:rPr lang="en-US" sz="1800" b="1" i="0" u="none" strike="noStrike" cap="none" baseline="0" dirty="0">
                <a:solidFill>
                  <a:schemeClr val="dk1"/>
                </a:solidFill>
                <a:latin typeface="Arial"/>
                <a:ea typeface="Arial"/>
                <a:cs typeface="Arial"/>
                <a:sym typeface="Arial"/>
              </a:rPr>
              <a:t>SafeHomeAssured.com</a:t>
            </a:r>
            <a:r>
              <a:rPr lang="en-US" sz="1800" b="0" i="0" u="none" strike="noStrike" cap="none" baseline="0" dirty="0">
                <a:solidFill>
                  <a:schemeClr val="dk1"/>
                </a:solidFill>
                <a:latin typeface="Quattrocento"/>
                <a:ea typeface="Quattrocento"/>
                <a:cs typeface="Quattrocento"/>
                <a:sym typeface="Quattrocento"/>
              </a:rPr>
              <a:t> </a:t>
            </a:r>
            <a:r>
              <a:rPr lang="en-US" sz="1800" b="0" i="0" u="none" strike="noStrike" cap="none" baseline="0" dirty="0" err="1">
                <a:solidFill>
                  <a:schemeClr val="dk1"/>
                </a:solidFill>
                <a:latin typeface="Quattrocento"/>
                <a:ea typeface="Quattrocento"/>
                <a:cs typeface="Quattrocento"/>
                <a:sym typeface="Quattrocento"/>
              </a:rPr>
              <a:t>WebApp</a:t>
            </a:r>
            <a:r>
              <a:rPr lang="en-US" sz="1800" b="0" i="0" u="none" strike="noStrike" cap="none" baseline="0" dirty="0">
                <a:solidFill>
                  <a:schemeClr val="dk1"/>
                </a:solidFill>
                <a:latin typeface="Quattrocento"/>
                <a:ea typeface="Quattrocento"/>
                <a:cs typeface="Quattrocento"/>
                <a:sym typeface="Quattrocento"/>
              </a:rPr>
              <a:t>. Requirement </a:t>
            </a:r>
            <a:r>
              <a:rPr lang="en-US" sz="1800" b="0" i="1" u="none" strike="noStrike" cap="none" baseline="0" dirty="0">
                <a:solidFill>
                  <a:schemeClr val="dk1"/>
                </a:solidFill>
                <a:latin typeface="Quattrocento"/>
                <a:ea typeface="Quattrocento"/>
                <a:cs typeface="Quattrocento"/>
                <a:sym typeface="Quattrocento"/>
              </a:rPr>
              <a:t>A</a:t>
            </a:r>
            <a:r>
              <a:rPr lang="en-US" sz="1800" b="0" i="0" u="none" strike="noStrike" cap="none" baseline="0" dirty="0">
                <a:solidFill>
                  <a:schemeClr val="dk1"/>
                </a:solidFill>
                <a:latin typeface="Quattrocento"/>
                <a:ea typeface="Quattrocento"/>
                <a:cs typeface="Quattrocento"/>
                <a:sym typeface="Quattrocento"/>
              </a:rPr>
              <a:t> is described via the use-case </a:t>
            </a:r>
            <a:r>
              <a:rPr lang="en-US" sz="1800" b="1" i="0" u="none" strike="noStrike" cap="none" baseline="0" dirty="0">
                <a:solidFill>
                  <a:srgbClr val="000000"/>
                </a:solidFill>
                <a:latin typeface="Arial"/>
                <a:ea typeface="Arial"/>
                <a:cs typeface="Arial"/>
                <a:sym typeface="Arial"/>
              </a:rPr>
              <a:t>Access camera surveillance via the Internet.</a:t>
            </a:r>
            <a:r>
              <a:rPr lang="en-US" sz="1800" b="0" i="1" u="none" strike="noStrike" cap="none" baseline="0" dirty="0">
                <a:solidFill>
                  <a:srgbClr val="000000"/>
                </a:solidFill>
                <a:latin typeface="Quattrocento"/>
                <a:ea typeface="Quattrocento"/>
                <a:cs typeface="Quattrocento"/>
                <a:sym typeface="Quattrocento"/>
              </a:rPr>
              <a:t> </a:t>
            </a:r>
            <a:r>
              <a:rPr lang="en-US" sz="1800" b="0" i="0" u="none" strike="noStrike" cap="none" baseline="0" dirty="0">
                <a:solidFill>
                  <a:schemeClr val="dk1"/>
                </a:solidFill>
                <a:latin typeface="Quattrocento"/>
                <a:ea typeface="Quattrocento"/>
                <a:cs typeface="Quattrocento"/>
                <a:sym typeface="Quattrocento"/>
              </a:rPr>
              <a:t> A design refinement would focus on those modules that would enable a registered user to access video from cameras placed throughout a space. Requirement </a:t>
            </a:r>
            <a:r>
              <a:rPr lang="en-US" sz="1800" b="0" i="1" u="none" strike="noStrike" cap="none" baseline="0" dirty="0">
                <a:solidFill>
                  <a:schemeClr val="dk1"/>
                </a:solidFill>
                <a:latin typeface="Quattrocento"/>
                <a:ea typeface="Quattrocento"/>
                <a:cs typeface="Quattrocento"/>
                <a:sym typeface="Quattrocento"/>
              </a:rPr>
              <a:t>B</a:t>
            </a:r>
            <a:r>
              <a:rPr lang="en-US" sz="1800" b="0" i="0" u="none" strike="noStrike" cap="none" baseline="0" dirty="0">
                <a:solidFill>
                  <a:schemeClr val="dk1"/>
                </a:solidFill>
                <a:latin typeface="Quattrocento"/>
                <a:ea typeface="Quattrocento"/>
                <a:cs typeface="Quattrocento"/>
                <a:sym typeface="Quattrocento"/>
              </a:rPr>
              <a:t> is a generic security requirement that states that </a:t>
            </a:r>
            <a:r>
              <a:rPr lang="en-US" sz="1800" b="0" i="1" u="none" strike="noStrike" cap="none" baseline="0" dirty="0">
                <a:solidFill>
                  <a:schemeClr val="dk1"/>
                </a:solidFill>
                <a:latin typeface="Quattrocento"/>
                <a:ea typeface="Quattrocento"/>
                <a:cs typeface="Quattrocento"/>
                <a:sym typeface="Quattrocento"/>
              </a:rPr>
              <a:t>a registered user must be validated prior to using</a:t>
            </a:r>
            <a:r>
              <a:rPr lang="en-US" sz="1800" b="0" i="0" u="none" strike="noStrike" cap="none" baseline="0" dirty="0">
                <a:solidFill>
                  <a:schemeClr val="dk1"/>
                </a:solidFill>
                <a:latin typeface="Quattrocento"/>
                <a:ea typeface="Quattrocento"/>
                <a:cs typeface="Quattrocento"/>
                <a:sym typeface="Quattrocento"/>
              </a:rPr>
              <a:t> </a:t>
            </a:r>
            <a:r>
              <a:rPr lang="en-US" sz="1800" b="1" i="0" u="none" strike="noStrike" cap="none" baseline="0" dirty="0">
                <a:solidFill>
                  <a:schemeClr val="dk1"/>
                </a:solidFill>
                <a:latin typeface="Arial"/>
                <a:ea typeface="Arial"/>
                <a:cs typeface="Arial"/>
                <a:sym typeface="Arial"/>
              </a:rPr>
              <a:t>SafeHomeAssured.com.</a:t>
            </a:r>
            <a:r>
              <a:rPr lang="en-US" sz="1800" b="0" i="0" u="none" strike="noStrike" cap="none" baseline="0" dirty="0">
                <a:solidFill>
                  <a:schemeClr val="dk1"/>
                </a:solidFill>
                <a:latin typeface="Quattrocento"/>
                <a:ea typeface="Quattrocento"/>
                <a:cs typeface="Quattrocento"/>
                <a:sym typeface="Quattrocento"/>
              </a:rPr>
              <a:t> This requirement is applicable for all functions that are available to registered </a:t>
            </a:r>
            <a:r>
              <a:rPr lang="en-US" sz="1800" b="0" i="1" u="none" strike="noStrike" cap="none" baseline="0" dirty="0" err="1">
                <a:solidFill>
                  <a:schemeClr val="dk1"/>
                </a:solidFill>
                <a:latin typeface="Quattrocento"/>
                <a:ea typeface="Quattrocento"/>
                <a:cs typeface="Quattrocento"/>
                <a:sym typeface="Quattrocento"/>
              </a:rPr>
              <a:t>SafeHome</a:t>
            </a:r>
            <a:r>
              <a:rPr lang="en-US" sz="1800" b="0" i="0" u="none" strike="noStrike" cap="none" baseline="0" dirty="0">
                <a:solidFill>
                  <a:schemeClr val="dk1"/>
                </a:solidFill>
                <a:latin typeface="Quattrocento"/>
                <a:ea typeface="Quattrocento"/>
                <a:cs typeface="Quattrocento"/>
                <a:sym typeface="Quattrocento"/>
              </a:rPr>
              <a:t> users. As design refinement occurs, </a:t>
            </a:r>
            <a:r>
              <a:rPr lang="en-US" sz="1800" b="0" i="1" u="none" strike="noStrike" cap="none" baseline="0" dirty="0">
                <a:solidFill>
                  <a:schemeClr val="dk1"/>
                </a:solidFill>
                <a:latin typeface="Quattrocento"/>
                <a:ea typeface="Quattrocento"/>
                <a:cs typeface="Quattrocento"/>
                <a:sym typeface="Quattrocento"/>
              </a:rPr>
              <a:t>A*</a:t>
            </a:r>
            <a:r>
              <a:rPr lang="en-US" sz="1800" b="0" i="0" u="none" strike="noStrike" cap="none" baseline="0" dirty="0">
                <a:solidFill>
                  <a:schemeClr val="dk1"/>
                </a:solidFill>
                <a:latin typeface="Quattrocento"/>
                <a:ea typeface="Quattrocento"/>
                <a:cs typeface="Quattrocento"/>
                <a:sym typeface="Quattrocento"/>
              </a:rPr>
              <a:t> is a design representation for requirement </a:t>
            </a:r>
            <a:r>
              <a:rPr lang="en-US" sz="1800" b="0" i="1" u="none" strike="noStrike" cap="none" baseline="0" dirty="0">
                <a:solidFill>
                  <a:schemeClr val="dk1"/>
                </a:solidFill>
                <a:latin typeface="Quattrocento"/>
                <a:ea typeface="Quattrocento"/>
                <a:cs typeface="Quattrocento"/>
                <a:sym typeface="Quattrocento"/>
              </a:rPr>
              <a:t>A</a:t>
            </a:r>
            <a:r>
              <a:rPr lang="en-US" sz="1800" b="0" i="0" u="none" strike="noStrike" cap="none" baseline="0" dirty="0">
                <a:solidFill>
                  <a:schemeClr val="dk1"/>
                </a:solidFill>
                <a:latin typeface="Quattrocento"/>
                <a:ea typeface="Quattrocento"/>
                <a:cs typeface="Quattrocento"/>
                <a:sym typeface="Quattrocento"/>
              </a:rPr>
              <a:t> and</a:t>
            </a:r>
            <a:r>
              <a:rPr lang="en-US" sz="1800" b="0" i="1" u="none" strike="noStrike" cap="none" baseline="0" dirty="0">
                <a:solidFill>
                  <a:schemeClr val="dk1"/>
                </a:solidFill>
                <a:latin typeface="Quattrocento"/>
                <a:ea typeface="Quattrocento"/>
                <a:cs typeface="Quattrocento"/>
                <a:sym typeface="Quattrocento"/>
              </a:rPr>
              <a:t> B*</a:t>
            </a:r>
            <a:r>
              <a:rPr lang="en-US" sz="1800" b="0" i="0" u="none" strike="noStrike" cap="none" baseline="0" dirty="0">
                <a:solidFill>
                  <a:schemeClr val="dk1"/>
                </a:solidFill>
                <a:latin typeface="Quattrocento"/>
                <a:ea typeface="Quattrocento"/>
                <a:cs typeface="Quattrocento"/>
                <a:sym typeface="Quattrocento"/>
              </a:rPr>
              <a:t> is a design representation for requirement </a:t>
            </a:r>
            <a:r>
              <a:rPr lang="en-US" sz="1800" b="0" i="1" u="none" strike="noStrike" cap="none" baseline="0" dirty="0">
                <a:solidFill>
                  <a:schemeClr val="dk1"/>
                </a:solidFill>
                <a:latin typeface="Quattrocento"/>
                <a:ea typeface="Quattrocento"/>
                <a:cs typeface="Quattrocento"/>
                <a:sym typeface="Quattrocento"/>
              </a:rPr>
              <a:t>B</a:t>
            </a:r>
            <a:r>
              <a:rPr lang="en-US" sz="1800" b="0" i="0" u="none" strike="noStrike" cap="none" baseline="0" dirty="0">
                <a:solidFill>
                  <a:schemeClr val="dk1"/>
                </a:solidFill>
                <a:latin typeface="Quattrocento"/>
                <a:ea typeface="Quattrocento"/>
                <a:cs typeface="Quattrocento"/>
                <a:sym typeface="Quattrocento"/>
              </a:rPr>
              <a:t>. Therefore, </a:t>
            </a:r>
            <a:r>
              <a:rPr lang="en-US" sz="1800" b="0" i="1" u="none" strike="noStrike" cap="none" baseline="0" dirty="0">
                <a:solidFill>
                  <a:schemeClr val="dk1"/>
                </a:solidFill>
                <a:latin typeface="Quattrocento"/>
                <a:ea typeface="Quattrocento"/>
                <a:cs typeface="Quattrocento"/>
                <a:sym typeface="Quattrocento"/>
              </a:rPr>
              <a:t>A*</a:t>
            </a:r>
            <a:r>
              <a:rPr lang="en-US" sz="1800" b="0" i="0" u="none" strike="noStrike" cap="none" baseline="0" dirty="0">
                <a:solidFill>
                  <a:schemeClr val="dk1"/>
                </a:solidFill>
                <a:latin typeface="Quattrocento"/>
                <a:ea typeface="Quattrocento"/>
                <a:cs typeface="Quattrocento"/>
                <a:sym typeface="Quattrocento"/>
              </a:rPr>
              <a:t> and </a:t>
            </a:r>
            <a:r>
              <a:rPr lang="en-US" sz="1800" b="0" i="1" u="none" strike="noStrike" cap="none" baseline="0" dirty="0">
                <a:solidFill>
                  <a:schemeClr val="dk1"/>
                </a:solidFill>
                <a:latin typeface="Quattrocento"/>
                <a:ea typeface="Quattrocento"/>
                <a:cs typeface="Quattrocento"/>
                <a:sym typeface="Quattrocento"/>
              </a:rPr>
              <a:t>B*</a:t>
            </a:r>
            <a:r>
              <a:rPr lang="en-US" sz="1800" b="0" i="0" u="none" strike="noStrike" cap="none" baseline="0" dirty="0">
                <a:solidFill>
                  <a:schemeClr val="dk1"/>
                </a:solidFill>
                <a:latin typeface="Quattrocento"/>
                <a:ea typeface="Quattrocento"/>
                <a:cs typeface="Quattrocento"/>
                <a:sym typeface="Quattrocento"/>
              </a:rPr>
              <a:t> are representations of concerns, and B* </a:t>
            </a:r>
            <a:r>
              <a:rPr lang="en-US" sz="1800" b="0" i="1" u="none" strike="noStrike" cap="none" baseline="0" dirty="0">
                <a:solidFill>
                  <a:schemeClr val="dk1"/>
                </a:solidFill>
                <a:latin typeface="Quattrocento"/>
                <a:ea typeface="Quattrocento"/>
                <a:cs typeface="Quattrocento"/>
                <a:sym typeface="Quattrocento"/>
              </a:rPr>
              <a:t>cross-cuts</a:t>
            </a:r>
            <a:r>
              <a:rPr lang="en-US" sz="1800" b="0" i="0" u="none" strike="noStrike" cap="none" baseline="0" dirty="0">
                <a:solidFill>
                  <a:schemeClr val="dk1"/>
                </a:solidFill>
                <a:latin typeface="Quattrocento"/>
                <a:ea typeface="Quattrocento"/>
                <a:cs typeface="Quattrocento"/>
                <a:sym typeface="Quattrocento"/>
              </a:rPr>
              <a:t> A*. </a:t>
            </a:r>
          </a:p>
          <a:p>
            <a:pPr marL="342900" marR="0" lvl="0" indent="-342900" algn="l" rtl="0">
              <a:lnSpc>
                <a:spcPct val="90000"/>
              </a:lnSpc>
              <a:spcBef>
                <a:spcPts val="300"/>
              </a:spcBef>
              <a:spcAft>
                <a:spcPts val="0"/>
              </a:spcAft>
              <a:buClr>
                <a:schemeClr val="folHlink"/>
              </a:buClr>
              <a:buSzPct val="75000"/>
              <a:buFont typeface="Noto Symbol"/>
              <a:buChar char="■"/>
            </a:pPr>
            <a:r>
              <a:rPr lang="en-US" sz="1800" b="0" i="0" u="none" strike="noStrike" cap="none" baseline="0" dirty="0">
                <a:solidFill>
                  <a:schemeClr val="dk1"/>
                </a:solidFill>
                <a:latin typeface="Quattrocento"/>
                <a:ea typeface="Quattrocento"/>
                <a:cs typeface="Quattrocento"/>
                <a:sym typeface="Quattrocento"/>
              </a:rPr>
              <a:t>An </a:t>
            </a:r>
            <a:r>
              <a:rPr lang="en-US" sz="1800" b="0" i="1" u="none" strike="noStrike" cap="none" baseline="0" dirty="0">
                <a:solidFill>
                  <a:schemeClr val="dk1"/>
                </a:solidFill>
                <a:latin typeface="Quattrocento"/>
                <a:ea typeface="Quattrocento"/>
                <a:cs typeface="Quattrocento"/>
                <a:sym typeface="Quattrocento"/>
              </a:rPr>
              <a:t>aspect </a:t>
            </a:r>
            <a:r>
              <a:rPr lang="en-US" sz="1800" b="0" i="0" u="none" strike="noStrike" cap="none" baseline="0" dirty="0">
                <a:solidFill>
                  <a:schemeClr val="dk1"/>
                </a:solidFill>
                <a:latin typeface="Quattrocento"/>
                <a:ea typeface="Quattrocento"/>
                <a:cs typeface="Quattrocento"/>
                <a:sym typeface="Quattrocento"/>
              </a:rPr>
              <a:t>is a representation of a cross-cutting concern. Therefore, the design representation, </a:t>
            </a:r>
            <a:r>
              <a:rPr lang="en-US" sz="1800" b="0" i="1" u="none" strike="noStrike" cap="none" baseline="0" dirty="0">
                <a:solidFill>
                  <a:schemeClr val="dk1"/>
                </a:solidFill>
                <a:latin typeface="Quattrocento"/>
                <a:ea typeface="Quattrocento"/>
                <a:cs typeface="Quattrocento"/>
                <a:sym typeface="Quattrocento"/>
              </a:rPr>
              <a:t>B*</a:t>
            </a:r>
            <a:r>
              <a:rPr lang="en-US" sz="1800" b="0" i="0" u="none" strike="noStrike" cap="none" baseline="0" dirty="0">
                <a:solidFill>
                  <a:schemeClr val="dk1"/>
                </a:solidFill>
                <a:latin typeface="Quattrocento"/>
                <a:ea typeface="Quattrocento"/>
                <a:cs typeface="Quattrocento"/>
                <a:sym typeface="Quattrocento"/>
              </a:rPr>
              <a:t>, of the requirement, </a:t>
            </a:r>
            <a:r>
              <a:rPr lang="en-US" sz="1800" b="0" i="1" u="none" strike="noStrike" cap="none" baseline="0" dirty="0">
                <a:solidFill>
                  <a:schemeClr val="dk1"/>
                </a:solidFill>
                <a:latin typeface="Quattrocento"/>
                <a:ea typeface="Quattrocento"/>
                <a:cs typeface="Quattrocento"/>
                <a:sym typeface="Quattrocento"/>
              </a:rPr>
              <a:t>a registered user must be validated prior to using</a:t>
            </a:r>
            <a:r>
              <a:rPr lang="en-US" sz="1800" b="0" i="0" u="none" strike="noStrike" cap="none" baseline="0" dirty="0">
                <a:solidFill>
                  <a:schemeClr val="dk1"/>
                </a:solidFill>
                <a:latin typeface="Quattrocento"/>
                <a:ea typeface="Quattrocento"/>
                <a:cs typeface="Quattrocento"/>
                <a:sym typeface="Quattrocento"/>
              </a:rPr>
              <a:t> </a:t>
            </a:r>
            <a:r>
              <a:rPr lang="en-US" sz="1800" b="1" i="0" u="none" strike="noStrike" cap="none" baseline="0" dirty="0">
                <a:solidFill>
                  <a:schemeClr val="dk1"/>
                </a:solidFill>
                <a:latin typeface="Arial"/>
                <a:ea typeface="Arial"/>
                <a:cs typeface="Arial"/>
                <a:sym typeface="Arial"/>
              </a:rPr>
              <a:t>SafeHomeAssured.com,</a:t>
            </a:r>
            <a:r>
              <a:rPr lang="en-US" sz="1800" b="0" i="0" u="none" strike="noStrike" cap="none" baseline="0" dirty="0">
                <a:solidFill>
                  <a:schemeClr val="dk1"/>
                </a:solidFill>
                <a:latin typeface="Quattrocento"/>
                <a:ea typeface="Quattrocento"/>
                <a:cs typeface="Quattrocento"/>
                <a:sym typeface="Quattrocento"/>
              </a:rPr>
              <a:t> is an aspect of the </a:t>
            </a:r>
            <a:r>
              <a:rPr lang="en-US" sz="1800" b="0" i="1" u="none" strike="noStrike" cap="none" baseline="0" dirty="0" err="1">
                <a:solidFill>
                  <a:schemeClr val="dk1"/>
                </a:solidFill>
                <a:latin typeface="Quattrocento"/>
                <a:ea typeface="Quattrocento"/>
                <a:cs typeface="Quattrocento"/>
                <a:sym typeface="Quattrocento"/>
              </a:rPr>
              <a:t>SafeHome</a:t>
            </a:r>
            <a:r>
              <a:rPr lang="en-US" sz="1800" b="0" i="0" u="none" strike="noStrike" cap="none" baseline="0" dirty="0">
                <a:solidFill>
                  <a:schemeClr val="dk1"/>
                </a:solidFill>
                <a:latin typeface="Quattrocento"/>
                <a:ea typeface="Quattrocento"/>
                <a:cs typeface="Quattrocento"/>
                <a:sym typeface="Quattrocento"/>
              </a:rPr>
              <a:t> </a:t>
            </a:r>
            <a:r>
              <a:rPr lang="en-US" sz="1800" b="0" i="0" u="none" strike="noStrike" cap="none" baseline="0" dirty="0" err="1">
                <a:solidFill>
                  <a:schemeClr val="dk1"/>
                </a:solidFill>
                <a:latin typeface="Quattrocento"/>
                <a:ea typeface="Quattrocento"/>
                <a:cs typeface="Quattrocento"/>
                <a:sym typeface="Quattrocento"/>
              </a:rPr>
              <a:t>WebApp</a:t>
            </a:r>
            <a:r>
              <a:rPr lang="en-US" sz="1800" b="0" i="0" u="none" strike="noStrike" cap="none" baseline="0" dirty="0">
                <a:solidFill>
                  <a:schemeClr val="dk1"/>
                </a:solidFill>
                <a:latin typeface="Quattrocento"/>
                <a:ea typeface="Quattrocento"/>
                <a:cs typeface="Quattrocento"/>
                <a:sym typeface="Quattrocento"/>
              </a:rPr>
              <a:t>. </a:t>
            </a:r>
          </a:p>
          <a:p>
            <a:pPr marL="342900" marR="0" lvl="0" indent="-247650" algn="l" rtl="0">
              <a:spcBef>
                <a:spcPts val="400"/>
              </a:spcBef>
              <a:spcAft>
                <a:spcPts val="0"/>
              </a:spcAft>
              <a:buClr>
                <a:schemeClr val="folHlink"/>
              </a:buClr>
              <a:buFont typeface="Noto Symbol"/>
              <a:buNone/>
            </a:pPr>
            <a:endParaRPr sz="2400" b="0" i="0" u="none" strike="noStrike" cap="none" baseline="0" dirty="0">
              <a:solidFill>
                <a:schemeClr val="dk1"/>
              </a:solidFill>
              <a:latin typeface="Quattrocento"/>
              <a:ea typeface="Quattrocento"/>
              <a:cs typeface="Quattrocento"/>
              <a:sym typeface="Quattrocento"/>
            </a:endParaRPr>
          </a:p>
        </p:txBody>
      </p:sp>
      <p:sp>
        <p:nvSpPr>
          <p:cNvPr id="2" name="مستطيل 1"/>
          <p:cNvSpPr/>
          <p:nvPr/>
        </p:nvSpPr>
        <p:spPr>
          <a:xfrm>
            <a:off x="395536" y="4361036"/>
            <a:ext cx="8596063" cy="2308324"/>
          </a:xfrm>
          <a:prstGeom prst="rect">
            <a:avLst/>
          </a:prstGeom>
        </p:spPr>
        <p:txBody>
          <a:bodyPr wrap="square">
            <a:spAutoFit/>
          </a:bodyPr>
          <a:lstStyle/>
          <a:p>
            <a:pPr algn="r" rtl="1"/>
            <a:r>
              <a:rPr lang="ar-SA" sz="1600" dirty="0"/>
              <a:t>الجوانب - مثال</a:t>
            </a:r>
            <a:endParaRPr lang="ar-SA" sz="900" dirty="0"/>
          </a:p>
          <a:p>
            <a:pPr lvl="1" algn="r" rtl="1"/>
            <a:r>
              <a:rPr lang="ar-SA" sz="1600" dirty="0"/>
              <a:t>النظر </a:t>
            </a:r>
            <a:r>
              <a:rPr lang="ar-SA" sz="1600" dirty="0" err="1"/>
              <a:t>شرطين</a:t>
            </a:r>
            <a:r>
              <a:rPr lang="ar-SA" sz="1600" b="1" dirty="0" err="1"/>
              <a:t>ل</a:t>
            </a:r>
            <a:r>
              <a:rPr lang="en-US" sz="1600" b="1" dirty="0"/>
              <a:t>safehomeassured.com</a:t>
            </a:r>
            <a:r>
              <a:rPr lang="en-US" dirty="0"/>
              <a:t> </a:t>
            </a:r>
            <a:r>
              <a:rPr lang="en-US" sz="1600" dirty="0" err="1"/>
              <a:t>webapp</a:t>
            </a:r>
            <a:r>
              <a:rPr lang="en-US" sz="1600" dirty="0"/>
              <a:t>.</a:t>
            </a:r>
            <a:r>
              <a:rPr lang="ar-SA" sz="1600" dirty="0"/>
              <a:t>يوصف شرط</a:t>
            </a:r>
            <a:r>
              <a:rPr lang="ar-SA" dirty="0"/>
              <a:t> </a:t>
            </a:r>
            <a:r>
              <a:rPr lang="en-US" sz="1600" i="1" dirty="0"/>
              <a:t>a</a:t>
            </a:r>
            <a:r>
              <a:rPr lang="en-US" dirty="0"/>
              <a:t> </a:t>
            </a:r>
            <a:r>
              <a:rPr lang="ar-SA" sz="1600" dirty="0"/>
              <a:t>عن طريق استخدام</a:t>
            </a:r>
            <a:r>
              <a:rPr lang="ar-SA" dirty="0"/>
              <a:t> </a:t>
            </a:r>
            <a:r>
              <a:rPr lang="ar-SA" sz="1600" b="1" dirty="0"/>
              <a:t>كاميرا </a:t>
            </a:r>
            <a:r>
              <a:rPr lang="ar-SA" sz="1600" b="1" dirty="0" err="1"/>
              <a:t>مراقبة</a:t>
            </a:r>
            <a:r>
              <a:rPr lang="ar-SA" sz="1600" dirty="0" err="1"/>
              <a:t>حالة</a:t>
            </a:r>
            <a:r>
              <a:rPr lang="ar-SA" dirty="0"/>
              <a:t> </a:t>
            </a:r>
            <a:r>
              <a:rPr lang="ar-SA" sz="1600" b="1" dirty="0"/>
              <a:t>الوصول عبر الإنترنت.</a:t>
            </a:r>
            <a:r>
              <a:rPr lang="ar-SA" dirty="0"/>
              <a:t> </a:t>
            </a:r>
            <a:r>
              <a:rPr lang="ar-SA" sz="1600" dirty="0"/>
              <a:t>ومن شأن صقل تصميم تركز على تلك الوحدات التي من شأنها أن تمكن مستخدم مسجل للوصول إلى الفيديو من كاميرات وضعت في جميع أنحاء الفضاء.</a:t>
            </a:r>
            <a:r>
              <a:rPr lang="ar-SA" dirty="0"/>
              <a:t> </a:t>
            </a:r>
            <a:r>
              <a:rPr lang="ar-SA" sz="1600" dirty="0"/>
              <a:t>شرط</a:t>
            </a:r>
            <a:r>
              <a:rPr lang="en-US" sz="1600" i="1" dirty="0"/>
              <a:t>b</a:t>
            </a:r>
            <a:r>
              <a:rPr lang="en-US" dirty="0"/>
              <a:t> </a:t>
            </a:r>
            <a:r>
              <a:rPr lang="ar-SA" sz="1600" dirty="0"/>
              <a:t>هو مطلب الأمن العام الذي ينص على </a:t>
            </a:r>
            <a:r>
              <a:rPr lang="ar-SA" sz="1600" dirty="0" err="1"/>
              <a:t>أن</a:t>
            </a:r>
            <a:r>
              <a:rPr lang="ar-SA" sz="1600" i="1" dirty="0" err="1"/>
              <a:t>مستخدم</a:t>
            </a:r>
            <a:r>
              <a:rPr lang="ar-SA" sz="1600" i="1" dirty="0"/>
              <a:t> مسجل يجب التحقق قبل استخدام</a:t>
            </a:r>
            <a:r>
              <a:rPr lang="ar-SA" dirty="0"/>
              <a:t> </a:t>
            </a:r>
            <a:r>
              <a:rPr lang="en-US" sz="1600" b="1" dirty="0"/>
              <a:t>safehomeassured.com.</a:t>
            </a:r>
            <a:r>
              <a:rPr lang="ar-SA" sz="1600" dirty="0"/>
              <a:t>وهذا الشرط ينطبق على جميع الوظائف التي تتوفر للمستخدمين المسجلين </a:t>
            </a:r>
            <a:r>
              <a:rPr lang="en-US" sz="1600" i="1" dirty="0" err="1"/>
              <a:t>safehome</a:t>
            </a:r>
            <a:r>
              <a:rPr lang="en-US" sz="1600" i="1" dirty="0"/>
              <a:t>.</a:t>
            </a:r>
            <a:r>
              <a:rPr lang="en-US" dirty="0"/>
              <a:t> </a:t>
            </a:r>
            <a:r>
              <a:rPr lang="ar-SA" sz="1600" dirty="0"/>
              <a:t>كما يحدث تصميم الصقل،</a:t>
            </a:r>
            <a:r>
              <a:rPr lang="ar-SA" dirty="0"/>
              <a:t> </a:t>
            </a:r>
            <a:r>
              <a:rPr lang="en-US" sz="1600" i="1" dirty="0"/>
              <a:t>a *</a:t>
            </a:r>
            <a:r>
              <a:rPr lang="en-US" dirty="0"/>
              <a:t> </a:t>
            </a:r>
            <a:r>
              <a:rPr lang="ar-SA" sz="1600" dirty="0"/>
              <a:t>هو تمثيل لتصميم شرط</a:t>
            </a:r>
            <a:r>
              <a:rPr lang="ar-SA" dirty="0"/>
              <a:t> </a:t>
            </a:r>
            <a:r>
              <a:rPr lang="en-US" sz="1600" i="1" dirty="0"/>
              <a:t>a </a:t>
            </a:r>
            <a:r>
              <a:rPr lang="ar-SA" sz="1600" dirty="0"/>
              <a:t>و</a:t>
            </a:r>
            <a:r>
              <a:rPr lang="ar-SA" dirty="0"/>
              <a:t> </a:t>
            </a:r>
            <a:r>
              <a:rPr lang="en-US" sz="1600" dirty="0"/>
              <a:t>b</a:t>
            </a:r>
            <a:r>
              <a:rPr lang="en-US" dirty="0"/>
              <a:t> </a:t>
            </a:r>
            <a:r>
              <a:rPr lang="en-US" sz="1600" i="1" dirty="0"/>
              <a:t>*</a:t>
            </a:r>
            <a:r>
              <a:rPr lang="en-US" dirty="0"/>
              <a:t> </a:t>
            </a:r>
            <a:r>
              <a:rPr lang="ar-SA" sz="1600" dirty="0"/>
              <a:t>هو تمثيل لتصميم متطلبات</a:t>
            </a:r>
            <a:r>
              <a:rPr lang="ar-SA" dirty="0"/>
              <a:t> </a:t>
            </a:r>
            <a:r>
              <a:rPr lang="en-US" sz="1600" i="1" dirty="0"/>
              <a:t>b.</a:t>
            </a:r>
            <a:r>
              <a:rPr lang="ar-SA" sz="1600" dirty="0"/>
              <a:t>ولذلك،</a:t>
            </a:r>
            <a:r>
              <a:rPr lang="ar-SA" dirty="0"/>
              <a:t> </a:t>
            </a:r>
            <a:r>
              <a:rPr lang="en-US" sz="1600" i="1" dirty="0"/>
              <a:t>a * b *</a:t>
            </a:r>
            <a:r>
              <a:rPr lang="en-US" dirty="0"/>
              <a:t> </a:t>
            </a:r>
            <a:r>
              <a:rPr lang="ar-SA" sz="1600" dirty="0"/>
              <a:t>وهي تمثيلات من المخاوف، و</a:t>
            </a:r>
            <a:r>
              <a:rPr lang="en-US" sz="1600" dirty="0"/>
              <a:t>b *</a:t>
            </a:r>
            <a:r>
              <a:rPr lang="en-US" dirty="0"/>
              <a:t> </a:t>
            </a:r>
            <a:r>
              <a:rPr lang="ar-SA" sz="1600" i="1" dirty="0"/>
              <a:t>عبر تخفيضات</a:t>
            </a:r>
            <a:r>
              <a:rPr lang="ar-SA" dirty="0"/>
              <a:t> </a:t>
            </a:r>
            <a:r>
              <a:rPr lang="en-US" sz="1600" dirty="0"/>
              <a:t>a *.</a:t>
            </a:r>
            <a:endParaRPr lang="en-US" dirty="0"/>
          </a:p>
          <a:p>
            <a:pPr lvl="1" algn="r" rtl="1"/>
            <a:r>
              <a:rPr lang="ar-SA" sz="1600" i="1" dirty="0"/>
              <a:t>ومن</a:t>
            </a:r>
            <a:r>
              <a:rPr lang="ar-SA" sz="1600" dirty="0"/>
              <a:t> الجوانب</a:t>
            </a:r>
            <a:r>
              <a:rPr lang="ar-SA" dirty="0"/>
              <a:t> </a:t>
            </a:r>
            <a:r>
              <a:rPr lang="ar-SA" sz="1600" dirty="0"/>
              <a:t>هو تمثيل للقلق الشاملة.</a:t>
            </a:r>
            <a:r>
              <a:rPr lang="ar-SA" dirty="0"/>
              <a:t> </a:t>
            </a:r>
            <a:r>
              <a:rPr lang="ar-SA" sz="1600" dirty="0"/>
              <a:t>ولذلك، فإن التمثيل تصميم، شرط،</a:t>
            </a:r>
            <a:r>
              <a:rPr lang="ar-SA" dirty="0"/>
              <a:t> </a:t>
            </a:r>
            <a:r>
              <a:rPr lang="ar-SA" sz="1600" i="1" dirty="0"/>
              <a:t>ويجب التحقق من صحة مستخدم مسجل </a:t>
            </a:r>
            <a:r>
              <a:rPr lang="en-US" sz="1600" i="1" dirty="0"/>
              <a:t>b * </a:t>
            </a:r>
            <a:r>
              <a:rPr lang="ar-SA" sz="1600" i="1" dirty="0"/>
              <a:t>قبل استخدام</a:t>
            </a:r>
            <a:r>
              <a:rPr lang="ar-SA" dirty="0"/>
              <a:t> </a:t>
            </a:r>
            <a:r>
              <a:rPr lang="en-US" sz="1600" b="1" dirty="0"/>
              <a:t>safehomeassured.com،</a:t>
            </a:r>
            <a:r>
              <a:rPr lang="ar-SA" sz="1600" dirty="0"/>
              <a:t>هو جانب من جوانب</a:t>
            </a:r>
            <a:r>
              <a:rPr lang="ar-SA" dirty="0"/>
              <a:t> </a:t>
            </a:r>
            <a:r>
              <a:rPr lang="en-US" sz="1600" i="1" dirty="0" err="1"/>
              <a:t>safehome</a:t>
            </a:r>
            <a:r>
              <a:rPr lang="en-US" dirty="0"/>
              <a:t> </a:t>
            </a:r>
            <a:r>
              <a:rPr lang="en-US" sz="1600" dirty="0" err="1"/>
              <a:t>webapp</a:t>
            </a:r>
            <a:r>
              <a:rPr lang="en-US" sz="1600" dirty="0"/>
              <a:t>.</a:t>
            </a:r>
            <a:endParaRPr lang="en-US" dirty="0"/>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p:nvPr/>
        </p:nvSpPr>
        <p:spPr>
          <a:xfrm>
            <a:off x="1219200" y="6248400"/>
            <a:ext cx="54863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000" b="0" i="0" u="none" strike="noStrike" cap="none" baseline="0">
                <a:solidFill>
                  <a:schemeClr val="dk1"/>
                </a:solidFill>
                <a:latin typeface="Helvetica Neue"/>
                <a:ea typeface="Helvetica Neue"/>
                <a:cs typeface="Helvetica Neue"/>
                <a:sym typeface="Helvetica Neue"/>
              </a:rPr>
              <a:t>These slides are designed to accompany </a:t>
            </a:r>
            <a:r>
              <a:rPr lang="en-US" sz="1000" b="0" i="1" u="none" strike="noStrike" cap="none" baseline="0">
                <a:solidFill>
                  <a:schemeClr val="dk1"/>
                </a:solidFill>
                <a:latin typeface="Helvetica Neue"/>
                <a:ea typeface="Helvetica Neue"/>
                <a:cs typeface="Helvetica Neue"/>
                <a:sym typeface="Helvetica Neue"/>
              </a:rPr>
              <a:t>Software Engineering: A Practitioner’s Approach, 8/e </a:t>
            </a:r>
            <a:r>
              <a:rPr lang="en-US" sz="1000" b="0" i="0" u="none" strike="noStrike" cap="none" baseline="0">
                <a:solidFill>
                  <a:schemeClr val="dk1"/>
                </a:solidFill>
                <a:latin typeface="Helvetica Neue"/>
                <a:ea typeface="Helvetica Neue"/>
                <a:cs typeface="Helvetica Neue"/>
                <a:sym typeface="Helvetica Neue"/>
              </a:rPr>
              <a:t>(McGraw-Hill, 2014) Slides copyright 2014 by Roger Pressman. </a:t>
            </a:r>
          </a:p>
        </p:txBody>
      </p:sp>
      <p:sp>
        <p:nvSpPr>
          <p:cNvPr id="495" name="Shape 495"/>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24</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496" name="Shape 496"/>
          <p:cNvSpPr txBox="1">
            <a:spLocks noGrp="1"/>
          </p:cNvSpPr>
          <p:nvPr>
            <p:ph type="title"/>
          </p:nvPr>
        </p:nvSpPr>
        <p:spPr>
          <a:xfrm>
            <a:off x="251520" y="116632"/>
            <a:ext cx="2863849" cy="63341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dirty="0">
                <a:solidFill>
                  <a:schemeClr val="dk2"/>
                </a:solidFill>
                <a:latin typeface="Helvetica Neue"/>
                <a:ea typeface="Helvetica Neue"/>
                <a:cs typeface="Helvetica Neue"/>
                <a:sym typeface="Helvetica Neue"/>
              </a:rPr>
              <a:t>Refactoring</a:t>
            </a:r>
          </a:p>
        </p:txBody>
      </p:sp>
      <p:sp>
        <p:nvSpPr>
          <p:cNvPr id="497" name="Shape 497"/>
          <p:cNvSpPr txBox="1">
            <a:spLocks noGrp="1"/>
          </p:cNvSpPr>
          <p:nvPr>
            <p:ph idx="1"/>
          </p:nvPr>
        </p:nvSpPr>
        <p:spPr>
          <a:xfrm>
            <a:off x="251520" y="980728"/>
            <a:ext cx="8424936" cy="3170236"/>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folHlink"/>
              </a:buClr>
              <a:buSzPct val="75000"/>
              <a:buFont typeface="Noto Symbol"/>
              <a:buChar char="■"/>
            </a:pPr>
            <a:r>
              <a:rPr lang="en-US" sz="1800" b="0" i="0" u="none" strike="noStrike" cap="none" baseline="0">
                <a:solidFill>
                  <a:schemeClr val="dk1"/>
                </a:solidFill>
                <a:latin typeface="Helvetica Neue"/>
                <a:ea typeface="Helvetica Neue"/>
                <a:cs typeface="Helvetica Neue"/>
                <a:sym typeface="Helvetica Neue"/>
              </a:rPr>
              <a:t>Fowler [FOW99] defines refactoring in the following manner: </a:t>
            </a:r>
          </a:p>
          <a:p>
            <a:pPr marL="742950" marR="0" lvl="1" indent="-285750" algn="l" rtl="0">
              <a:lnSpc>
                <a:spcPct val="80000"/>
              </a:lnSpc>
              <a:spcBef>
                <a:spcPts val="300"/>
              </a:spcBef>
              <a:spcAft>
                <a:spcPts val="0"/>
              </a:spcAft>
              <a:buClr>
                <a:schemeClr val="folHlink"/>
              </a:buClr>
              <a:buSzPct val="70000"/>
              <a:buFont typeface="Noto Symbol"/>
              <a:buChar char="■"/>
            </a:pPr>
            <a:r>
              <a:rPr lang="en-US" sz="1600" b="0" i="0" u="none" strike="noStrike" cap="none" baseline="0">
                <a:solidFill>
                  <a:schemeClr val="folHlink"/>
                </a:solidFill>
                <a:latin typeface="Helvetica Neue"/>
                <a:ea typeface="Helvetica Neue"/>
                <a:cs typeface="Helvetica Neue"/>
                <a:sym typeface="Helvetica Neue"/>
              </a:rPr>
              <a:t>"Refactoring is the process of changing a software system in such a way that it does not alter the external behavior of the code [design] yet improves its internal structure.”</a:t>
            </a:r>
          </a:p>
          <a:p>
            <a:pPr marL="342900" marR="0" lvl="0" indent="-342900" algn="l" rtl="0">
              <a:lnSpc>
                <a:spcPct val="80000"/>
              </a:lnSpc>
              <a:spcBef>
                <a:spcPts val="300"/>
              </a:spcBef>
              <a:spcAft>
                <a:spcPts val="0"/>
              </a:spcAft>
              <a:buClr>
                <a:schemeClr val="folHlink"/>
              </a:buClr>
              <a:buSzPct val="75000"/>
              <a:buFont typeface="Noto Symbol"/>
              <a:buChar char="■"/>
            </a:pPr>
            <a:r>
              <a:rPr lang="en-US" sz="1800" b="0" i="0" u="none" strike="noStrike" cap="none" baseline="0">
                <a:solidFill>
                  <a:schemeClr val="dk1"/>
                </a:solidFill>
                <a:latin typeface="Helvetica Neue"/>
                <a:ea typeface="Helvetica Neue"/>
                <a:cs typeface="Helvetica Neue"/>
                <a:sym typeface="Helvetica Neue"/>
              </a:rPr>
              <a:t>When software is refactored, the existing design is examined for </a:t>
            </a:r>
          </a:p>
          <a:p>
            <a:pPr marL="742950" marR="0" lvl="1" indent="-285750" algn="l" rtl="0">
              <a:lnSpc>
                <a:spcPct val="80000"/>
              </a:lnSpc>
              <a:spcBef>
                <a:spcPts val="300"/>
              </a:spcBef>
              <a:spcAft>
                <a:spcPts val="0"/>
              </a:spcAft>
              <a:buClr>
                <a:schemeClr val="folHlink"/>
              </a:buClr>
              <a:buSzPct val="70000"/>
              <a:buFont typeface="Noto Symbol"/>
              <a:buChar char="■"/>
            </a:pPr>
            <a:r>
              <a:rPr lang="en-US" sz="1600" b="0" i="0" u="none" strike="noStrike" cap="none" baseline="0">
                <a:solidFill>
                  <a:schemeClr val="dk1"/>
                </a:solidFill>
                <a:latin typeface="Helvetica Neue"/>
                <a:ea typeface="Helvetica Neue"/>
                <a:cs typeface="Helvetica Neue"/>
                <a:sym typeface="Helvetica Neue"/>
              </a:rPr>
              <a:t>redundancy</a:t>
            </a:r>
          </a:p>
          <a:p>
            <a:pPr marL="742950" marR="0" lvl="1" indent="-285750" algn="l" rtl="0">
              <a:lnSpc>
                <a:spcPct val="80000"/>
              </a:lnSpc>
              <a:spcBef>
                <a:spcPts val="300"/>
              </a:spcBef>
              <a:spcAft>
                <a:spcPts val="0"/>
              </a:spcAft>
              <a:buClr>
                <a:schemeClr val="folHlink"/>
              </a:buClr>
              <a:buSzPct val="70000"/>
              <a:buFont typeface="Noto Symbol"/>
              <a:buChar char="■"/>
            </a:pPr>
            <a:r>
              <a:rPr lang="en-US" sz="1600" b="0" i="0" u="none" strike="noStrike" cap="none" baseline="0">
                <a:solidFill>
                  <a:schemeClr val="dk1"/>
                </a:solidFill>
                <a:latin typeface="Helvetica Neue"/>
                <a:ea typeface="Helvetica Neue"/>
                <a:cs typeface="Helvetica Neue"/>
                <a:sym typeface="Helvetica Neue"/>
              </a:rPr>
              <a:t>unused design elements</a:t>
            </a:r>
          </a:p>
          <a:p>
            <a:pPr marL="742950" marR="0" lvl="1" indent="-285750" algn="l" rtl="0">
              <a:lnSpc>
                <a:spcPct val="80000"/>
              </a:lnSpc>
              <a:spcBef>
                <a:spcPts val="300"/>
              </a:spcBef>
              <a:spcAft>
                <a:spcPts val="0"/>
              </a:spcAft>
              <a:buClr>
                <a:schemeClr val="folHlink"/>
              </a:buClr>
              <a:buSzPct val="70000"/>
              <a:buFont typeface="Noto Symbol"/>
              <a:buChar char="■"/>
            </a:pPr>
            <a:r>
              <a:rPr lang="en-US" sz="1600" b="0" i="0" u="none" strike="noStrike" cap="none" baseline="0">
                <a:solidFill>
                  <a:schemeClr val="dk1"/>
                </a:solidFill>
                <a:latin typeface="Helvetica Neue"/>
                <a:ea typeface="Helvetica Neue"/>
                <a:cs typeface="Helvetica Neue"/>
                <a:sym typeface="Helvetica Neue"/>
              </a:rPr>
              <a:t>inefficient or unnecessary algorithms</a:t>
            </a:r>
          </a:p>
          <a:p>
            <a:pPr marL="742950" marR="0" lvl="1" indent="-285750" algn="l" rtl="0">
              <a:lnSpc>
                <a:spcPct val="80000"/>
              </a:lnSpc>
              <a:spcBef>
                <a:spcPts val="300"/>
              </a:spcBef>
              <a:spcAft>
                <a:spcPts val="0"/>
              </a:spcAft>
              <a:buClr>
                <a:schemeClr val="folHlink"/>
              </a:buClr>
              <a:buSzPct val="70000"/>
              <a:buFont typeface="Noto Symbol"/>
              <a:buChar char="■"/>
            </a:pPr>
            <a:r>
              <a:rPr lang="en-US" sz="1600" b="0" i="0" u="none" strike="noStrike" cap="none" baseline="0">
                <a:solidFill>
                  <a:schemeClr val="dk1"/>
                </a:solidFill>
                <a:latin typeface="Helvetica Neue"/>
                <a:ea typeface="Helvetica Neue"/>
                <a:cs typeface="Helvetica Neue"/>
                <a:sym typeface="Helvetica Neue"/>
              </a:rPr>
              <a:t>poorly constructed or inappropriate data structures</a:t>
            </a:r>
          </a:p>
          <a:p>
            <a:pPr marL="742950" marR="0" lvl="1" indent="-285750" algn="l" rtl="0">
              <a:lnSpc>
                <a:spcPct val="80000"/>
              </a:lnSpc>
              <a:spcBef>
                <a:spcPts val="300"/>
              </a:spcBef>
              <a:spcAft>
                <a:spcPts val="0"/>
              </a:spcAft>
              <a:buClr>
                <a:schemeClr val="folHlink"/>
              </a:buClr>
              <a:buSzPct val="70000"/>
              <a:buFont typeface="Noto Symbol"/>
              <a:buChar char="■"/>
            </a:pPr>
            <a:r>
              <a:rPr lang="en-US" sz="1600" b="0" i="0" u="none" strike="noStrike" cap="none" baseline="0">
                <a:solidFill>
                  <a:schemeClr val="dk1"/>
                </a:solidFill>
                <a:latin typeface="Helvetica Neue"/>
                <a:ea typeface="Helvetica Neue"/>
                <a:cs typeface="Helvetica Neue"/>
                <a:sym typeface="Helvetica Neue"/>
              </a:rPr>
              <a:t>or any other design failure that can be corrected to yield a better design.</a:t>
            </a:r>
          </a:p>
        </p:txBody>
      </p:sp>
      <p:sp>
        <p:nvSpPr>
          <p:cNvPr id="2" name="مستطيل 1"/>
          <p:cNvSpPr/>
          <p:nvPr/>
        </p:nvSpPr>
        <p:spPr>
          <a:xfrm>
            <a:off x="395536" y="3501008"/>
            <a:ext cx="8467622" cy="2862322"/>
          </a:xfrm>
          <a:prstGeom prst="rect">
            <a:avLst/>
          </a:prstGeom>
        </p:spPr>
        <p:txBody>
          <a:bodyPr wrap="square">
            <a:spAutoFit/>
          </a:bodyPr>
          <a:lstStyle/>
          <a:p>
            <a:pPr algn="r" rtl="1"/>
            <a:r>
              <a:rPr lang="ar-SA" sz="1800" dirty="0"/>
              <a:t>إعادة بيع ديون</a:t>
            </a:r>
            <a:endParaRPr lang="ar-SA" sz="1000" dirty="0"/>
          </a:p>
          <a:p>
            <a:pPr lvl="1" algn="r" rtl="1"/>
            <a:r>
              <a:rPr lang="ar-SA" sz="1800" dirty="0" err="1"/>
              <a:t>فاولر</a:t>
            </a:r>
            <a:r>
              <a:rPr lang="ar-SA" sz="1800" dirty="0"/>
              <a:t> يعرف [</a:t>
            </a:r>
            <a:r>
              <a:rPr lang="en-US" sz="1800" dirty="0"/>
              <a:t>fow99] </a:t>
            </a:r>
            <a:r>
              <a:rPr lang="ar-SA" sz="1800" dirty="0"/>
              <a:t>إعادة بيع ديون على النحو التالي:</a:t>
            </a:r>
            <a:endParaRPr lang="ar-SA" dirty="0"/>
          </a:p>
          <a:p>
            <a:pPr lvl="2" algn="r" rtl="1"/>
            <a:r>
              <a:rPr lang="ar-SA" sz="1800" dirty="0"/>
              <a:t>"إعادة بيع ديون هو عملية تغيير نظام البرمجيات في مثل هذه الطريقة أنها لا يغير من السلوك الخارجي للرمز [تصميم] بعد تحسن هيكلها الداخلي."</a:t>
            </a:r>
            <a:endParaRPr lang="ar-SA" sz="1600" dirty="0"/>
          </a:p>
          <a:p>
            <a:pPr lvl="1" algn="r" rtl="1"/>
            <a:r>
              <a:rPr lang="ar-SA" sz="1800" dirty="0"/>
              <a:t>عند </a:t>
            </a:r>
            <a:r>
              <a:rPr lang="ar-SA" sz="1800" dirty="0" err="1"/>
              <a:t>ريفاكتوريد</a:t>
            </a:r>
            <a:r>
              <a:rPr lang="ar-SA" sz="1800" dirty="0"/>
              <a:t> البرمجيات، ودرست التصميم الحالي </a:t>
            </a:r>
            <a:r>
              <a:rPr lang="ar-SA" sz="1800" dirty="0" err="1"/>
              <a:t>لل</a:t>
            </a:r>
            <a:endParaRPr lang="ar-SA" dirty="0"/>
          </a:p>
          <a:p>
            <a:pPr lvl="2" algn="r" rtl="1"/>
            <a:r>
              <a:rPr lang="ar-SA" sz="1800" dirty="0"/>
              <a:t>وفرة</a:t>
            </a:r>
            <a:endParaRPr lang="ar-SA" sz="1600" dirty="0"/>
          </a:p>
          <a:p>
            <a:pPr lvl="2" algn="r" rtl="1"/>
            <a:r>
              <a:rPr lang="ar-SA" sz="1800" dirty="0"/>
              <a:t>عناصر التصميم غير المستخدمة</a:t>
            </a:r>
            <a:endParaRPr lang="ar-SA" sz="1600" dirty="0"/>
          </a:p>
          <a:p>
            <a:pPr lvl="2" algn="r" rtl="1"/>
            <a:r>
              <a:rPr lang="ar-SA" sz="1800" dirty="0"/>
              <a:t>خوارزميات غير فعالة أو غير الضرورية</a:t>
            </a:r>
            <a:endParaRPr lang="ar-SA" sz="1600" dirty="0"/>
          </a:p>
          <a:p>
            <a:pPr lvl="2" algn="r" rtl="1"/>
            <a:r>
              <a:rPr lang="ar-SA" sz="1800" dirty="0"/>
              <a:t>سيئة شيدت أو هياكل البيانات غير ملائمة</a:t>
            </a:r>
            <a:endParaRPr lang="ar-SA" sz="1600" dirty="0"/>
          </a:p>
          <a:p>
            <a:pPr lvl="2" algn="r" rtl="1"/>
            <a:r>
              <a:rPr lang="ar-SA" sz="1800" dirty="0"/>
              <a:t>أو فشل أي تصميم الأخرى التي يمكن تصحيحها لتسفر عن تصميم أفضل.</a:t>
            </a:r>
            <a:endParaRPr lang="ar-SA" sz="1600" dirty="0"/>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3" name="Shape 503"/>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25</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504" name="Shape 504"/>
          <p:cNvSpPr txBox="1">
            <a:spLocks noGrp="1"/>
          </p:cNvSpPr>
          <p:nvPr>
            <p:ph type="title"/>
          </p:nvPr>
        </p:nvSpPr>
        <p:spPr>
          <a:xfrm>
            <a:off x="179512" y="260648"/>
            <a:ext cx="5121275" cy="63341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dirty="0">
                <a:solidFill>
                  <a:schemeClr val="dk2"/>
                </a:solidFill>
                <a:latin typeface="Helvetica Neue"/>
                <a:ea typeface="Helvetica Neue"/>
                <a:cs typeface="Helvetica Neue"/>
                <a:sym typeface="Helvetica Neue"/>
              </a:rPr>
              <a:t>OO Design Concepts</a:t>
            </a:r>
          </a:p>
        </p:txBody>
      </p:sp>
      <p:sp>
        <p:nvSpPr>
          <p:cNvPr id="505" name="Shape 505"/>
          <p:cNvSpPr txBox="1">
            <a:spLocks noGrp="1"/>
          </p:cNvSpPr>
          <p:nvPr>
            <p:ph idx="1"/>
          </p:nvPr>
        </p:nvSpPr>
        <p:spPr>
          <a:xfrm>
            <a:off x="179512" y="1124744"/>
            <a:ext cx="6719887" cy="331152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75000"/>
              <a:buFont typeface="Noto Symbol"/>
              <a:buChar char="■"/>
            </a:pPr>
            <a:r>
              <a:rPr lang="en-US" sz="1800" b="0" i="0" u="none" strike="noStrike" cap="none" baseline="0" dirty="0">
                <a:solidFill>
                  <a:schemeClr val="folHlink"/>
                </a:solidFill>
                <a:latin typeface="Helvetica Neue"/>
                <a:ea typeface="Helvetica Neue"/>
                <a:cs typeface="Helvetica Neue"/>
                <a:sym typeface="Helvetica Neue"/>
              </a:rPr>
              <a:t>Design classes</a:t>
            </a:r>
          </a:p>
          <a:p>
            <a:pPr marL="742950" marR="0" lvl="1" indent="-285750" algn="l" rtl="0">
              <a:lnSpc>
                <a:spcPct val="100000"/>
              </a:lnSpc>
              <a:spcBef>
                <a:spcPts val="320"/>
              </a:spcBef>
              <a:spcAft>
                <a:spcPts val="0"/>
              </a:spcAft>
              <a:buClr>
                <a:schemeClr val="folHlink"/>
              </a:buClr>
              <a:buSzPct val="70000"/>
              <a:buFont typeface="Noto Symbol"/>
              <a:buChar char="■"/>
            </a:pPr>
            <a:r>
              <a:rPr lang="en-US" sz="1600" b="0" i="0" u="none" strike="noStrike" cap="none" baseline="0" dirty="0">
                <a:solidFill>
                  <a:schemeClr val="dk1"/>
                </a:solidFill>
                <a:latin typeface="Helvetica Neue"/>
                <a:ea typeface="Helvetica Neue"/>
                <a:cs typeface="Helvetica Neue"/>
                <a:sym typeface="Helvetica Neue"/>
              </a:rPr>
              <a:t>Entity classes</a:t>
            </a:r>
          </a:p>
          <a:p>
            <a:pPr marL="742950" marR="0" lvl="1" indent="-285750" algn="l" rtl="0">
              <a:lnSpc>
                <a:spcPct val="100000"/>
              </a:lnSpc>
              <a:spcBef>
                <a:spcPts val="320"/>
              </a:spcBef>
              <a:spcAft>
                <a:spcPts val="0"/>
              </a:spcAft>
              <a:buClr>
                <a:schemeClr val="folHlink"/>
              </a:buClr>
              <a:buSzPct val="70000"/>
              <a:buFont typeface="Noto Symbol"/>
              <a:buChar char="■"/>
            </a:pPr>
            <a:r>
              <a:rPr lang="en-US" sz="1600" b="0" i="0" u="none" strike="noStrike" cap="none" baseline="0" dirty="0">
                <a:solidFill>
                  <a:schemeClr val="dk1"/>
                </a:solidFill>
                <a:latin typeface="Helvetica Neue"/>
                <a:ea typeface="Helvetica Neue"/>
                <a:cs typeface="Helvetica Neue"/>
                <a:sym typeface="Helvetica Neue"/>
              </a:rPr>
              <a:t>Boundary classes</a:t>
            </a:r>
          </a:p>
          <a:p>
            <a:pPr marL="742950" marR="0" lvl="1" indent="-285750" algn="l" rtl="0">
              <a:lnSpc>
                <a:spcPct val="100000"/>
              </a:lnSpc>
              <a:spcBef>
                <a:spcPts val="320"/>
              </a:spcBef>
              <a:spcAft>
                <a:spcPts val="0"/>
              </a:spcAft>
              <a:buClr>
                <a:schemeClr val="folHlink"/>
              </a:buClr>
              <a:buSzPct val="70000"/>
              <a:buFont typeface="Noto Symbol"/>
              <a:buChar char="■"/>
            </a:pPr>
            <a:r>
              <a:rPr lang="en-US" sz="1600" b="0" i="0" u="none" strike="noStrike" cap="none" baseline="0" dirty="0">
                <a:solidFill>
                  <a:schemeClr val="dk1"/>
                </a:solidFill>
                <a:latin typeface="Helvetica Neue"/>
                <a:ea typeface="Helvetica Neue"/>
                <a:cs typeface="Helvetica Neue"/>
                <a:sym typeface="Helvetica Neue"/>
              </a:rPr>
              <a:t>Controller classes</a:t>
            </a:r>
          </a:p>
          <a:p>
            <a:pPr marL="342900" marR="0" lvl="0" indent="-342900" algn="l" rtl="0">
              <a:lnSpc>
                <a:spcPct val="100000"/>
              </a:lnSpc>
              <a:spcBef>
                <a:spcPts val="360"/>
              </a:spcBef>
              <a:spcAft>
                <a:spcPts val="0"/>
              </a:spcAft>
              <a:buClr>
                <a:schemeClr val="folHlink"/>
              </a:buClr>
              <a:buSzPct val="75000"/>
              <a:buFont typeface="Noto Symbol"/>
              <a:buChar char="■"/>
            </a:pPr>
            <a:r>
              <a:rPr lang="en-US" sz="1800" b="0" i="0" u="none" strike="noStrike" cap="none" baseline="0" dirty="0">
                <a:solidFill>
                  <a:schemeClr val="folHlink"/>
                </a:solidFill>
                <a:latin typeface="Helvetica Neue"/>
                <a:ea typeface="Helvetica Neue"/>
                <a:cs typeface="Helvetica Neue"/>
                <a:sym typeface="Helvetica Neue"/>
              </a:rPr>
              <a:t>Inheritance</a:t>
            </a:r>
            <a:r>
              <a:rPr lang="en-US" sz="1800" b="0" i="0" u="none" strike="noStrike" cap="none" baseline="0" dirty="0">
                <a:solidFill>
                  <a:schemeClr val="dk1"/>
                </a:solidFill>
                <a:latin typeface="Helvetica Neue"/>
                <a:ea typeface="Helvetica Neue"/>
                <a:cs typeface="Helvetica Neue"/>
                <a:sym typeface="Helvetica Neue"/>
              </a:rPr>
              <a:t>—all responsibilities of a superclass is immediately inherited by all subclasses</a:t>
            </a:r>
          </a:p>
          <a:p>
            <a:pPr marL="342900" marR="0" lvl="0" indent="-342900" algn="l" rtl="0">
              <a:lnSpc>
                <a:spcPct val="100000"/>
              </a:lnSpc>
              <a:spcBef>
                <a:spcPts val="360"/>
              </a:spcBef>
              <a:spcAft>
                <a:spcPts val="0"/>
              </a:spcAft>
              <a:buClr>
                <a:schemeClr val="folHlink"/>
              </a:buClr>
              <a:buSzPct val="75000"/>
              <a:buFont typeface="Noto Symbol"/>
              <a:buChar char="■"/>
            </a:pPr>
            <a:r>
              <a:rPr lang="en-US" sz="1800" b="0" i="0" u="none" strike="noStrike" cap="none" baseline="0" dirty="0">
                <a:solidFill>
                  <a:schemeClr val="folHlink"/>
                </a:solidFill>
                <a:latin typeface="Helvetica Neue"/>
                <a:ea typeface="Helvetica Neue"/>
                <a:cs typeface="Helvetica Neue"/>
                <a:sym typeface="Helvetica Neue"/>
              </a:rPr>
              <a:t>Messages</a:t>
            </a:r>
            <a:r>
              <a:rPr lang="en-US" sz="1800" b="0" i="0" u="none" strike="noStrike" cap="none" baseline="0" dirty="0">
                <a:solidFill>
                  <a:schemeClr val="dk1"/>
                </a:solidFill>
                <a:latin typeface="Helvetica Neue"/>
                <a:ea typeface="Helvetica Neue"/>
                <a:cs typeface="Helvetica Neue"/>
                <a:sym typeface="Helvetica Neue"/>
              </a:rPr>
              <a:t>—stimulate some behavior to occur in the receiving object</a:t>
            </a:r>
          </a:p>
          <a:p>
            <a:pPr marL="342900" marR="0" lvl="0" indent="-342900" algn="l" rtl="0">
              <a:lnSpc>
                <a:spcPct val="100000"/>
              </a:lnSpc>
              <a:spcBef>
                <a:spcPts val="360"/>
              </a:spcBef>
              <a:spcAft>
                <a:spcPts val="0"/>
              </a:spcAft>
              <a:buClr>
                <a:schemeClr val="folHlink"/>
              </a:buClr>
              <a:buSzPct val="75000"/>
              <a:buFont typeface="Noto Symbol"/>
              <a:buChar char="■"/>
            </a:pPr>
            <a:r>
              <a:rPr lang="en-US" sz="1800" b="0" i="0" u="none" strike="noStrike" cap="none" baseline="0" dirty="0">
                <a:solidFill>
                  <a:schemeClr val="folHlink"/>
                </a:solidFill>
                <a:latin typeface="Helvetica Neue"/>
                <a:ea typeface="Helvetica Neue"/>
                <a:cs typeface="Helvetica Neue"/>
                <a:sym typeface="Helvetica Neue"/>
              </a:rPr>
              <a:t>Polymorphism</a:t>
            </a:r>
            <a:r>
              <a:rPr lang="en-US" sz="1800" b="0" i="0" u="none" strike="noStrike" cap="none" baseline="0" dirty="0">
                <a:solidFill>
                  <a:schemeClr val="dk1"/>
                </a:solidFill>
                <a:latin typeface="Helvetica Neue"/>
                <a:ea typeface="Helvetica Neue"/>
                <a:cs typeface="Helvetica Neue"/>
                <a:sym typeface="Helvetica Neue"/>
              </a:rPr>
              <a:t>—a characteristic that greatly reduces the effort required to extend the design</a:t>
            </a:r>
          </a:p>
        </p:txBody>
      </p:sp>
      <p:sp>
        <p:nvSpPr>
          <p:cNvPr id="2" name="مستطيل 1"/>
          <p:cNvSpPr/>
          <p:nvPr/>
        </p:nvSpPr>
        <p:spPr>
          <a:xfrm>
            <a:off x="1403648" y="4149080"/>
            <a:ext cx="7556962" cy="2308324"/>
          </a:xfrm>
          <a:prstGeom prst="rect">
            <a:avLst/>
          </a:prstGeom>
        </p:spPr>
        <p:txBody>
          <a:bodyPr wrap="square">
            <a:spAutoFit/>
          </a:bodyPr>
          <a:lstStyle/>
          <a:p>
            <a:pPr marL="285750" indent="-285750" algn="r" rtl="1">
              <a:buFont typeface="Arial" pitchFamily="34" charset="0"/>
              <a:buChar char="•"/>
            </a:pPr>
            <a:r>
              <a:rPr lang="ar-SA" sz="1800" dirty="0"/>
              <a:t>مفاهيم </a:t>
            </a:r>
            <a:r>
              <a:rPr lang="en-US" sz="1800" dirty="0" err="1"/>
              <a:t>oo</a:t>
            </a:r>
            <a:r>
              <a:rPr lang="en-US" sz="1800" dirty="0"/>
              <a:t> </a:t>
            </a:r>
            <a:r>
              <a:rPr lang="ar-SA" sz="1800" dirty="0"/>
              <a:t>تصميم</a:t>
            </a:r>
            <a:endParaRPr lang="ar-SA" sz="1000" dirty="0"/>
          </a:p>
          <a:p>
            <a:pPr marL="285750" lvl="1" indent="-285750" algn="r" rtl="1">
              <a:buFont typeface="Arial" pitchFamily="34" charset="0"/>
              <a:buChar char="•"/>
            </a:pPr>
            <a:r>
              <a:rPr lang="ar-SA" sz="1800" dirty="0"/>
              <a:t>دروس تصميم</a:t>
            </a:r>
            <a:endParaRPr lang="ar-SA" dirty="0"/>
          </a:p>
          <a:p>
            <a:pPr marL="285750" lvl="2" indent="-285750" algn="r" rtl="1">
              <a:buFont typeface="Arial" pitchFamily="34" charset="0"/>
              <a:buChar char="•"/>
            </a:pPr>
            <a:r>
              <a:rPr lang="ar-SA" sz="1800" dirty="0"/>
              <a:t>دروس الكيان</a:t>
            </a:r>
            <a:endParaRPr lang="ar-SA" sz="1600" dirty="0"/>
          </a:p>
          <a:p>
            <a:pPr marL="285750" lvl="2" indent="-285750" algn="r" rtl="1">
              <a:buFont typeface="Arial" pitchFamily="34" charset="0"/>
              <a:buChar char="•"/>
            </a:pPr>
            <a:r>
              <a:rPr lang="ar-SA" sz="1800" dirty="0"/>
              <a:t>فصول الحدود</a:t>
            </a:r>
            <a:endParaRPr lang="ar-SA" sz="1600" dirty="0"/>
          </a:p>
          <a:p>
            <a:pPr marL="285750" lvl="2" indent="-285750" algn="r" rtl="1">
              <a:buFont typeface="Arial" pitchFamily="34" charset="0"/>
              <a:buChar char="•"/>
            </a:pPr>
            <a:r>
              <a:rPr lang="ar-SA" sz="1800" dirty="0"/>
              <a:t>الطبقات تحكم</a:t>
            </a:r>
            <a:endParaRPr lang="ar-SA" sz="1600" dirty="0"/>
          </a:p>
          <a:p>
            <a:pPr marL="285750" lvl="1" indent="-285750" algn="r" rtl="1">
              <a:buFont typeface="Arial" pitchFamily="34" charset="0"/>
              <a:buChar char="•"/>
            </a:pPr>
            <a:r>
              <a:rPr lang="ar-SA" sz="1800" dirty="0"/>
              <a:t>يتم توريث المسؤوليات</a:t>
            </a:r>
            <a:r>
              <a:rPr lang="ar-SA" dirty="0"/>
              <a:t> </a:t>
            </a:r>
            <a:r>
              <a:rPr lang="ar-SA" sz="1800" dirty="0"/>
              <a:t>الميراث</a:t>
            </a:r>
            <a:r>
              <a:rPr lang="ar-SA" dirty="0"/>
              <a:t> </a:t>
            </a:r>
            <a:r>
              <a:rPr lang="ar-SA" sz="1800" dirty="0"/>
              <a:t>-جميع من الفائقة على الفور من قبل جميع الفئات الفرعية</a:t>
            </a:r>
            <a:endParaRPr lang="ar-SA" dirty="0"/>
          </a:p>
          <a:p>
            <a:pPr marL="285750" lvl="1" indent="-285750" algn="r" rtl="1">
              <a:buFont typeface="Arial" pitchFamily="34" charset="0"/>
              <a:buChar char="•"/>
            </a:pPr>
            <a:r>
              <a:rPr lang="ar-SA" sz="1800" dirty="0"/>
              <a:t>رسائل</a:t>
            </a:r>
            <a:r>
              <a:rPr lang="ar-SA" dirty="0"/>
              <a:t> </a:t>
            </a:r>
            <a:r>
              <a:rPr lang="ar-SA" sz="1800" dirty="0"/>
              <a:t>-</a:t>
            </a:r>
            <a:r>
              <a:rPr lang="en-US" sz="1800" dirty="0"/>
              <a:t>stimulate </a:t>
            </a:r>
            <a:r>
              <a:rPr lang="ar-SA" sz="1800" dirty="0"/>
              <a:t>بعض السلوك أن يحدث في الكائن المتلقي</a:t>
            </a:r>
            <a:endParaRPr lang="ar-SA" dirty="0"/>
          </a:p>
          <a:p>
            <a:pPr marL="285750" lvl="1" indent="-285750" algn="r" rtl="1">
              <a:buFont typeface="Arial" pitchFamily="34" charset="0"/>
              <a:buChar char="•"/>
            </a:pPr>
            <a:r>
              <a:rPr lang="ar-SA" sz="1800" dirty="0"/>
              <a:t>تعدد الأشكال</a:t>
            </a:r>
            <a:r>
              <a:rPr lang="ar-SA" dirty="0"/>
              <a:t> </a:t>
            </a:r>
            <a:r>
              <a:rPr lang="ar-SA" sz="1800" dirty="0"/>
              <a:t>-</a:t>
            </a:r>
            <a:r>
              <a:rPr lang="en-US" sz="1800" dirty="0"/>
              <a:t>a </a:t>
            </a:r>
            <a:r>
              <a:rPr lang="ar-SA" sz="1800" dirty="0"/>
              <a:t>السمة التي يقلل كثيرا من الجهد المطلوب لتمديد تصميم</a:t>
            </a:r>
            <a:endParaRPr lang="ar-SA" dirty="0"/>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1" name="Shape 511"/>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26</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512" name="Shape 512"/>
          <p:cNvSpPr txBox="1">
            <a:spLocks noGrp="1"/>
          </p:cNvSpPr>
          <p:nvPr>
            <p:ph type="title"/>
          </p:nvPr>
        </p:nvSpPr>
        <p:spPr>
          <a:xfrm>
            <a:off x="227013" y="260648"/>
            <a:ext cx="3735386" cy="63341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dirty="0">
                <a:solidFill>
                  <a:schemeClr val="dk2"/>
                </a:solidFill>
                <a:latin typeface="Helvetica Neue"/>
                <a:ea typeface="Helvetica Neue"/>
                <a:cs typeface="Helvetica Neue"/>
                <a:sym typeface="Helvetica Neue"/>
              </a:rPr>
              <a:t>Design Classes</a:t>
            </a:r>
          </a:p>
        </p:txBody>
      </p:sp>
      <p:sp>
        <p:nvSpPr>
          <p:cNvPr id="513" name="Shape 513"/>
          <p:cNvSpPr txBox="1">
            <a:spLocks noGrp="1"/>
          </p:cNvSpPr>
          <p:nvPr>
            <p:ph idx="1"/>
          </p:nvPr>
        </p:nvSpPr>
        <p:spPr>
          <a:xfrm>
            <a:off x="380999" y="980728"/>
            <a:ext cx="8458201" cy="4114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folHlink"/>
              </a:buClr>
              <a:buSzPct val="75000"/>
              <a:buFont typeface="Noto Symbol"/>
              <a:buChar char="■"/>
            </a:pPr>
            <a:r>
              <a:rPr lang="en-US" sz="1800" b="0" i="0" u="none" strike="noStrike" cap="none" baseline="0" dirty="0">
                <a:solidFill>
                  <a:schemeClr val="dk1"/>
                </a:solidFill>
                <a:latin typeface="Helvetica Neue"/>
                <a:ea typeface="Helvetica Neue"/>
                <a:cs typeface="Helvetica Neue"/>
                <a:sym typeface="Helvetica Neue"/>
              </a:rPr>
              <a:t>Analysis classes are refined during design to become</a:t>
            </a:r>
            <a:r>
              <a:rPr lang="en-US" sz="1800" b="0" i="0" u="none" strike="noStrike" cap="none" baseline="0" dirty="0">
                <a:solidFill>
                  <a:schemeClr val="folHlink"/>
                </a:solidFill>
                <a:latin typeface="Helvetica Neue"/>
                <a:ea typeface="Helvetica Neue"/>
                <a:cs typeface="Helvetica Neue"/>
                <a:sym typeface="Helvetica Neue"/>
              </a:rPr>
              <a:t> entity classes</a:t>
            </a:r>
          </a:p>
          <a:p>
            <a:pPr marL="342900" marR="0" lvl="0" indent="-342900" algn="l" rtl="0">
              <a:lnSpc>
                <a:spcPct val="90000"/>
              </a:lnSpc>
              <a:spcBef>
                <a:spcPts val="360"/>
              </a:spcBef>
              <a:spcAft>
                <a:spcPts val="0"/>
              </a:spcAft>
              <a:buClr>
                <a:schemeClr val="folHlink"/>
              </a:buClr>
              <a:buSzPct val="75000"/>
              <a:buFont typeface="Noto Symbol"/>
              <a:buChar char="■"/>
            </a:pPr>
            <a:r>
              <a:rPr lang="en-US" sz="1800" b="0" i="0" u="none" strike="noStrike" cap="none" baseline="0" dirty="0">
                <a:solidFill>
                  <a:schemeClr val="folHlink"/>
                </a:solidFill>
                <a:latin typeface="Helvetica Neue"/>
                <a:ea typeface="Helvetica Neue"/>
                <a:cs typeface="Helvetica Neue"/>
                <a:sym typeface="Helvetica Neue"/>
              </a:rPr>
              <a:t>Boundary classes</a:t>
            </a:r>
            <a:r>
              <a:rPr lang="en-US" sz="1800" b="0" i="1" u="none" strike="noStrike" cap="none" baseline="0" dirty="0">
                <a:solidFill>
                  <a:schemeClr val="folHlink"/>
                </a:solidFill>
                <a:latin typeface="Helvetica Neue"/>
                <a:ea typeface="Helvetica Neue"/>
                <a:cs typeface="Helvetica Neue"/>
                <a:sym typeface="Helvetica Neue"/>
              </a:rPr>
              <a:t> </a:t>
            </a:r>
            <a:r>
              <a:rPr lang="en-US" sz="1800" b="0" i="0" u="none" strike="noStrike" cap="none" baseline="0" dirty="0">
                <a:solidFill>
                  <a:schemeClr val="dk1"/>
                </a:solidFill>
                <a:latin typeface="Helvetica Neue"/>
                <a:ea typeface="Helvetica Neue"/>
                <a:cs typeface="Helvetica Neue"/>
                <a:sym typeface="Helvetica Neue"/>
              </a:rPr>
              <a:t>are developed during design to create the interface (e.g., interactive screen or printed reports) that the user sees and interacts with as the software is used. </a:t>
            </a:r>
          </a:p>
          <a:p>
            <a:pPr marL="742950" marR="0" lvl="1" indent="-285750" algn="l" rtl="0">
              <a:lnSpc>
                <a:spcPct val="90000"/>
              </a:lnSpc>
              <a:spcBef>
                <a:spcPts val="320"/>
              </a:spcBef>
              <a:spcAft>
                <a:spcPts val="0"/>
              </a:spcAft>
              <a:buClr>
                <a:schemeClr val="folHlink"/>
              </a:buClr>
              <a:buSzPct val="70000"/>
              <a:buFont typeface="Noto Symbol"/>
              <a:buChar char="■"/>
            </a:pPr>
            <a:r>
              <a:rPr lang="en-US" sz="1600" b="0" i="0" u="none" strike="noStrike" cap="none" baseline="0" dirty="0">
                <a:solidFill>
                  <a:schemeClr val="dk1"/>
                </a:solidFill>
                <a:latin typeface="Helvetica Neue"/>
                <a:ea typeface="Helvetica Neue"/>
                <a:cs typeface="Helvetica Neue"/>
                <a:sym typeface="Helvetica Neue"/>
              </a:rPr>
              <a:t>Boundary classes are designed with the responsibility of managing the way entity objects are represented to users. </a:t>
            </a:r>
          </a:p>
          <a:p>
            <a:pPr marL="342900" marR="0" lvl="0" indent="-342900" algn="l" rtl="0">
              <a:lnSpc>
                <a:spcPct val="90000"/>
              </a:lnSpc>
              <a:spcBef>
                <a:spcPts val="360"/>
              </a:spcBef>
              <a:spcAft>
                <a:spcPts val="0"/>
              </a:spcAft>
              <a:buClr>
                <a:schemeClr val="folHlink"/>
              </a:buClr>
              <a:buSzPct val="75000"/>
              <a:buFont typeface="Noto Symbol"/>
              <a:buChar char="■"/>
            </a:pPr>
            <a:r>
              <a:rPr lang="en-US" sz="1800" b="0" i="0" u="none" strike="noStrike" cap="none" baseline="0" dirty="0">
                <a:solidFill>
                  <a:schemeClr val="folHlink"/>
                </a:solidFill>
                <a:latin typeface="Helvetica Neue"/>
                <a:ea typeface="Helvetica Neue"/>
                <a:cs typeface="Helvetica Neue"/>
                <a:sym typeface="Helvetica Neue"/>
              </a:rPr>
              <a:t>Controller classe</a:t>
            </a:r>
            <a:r>
              <a:rPr lang="en-US" sz="1800" b="0" i="1" u="none" strike="noStrike" cap="none" baseline="0" dirty="0">
                <a:solidFill>
                  <a:schemeClr val="folHlink"/>
                </a:solidFill>
                <a:latin typeface="Helvetica Neue"/>
                <a:ea typeface="Helvetica Neue"/>
                <a:cs typeface="Helvetica Neue"/>
                <a:sym typeface="Helvetica Neue"/>
              </a:rPr>
              <a:t>s </a:t>
            </a:r>
            <a:r>
              <a:rPr lang="en-US" sz="1800" b="0" i="0" u="none" strike="noStrike" cap="none" baseline="0" dirty="0">
                <a:solidFill>
                  <a:schemeClr val="dk1"/>
                </a:solidFill>
                <a:latin typeface="Helvetica Neue"/>
                <a:ea typeface="Helvetica Neue"/>
                <a:cs typeface="Helvetica Neue"/>
                <a:sym typeface="Helvetica Neue"/>
              </a:rPr>
              <a:t>are designed to manage </a:t>
            </a:r>
          </a:p>
          <a:p>
            <a:pPr marL="742950" marR="0" lvl="1" indent="-285750" algn="l" rtl="0">
              <a:lnSpc>
                <a:spcPct val="90000"/>
              </a:lnSpc>
              <a:spcBef>
                <a:spcPts val="320"/>
              </a:spcBef>
              <a:spcAft>
                <a:spcPts val="0"/>
              </a:spcAft>
              <a:buClr>
                <a:schemeClr val="folHlink"/>
              </a:buClr>
              <a:buSzPct val="70000"/>
              <a:buFont typeface="Noto Symbol"/>
              <a:buChar char="■"/>
            </a:pPr>
            <a:r>
              <a:rPr lang="en-US" sz="1600" b="0" i="0" u="none" strike="noStrike" cap="none" baseline="0" dirty="0">
                <a:solidFill>
                  <a:schemeClr val="dk1"/>
                </a:solidFill>
                <a:latin typeface="Helvetica Neue"/>
                <a:ea typeface="Helvetica Neue"/>
                <a:cs typeface="Helvetica Neue"/>
                <a:sym typeface="Helvetica Neue"/>
              </a:rPr>
              <a:t>the creation or update of entity objects; </a:t>
            </a:r>
          </a:p>
          <a:p>
            <a:pPr marL="742950" marR="0" lvl="1" indent="-285750" algn="l" rtl="0">
              <a:lnSpc>
                <a:spcPct val="90000"/>
              </a:lnSpc>
              <a:spcBef>
                <a:spcPts val="320"/>
              </a:spcBef>
              <a:spcAft>
                <a:spcPts val="0"/>
              </a:spcAft>
              <a:buClr>
                <a:schemeClr val="folHlink"/>
              </a:buClr>
              <a:buSzPct val="70000"/>
              <a:buFont typeface="Noto Symbol"/>
              <a:buChar char="■"/>
            </a:pPr>
            <a:r>
              <a:rPr lang="en-US" sz="1600" b="0" i="0" u="none" strike="noStrike" cap="none" baseline="0" dirty="0">
                <a:solidFill>
                  <a:schemeClr val="dk1"/>
                </a:solidFill>
                <a:latin typeface="Helvetica Neue"/>
                <a:ea typeface="Helvetica Neue"/>
                <a:cs typeface="Helvetica Neue"/>
                <a:sym typeface="Helvetica Neue"/>
              </a:rPr>
              <a:t> the instantiation of boundary objects as they obtain information from entity objects; </a:t>
            </a:r>
          </a:p>
          <a:p>
            <a:pPr marL="742950" marR="0" lvl="1" indent="-285750" algn="l" rtl="0">
              <a:lnSpc>
                <a:spcPct val="90000"/>
              </a:lnSpc>
              <a:spcBef>
                <a:spcPts val="320"/>
              </a:spcBef>
              <a:spcAft>
                <a:spcPts val="0"/>
              </a:spcAft>
              <a:buClr>
                <a:schemeClr val="folHlink"/>
              </a:buClr>
              <a:buSzPct val="70000"/>
              <a:buFont typeface="Noto Symbol"/>
              <a:buChar char="■"/>
            </a:pPr>
            <a:r>
              <a:rPr lang="en-US" sz="1600" b="0" i="0" u="none" strike="noStrike" cap="none" baseline="0" dirty="0">
                <a:solidFill>
                  <a:schemeClr val="dk1"/>
                </a:solidFill>
                <a:latin typeface="Helvetica Neue"/>
                <a:ea typeface="Helvetica Neue"/>
                <a:cs typeface="Helvetica Neue"/>
                <a:sym typeface="Helvetica Neue"/>
              </a:rPr>
              <a:t> complex communication between sets of objects; </a:t>
            </a:r>
          </a:p>
          <a:p>
            <a:pPr marL="742950" marR="0" lvl="1" indent="-285750" algn="l" rtl="0">
              <a:lnSpc>
                <a:spcPct val="90000"/>
              </a:lnSpc>
              <a:spcBef>
                <a:spcPts val="320"/>
              </a:spcBef>
              <a:spcAft>
                <a:spcPts val="0"/>
              </a:spcAft>
              <a:buClr>
                <a:schemeClr val="folHlink"/>
              </a:buClr>
              <a:buSzPct val="70000"/>
              <a:buFont typeface="Noto Symbol"/>
              <a:buChar char="■"/>
            </a:pPr>
            <a:r>
              <a:rPr lang="en-US" sz="1600" b="0" i="0" u="none" strike="noStrike" cap="none" baseline="0" dirty="0">
                <a:solidFill>
                  <a:schemeClr val="dk1"/>
                </a:solidFill>
                <a:latin typeface="Helvetica Neue"/>
                <a:ea typeface="Helvetica Neue"/>
                <a:cs typeface="Helvetica Neue"/>
                <a:sym typeface="Helvetica Neue"/>
              </a:rPr>
              <a:t> validation of data communicated between objects or between the user and the application.</a:t>
            </a:r>
          </a:p>
        </p:txBody>
      </p:sp>
      <p:sp>
        <p:nvSpPr>
          <p:cNvPr id="2" name="مستطيل 1"/>
          <p:cNvSpPr/>
          <p:nvPr/>
        </p:nvSpPr>
        <p:spPr>
          <a:xfrm>
            <a:off x="323528" y="4221088"/>
            <a:ext cx="8538503" cy="2554545"/>
          </a:xfrm>
          <a:prstGeom prst="rect">
            <a:avLst/>
          </a:prstGeom>
        </p:spPr>
        <p:txBody>
          <a:bodyPr wrap="square">
            <a:spAutoFit/>
          </a:bodyPr>
          <a:lstStyle/>
          <a:p>
            <a:pPr marL="285750" indent="-285750" algn="r" rtl="1">
              <a:buFont typeface="Arial" pitchFamily="34" charset="0"/>
              <a:buChar char="•"/>
            </a:pPr>
            <a:r>
              <a:rPr lang="ar-SA" sz="1600" dirty="0"/>
              <a:t>دروس تصميم</a:t>
            </a:r>
            <a:endParaRPr lang="ar-SA" sz="900" dirty="0"/>
          </a:p>
          <a:p>
            <a:pPr marL="285750" lvl="1" indent="-285750" algn="r" rtl="1">
              <a:buFont typeface="Arial" pitchFamily="34" charset="0"/>
              <a:buChar char="•"/>
            </a:pPr>
            <a:r>
              <a:rPr lang="ar-SA" sz="1600" dirty="0"/>
              <a:t>والمكرر فئات التحليل أثناء تصميم </a:t>
            </a:r>
            <a:r>
              <a:rPr lang="ar-SA" sz="1600" dirty="0" smtClean="0"/>
              <a:t>لتصبح الطبقات </a:t>
            </a:r>
            <a:r>
              <a:rPr lang="ar-SA" sz="1600" dirty="0"/>
              <a:t>الكيان</a:t>
            </a:r>
            <a:endParaRPr lang="ar-SA" sz="1200" dirty="0"/>
          </a:p>
          <a:p>
            <a:pPr marL="285750" lvl="1" indent="-285750" algn="r" rtl="1">
              <a:buFont typeface="Arial" pitchFamily="34" charset="0"/>
              <a:buChar char="•"/>
            </a:pPr>
            <a:r>
              <a:rPr lang="ar-SA" sz="1600" dirty="0"/>
              <a:t>فصول الحدود</a:t>
            </a:r>
            <a:r>
              <a:rPr lang="ar-SA" sz="1200" dirty="0"/>
              <a:t> </a:t>
            </a:r>
            <a:r>
              <a:rPr lang="ar-SA" sz="1600" dirty="0"/>
              <a:t>يتم تطويرها خلال تصميم لخلق واجهة (على سبيل المثال، الشاشة التفاعلية أو التقارير المطبوعة) التي يراها المستخدم ويتفاعل مع كما يستخدم البرنامج.</a:t>
            </a:r>
            <a:endParaRPr lang="ar-SA" sz="1200" dirty="0"/>
          </a:p>
          <a:p>
            <a:pPr marL="285750" lvl="2" indent="-285750" algn="r" rtl="1">
              <a:buFont typeface="Arial" pitchFamily="34" charset="0"/>
              <a:buChar char="•"/>
            </a:pPr>
            <a:r>
              <a:rPr lang="ar-SA" sz="1600" dirty="0"/>
              <a:t>تم تصميم الطبقات الحدود مع مسؤولية إدارة الطريقة التي يتم تمثيل الأشياء كيان للمستخدمين.</a:t>
            </a:r>
            <a:endParaRPr lang="ar-SA" dirty="0"/>
          </a:p>
          <a:p>
            <a:pPr marL="285750" lvl="1" indent="-285750" algn="r" rtl="1">
              <a:buFont typeface="Arial" pitchFamily="34" charset="0"/>
              <a:buChar char="•"/>
            </a:pPr>
            <a:r>
              <a:rPr lang="ar-SA" sz="1600" dirty="0"/>
              <a:t>تم تصميم</a:t>
            </a:r>
            <a:r>
              <a:rPr lang="ar-SA" sz="1200" dirty="0"/>
              <a:t> </a:t>
            </a:r>
            <a:r>
              <a:rPr lang="ar-SA" sz="1600" dirty="0"/>
              <a:t>وحدة تحكم </a:t>
            </a:r>
            <a:r>
              <a:rPr lang="en-US" sz="1600" dirty="0" err="1"/>
              <a:t>classe</a:t>
            </a:r>
            <a:r>
              <a:rPr lang="en-US" sz="1200" dirty="0"/>
              <a:t> </a:t>
            </a:r>
            <a:r>
              <a:rPr lang="ar-SA" sz="1600" dirty="0"/>
              <a:t>على</a:t>
            </a:r>
            <a:r>
              <a:rPr lang="ar-SA" sz="1600" i="1" dirty="0"/>
              <a:t> إدارة</a:t>
            </a:r>
            <a:endParaRPr lang="ar-SA" sz="1200" dirty="0"/>
          </a:p>
          <a:p>
            <a:pPr marL="285750" lvl="2" indent="-285750" algn="r" rtl="1">
              <a:buFont typeface="Arial" pitchFamily="34" charset="0"/>
              <a:buChar char="•"/>
            </a:pPr>
            <a:r>
              <a:rPr lang="ar-SA" sz="1600" dirty="0"/>
              <a:t>إنشاء أو تحديث الكائنات الكيان؛</a:t>
            </a:r>
            <a:endParaRPr lang="ar-SA" dirty="0"/>
          </a:p>
          <a:p>
            <a:pPr marL="285750" lvl="2" indent="-285750" algn="r" rtl="1">
              <a:buFont typeface="Arial" pitchFamily="34" charset="0"/>
              <a:buChar char="•"/>
            </a:pPr>
            <a:r>
              <a:rPr lang="ar-SA" sz="1600" dirty="0"/>
              <a:t>إنشاء مثيل من كائنات الحدود لأنها الحصول على معلومات عن الكائنات الكيان؛</a:t>
            </a:r>
            <a:endParaRPr lang="ar-SA" dirty="0"/>
          </a:p>
          <a:p>
            <a:pPr marL="285750" lvl="2" indent="-285750" algn="r" rtl="1">
              <a:buFont typeface="Arial" pitchFamily="34" charset="0"/>
              <a:buChar char="•"/>
            </a:pPr>
            <a:r>
              <a:rPr lang="ar-SA" sz="1600" dirty="0"/>
              <a:t>الاتصالات المعقدة بين مجموعات من الكائنات.</a:t>
            </a:r>
            <a:endParaRPr lang="ar-SA" dirty="0"/>
          </a:p>
          <a:p>
            <a:pPr marL="285750" lvl="2" indent="-285750" algn="r" rtl="1">
              <a:buFont typeface="Arial" pitchFamily="34" charset="0"/>
              <a:buChar char="•"/>
            </a:pPr>
            <a:r>
              <a:rPr lang="ar-SA" sz="1600" dirty="0"/>
              <a:t>تأكد من صحة البيانات المبلغة بين الأشياء أو بين المستخدم والتطبيق.</a:t>
            </a:r>
            <a:endParaRPr lang="ar-SA" dirty="0"/>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p:nvPr/>
        </p:nvSpPr>
        <p:spPr>
          <a:xfrm>
            <a:off x="1219200" y="6248400"/>
            <a:ext cx="54863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000" b="0" i="0" u="none" strike="noStrike" cap="none" baseline="0">
                <a:solidFill>
                  <a:schemeClr val="dk1"/>
                </a:solidFill>
                <a:latin typeface="Helvetica Neue"/>
                <a:ea typeface="Helvetica Neue"/>
                <a:cs typeface="Helvetica Neue"/>
                <a:sym typeface="Helvetica Neue"/>
              </a:rPr>
              <a:t>These slides are designed to accompany </a:t>
            </a:r>
            <a:r>
              <a:rPr lang="en-US" sz="1000" b="0" i="1" u="none" strike="noStrike" cap="none" baseline="0">
                <a:solidFill>
                  <a:schemeClr val="dk1"/>
                </a:solidFill>
                <a:latin typeface="Helvetica Neue"/>
                <a:ea typeface="Helvetica Neue"/>
                <a:cs typeface="Helvetica Neue"/>
                <a:sym typeface="Helvetica Neue"/>
              </a:rPr>
              <a:t>Software Engineering: A Practitioner’s Approach, 8/e </a:t>
            </a:r>
            <a:r>
              <a:rPr lang="en-US" sz="1000" b="0" i="0" u="none" strike="noStrike" cap="none" baseline="0">
                <a:solidFill>
                  <a:schemeClr val="dk1"/>
                </a:solidFill>
                <a:latin typeface="Helvetica Neue"/>
                <a:ea typeface="Helvetica Neue"/>
                <a:cs typeface="Helvetica Neue"/>
                <a:sym typeface="Helvetica Neue"/>
              </a:rPr>
              <a:t>(McGraw-Hill, 2014) Slides copyright 2014 by Roger Pressman. </a:t>
            </a:r>
          </a:p>
        </p:txBody>
      </p:sp>
      <p:sp>
        <p:nvSpPr>
          <p:cNvPr id="519" name="Shape 519"/>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27</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520" name="Shape 520"/>
          <p:cNvSpPr txBox="1">
            <a:spLocks noGrp="1"/>
          </p:cNvSpPr>
          <p:nvPr>
            <p:ph type="title"/>
          </p:nvPr>
        </p:nvSpPr>
        <p:spPr>
          <a:xfrm>
            <a:off x="467544" y="332656"/>
            <a:ext cx="6705599" cy="63341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dirty="0">
                <a:solidFill>
                  <a:schemeClr val="dk2"/>
                </a:solidFill>
                <a:latin typeface="Helvetica Neue"/>
                <a:ea typeface="Helvetica Neue"/>
                <a:cs typeface="Helvetica Neue"/>
                <a:sym typeface="Helvetica Neue"/>
              </a:rPr>
              <a:t>Design Class Characteristics</a:t>
            </a:r>
          </a:p>
        </p:txBody>
      </p:sp>
      <p:sp>
        <p:nvSpPr>
          <p:cNvPr id="521" name="Shape 521"/>
          <p:cNvSpPr txBox="1">
            <a:spLocks noGrp="1"/>
          </p:cNvSpPr>
          <p:nvPr>
            <p:ph idx="1"/>
          </p:nvPr>
        </p:nvSpPr>
        <p:spPr>
          <a:xfrm>
            <a:off x="179512" y="1124744"/>
            <a:ext cx="8659688" cy="4114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75000"/>
              <a:buFont typeface="Noto Symbol"/>
              <a:buChar char="■"/>
            </a:pPr>
            <a:r>
              <a:rPr lang="en-US" sz="2000" b="0" i="0" u="none" strike="noStrike" cap="none" baseline="0" dirty="0">
                <a:solidFill>
                  <a:srgbClr val="FF0000"/>
                </a:solidFill>
                <a:latin typeface="Helvetica Neue"/>
                <a:ea typeface="Helvetica Neue"/>
                <a:cs typeface="Helvetica Neue"/>
                <a:sym typeface="Helvetica Neue"/>
              </a:rPr>
              <a:t>Complete</a:t>
            </a:r>
            <a:r>
              <a:rPr lang="en-US" sz="2000" b="0" i="0" u="none" strike="noStrike" cap="none" baseline="0" dirty="0">
                <a:solidFill>
                  <a:schemeClr val="dk1"/>
                </a:solidFill>
                <a:latin typeface="Helvetica Neue"/>
                <a:ea typeface="Helvetica Neue"/>
                <a:cs typeface="Helvetica Neue"/>
                <a:sym typeface="Helvetica Neue"/>
              </a:rPr>
              <a:t> - includes all necessary attributes and methods) and sufficient (contains only those methods needed to achieve class intent)</a:t>
            </a:r>
          </a:p>
          <a:p>
            <a:pPr marL="342900" marR="0" lvl="0" indent="-342900" algn="l" rtl="0">
              <a:lnSpc>
                <a:spcPct val="100000"/>
              </a:lnSpc>
              <a:spcBef>
                <a:spcPts val="400"/>
              </a:spcBef>
              <a:spcAft>
                <a:spcPts val="0"/>
              </a:spcAft>
              <a:buClr>
                <a:schemeClr val="folHlink"/>
              </a:buClr>
              <a:buSzPct val="75000"/>
              <a:buFont typeface="Noto Symbol"/>
              <a:buChar char="■"/>
            </a:pPr>
            <a:r>
              <a:rPr lang="en-US" sz="2000" b="0" i="0" u="none" strike="noStrike" cap="none" baseline="0" dirty="0">
                <a:solidFill>
                  <a:srgbClr val="FF0000"/>
                </a:solidFill>
                <a:latin typeface="Helvetica Neue"/>
                <a:ea typeface="Helvetica Neue"/>
                <a:cs typeface="Helvetica Neue"/>
                <a:sym typeface="Helvetica Neue"/>
              </a:rPr>
              <a:t>Primitiveness</a:t>
            </a:r>
            <a:r>
              <a:rPr lang="en-US" sz="2000" b="0" i="0" u="none" strike="noStrike" cap="none" baseline="0" dirty="0">
                <a:solidFill>
                  <a:schemeClr val="dk1"/>
                </a:solidFill>
                <a:latin typeface="Helvetica Neue"/>
                <a:ea typeface="Helvetica Neue"/>
                <a:cs typeface="Helvetica Neue"/>
                <a:sym typeface="Helvetica Neue"/>
              </a:rPr>
              <a:t> – each class method focuses on providing one service</a:t>
            </a:r>
          </a:p>
          <a:p>
            <a:pPr marL="342900" marR="0" lvl="0" indent="-342900" algn="l" rtl="0">
              <a:lnSpc>
                <a:spcPct val="100000"/>
              </a:lnSpc>
              <a:spcBef>
                <a:spcPts val="400"/>
              </a:spcBef>
              <a:spcAft>
                <a:spcPts val="0"/>
              </a:spcAft>
              <a:buClr>
                <a:schemeClr val="folHlink"/>
              </a:buClr>
              <a:buSzPct val="75000"/>
              <a:buFont typeface="Noto Symbol"/>
              <a:buChar char="■"/>
            </a:pPr>
            <a:r>
              <a:rPr lang="en-US" sz="2000" b="0" i="0" u="none" strike="noStrike" cap="none" baseline="0" dirty="0">
                <a:solidFill>
                  <a:srgbClr val="FF0000"/>
                </a:solidFill>
                <a:latin typeface="Helvetica Neue"/>
                <a:ea typeface="Helvetica Neue"/>
                <a:cs typeface="Helvetica Neue"/>
                <a:sym typeface="Helvetica Neue"/>
              </a:rPr>
              <a:t>High cohesion</a:t>
            </a:r>
            <a:r>
              <a:rPr lang="en-US" sz="2000" b="0" i="0" u="none" strike="noStrike" cap="none" baseline="0" dirty="0">
                <a:solidFill>
                  <a:schemeClr val="dk1"/>
                </a:solidFill>
                <a:latin typeface="Helvetica Neue"/>
                <a:ea typeface="Helvetica Neue"/>
                <a:cs typeface="Helvetica Neue"/>
                <a:sym typeface="Helvetica Neue"/>
              </a:rPr>
              <a:t> – small, focused, single-minded classes</a:t>
            </a:r>
          </a:p>
          <a:p>
            <a:pPr marL="342900" marR="0" lvl="0" indent="-342900" algn="l" rtl="0">
              <a:lnSpc>
                <a:spcPct val="100000"/>
              </a:lnSpc>
              <a:spcBef>
                <a:spcPts val="400"/>
              </a:spcBef>
              <a:spcAft>
                <a:spcPts val="0"/>
              </a:spcAft>
              <a:buClr>
                <a:schemeClr val="folHlink"/>
              </a:buClr>
              <a:buSzPct val="75000"/>
              <a:buFont typeface="Noto Symbol"/>
              <a:buChar char="■"/>
            </a:pPr>
            <a:r>
              <a:rPr lang="en-US" sz="2000" b="0" i="0" u="none" strike="noStrike" cap="none" baseline="0" dirty="0">
                <a:solidFill>
                  <a:srgbClr val="FF0000"/>
                </a:solidFill>
                <a:latin typeface="Helvetica Neue"/>
                <a:ea typeface="Helvetica Neue"/>
                <a:cs typeface="Helvetica Neue"/>
                <a:sym typeface="Helvetica Neue"/>
              </a:rPr>
              <a:t>Low coupling </a:t>
            </a:r>
            <a:r>
              <a:rPr lang="en-US" sz="2000" b="0" i="0" u="none" strike="noStrike" cap="none" baseline="0" dirty="0">
                <a:solidFill>
                  <a:schemeClr val="dk1"/>
                </a:solidFill>
                <a:latin typeface="Helvetica Neue"/>
                <a:ea typeface="Helvetica Neue"/>
                <a:cs typeface="Helvetica Neue"/>
                <a:sym typeface="Helvetica Neue"/>
              </a:rPr>
              <a:t>– class collaboration kept to minimum</a:t>
            </a:r>
          </a:p>
        </p:txBody>
      </p:sp>
      <p:sp>
        <p:nvSpPr>
          <p:cNvPr id="2" name="مستطيل 1"/>
          <p:cNvSpPr/>
          <p:nvPr/>
        </p:nvSpPr>
        <p:spPr>
          <a:xfrm>
            <a:off x="611560" y="3573016"/>
            <a:ext cx="8028384" cy="1938992"/>
          </a:xfrm>
          <a:prstGeom prst="rect">
            <a:avLst/>
          </a:prstGeom>
        </p:spPr>
        <p:txBody>
          <a:bodyPr wrap="square">
            <a:spAutoFit/>
          </a:bodyPr>
          <a:lstStyle/>
          <a:p>
            <a:pPr algn="r" rtl="1"/>
            <a:r>
              <a:rPr lang="ar-SA" sz="2000" dirty="0"/>
              <a:t>خصائص فئة التصميم</a:t>
            </a:r>
            <a:endParaRPr lang="ar-SA" sz="1050" dirty="0"/>
          </a:p>
          <a:p>
            <a:pPr lvl="1" algn="r" rtl="1"/>
            <a:r>
              <a:rPr lang="ar-SA" sz="2000" dirty="0"/>
              <a:t>كاملة</a:t>
            </a:r>
            <a:r>
              <a:rPr lang="ar-SA" dirty="0"/>
              <a:t> </a:t>
            </a:r>
            <a:r>
              <a:rPr lang="ar-SA" sz="2000" dirty="0"/>
              <a:t>- يشمل جميع الصفات والأساليب اللازمة) وكافية (يحتوي فقط على تلك الأساليب اللازمة لتحقيق الدرجة نية)</a:t>
            </a:r>
            <a:endParaRPr lang="ar-SA" dirty="0"/>
          </a:p>
          <a:p>
            <a:pPr lvl="1" algn="r" rtl="1"/>
            <a:r>
              <a:rPr lang="ar-SA" sz="2000" dirty="0"/>
              <a:t>فطرة</a:t>
            </a:r>
            <a:r>
              <a:rPr lang="ar-SA" dirty="0"/>
              <a:t> </a:t>
            </a:r>
            <a:r>
              <a:rPr lang="ar-SA" sz="2000" dirty="0"/>
              <a:t>-</a:t>
            </a:r>
            <a:r>
              <a:rPr lang="ar-SA" dirty="0"/>
              <a:t> </a:t>
            </a:r>
            <a:r>
              <a:rPr lang="ar-SA" sz="2000" dirty="0"/>
              <a:t>يركز كل أسلوب فئة على توفير خدمة واحدة</a:t>
            </a:r>
            <a:endParaRPr lang="ar-SA" dirty="0"/>
          </a:p>
          <a:p>
            <a:pPr lvl="1" algn="r" rtl="1"/>
            <a:r>
              <a:rPr lang="ar-SA" sz="2000" dirty="0"/>
              <a:t>ارتفاع التماسك</a:t>
            </a:r>
            <a:r>
              <a:rPr lang="ar-SA" dirty="0"/>
              <a:t> </a:t>
            </a:r>
            <a:r>
              <a:rPr lang="ar-SA" sz="2000" dirty="0"/>
              <a:t>-</a:t>
            </a:r>
            <a:r>
              <a:rPr lang="ar-SA" dirty="0"/>
              <a:t> </a:t>
            </a:r>
            <a:r>
              <a:rPr lang="ar-SA" sz="2000" dirty="0"/>
              <a:t>ومركزة وفصول واحدة في التفكير الصغيرة</a:t>
            </a:r>
            <a:endParaRPr lang="ar-SA" dirty="0"/>
          </a:p>
          <a:p>
            <a:pPr lvl="1" algn="r" rtl="1"/>
            <a:r>
              <a:rPr lang="ar-SA" sz="2000" dirty="0"/>
              <a:t>انخفاض اقتران</a:t>
            </a:r>
            <a:r>
              <a:rPr lang="ar-SA" dirty="0"/>
              <a:t> </a:t>
            </a:r>
            <a:r>
              <a:rPr lang="ar-SA" sz="2000" dirty="0"/>
              <a:t>- أبقى التعاون الطبقي إلى الحد الأدنى</a:t>
            </a:r>
            <a:endParaRPr lang="ar-SA" dirty="0"/>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p:nvPr/>
        </p:nvSpPr>
        <p:spPr>
          <a:xfrm>
            <a:off x="1219200" y="6248400"/>
            <a:ext cx="54863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000" b="0" i="0" u="none" strike="noStrike" cap="none" baseline="0">
                <a:solidFill>
                  <a:schemeClr val="dk1"/>
                </a:solidFill>
                <a:latin typeface="Helvetica Neue"/>
                <a:ea typeface="Helvetica Neue"/>
                <a:cs typeface="Helvetica Neue"/>
                <a:sym typeface="Helvetica Neue"/>
              </a:rPr>
              <a:t>These slides are designed to accompany </a:t>
            </a:r>
            <a:r>
              <a:rPr lang="en-US" sz="1000" b="0" i="1" u="none" strike="noStrike" cap="none" baseline="0">
                <a:solidFill>
                  <a:schemeClr val="dk1"/>
                </a:solidFill>
                <a:latin typeface="Helvetica Neue"/>
                <a:ea typeface="Helvetica Neue"/>
                <a:cs typeface="Helvetica Neue"/>
                <a:sym typeface="Helvetica Neue"/>
              </a:rPr>
              <a:t>Software Engineering: A Practitioner’s Approach, 8/e </a:t>
            </a:r>
            <a:r>
              <a:rPr lang="en-US" sz="1000" b="0" i="0" u="none" strike="noStrike" cap="none" baseline="0">
                <a:solidFill>
                  <a:schemeClr val="dk1"/>
                </a:solidFill>
                <a:latin typeface="Helvetica Neue"/>
                <a:ea typeface="Helvetica Neue"/>
                <a:cs typeface="Helvetica Neue"/>
                <a:sym typeface="Helvetica Neue"/>
              </a:rPr>
              <a:t>(McGraw-Hill, 2014) Slides copyright 2014 by Roger Pressman. </a:t>
            </a:r>
          </a:p>
        </p:txBody>
      </p:sp>
      <p:sp>
        <p:nvSpPr>
          <p:cNvPr id="527" name="Shape 527"/>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28</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528" name="Shape 528"/>
          <p:cNvSpPr txBox="1">
            <a:spLocks noGrp="1"/>
          </p:cNvSpPr>
          <p:nvPr>
            <p:ph type="title"/>
          </p:nvPr>
        </p:nvSpPr>
        <p:spPr>
          <a:xfrm>
            <a:off x="179512" y="332656"/>
            <a:ext cx="5165724" cy="6857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dirty="0">
                <a:solidFill>
                  <a:schemeClr val="dk2"/>
                </a:solidFill>
                <a:latin typeface="Helvetica Neue"/>
                <a:ea typeface="Helvetica Neue"/>
                <a:cs typeface="Helvetica Neue"/>
                <a:sym typeface="Helvetica Neue"/>
              </a:rPr>
              <a:t>The Design Model</a:t>
            </a:r>
          </a:p>
        </p:txBody>
      </p:sp>
      <p:pic>
        <p:nvPicPr>
          <p:cNvPr id="529" name="Shape 529"/>
          <p:cNvPicPr preferRelativeResize="0"/>
          <p:nvPr/>
        </p:nvPicPr>
        <p:blipFill rotWithShape="1">
          <a:blip r:embed="rId3">
            <a:alphaModFix/>
          </a:blip>
          <a:srcRect/>
          <a:stretch/>
        </p:blipFill>
        <p:spPr>
          <a:xfrm>
            <a:off x="467544" y="1484784"/>
            <a:ext cx="8183125" cy="4554537"/>
          </a:xfrm>
          <a:prstGeom prst="rect">
            <a:avLst/>
          </a:prstGeom>
          <a:noFill/>
          <a:ln>
            <a:noFill/>
          </a:ln>
        </p:spPr>
      </p:pic>
      <p:sp>
        <p:nvSpPr>
          <p:cNvPr id="3" name="مستطيل 2"/>
          <p:cNvSpPr/>
          <p:nvPr/>
        </p:nvSpPr>
        <p:spPr>
          <a:xfrm>
            <a:off x="7555497" y="548680"/>
            <a:ext cx="1095172" cy="338554"/>
          </a:xfrm>
          <a:prstGeom prst="rect">
            <a:avLst/>
          </a:prstGeom>
        </p:spPr>
        <p:txBody>
          <a:bodyPr wrap="none">
            <a:spAutoFit/>
          </a:bodyPr>
          <a:lstStyle/>
          <a:p>
            <a:r>
              <a:rPr lang="ar-SA" sz="1600" b="1" dirty="0"/>
              <a:t>تصميم نموذج</a:t>
            </a:r>
            <a:endParaRPr lang="ar-SA" sz="1600" b="1" dirty="0"/>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5" name="Shape 535"/>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29</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536" name="Shape 536"/>
          <p:cNvSpPr txBox="1">
            <a:spLocks noGrp="1"/>
          </p:cNvSpPr>
          <p:nvPr>
            <p:ph type="title"/>
          </p:nvPr>
        </p:nvSpPr>
        <p:spPr>
          <a:xfrm>
            <a:off x="323528" y="188640"/>
            <a:ext cx="6715124" cy="6857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dirty="0">
                <a:solidFill>
                  <a:schemeClr val="dk2"/>
                </a:solidFill>
                <a:latin typeface="Helvetica Neue"/>
                <a:ea typeface="Helvetica Neue"/>
                <a:cs typeface="Helvetica Neue"/>
                <a:sym typeface="Helvetica Neue"/>
              </a:rPr>
              <a:t>Design Model Elements</a:t>
            </a:r>
          </a:p>
        </p:txBody>
      </p:sp>
      <p:sp>
        <p:nvSpPr>
          <p:cNvPr id="537" name="Shape 537"/>
          <p:cNvSpPr txBox="1">
            <a:spLocks noGrp="1"/>
          </p:cNvSpPr>
          <p:nvPr>
            <p:ph idx="1"/>
          </p:nvPr>
        </p:nvSpPr>
        <p:spPr>
          <a:xfrm>
            <a:off x="21839" y="908720"/>
            <a:ext cx="5054218" cy="4114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folHlink"/>
              </a:buClr>
              <a:buSzPct val="75000"/>
              <a:buFont typeface="Noto Symbol"/>
              <a:buChar char="■"/>
            </a:pPr>
            <a:r>
              <a:rPr lang="en-US" sz="1800" b="0" i="0" u="none" strike="noStrike" cap="none" baseline="0" dirty="0">
                <a:solidFill>
                  <a:schemeClr val="folHlink"/>
                </a:solidFill>
                <a:latin typeface="Helvetica Neue"/>
                <a:ea typeface="Helvetica Neue"/>
                <a:cs typeface="Helvetica Neue"/>
                <a:sym typeface="Helvetica Neue"/>
              </a:rPr>
              <a:t>Data elements</a:t>
            </a:r>
          </a:p>
          <a:p>
            <a:pPr marL="742950" marR="0" lvl="1" indent="-285750" algn="l" rtl="0">
              <a:lnSpc>
                <a:spcPct val="90000"/>
              </a:lnSpc>
              <a:spcBef>
                <a:spcPts val="280"/>
              </a:spcBef>
              <a:spcAft>
                <a:spcPts val="0"/>
              </a:spcAft>
              <a:buClr>
                <a:schemeClr val="folHlink"/>
              </a:buClr>
              <a:buSzPct val="70000"/>
              <a:buFont typeface="Noto Symbol"/>
              <a:buChar char="■"/>
            </a:pPr>
            <a:r>
              <a:rPr lang="en-US" sz="1600" b="0" i="0" u="none" strike="noStrike" cap="none" baseline="0" dirty="0">
                <a:solidFill>
                  <a:schemeClr val="dk1"/>
                </a:solidFill>
                <a:latin typeface="Helvetica Neue"/>
                <a:ea typeface="Helvetica Neue"/>
                <a:cs typeface="Helvetica Neue"/>
                <a:sym typeface="Helvetica Neue"/>
              </a:rPr>
              <a:t>Data model --&gt; data structures</a:t>
            </a:r>
          </a:p>
          <a:p>
            <a:pPr marL="742950" marR="0" lvl="1" indent="-285750" algn="l" rtl="0">
              <a:lnSpc>
                <a:spcPct val="90000"/>
              </a:lnSpc>
              <a:spcBef>
                <a:spcPts val="280"/>
              </a:spcBef>
              <a:spcAft>
                <a:spcPts val="0"/>
              </a:spcAft>
              <a:buClr>
                <a:schemeClr val="folHlink"/>
              </a:buClr>
              <a:buSzPct val="70000"/>
              <a:buFont typeface="Noto Symbol"/>
              <a:buChar char="■"/>
            </a:pPr>
            <a:r>
              <a:rPr lang="en-US" sz="1600" b="0" i="0" u="none" strike="noStrike" cap="none" baseline="0" dirty="0">
                <a:solidFill>
                  <a:schemeClr val="dk1"/>
                </a:solidFill>
                <a:latin typeface="Helvetica Neue"/>
                <a:ea typeface="Helvetica Neue"/>
                <a:cs typeface="Helvetica Neue"/>
                <a:sym typeface="Helvetica Neue"/>
              </a:rPr>
              <a:t>Data model --&gt; database architecture</a:t>
            </a:r>
          </a:p>
          <a:p>
            <a:pPr marL="342900" marR="0" lvl="0" indent="-342900" algn="l" rtl="0">
              <a:lnSpc>
                <a:spcPct val="90000"/>
              </a:lnSpc>
              <a:spcBef>
                <a:spcPts val="320"/>
              </a:spcBef>
              <a:spcAft>
                <a:spcPts val="0"/>
              </a:spcAft>
              <a:buClr>
                <a:schemeClr val="folHlink"/>
              </a:buClr>
              <a:buSzPct val="75000"/>
              <a:buFont typeface="Noto Symbol"/>
              <a:buChar char="■"/>
            </a:pPr>
            <a:r>
              <a:rPr lang="en-US" sz="1800" b="0" i="0" u="none" strike="noStrike" cap="none" baseline="0" dirty="0">
                <a:solidFill>
                  <a:schemeClr val="folHlink"/>
                </a:solidFill>
                <a:latin typeface="Helvetica Neue"/>
                <a:ea typeface="Helvetica Neue"/>
                <a:cs typeface="Helvetica Neue"/>
                <a:sym typeface="Helvetica Neue"/>
              </a:rPr>
              <a:t>Architectural elements</a:t>
            </a:r>
          </a:p>
          <a:p>
            <a:pPr marL="742950" marR="0" lvl="1" indent="-285750" algn="l" rtl="0">
              <a:lnSpc>
                <a:spcPct val="90000"/>
              </a:lnSpc>
              <a:spcBef>
                <a:spcPts val="280"/>
              </a:spcBef>
              <a:spcAft>
                <a:spcPts val="0"/>
              </a:spcAft>
              <a:buClr>
                <a:schemeClr val="folHlink"/>
              </a:buClr>
              <a:buSzPct val="70000"/>
              <a:buFont typeface="Noto Symbol"/>
              <a:buChar char="■"/>
            </a:pPr>
            <a:r>
              <a:rPr lang="en-US" sz="1600" b="0" i="0" u="none" strike="noStrike" cap="none" baseline="0" dirty="0">
                <a:solidFill>
                  <a:schemeClr val="dk1"/>
                </a:solidFill>
                <a:latin typeface="Helvetica Neue"/>
                <a:ea typeface="Helvetica Neue"/>
                <a:cs typeface="Helvetica Neue"/>
                <a:sym typeface="Helvetica Neue"/>
              </a:rPr>
              <a:t>Application domain</a:t>
            </a:r>
          </a:p>
          <a:p>
            <a:pPr marL="742950" marR="0" lvl="1" indent="-285750" algn="l" rtl="0">
              <a:lnSpc>
                <a:spcPct val="90000"/>
              </a:lnSpc>
              <a:spcBef>
                <a:spcPts val="280"/>
              </a:spcBef>
              <a:spcAft>
                <a:spcPts val="0"/>
              </a:spcAft>
              <a:buClr>
                <a:schemeClr val="folHlink"/>
              </a:buClr>
              <a:buSzPct val="70000"/>
              <a:buFont typeface="Noto Symbol"/>
              <a:buChar char="■"/>
            </a:pPr>
            <a:r>
              <a:rPr lang="en-US" sz="1600" b="0" i="0" u="none" strike="noStrike" cap="none" baseline="0" dirty="0">
                <a:solidFill>
                  <a:schemeClr val="dk1"/>
                </a:solidFill>
                <a:latin typeface="Helvetica Neue"/>
                <a:ea typeface="Helvetica Neue"/>
                <a:cs typeface="Helvetica Neue"/>
                <a:sym typeface="Helvetica Neue"/>
              </a:rPr>
              <a:t>Analysis classes, their relationships, collaborations and behaviors are transformed into design realizations</a:t>
            </a:r>
          </a:p>
          <a:p>
            <a:pPr marL="742950" marR="0" lvl="1" indent="-285750" algn="l" rtl="0">
              <a:lnSpc>
                <a:spcPct val="90000"/>
              </a:lnSpc>
              <a:spcBef>
                <a:spcPts val="280"/>
              </a:spcBef>
              <a:spcAft>
                <a:spcPts val="0"/>
              </a:spcAft>
              <a:buClr>
                <a:schemeClr val="folHlink"/>
              </a:buClr>
              <a:buSzPct val="70000"/>
              <a:buFont typeface="Noto Symbol"/>
              <a:buChar char="■"/>
            </a:pPr>
            <a:r>
              <a:rPr lang="en-US" sz="1600" b="0" i="0" u="none" strike="noStrike" cap="none" baseline="0" dirty="0">
                <a:solidFill>
                  <a:schemeClr val="dk1"/>
                </a:solidFill>
                <a:latin typeface="Helvetica Neue"/>
                <a:ea typeface="Helvetica Neue"/>
                <a:cs typeface="Helvetica Neue"/>
                <a:sym typeface="Helvetica Neue"/>
              </a:rPr>
              <a:t>Patterns and “styles” (Chapters 9 and 12)</a:t>
            </a:r>
          </a:p>
          <a:p>
            <a:pPr marL="342900" marR="0" lvl="0" indent="-342900" algn="l" rtl="0">
              <a:lnSpc>
                <a:spcPct val="90000"/>
              </a:lnSpc>
              <a:spcBef>
                <a:spcPts val="320"/>
              </a:spcBef>
              <a:spcAft>
                <a:spcPts val="0"/>
              </a:spcAft>
              <a:buClr>
                <a:schemeClr val="folHlink"/>
              </a:buClr>
              <a:buSzPct val="75000"/>
              <a:buFont typeface="Noto Symbol"/>
              <a:buChar char="■"/>
            </a:pPr>
            <a:r>
              <a:rPr lang="en-US" sz="1800" b="0" i="0" u="none" strike="noStrike" cap="none" baseline="0" dirty="0">
                <a:solidFill>
                  <a:schemeClr val="folHlink"/>
                </a:solidFill>
                <a:latin typeface="Helvetica Neue"/>
                <a:ea typeface="Helvetica Neue"/>
                <a:cs typeface="Helvetica Neue"/>
                <a:sym typeface="Helvetica Neue"/>
              </a:rPr>
              <a:t>Interface elements</a:t>
            </a:r>
          </a:p>
          <a:p>
            <a:pPr marL="742950" marR="0" lvl="1" indent="-285750" algn="l" rtl="0">
              <a:lnSpc>
                <a:spcPct val="90000"/>
              </a:lnSpc>
              <a:spcBef>
                <a:spcPts val="280"/>
              </a:spcBef>
              <a:spcAft>
                <a:spcPts val="0"/>
              </a:spcAft>
              <a:buClr>
                <a:schemeClr val="folHlink"/>
              </a:buClr>
              <a:buSzPct val="70000"/>
              <a:buFont typeface="Noto Symbol"/>
              <a:buChar char="■"/>
            </a:pPr>
            <a:r>
              <a:rPr lang="en-US" sz="1600" b="0" i="0" u="none" strike="noStrike" cap="none" baseline="0" dirty="0">
                <a:solidFill>
                  <a:schemeClr val="dk1"/>
                </a:solidFill>
                <a:latin typeface="Helvetica Neue"/>
                <a:ea typeface="Helvetica Neue"/>
                <a:cs typeface="Helvetica Neue"/>
                <a:sym typeface="Helvetica Neue"/>
              </a:rPr>
              <a:t>the user interface (UI) </a:t>
            </a:r>
          </a:p>
          <a:p>
            <a:pPr marL="742950" marR="0" lvl="1" indent="-285750" algn="l" rtl="0">
              <a:lnSpc>
                <a:spcPct val="90000"/>
              </a:lnSpc>
              <a:spcBef>
                <a:spcPts val="280"/>
              </a:spcBef>
              <a:spcAft>
                <a:spcPts val="0"/>
              </a:spcAft>
              <a:buClr>
                <a:schemeClr val="folHlink"/>
              </a:buClr>
              <a:buSzPct val="70000"/>
              <a:buFont typeface="Noto Symbol"/>
              <a:buChar char="■"/>
            </a:pPr>
            <a:r>
              <a:rPr lang="en-US" sz="1600" b="0" i="0" u="none" strike="noStrike" cap="none" baseline="0" dirty="0">
                <a:solidFill>
                  <a:schemeClr val="dk1"/>
                </a:solidFill>
                <a:latin typeface="Helvetica Neue"/>
                <a:ea typeface="Helvetica Neue"/>
                <a:cs typeface="Helvetica Neue"/>
                <a:sym typeface="Helvetica Neue"/>
              </a:rPr>
              <a:t> external interfaces to other systems, devices, networks or other producers or consumers of information</a:t>
            </a:r>
          </a:p>
          <a:p>
            <a:pPr marL="742950" marR="0" lvl="1" indent="-285750" algn="l" rtl="0">
              <a:lnSpc>
                <a:spcPct val="90000"/>
              </a:lnSpc>
              <a:spcBef>
                <a:spcPts val="280"/>
              </a:spcBef>
              <a:spcAft>
                <a:spcPts val="0"/>
              </a:spcAft>
              <a:buClr>
                <a:schemeClr val="folHlink"/>
              </a:buClr>
              <a:buSzPct val="70000"/>
              <a:buFont typeface="Noto Symbol"/>
              <a:buChar char="■"/>
            </a:pPr>
            <a:r>
              <a:rPr lang="en-US" sz="1600" b="0" i="0" u="none" strike="noStrike" cap="none" baseline="0" dirty="0">
                <a:solidFill>
                  <a:schemeClr val="dk1"/>
                </a:solidFill>
                <a:latin typeface="Helvetica Neue"/>
                <a:ea typeface="Helvetica Neue"/>
                <a:cs typeface="Helvetica Neue"/>
                <a:sym typeface="Helvetica Neue"/>
              </a:rPr>
              <a:t> internal interfaces between various design components</a:t>
            </a:r>
            <a:r>
              <a:rPr lang="en-US" sz="1600" b="1" i="0" u="none" strike="noStrike" cap="none" baseline="0" dirty="0">
                <a:solidFill>
                  <a:schemeClr val="dk1"/>
                </a:solidFill>
                <a:latin typeface="Helvetica Neue"/>
                <a:ea typeface="Helvetica Neue"/>
                <a:cs typeface="Helvetica Neue"/>
                <a:sym typeface="Helvetica Neue"/>
              </a:rPr>
              <a:t>. </a:t>
            </a:r>
          </a:p>
          <a:p>
            <a:pPr marL="342900" marR="0" lvl="0" indent="-342900" algn="l" rtl="0">
              <a:lnSpc>
                <a:spcPct val="90000"/>
              </a:lnSpc>
              <a:spcBef>
                <a:spcPts val="320"/>
              </a:spcBef>
              <a:spcAft>
                <a:spcPts val="0"/>
              </a:spcAft>
              <a:buClr>
                <a:schemeClr val="folHlink"/>
              </a:buClr>
              <a:buSzPct val="75000"/>
              <a:buFont typeface="Noto Symbol"/>
              <a:buChar char="■"/>
            </a:pPr>
            <a:r>
              <a:rPr lang="en-US" sz="1800" b="0" i="0" u="none" strike="noStrike" cap="none" baseline="0" dirty="0">
                <a:solidFill>
                  <a:schemeClr val="folHlink"/>
                </a:solidFill>
                <a:latin typeface="Helvetica Neue"/>
                <a:ea typeface="Helvetica Neue"/>
                <a:cs typeface="Helvetica Neue"/>
                <a:sym typeface="Helvetica Neue"/>
              </a:rPr>
              <a:t>Component elements</a:t>
            </a:r>
          </a:p>
          <a:p>
            <a:pPr marL="342900" marR="0" lvl="0" indent="-342900" algn="l" rtl="0">
              <a:lnSpc>
                <a:spcPct val="90000"/>
              </a:lnSpc>
              <a:spcBef>
                <a:spcPts val="320"/>
              </a:spcBef>
              <a:spcAft>
                <a:spcPts val="0"/>
              </a:spcAft>
              <a:buClr>
                <a:schemeClr val="folHlink"/>
              </a:buClr>
              <a:buSzPct val="75000"/>
              <a:buFont typeface="Noto Symbol"/>
              <a:buChar char="■"/>
            </a:pPr>
            <a:r>
              <a:rPr lang="en-US" sz="1800" b="0" i="0" u="none" strike="noStrike" cap="none" baseline="0" dirty="0">
                <a:solidFill>
                  <a:schemeClr val="folHlink"/>
                </a:solidFill>
                <a:latin typeface="Helvetica Neue"/>
                <a:ea typeface="Helvetica Neue"/>
                <a:cs typeface="Helvetica Neue"/>
                <a:sym typeface="Helvetica Neue"/>
              </a:rPr>
              <a:t>Deployment elements</a:t>
            </a:r>
          </a:p>
        </p:txBody>
      </p:sp>
      <p:sp>
        <p:nvSpPr>
          <p:cNvPr id="2" name="مستطيل 1"/>
          <p:cNvSpPr/>
          <p:nvPr/>
        </p:nvSpPr>
        <p:spPr>
          <a:xfrm>
            <a:off x="5220072" y="1268760"/>
            <a:ext cx="3923928" cy="5078313"/>
          </a:xfrm>
          <a:prstGeom prst="rect">
            <a:avLst/>
          </a:prstGeom>
        </p:spPr>
        <p:txBody>
          <a:bodyPr wrap="square">
            <a:spAutoFit/>
          </a:bodyPr>
          <a:lstStyle/>
          <a:p>
            <a:pPr marL="285750" indent="-285750" algn="r" rtl="1">
              <a:buFont typeface="Arial" pitchFamily="34" charset="0"/>
              <a:buChar char="•"/>
            </a:pPr>
            <a:r>
              <a:rPr lang="ar-SA" sz="1800" dirty="0"/>
              <a:t>تصميم نموذج عناصر</a:t>
            </a:r>
            <a:endParaRPr lang="ar-SA" sz="1000" dirty="0"/>
          </a:p>
          <a:p>
            <a:pPr marL="285750" lvl="1" indent="-285750" algn="r" rtl="1">
              <a:buFont typeface="Arial" pitchFamily="34" charset="0"/>
              <a:buChar char="•"/>
            </a:pPr>
            <a:r>
              <a:rPr lang="ar-SA" sz="1800" dirty="0"/>
              <a:t>عناصر البيانات</a:t>
            </a:r>
            <a:endParaRPr lang="ar-SA" sz="1600" dirty="0"/>
          </a:p>
          <a:p>
            <a:pPr marL="285750" lvl="2" indent="-285750" algn="r" rtl="1">
              <a:buFont typeface="Arial" pitchFamily="34" charset="0"/>
              <a:buChar char="•"/>
            </a:pPr>
            <a:r>
              <a:rPr lang="ar-SA" sz="1800" dirty="0"/>
              <a:t>نموذج بيانات -&gt; هياكل البيانات</a:t>
            </a:r>
          </a:p>
          <a:p>
            <a:pPr marL="285750" lvl="2" indent="-285750" algn="r" rtl="1">
              <a:buFont typeface="Arial" pitchFamily="34" charset="0"/>
              <a:buChar char="•"/>
            </a:pPr>
            <a:r>
              <a:rPr lang="ar-SA" sz="1800" dirty="0"/>
              <a:t>نموذج بيانات -&gt; الهندسة المعمارية قاعدة البيانات</a:t>
            </a:r>
          </a:p>
          <a:p>
            <a:pPr marL="285750" lvl="1" indent="-285750" algn="r" rtl="1">
              <a:buFont typeface="Arial" pitchFamily="34" charset="0"/>
              <a:buChar char="•"/>
            </a:pPr>
            <a:r>
              <a:rPr lang="ar-SA" sz="1800" dirty="0"/>
              <a:t>العناصر المعمارية</a:t>
            </a:r>
            <a:endParaRPr lang="ar-SA" sz="1600" dirty="0"/>
          </a:p>
          <a:p>
            <a:pPr marL="285750" lvl="2" indent="-285750" algn="r" rtl="1">
              <a:buFont typeface="Arial" pitchFamily="34" charset="0"/>
              <a:buChar char="•"/>
            </a:pPr>
            <a:r>
              <a:rPr lang="ar-SA" sz="1800" dirty="0"/>
              <a:t>مجال التطبيق</a:t>
            </a:r>
          </a:p>
          <a:p>
            <a:pPr marL="285750" lvl="2" indent="-285750" algn="r" rtl="1">
              <a:buFont typeface="Arial" pitchFamily="34" charset="0"/>
              <a:buChar char="•"/>
            </a:pPr>
            <a:r>
              <a:rPr lang="ar-SA" sz="1800" dirty="0"/>
              <a:t>دروس التحليل، يتم تحويل علاقاتهم، التعاون والسلوكيات في انجازاتهم التصميم</a:t>
            </a:r>
          </a:p>
          <a:p>
            <a:pPr marL="285750" lvl="2" indent="-285750" algn="r" rtl="1">
              <a:buFont typeface="Arial" pitchFamily="34" charset="0"/>
              <a:buChar char="•"/>
            </a:pPr>
            <a:r>
              <a:rPr lang="ar-SA" sz="1800" dirty="0"/>
              <a:t>أنماط و "أنماط" (الفصول 9 و 12)</a:t>
            </a:r>
          </a:p>
          <a:p>
            <a:pPr marL="285750" lvl="1" indent="-285750" algn="r" rtl="1">
              <a:buFont typeface="Arial" pitchFamily="34" charset="0"/>
              <a:buChar char="•"/>
            </a:pPr>
            <a:r>
              <a:rPr lang="ar-SA" sz="1800" dirty="0"/>
              <a:t>عناصر واجهة</a:t>
            </a:r>
            <a:endParaRPr lang="ar-SA" sz="1600" dirty="0"/>
          </a:p>
          <a:p>
            <a:pPr marL="285750" lvl="2" indent="-285750" algn="r" rtl="1">
              <a:buFont typeface="Arial" pitchFamily="34" charset="0"/>
              <a:buChar char="•"/>
            </a:pPr>
            <a:r>
              <a:rPr lang="ar-SA" sz="1800" dirty="0"/>
              <a:t>واجهة المستخدم (</a:t>
            </a:r>
            <a:r>
              <a:rPr lang="en-US" sz="1800" dirty="0" err="1"/>
              <a:t>ui</a:t>
            </a:r>
            <a:r>
              <a:rPr lang="en-US" sz="1800" dirty="0"/>
              <a:t>)</a:t>
            </a:r>
          </a:p>
          <a:p>
            <a:pPr marL="285750" lvl="2" indent="-285750" algn="r" rtl="1">
              <a:buFont typeface="Arial" pitchFamily="34" charset="0"/>
              <a:buChar char="•"/>
            </a:pPr>
            <a:r>
              <a:rPr lang="ar-SA" sz="1800" dirty="0"/>
              <a:t>واجهات خارجية مع الأنظمة الأخرى والأجهزة والشبكات أو غيرها من المنتجين أو المستهلكين من المعلومات</a:t>
            </a:r>
          </a:p>
          <a:p>
            <a:pPr marL="285750" lvl="2" indent="-285750" algn="r" rtl="1">
              <a:buFont typeface="Arial" pitchFamily="34" charset="0"/>
              <a:buChar char="•"/>
            </a:pPr>
            <a:r>
              <a:rPr lang="ar-SA" sz="1800" dirty="0"/>
              <a:t>واجهات الداخلية بين مكونات التصميم </a:t>
            </a:r>
            <a:r>
              <a:rPr lang="ar-SA" sz="1800" b="1" dirty="0"/>
              <a:t>المختلفة.</a:t>
            </a:r>
            <a:endParaRPr lang="ar-SA" sz="1800" dirty="0"/>
          </a:p>
          <a:p>
            <a:pPr marL="285750" lvl="1" indent="-285750" algn="r" rtl="1">
              <a:buFont typeface="Arial" pitchFamily="34" charset="0"/>
              <a:buChar char="•"/>
            </a:pPr>
            <a:r>
              <a:rPr lang="ar-SA" sz="1800" dirty="0"/>
              <a:t>العناصر المكونة</a:t>
            </a:r>
            <a:endParaRPr lang="ar-SA" sz="1600" dirty="0"/>
          </a:p>
          <a:p>
            <a:pPr marL="285750" lvl="1" indent="-285750" algn="r" rtl="1">
              <a:buFont typeface="Arial" pitchFamily="34" charset="0"/>
              <a:buChar char="•"/>
            </a:pPr>
            <a:r>
              <a:rPr lang="ar-SA" sz="1800" dirty="0"/>
              <a:t>عناصر النشر</a:t>
            </a:r>
            <a:endParaRPr lang="ar-SA" sz="1600" dirty="0"/>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p:nvPr/>
        </p:nvSpPr>
        <p:spPr>
          <a:xfrm>
            <a:off x="1219200" y="6248400"/>
            <a:ext cx="54863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000" b="0" i="0" u="none" strike="noStrike" cap="none" baseline="0">
                <a:solidFill>
                  <a:schemeClr val="dk1"/>
                </a:solidFill>
                <a:latin typeface="Helvetica Neue"/>
                <a:ea typeface="Helvetica Neue"/>
                <a:cs typeface="Helvetica Neue"/>
                <a:sym typeface="Helvetica Neue"/>
              </a:rPr>
              <a:t>These slides are designed to accompany </a:t>
            </a:r>
            <a:r>
              <a:rPr lang="en-US" sz="1000" b="0" i="1" u="none" strike="noStrike" cap="none" baseline="0">
                <a:solidFill>
                  <a:schemeClr val="dk1"/>
                </a:solidFill>
                <a:latin typeface="Helvetica Neue"/>
                <a:ea typeface="Helvetica Neue"/>
                <a:cs typeface="Helvetica Neue"/>
                <a:sym typeface="Helvetica Neue"/>
              </a:rPr>
              <a:t>Software Engineering: A Practitioner’s Approach, 8/e </a:t>
            </a:r>
            <a:r>
              <a:rPr lang="en-US" sz="1000" b="0" i="0" u="none" strike="noStrike" cap="none" baseline="0">
                <a:solidFill>
                  <a:schemeClr val="dk1"/>
                </a:solidFill>
                <a:latin typeface="Helvetica Neue"/>
                <a:ea typeface="Helvetica Neue"/>
                <a:cs typeface="Helvetica Neue"/>
                <a:sym typeface="Helvetica Neue"/>
              </a:rPr>
              <a:t>(McGraw-Hill, 2014) Slides copyright 2014 by Roger Pressman. </a:t>
            </a:r>
          </a:p>
        </p:txBody>
      </p:sp>
      <p:sp>
        <p:nvSpPr>
          <p:cNvPr id="148" name="Shape 148"/>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3</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149" name="Shape 149"/>
          <p:cNvSpPr txBox="1">
            <a:spLocks noGrp="1"/>
          </p:cNvSpPr>
          <p:nvPr>
            <p:ph type="title"/>
          </p:nvPr>
        </p:nvSpPr>
        <p:spPr>
          <a:xfrm>
            <a:off x="251520" y="404664"/>
            <a:ext cx="4605337" cy="63341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a:solidFill>
                  <a:schemeClr val="dk2"/>
                </a:solidFill>
                <a:latin typeface="Helvetica Neue"/>
                <a:ea typeface="Helvetica Neue"/>
                <a:cs typeface="Helvetica Neue"/>
                <a:sym typeface="Helvetica Neue"/>
              </a:rPr>
              <a:t>Software Design</a:t>
            </a:r>
          </a:p>
        </p:txBody>
      </p:sp>
      <p:sp>
        <p:nvSpPr>
          <p:cNvPr id="150" name="Shape 150"/>
          <p:cNvSpPr txBox="1">
            <a:spLocks noGrp="1"/>
          </p:cNvSpPr>
          <p:nvPr>
            <p:ph idx="1"/>
          </p:nvPr>
        </p:nvSpPr>
        <p:spPr>
          <a:xfrm>
            <a:off x="251520" y="1194138"/>
            <a:ext cx="6934199" cy="4267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75000"/>
              <a:buFont typeface="Noto Symbol"/>
              <a:buChar char="■"/>
            </a:pPr>
            <a:r>
              <a:rPr lang="en-US" sz="2000" b="0" i="0" u="none" strike="noStrike" cap="none" baseline="0" dirty="0">
                <a:solidFill>
                  <a:schemeClr val="dk1"/>
                </a:solidFill>
                <a:latin typeface="Helvetica Neue"/>
                <a:ea typeface="Helvetica Neue"/>
                <a:cs typeface="Helvetica Neue"/>
                <a:sym typeface="Helvetica Neue"/>
              </a:rPr>
              <a:t>Encompasses the set of principles, concepts, and practices that lead to the development of a high quality system or product</a:t>
            </a:r>
          </a:p>
          <a:p>
            <a:pPr marL="342900" marR="0" lvl="0" indent="-342900" algn="l" rtl="0">
              <a:lnSpc>
                <a:spcPct val="100000"/>
              </a:lnSpc>
              <a:spcBef>
                <a:spcPts val="480"/>
              </a:spcBef>
              <a:spcAft>
                <a:spcPts val="0"/>
              </a:spcAft>
              <a:buClr>
                <a:schemeClr val="folHlink"/>
              </a:buClr>
              <a:buSzPct val="75000"/>
              <a:buFont typeface="Noto Symbol"/>
              <a:buChar char="■"/>
            </a:pPr>
            <a:r>
              <a:rPr lang="en-US" sz="2000" b="0" i="0" u="none" strike="noStrike" cap="none" baseline="0" dirty="0">
                <a:solidFill>
                  <a:schemeClr val="dk1"/>
                </a:solidFill>
                <a:latin typeface="Helvetica Neue"/>
                <a:ea typeface="Helvetica Neue"/>
                <a:cs typeface="Helvetica Neue"/>
                <a:sym typeface="Helvetica Neue"/>
              </a:rPr>
              <a:t>Design principles establish and overriding philosophy that guides the designer as the work is performed</a:t>
            </a:r>
          </a:p>
          <a:p>
            <a:pPr marL="342900" marR="0" lvl="0" indent="-342900" algn="l" rtl="0">
              <a:lnSpc>
                <a:spcPct val="100000"/>
              </a:lnSpc>
              <a:spcBef>
                <a:spcPts val="480"/>
              </a:spcBef>
              <a:spcAft>
                <a:spcPts val="0"/>
              </a:spcAft>
              <a:buClr>
                <a:schemeClr val="folHlink"/>
              </a:buClr>
              <a:buSzPct val="75000"/>
              <a:buFont typeface="Noto Symbol"/>
              <a:buChar char="■"/>
            </a:pPr>
            <a:r>
              <a:rPr lang="en-US" sz="2000" b="0" i="0" u="none" strike="noStrike" cap="none" baseline="0" dirty="0">
                <a:solidFill>
                  <a:schemeClr val="dk1"/>
                </a:solidFill>
                <a:latin typeface="Helvetica Neue"/>
                <a:ea typeface="Helvetica Neue"/>
                <a:cs typeface="Helvetica Neue"/>
                <a:sym typeface="Helvetica Neue"/>
              </a:rPr>
              <a:t>Design concepts must be understood before the mechanics of design practice are applied</a:t>
            </a:r>
          </a:p>
          <a:p>
            <a:pPr marL="342900" marR="0" lvl="0" indent="-342900" algn="l" rtl="0">
              <a:lnSpc>
                <a:spcPct val="100000"/>
              </a:lnSpc>
              <a:spcBef>
                <a:spcPts val="480"/>
              </a:spcBef>
              <a:spcAft>
                <a:spcPts val="0"/>
              </a:spcAft>
              <a:buClr>
                <a:schemeClr val="folHlink"/>
              </a:buClr>
              <a:buSzPct val="75000"/>
              <a:buFont typeface="Noto Symbol"/>
              <a:buChar char="■"/>
            </a:pPr>
            <a:r>
              <a:rPr lang="en-US" sz="2000" b="0" i="0" u="none" strike="noStrike" cap="none" baseline="0" dirty="0">
                <a:solidFill>
                  <a:schemeClr val="dk1"/>
                </a:solidFill>
                <a:latin typeface="Helvetica Neue"/>
                <a:ea typeface="Helvetica Neue"/>
                <a:cs typeface="Helvetica Neue"/>
                <a:sym typeface="Helvetica Neue"/>
              </a:rPr>
              <a:t>Software design practices change continuously as new methods, better analysis, and broader understanding evolve</a:t>
            </a:r>
          </a:p>
          <a:p>
            <a:pPr marL="342900" marR="0" lvl="0" indent="-342900" algn="l" rtl="0">
              <a:lnSpc>
                <a:spcPct val="90000"/>
              </a:lnSpc>
              <a:spcBef>
                <a:spcPts val="480"/>
              </a:spcBef>
              <a:spcAft>
                <a:spcPts val="0"/>
              </a:spcAft>
              <a:buClr>
                <a:schemeClr val="folHlink"/>
              </a:buClr>
              <a:buSzPct val="25000"/>
              <a:buFont typeface="Noto Symbol"/>
              <a:buNone/>
            </a:pPr>
            <a:r>
              <a:rPr lang="en-US" sz="2000" b="0" i="0" u="none" strike="noStrike" cap="none" baseline="0" dirty="0">
                <a:solidFill>
                  <a:schemeClr val="dk1"/>
                </a:solidFill>
                <a:latin typeface="Helvetica Neue"/>
                <a:ea typeface="Helvetica Neue"/>
                <a:cs typeface="Helvetica Neue"/>
                <a:sym typeface="Helvetica Neue"/>
              </a:rPr>
              <a:t>.</a:t>
            </a:r>
          </a:p>
        </p:txBody>
      </p:sp>
      <p:sp>
        <p:nvSpPr>
          <p:cNvPr id="2" name="مستطيل 1"/>
          <p:cNvSpPr/>
          <p:nvPr/>
        </p:nvSpPr>
        <p:spPr>
          <a:xfrm>
            <a:off x="755576" y="4437112"/>
            <a:ext cx="8221239" cy="1477328"/>
          </a:xfrm>
          <a:prstGeom prst="rect">
            <a:avLst/>
          </a:prstGeom>
        </p:spPr>
        <p:txBody>
          <a:bodyPr wrap="square">
            <a:spAutoFit/>
          </a:bodyPr>
          <a:lstStyle/>
          <a:p>
            <a:pPr marL="285750" indent="-285750" algn="r" rtl="1">
              <a:buFont typeface="Arial" pitchFamily="34" charset="0"/>
              <a:buChar char="•"/>
            </a:pPr>
            <a:r>
              <a:rPr lang="ar-SA" sz="1800" dirty="0" smtClean="0"/>
              <a:t>تصميم </a:t>
            </a:r>
            <a:r>
              <a:rPr lang="ar-SA" sz="1800" dirty="0"/>
              <a:t>البرمجيات</a:t>
            </a:r>
            <a:endParaRPr lang="ar-SA" sz="1000" dirty="0"/>
          </a:p>
          <a:p>
            <a:pPr marL="285750" lvl="1" indent="-285750" algn="r" rtl="1">
              <a:buFont typeface="Arial" pitchFamily="34" charset="0"/>
              <a:buChar char="•"/>
            </a:pPr>
            <a:r>
              <a:rPr lang="ar-SA" sz="1800" dirty="0"/>
              <a:t>يشمل مجموعة من المبادئ والمفاهيم والممارسات التي تؤدي إلى تطوير نظام عالي الجودة أو منتج</a:t>
            </a:r>
            <a:endParaRPr lang="ar-SA" sz="1100" dirty="0"/>
          </a:p>
          <a:p>
            <a:pPr marL="285750" lvl="1" indent="-285750" algn="r" rtl="1">
              <a:buFont typeface="Arial" pitchFamily="34" charset="0"/>
              <a:buChar char="•"/>
            </a:pPr>
            <a:r>
              <a:rPr lang="ar-SA" sz="1800" dirty="0"/>
              <a:t>تصميم مبادئ تأسيس والفلسفة المهيمنة التي توجه المصمم كما يتم تنفيذ العمل</a:t>
            </a:r>
            <a:endParaRPr lang="ar-SA" sz="1100" dirty="0"/>
          </a:p>
          <a:p>
            <a:pPr marL="285750" lvl="1" indent="-285750" algn="r" rtl="1">
              <a:buFont typeface="Arial" pitchFamily="34" charset="0"/>
              <a:buChar char="•"/>
            </a:pPr>
            <a:r>
              <a:rPr lang="ar-SA" sz="1800" dirty="0"/>
              <a:t>يجب أن يفهم مفاهيم التصميم قبل أن يتم تطبيق اليات ممارسة التصميم</a:t>
            </a:r>
            <a:endParaRPr lang="ar-SA" sz="1100" dirty="0"/>
          </a:p>
          <a:p>
            <a:pPr marL="285750" lvl="1" indent="-285750" algn="r" rtl="1">
              <a:buFont typeface="Arial" pitchFamily="34" charset="0"/>
              <a:buChar char="•"/>
            </a:pPr>
            <a:r>
              <a:rPr lang="ar-SA" sz="1800" dirty="0"/>
              <a:t>الممارسات تصميم البرمجيات تتغير باستمرار عن أساليب جديدة، تحليل أفضل، وأوسع فهم تتطور</a:t>
            </a:r>
            <a:endParaRPr lang="ar-SA" sz="1100" dirty="0"/>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p:nvPr/>
        </p:nvSpPr>
        <p:spPr>
          <a:xfrm>
            <a:off x="1219200" y="6248400"/>
            <a:ext cx="54863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000" b="0" i="0" u="none" strike="noStrike" cap="none" baseline="0">
                <a:solidFill>
                  <a:schemeClr val="dk1"/>
                </a:solidFill>
                <a:latin typeface="Helvetica Neue"/>
                <a:ea typeface="Helvetica Neue"/>
                <a:cs typeface="Helvetica Neue"/>
                <a:sym typeface="Helvetica Neue"/>
              </a:rPr>
              <a:t>These slides are designed to accompany </a:t>
            </a:r>
            <a:r>
              <a:rPr lang="en-US" sz="1000" b="0" i="1" u="none" strike="noStrike" cap="none" baseline="0">
                <a:solidFill>
                  <a:schemeClr val="dk1"/>
                </a:solidFill>
                <a:latin typeface="Helvetica Neue"/>
                <a:ea typeface="Helvetica Neue"/>
                <a:cs typeface="Helvetica Neue"/>
                <a:sym typeface="Helvetica Neue"/>
              </a:rPr>
              <a:t>Software Engineering: A Practitioner’s Approach, 8/e </a:t>
            </a:r>
            <a:r>
              <a:rPr lang="en-US" sz="1000" b="0" i="0" u="none" strike="noStrike" cap="none" baseline="0">
                <a:solidFill>
                  <a:schemeClr val="dk1"/>
                </a:solidFill>
                <a:latin typeface="Helvetica Neue"/>
                <a:ea typeface="Helvetica Neue"/>
                <a:cs typeface="Helvetica Neue"/>
                <a:sym typeface="Helvetica Neue"/>
              </a:rPr>
              <a:t>(McGraw-Hill, 2014). Slides copyright 2014 by Roger Pressman.</a:t>
            </a:r>
          </a:p>
        </p:txBody>
      </p:sp>
      <p:sp>
        <p:nvSpPr>
          <p:cNvPr id="543" name="Shape 543"/>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30</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544" name="Shape 544"/>
          <p:cNvSpPr txBox="1">
            <a:spLocks noGrp="1"/>
          </p:cNvSpPr>
          <p:nvPr>
            <p:ph type="title"/>
          </p:nvPr>
        </p:nvSpPr>
        <p:spPr>
          <a:xfrm>
            <a:off x="0" y="260648"/>
            <a:ext cx="7162799" cy="581024"/>
          </a:xfrm>
          <a:prstGeom prst="rect">
            <a:avLst/>
          </a:prstGeom>
          <a:noFill/>
          <a:ln>
            <a:noFill/>
          </a:ln>
        </p:spPr>
        <p:txBody>
          <a:bodyPr lIns="90475" tIns="44450" rIns="90475" bIns="44450" anchor="ctr"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dirty="0">
                <a:solidFill>
                  <a:schemeClr val="dk2"/>
                </a:solidFill>
                <a:latin typeface="Helvetica Neue"/>
                <a:ea typeface="Helvetica Neue"/>
                <a:cs typeface="Helvetica Neue"/>
                <a:sym typeface="Helvetica Neue"/>
              </a:rPr>
              <a:t>Data Modeling</a:t>
            </a:r>
          </a:p>
        </p:txBody>
      </p:sp>
      <p:sp>
        <p:nvSpPr>
          <p:cNvPr id="545" name="Shape 545"/>
          <p:cNvSpPr txBox="1">
            <a:spLocks noGrp="1"/>
          </p:cNvSpPr>
          <p:nvPr>
            <p:ph idx="1"/>
          </p:nvPr>
        </p:nvSpPr>
        <p:spPr>
          <a:xfrm>
            <a:off x="15078" y="1052736"/>
            <a:ext cx="8824122" cy="3000375"/>
          </a:xfrm>
          <a:prstGeom prst="rect">
            <a:avLst/>
          </a:prstGeom>
          <a:noFill/>
          <a:ln>
            <a:noFill/>
          </a:ln>
        </p:spPr>
        <p:txBody>
          <a:bodyPr lIns="90475" tIns="44450" rIns="90475" bIns="44450" anchor="t" anchorCtr="0">
            <a:noAutofit/>
          </a:bodyPr>
          <a:lstStyle/>
          <a:p>
            <a:pPr marL="342900" marR="0" lvl="0" indent="-342900" algn="l" rtl="0">
              <a:lnSpc>
                <a:spcPct val="100000"/>
              </a:lnSpc>
              <a:spcBef>
                <a:spcPts val="0"/>
              </a:spcBef>
              <a:spcAft>
                <a:spcPts val="0"/>
              </a:spcAft>
              <a:buClr>
                <a:schemeClr val="folHlink"/>
              </a:buClr>
              <a:buSzPct val="75000"/>
              <a:buFont typeface="Noto Symbol"/>
              <a:buChar char="■"/>
            </a:pPr>
            <a:r>
              <a:rPr lang="en-US" sz="2400" b="0" i="0" u="none" strike="noStrike" cap="none" baseline="0" dirty="0">
                <a:solidFill>
                  <a:schemeClr val="dk1"/>
                </a:solidFill>
                <a:latin typeface="Helvetica Neue"/>
                <a:ea typeface="Helvetica Neue"/>
                <a:cs typeface="Helvetica Neue"/>
                <a:sym typeface="Helvetica Neue"/>
              </a:rPr>
              <a:t>examines data objects independently of processing</a:t>
            </a:r>
          </a:p>
          <a:p>
            <a:pPr marL="342900" marR="0" lvl="0" indent="-342900" algn="l" rtl="0">
              <a:lnSpc>
                <a:spcPct val="100000"/>
              </a:lnSpc>
              <a:spcBef>
                <a:spcPts val="480"/>
              </a:spcBef>
              <a:spcAft>
                <a:spcPts val="0"/>
              </a:spcAft>
              <a:buClr>
                <a:schemeClr val="folHlink"/>
              </a:buClr>
              <a:buSzPct val="75000"/>
              <a:buFont typeface="Noto Symbol"/>
              <a:buChar char="■"/>
            </a:pPr>
            <a:r>
              <a:rPr lang="en-US" sz="2400" b="0" i="0" u="none" strike="noStrike" cap="none" baseline="0" dirty="0">
                <a:solidFill>
                  <a:schemeClr val="dk1"/>
                </a:solidFill>
                <a:latin typeface="Helvetica Neue"/>
                <a:ea typeface="Helvetica Neue"/>
                <a:cs typeface="Helvetica Neue"/>
                <a:sym typeface="Helvetica Neue"/>
              </a:rPr>
              <a:t>focuses attention on the data domain</a:t>
            </a:r>
          </a:p>
          <a:p>
            <a:pPr marL="342900" marR="0" lvl="0" indent="-342900" algn="l" rtl="0">
              <a:lnSpc>
                <a:spcPct val="100000"/>
              </a:lnSpc>
              <a:spcBef>
                <a:spcPts val="480"/>
              </a:spcBef>
              <a:spcAft>
                <a:spcPts val="0"/>
              </a:spcAft>
              <a:buClr>
                <a:schemeClr val="folHlink"/>
              </a:buClr>
              <a:buSzPct val="75000"/>
              <a:buFont typeface="Noto Symbol"/>
              <a:buChar char="■"/>
            </a:pPr>
            <a:r>
              <a:rPr lang="en-US" sz="2400" b="0" i="0" u="none" strike="noStrike" cap="none" baseline="0" dirty="0">
                <a:solidFill>
                  <a:schemeClr val="dk1"/>
                </a:solidFill>
                <a:latin typeface="Helvetica Neue"/>
                <a:ea typeface="Helvetica Neue"/>
                <a:cs typeface="Helvetica Neue"/>
                <a:sym typeface="Helvetica Neue"/>
              </a:rPr>
              <a:t>creates a model at the customer’s level of abstraction</a:t>
            </a:r>
          </a:p>
          <a:p>
            <a:pPr marL="342900" marR="0" lvl="0" indent="-342900" algn="l" rtl="0">
              <a:lnSpc>
                <a:spcPct val="100000"/>
              </a:lnSpc>
              <a:spcBef>
                <a:spcPts val="480"/>
              </a:spcBef>
              <a:spcAft>
                <a:spcPts val="0"/>
              </a:spcAft>
              <a:buClr>
                <a:schemeClr val="folHlink"/>
              </a:buClr>
              <a:buSzPct val="75000"/>
              <a:buFont typeface="Noto Symbol"/>
              <a:buChar char="■"/>
            </a:pPr>
            <a:r>
              <a:rPr lang="en-US" sz="2400" b="0" i="0" u="none" strike="noStrike" cap="none" baseline="0" dirty="0">
                <a:solidFill>
                  <a:schemeClr val="dk1"/>
                </a:solidFill>
                <a:latin typeface="Helvetica Neue"/>
                <a:ea typeface="Helvetica Neue"/>
                <a:cs typeface="Helvetica Neue"/>
                <a:sym typeface="Helvetica Neue"/>
              </a:rPr>
              <a:t>indicates how data objects relate to one another</a:t>
            </a:r>
          </a:p>
        </p:txBody>
      </p:sp>
      <p:sp>
        <p:nvSpPr>
          <p:cNvPr id="2" name="مستطيل 1"/>
          <p:cNvSpPr/>
          <p:nvPr/>
        </p:nvSpPr>
        <p:spPr>
          <a:xfrm>
            <a:off x="1763688" y="3429000"/>
            <a:ext cx="7075512" cy="1631216"/>
          </a:xfrm>
          <a:prstGeom prst="rect">
            <a:avLst/>
          </a:prstGeom>
        </p:spPr>
        <p:txBody>
          <a:bodyPr wrap="square">
            <a:spAutoFit/>
          </a:bodyPr>
          <a:lstStyle/>
          <a:p>
            <a:pPr marL="285750" indent="-285750" algn="r" rtl="1">
              <a:buFont typeface="Wingdings" pitchFamily="2" charset="2"/>
              <a:buChar char="§"/>
            </a:pPr>
            <a:r>
              <a:rPr lang="ar-SA" sz="2000" dirty="0" err="1"/>
              <a:t>نمذجة</a:t>
            </a:r>
            <a:r>
              <a:rPr lang="ar-SA" sz="2000" dirty="0"/>
              <a:t> البيانات</a:t>
            </a:r>
            <a:endParaRPr lang="ar-SA" sz="1050" dirty="0"/>
          </a:p>
          <a:p>
            <a:pPr marL="285750" lvl="1" indent="-285750" algn="r" rtl="1">
              <a:buFont typeface="Wingdings" pitchFamily="2" charset="2"/>
              <a:buChar char="§"/>
            </a:pPr>
            <a:r>
              <a:rPr lang="ar-SA" sz="2000" dirty="0"/>
              <a:t>يدرس الكائنات البيانات بشكل مستقل من معالجة</a:t>
            </a:r>
            <a:endParaRPr lang="ar-SA" sz="1200" dirty="0"/>
          </a:p>
          <a:p>
            <a:pPr marL="285750" lvl="1" indent="-285750" algn="r" rtl="1">
              <a:buFont typeface="Wingdings" pitchFamily="2" charset="2"/>
              <a:buChar char="§"/>
            </a:pPr>
            <a:r>
              <a:rPr lang="ar-SA" sz="2000" dirty="0"/>
              <a:t>تركز الاهتمام على نطاق البيانات</a:t>
            </a:r>
            <a:endParaRPr lang="ar-SA" sz="1200" dirty="0"/>
          </a:p>
          <a:p>
            <a:pPr marL="285750" lvl="1" indent="-285750" algn="r" rtl="1">
              <a:buFont typeface="Wingdings" pitchFamily="2" charset="2"/>
              <a:buChar char="§"/>
            </a:pPr>
            <a:r>
              <a:rPr lang="ar-SA" sz="2000" dirty="0"/>
              <a:t>يخلق نموذجا على مستوى "العملاء</a:t>
            </a:r>
            <a:r>
              <a:rPr lang="ar-SA" sz="1200" dirty="0"/>
              <a:t> </a:t>
            </a:r>
            <a:r>
              <a:rPr lang="ar-SA" sz="2000" dirty="0"/>
              <a:t>الصورة من التجريد</a:t>
            </a:r>
            <a:endParaRPr lang="ar-SA" sz="1200" dirty="0"/>
          </a:p>
          <a:p>
            <a:pPr marL="285750" lvl="1" indent="-285750" algn="r" rtl="1">
              <a:buFont typeface="Wingdings" pitchFamily="2" charset="2"/>
              <a:buChar char="§"/>
            </a:pPr>
            <a:r>
              <a:rPr lang="ar-SA" sz="2000" dirty="0"/>
              <a:t>يشير الكيفية التي ترتبط كائنات البيانات مع بعضها البعض</a:t>
            </a:r>
            <a:endParaRPr lang="ar-SA" sz="1200" dirty="0"/>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1" name="Shape 551"/>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31</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552" name="Shape 552"/>
          <p:cNvSpPr txBox="1">
            <a:spLocks noGrp="1"/>
          </p:cNvSpPr>
          <p:nvPr>
            <p:ph type="title"/>
          </p:nvPr>
        </p:nvSpPr>
        <p:spPr>
          <a:xfrm>
            <a:off x="87085" y="-99392"/>
            <a:ext cx="6705599" cy="63341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dirty="0">
                <a:solidFill>
                  <a:schemeClr val="dk2"/>
                </a:solidFill>
                <a:latin typeface="Helvetica Neue"/>
                <a:ea typeface="Helvetica Neue"/>
                <a:cs typeface="Helvetica Neue"/>
                <a:sym typeface="Helvetica Neue"/>
              </a:rPr>
              <a:t>What is a Data Object?</a:t>
            </a:r>
          </a:p>
        </p:txBody>
      </p:sp>
      <p:sp>
        <p:nvSpPr>
          <p:cNvPr id="553" name="Shape 553"/>
          <p:cNvSpPr txBox="1">
            <a:spLocks noGrp="1"/>
          </p:cNvSpPr>
          <p:nvPr>
            <p:ph idx="1"/>
          </p:nvPr>
        </p:nvSpPr>
        <p:spPr>
          <a:xfrm>
            <a:off x="251520" y="620688"/>
            <a:ext cx="8587680" cy="41909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folHlink"/>
              </a:buClr>
              <a:buSzPct val="75000"/>
              <a:buFont typeface="Noto Symbol"/>
              <a:buChar char="■"/>
            </a:pPr>
            <a:r>
              <a:rPr lang="en-US" sz="2000" b="0" i="0" u="none" strike="noStrike" cap="none" baseline="0" dirty="0">
                <a:solidFill>
                  <a:schemeClr val="dk1"/>
                </a:solidFill>
                <a:latin typeface="Quattrocento"/>
                <a:ea typeface="Quattrocento"/>
                <a:cs typeface="Quattrocento"/>
                <a:sym typeface="Quattrocento"/>
              </a:rPr>
              <a:t>a representation of almost any composite information that must be understood by software. </a:t>
            </a:r>
          </a:p>
          <a:p>
            <a:pPr marL="742950" marR="0" lvl="1" indent="-285750" algn="l" rtl="0">
              <a:lnSpc>
                <a:spcPct val="90000"/>
              </a:lnSpc>
              <a:spcBef>
                <a:spcPts val="300"/>
              </a:spcBef>
              <a:spcAft>
                <a:spcPts val="0"/>
              </a:spcAft>
              <a:buClr>
                <a:schemeClr val="folHlink"/>
              </a:buClr>
              <a:buSzPct val="70000"/>
              <a:buFont typeface="Noto Symbol"/>
              <a:buChar char="■"/>
            </a:pPr>
            <a:r>
              <a:rPr lang="en-US" sz="1800" b="0" i="1" u="none" strike="noStrike" cap="none" baseline="0" dirty="0">
                <a:solidFill>
                  <a:schemeClr val="dk1"/>
                </a:solidFill>
                <a:latin typeface="Quattrocento"/>
                <a:ea typeface="Quattrocento"/>
                <a:cs typeface="Quattrocento"/>
                <a:sym typeface="Quattrocento"/>
              </a:rPr>
              <a:t>composite information—</a:t>
            </a:r>
            <a:r>
              <a:rPr lang="en-US" sz="1800" b="0" i="0" u="none" strike="noStrike" cap="none" baseline="0" dirty="0">
                <a:solidFill>
                  <a:schemeClr val="dk1"/>
                </a:solidFill>
                <a:latin typeface="Quattrocento"/>
                <a:ea typeface="Quattrocento"/>
                <a:cs typeface="Quattrocento"/>
                <a:sym typeface="Quattrocento"/>
              </a:rPr>
              <a:t>something that has a number of different properties or attributes	</a:t>
            </a:r>
          </a:p>
          <a:p>
            <a:pPr marL="342900" marR="0" lvl="0" indent="-342900" algn="l" rtl="0">
              <a:lnSpc>
                <a:spcPct val="90000"/>
              </a:lnSpc>
              <a:spcBef>
                <a:spcPts val="300"/>
              </a:spcBef>
              <a:spcAft>
                <a:spcPts val="0"/>
              </a:spcAft>
              <a:buClr>
                <a:schemeClr val="folHlink"/>
              </a:buClr>
              <a:buSzPct val="75000"/>
              <a:buFont typeface="Noto Symbol"/>
              <a:buChar char="■"/>
            </a:pPr>
            <a:r>
              <a:rPr lang="en-US" sz="2000" b="0" i="0" u="none" strike="noStrike" cap="none" baseline="0" dirty="0">
                <a:solidFill>
                  <a:schemeClr val="dk1"/>
                </a:solidFill>
                <a:latin typeface="Quattrocento"/>
                <a:ea typeface="Quattrocento"/>
                <a:cs typeface="Quattrocento"/>
                <a:sym typeface="Quattrocento"/>
              </a:rPr>
              <a:t>can be an </a:t>
            </a:r>
            <a:r>
              <a:rPr lang="en-US" sz="2000" b="0" i="0" u="none" strike="noStrike" cap="none" baseline="0" dirty="0">
                <a:solidFill>
                  <a:schemeClr val="folHlink"/>
                </a:solidFill>
                <a:latin typeface="Quattrocento"/>
                <a:ea typeface="Quattrocento"/>
                <a:cs typeface="Quattrocento"/>
                <a:sym typeface="Quattrocento"/>
              </a:rPr>
              <a:t>external entity</a:t>
            </a:r>
            <a:r>
              <a:rPr lang="en-US" sz="2000" b="0" i="0" u="none" strike="noStrike" cap="none" baseline="0" dirty="0">
                <a:solidFill>
                  <a:schemeClr val="dk1"/>
                </a:solidFill>
                <a:latin typeface="Quattrocento"/>
                <a:ea typeface="Quattrocento"/>
                <a:cs typeface="Quattrocento"/>
                <a:sym typeface="Quattrocento"/>
              </a:rPr>
              <a:t> (e.g., anything that produces or consumes information), </a:t>
            </a:r>
            <a:r>
              <a:rPr lang="en-US" sz="2000" b="0" i="0" u="none" strike="noStrike" cap="none" baseline="0" dirty="0">
                <a:solidFill>
                  <a:schemeClr val="folHlink"/>
                </a:solidFill>
                <a:latin typeface="Quattrocento"/>
                <a:ea typeface="Quattrocento"/>
                <a:cs typeface="Quattrocento"/>
                <a:sym typeface="Quattrocento"/>
              </a:rPr>
              <a:t>a thing</a:t>
            </a:r>
            <a:r>
              <a:rPr lang="en-US" sz="2000" b="0" i="0" u="none" strike="noStrike" cap="none" baseline="0" dirty="0">
                <a:solidFill>
                  <a:schemeClr val="dk1"/>
                </a:solidFill>
                <a:latin typeface="Quattrocento"/>
                <a:ea typeface="Quattrocento"/>
                <a:cs typeface="Quattrocento"/>
                <a:sym typeface="Quattrocento"/>
              </a:rPr>
              <a:t> (e.g., a report or a display), </a:t>
            </a:r>
            <a:r>
              <a:rPr lang="en-US" sz="2000" b="0" i="0" u="none" strike="noStrike" cap="none" baseline="0" dirty="0">
                <a:solidFill>
                  <a:schemeClr val="folHlink"/>
                </a:solidFill>
                <a:latin typeface="Quattrocento"/>
                <a:ea typeface="Quattrocento"/>
                <a:cs typeface="Quattrocento"/>
                <a:sym typeface="Quattrocento"/>
              </a:rPr>
              <a:t>an occurrence</a:t>
            </a:r>
            <a:r>
              <a:rPr lang="en-US" sz="2000" b="0" i="0" u="none" strike="noStrike" cap="none" baseline="0" dirty="0">
                <a:solidFill>
                  <a:schemeClr val="dk1"/>
                </a:solidFill>
                <a:latin typeface="Quattrocento"/>
                <a:ea typeface="Quattrocento"/>
                <a:cs typeface="Quattrocento"/>
                <a:sym typeface="Quattrocento"/>
              </a:rPr>
              <a:t> (e.g., a telephone call) </a:t>
            </a:r>
            <a:r>
              <a:rPr lang="en-US" sz="2000" b="0" i="0" u="none" strike="noStrike" cap="none" baseline="0" dirty="0">
                <a:solidFill>
                  <a:schemeClr val="folHlink"/>
                </a:solidFill>
                <a:latin typeface="Quattrocento"/>
                <a:ea typeface="Quattrocento"/>
                <a:cs typeface="Quattrocento"/>
                <a:sym typeface="Quattrocento"/>
              </a:rPr>
              <a:t>or event</a:t>
            </a:r>
            <a:r>
              <a:rPr lang="en-US" sz="2000" b="0" i="0" u="none" strike="noStrike" cap="none" baseline="0" dirty="0">
                <a:solidFill>
                  <a:schemeClr val="dk1"/>
                </a:solidFill>
                <a:latin typeface="Quattrocento"/>
                <a:ea typeface="Quattrocento"/>
                <a:cs typeface="Quattrocento"/>
                <a:sym typeface="Quattrocento"/>
              </a:rPr>
              <a:t> (e.g., an alarm),</a:t>
            </a:r>
            <a:r>
              <a:rPr lang="en-US" sz="2000" b="0" i="0" u="none" strike="noStrike" cap="none" baseline="0" dirty="0">
                <a:solidFill>
                  <a:schemeClr val="folHlink"/>
                </a:solidFill>
                <a:latin typeface="Quattrocento"/>
                <a:ea typeface="Quattrocento"/>
                <a:cs typeface="Quattrocento"/>
                <a:sym typeface="Quattrocento"/>
              </a:rPr>
              <a:t> a role</a:t>
            </a:r>
            <a:r>
              <a:rPr lang="en-US" sz="2000" b="0" i="0" u="none" strike="noStrike" cap="none" baseline="0" dirty="0">
                <a:solidFill>
                  <a:schemeClr val="dk1"/>
                </a:solidFill>
                <a:latin typeface="Quattrocento"/>
                <a:ea typeface="Quattrocento"/>
                <a:cs typeface="Quattrocento"/>
                <a:sym typeface="Quattrocento"/>
              </a:rPr>
              <a:t> (e.g., salesperson), </a:t>
            </a:r>
            <a:r>
              <a:rPr lang="en-US" sz="2000" b="0" i="0" u="none" strike="noStrike" cap="none" baseline="0" dirty="0">
                <a:solidFill>
                  <a:schemeClr val="folHlink"/>
                </a:solidFill>
                <a:latin typeface="Quattrocento"/>
                <a:ea typeface="Quattrocento"/>
                <a:cs typeface="Quattrocento"/>
                <a:sym typeface="Quattrocento"/>
              </a:rPr>
              <a:t>an organizational unit</a:t>
            </a:r>
            <a:r>
              <a:rPr lang="en-US" sz="2000" b="0" i="0" u="none" strike="noStrike" cap="none" baseline="0" dirty="0">
                <a:solidFill>
                  <a:schemeClr val="dk1"/>
                </a:solidFill>
                <a:latin typeface="Quattrocento"/>
                <a:ea typeface="Quattrocento"/>
                <a:cs typeface="Quattrocento"/>
                <a:sym typeface="Quattrocento"/>
              </a:rPr>
              <a:t> (e.g., accounting department), </a:t>
            </a:r>
            <a:r>
              <a:rPr lang="en-US" sz="2000" b="0" i="0" u="none" strike="noStrike" cap="none" baseline="0" dirty="0">
                <a:solidFill>
                  <a:schemeClr val="folHlink"/>
                </a:solidFill>
                <a:latin typeface="Quattrocento"/>
                <a:ea typeface="Quattrocento"/>
                <a:cs typeface="Quattrocento"/>
                <a:sym typeface="Quattrocento"/>
              </a:rPr>
              <a:t>a place</a:t>
            </a:r>
            <a:r>
              <a:rPr lang="en-US" sz="2000" b="0" i="0" u="none" strike="noStrike" cap="none" baseline="0" dirty="0">
                <a:solidFill>
                  <a:schemeClr val="dk1"/>
                </a:solidFill>
                <a:latin typeface="Quattrocento"/>
                <a:ea typeface="Quattrocento"/>
                <a:cs typeface="Quattrocento"/>
                <a:sym typeface="Quattrocento"/>
              </a:rPr>
              <a:t> (e.g., a warehouse), or </a:t>
            </a:r>
            <a:r>
              <a:rPr lang="en-US" sz="2000" b="0" i="0" u="none" strike="noStrike" cap="none" baseline="0" dirty="0">
                <a:solidFill>
                  <a:schemeClr val="folHlink"/>
                </a:solidFill>
                <a:latin typeface="Quattrocento"/>
                <a:ea typeface="Quattrocento"/>
                <a:cs typeface="Quattrocento"/>
                <a:sym typeface="Quattrocento"/>
              </a:rPr>
              <a:t>a structure</a:t>
            </a:r>
            <a:r>
              <a:rPr lang="en-US" sz="2000" b="0" i="0" u="none" strike="noStrike" cap="none" baseline="0" dirty="0">
                <a:solidFill>
                  <a:schemeClr val="dk1"/>
                </a:solidFill>
                <a:latin typeface="Quattrocento"/>
                <a:ea typeface="Quattrocento"/>
                <a:cs typeface="Quattrocento"/>
                <a:sym typeface="Quattrocento"/>
              </a:rPr>
              <a:t> (e.g., a file). </a:t>
            </a:r>
          </a:p>
          <a:p>
            <a:pPr marL="342900" marR="0" lvl="0" indent="-342900" algn="l" rtl="0">
              <a:lnSpc>
                <a:spcPct val="90000"/>
              </a:lnSpc>
              <a:spcBef>
                <a:spcPts val="300"/>
              </a:spcBef>
              <a:spcAft>
                <a:spcPts val="0"/>
              </a:spcAft>
              <a:buClr>
                <a:schemeClr val="folHlink"/>
              </a:buClr>
              <a:buSzPct val="75000"/>
              <a:buFont typeface="Noto Symbol"/>
              <a:buChar char="■"/>
            </a:pPr>
            <a:r>
              <a:rPr lang="en-US" sz="2000" b="0" i="0" u="none" strike="noStrike" cap="none" baseline="0" dirty="0">
                <a:solidFill>
                  <a:schemeClr val="dk1"/>
                </a:solidFill>
                <a:latin typeface="Quattrocento"/>
                <a:ea typeface="Quattrocento"/>
                <a:cs typeface="Quattrocento"/>
                <a:sym typeface="Quattrocento"/>
              </a:rPr>
              <a:t>The description of the data object incorporates the data object and all of its attributes.</a:t>
            </a:r>
          </a:p>
          <a:p>
            <a:pPr marL="342900" marR="0" lvl="0" indent="-342900" algn="l" rtl="0">
              <a:lnSpc>
                <a:spcPct val="90000"/>
              </a:lnSpc>
              <a:spcBef>
                <a:spcPts val="600"/>
              </a:spcBef>
              <a:spcAft>
                <a:spcPts val="0"/>
              </a:spcAft>
              <a:buClr>
                <a:schemeClr val="folHlink"/>
              </a:buClr>
              <a:buSzPct val="75000"/>
              <a:buFont typeface="Noto Symbol"/>
              <a:buChar char="■"/>
            </a:pPr>
            <a:r>
              <a:rPr lang="en-US" sz="2000" b="0" i="0" u="none" strike="noStrike" cap="none" baseline="0" dirty="0">
                <a:solidFill>
                  <a:schemeClr val="dk1"/>
                </a:solidFill>
                <a:latin typeface="Quattrocento"/>
                <a:ea typeface="Quattrocento"/>
                <a:cs typeface="Quattrocento"/>
                <a:sym typeface="Quattrocento"/>
              </a:rPr>
              <a:t>A data object encapsulates data only—there is no reference within a data object to operations that act on the data.</a:t>
            </a:r>
          </a:p>
        </p:txBody>
      </p:sp>
      <p:sp>
        <p:nvSpPr>
          <p:cNvPr id="2" name="مستطيل 1"/>
          <p:cNvSpPr/>
          <p:nvPr/>
        </p:nvSpPr>
        <p:spPr>
          <a:xfrm>
            <a:off x="395536" y="4293096"/>
            <a:ext cx="8739584" cy="2585323"/>
          </a:xfrm>
          <a:prstGeom prst="rect">
            <a:avLst/>
          </a:prstGeom>
        </p:spPr>
        <p:txBody>
          <a:bodyPr wrap="square">
            <a:spAutoFit/>
          </a:bodyPr>
          <a:lstStyle/>
          <a:p>
            <a:pPr marL="285750" indent="-285750" algn="r" rtl="1">
              <a:buFont typeface="Arial" pitchFamily="34" charset="0"/>
              <a:buChar char="•"/>
            </a:pPr>
            <a:r>
              <a:rPr lang="ar-SA" sz="1800" dirty="0"/>
              <a:t>ما هو كائن البيانات؟</a:t>
            </a:r>
            <a:endParaRPr lang="ar-SA" sz="1000" dirty="0"/>
          </a:p>
          <a:p>
            <a:pPr marL="285750" lvl="1" indent="-285750" algn="r" rtl="1">
              <a:buFont typeface="Arial" pitchFamily="34" charset="0"/>
              <a:buChar char="•"/>
            </a:pPr>
            <a:r>
              <a:rPr lang="ar-SA" sz="1800" dirty="0"/>
              <a:t>تمثيل تقريبا أي معلومات المركبة التي يجب أن يكون مفهوما من قبل البرامج.</a:t>
            </a:r>
            <a:endParaRPr lang="ar-SA" sz="1200" dirty="0"/>
          </a:p>
          <a:p>
            <a:pPr marL="285750" lvl="2" indent="-285750" algn="r" rtl="1">
              <a:buFont typeface="Arial" pitchFamily="34" charset="0"/>
              <a:buChar char="•"/>
            </a:pPr>
            <a:r>
              <a:rPr lang="ar-SA" sz="1800" i="1" dirty="0"/>
              <a:t>معلومات المركبة</a:t>
            </a:r>
            <a:r>
              <a:rPr lang="ar-SA" dirty="0"/>
              <a:t> </a:t>
            </a:r>
            <a:r>
              <a:rPr lang="ar-SA" sz="1800" i="1" dirty="0"/>
              <a:t>-</a:t>
            </a:r>
            <a:r>
              <a:rPr lang="ar-SA" dirty="0"/>
              <a:t> </a:t>
            </a:r>
            <a:r>
              <a:rPr lang="ar-SA" sz="1800" dirty="0"/>
              <a:t>شيء يحتوي على عدد من الخصائص أو السمات المختلفة</a:t>
            </a:r>
            <a:r>
              <a:rPr lang="ar-SA" dirty="0"/>
              <a:t> </a:t>
            </a:r>
            <a:r>
              <a:rPr lang="ar-SA" sz="1800" dirty="0"/>
              <a:t> </a:t>
            </a:r>
            <a:endParaRPr lang="ar-SA" dirty="0"/>
          </a:p>
          <a:p>
            <a:pPr marL="285750" lvl="1" indent="-285750" algn="r" rtl="1">
              <a:buFont typeface="Arial" pitchFamily="34" charset="0"/>
              <a:buChar char="•"/>
            </a:pPr>
            <a:r>
              <a:rPr lang="ar-SA" sz="1800" dirty="0"/>
              <a:t>يمكن أن يكون كيان خارجي</a:t>
            </a:r>
            <a:r>
              <a:rPr lang="ar-SA" sz="1200" dirty="0"/>
              <a:t> </a:t>
            </a:r>
            <a:r>
              <a:rPr lang="ar-SA" sz="1800" dirty="0"/>
              <a:t>(على سبيل المثال، أي شيء أن تنتج أو </a:t>
            </a:r>
            <a:r>
              <a:rPr lang="ar-SA" sz="1800" dirty="0" smtClean="0"/>
              <a:t>تستهلك المعلومات</a:t>
            </a:r>
            <a:r>
              <a:rPr lang="ar-SA" sz="1800" dirty="0"/>
              <a:t>)، وهو</a:t>
            </a:r>
            <a:r>
              <a:rPr lang="ar-SA" sz="1200" dirty="0"/>
              <a:t> </a:t>
            </a:r>
            <a:r>
              <a:rPr lang="ar-SA" sz="1800" dirty="0"/>
              <a:t>شيء</a:t>
            </a:r>
            <a:r>
              <a:rPr lang="ar-SA" sz="1200" dirty="0"/>
              <a:t> </a:t>
            </a:r>
            <a:r>
              <a:rPr lang="ar-SA" sz="1800" dirty="0"/>
              <a:t>(على سبيل المثال، تقرير أو عرض)، وهذا حدث(على سبيل المثال، مكالمة هاتفية)</a:t>
            </a:r>
            <a:r>
              <a:rPr lang="ar-SA" sz="1200" dirty="0"/>
              <a:t> </a:t>
            </a:r>
            <a:r>
              <a:rPr lang="ar-SA" sz="1800" dirty="0"/>
              <a:t>أو حدث</a:t>
            </a:r>
            <a:r>
              <a:rPr lang="ar-SA" sz="1200" dirty="0"/>
              <a:t> </a:t>
            </a:r>
            <a:r>
              <a:rPr lang="ar-SA" sz="1800" dirty="0"/>
              <a:t>(على سبيل المثال، والتنبيه)، وهو دور (على سبيل المثال ، مندوب مبيعات)،</a:t>
            </a:r>
            <a:r>
              <a:rPr lang="ar-SA" sz="1200" dirty="0"/>
              <a:t> </a:t>
            </a:r>
            <a:r>
              <a:rPr lang="ar-SA" sz="1800" dirty="0"/>
              <a:t>وحدة تنظيمية</a:t>
            </a:r>
            <a:r>
              <a:rPr lang="ar-SA" sz="1200" dirty="0"/>
              <a:t> </a:t>
            </a:r>
            <a:r>
              <a:rPr lang="ar-SA" sz="1800" dirty="0"/>
              <a:t>(على سبيل المثال، قسم المحاسبة)، وهو المكان(على سبيل المثال، مستودع)، أو بنية (على سبيل المثال، ملف).</a:t>
            </a:r>
            <a:endParaRPr lang="ar-SA" sz="1200" dirty="0"/>
          </a:p>
          <a:p>
            <a:pPr marL="285750" lvl="1" indent="-285750" algn="r" rtl="1">
              <a:buFont typeface="Arial" pitchFamily="34" charset="0"/>
              <a:buChar char="•"/>
            </a:pPr>
            <a:r>
              <a:rPr lang="ar-SA" sz="1800" dirty="0"/>
              <a:t>وصف كائن البيانات يتضمن كائن البيانات وجميع خصائصه.</a:t>
            </a:r>
            <a:endParaRPr lang="ar-SA" sz="1200" dirty="0"/>
          </a:p>
          <a:p>
            <a:pPr marL="285750" lvl="1" indent="-285750" algn="r" rtl="1">
              <a:buFont typeface="Arial" pitchFamily="34" charset="0"/>
              <a:buChar char="•"/>
            </a:pPr>
            <a:r>
              <a:rPr lang="ar-SA" sz="1800" dirty="0"/>
              <a:t>كائن البيانات بتغليف البيانات فقط</a:t>
            </a:r>
            <a:r>
              <a:rPr lang="ar-SA" sz="1200" dirty="0"/>
              <a:t> </a:t>
            </a:r>
            <a:r>
              <a:rPr lang="ar-SA" sz="1800" dirty="0"/>
              <a:t>-</a:t>
            </a:r>
            <a:r>
              <a:rPr lang="ar-SA" sz="1200" dirty="0"/>
              <a:t> </a:t>
            </a:r>
            <a:r>
              <a:rPr lang="ar-SA" sz="1800" dirty="0"/>
              <a:t>ليس هناك إشارة داخل كائن بيانات إلى العمليات التي تعمل على البيانات.</a:t>
            </a:r>
            <a:endParaRPr lang="ar-SA" sz="1200" dirty="0"/>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Shape 558"/>
          <p:cNvSpPr txBox="1"/>
          <p:nvPr/>
        </p:nvSpPr>
        <p:spPr>
          <a:xfrm>
            <a:off x="1219200" y="6248400"/>
            <a:ext cx="54863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000" b="0" i="0" u="none" strike="noStrike" cap="none" baseline="0">
                <a:solidFill>
                  <a:schemeClr val="dk1"/>
                </a:solidFill>
                <a:latin typeface="Helvetica Neue"/>
                <a:ea typeface="Helvetica Neue"/>
                <a:cs typeface="Helvetica Neue"/>
                <a:sym typeface="Helvetica Neue"/>
              </a:rPr>
              <a:t>These slides are designed to accompany </a:t>
            </a:r>
            <a:r>
              <a:rPr lang="en-US" sz="1000" b="0" i="1" u="none" strike="noStrike" cap="none" baseline="0">
                <a:solidFill>
                  <a:schemeClr val="dk1"/>
                </a:solidFill>
                <a:latin typeface="Helvetica Neue"/>
                <a:ea typeface="Helvetica Neue"/>
                <a:cs typeface="Helvetica Neue"/>
                <a:sym typeface="Helvetica Neue"/>
              </a:rPr>
              <a:t>Software Engineering: A Practitioner’s Approach, 8/e </a:t>
            </a:r>
            <a:r>
              <a:rPr lang="en-US" sz="1000" b="0" i="0" u="none" strike="noStrike" cap="none" baseline="0">
                <a:solidFill>
                  <a:schemeClr val="dk1"/>
                </a:solidFill>
                <a:latin typeface="Helvetica Neue"/>
                <a:ea typeface="Helvetica Neue"/>
                <a:cs typeface="Helvetica Neue"/>
                <a:sym typeface="Helvetica Neue"/>
              </a:rPr>
              <a:t>(McGraw-Hill, 2014). Slides copyright 2014 by Roger Pressman.</a:t>
            </a:r>
          </a:p>
        </p:txBody>
      </p:sp>
      <p:sp>
        <p:nvSpPr>
          <p:cNvPr id="559" name="Shape 559"/>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32</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560" name="Shape 560"/>
          <p:cNvSpPr txBox="1">
            <a:spLocks noGrp="1"/>
          </p:cNvSpPr>
          <p:nvPr>
            <p:ph type="title"/>
          </p:nvPr>
        </p:nvSpPr>
        <p:spPr>
          <a:xfrm>
            <a:off x="179512" y="404664"/>
            <a:ext cx="8177336" cy="658812"/>
          </a:xfrm>
          <a:prstGeom prst="rect">
            <a:avLst/>
          </a:prstGeom>
          <a:noFill/>
          <a:ln>
            <a:noFill/>
          </a:ln>
        </p:spPr>
        <p:txBody>
          <a:bodyPr lIns="90475" tIns="44450" rIns="90475" bIns="44450" anchor="ctr"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dirty="0" smtClean="0">
                <a:solidFill>
                  <a:schemeClr val="dk2"/>
                </a:solidFill>
                <a:latin typeface="Helvetica Neue"/>
                <a:ea typeface="Helvetica Neue"/>
                <a:cs typeface="Helvetica Neue"/>
                <a:sym typeface="Helvetica Neue"/>
              </a:rPr>
              <a:t>Data Objects and </a:t>
            </a:r>
            <a:r>
              <a:rPr lang="en-US" sz="4000" b="0" i="0" u="none" strike="noStrike" cap="none" baseline="0" dirty="0">
                <a:solidFill>
                  <a:schemeClr val="dk2"/>
                </a:solidFill>
                <a:latin typeface="Helvetica Neue"/>
                <a:ea typeface="Helvetica Neue"/>
                <a:cs typeface="Helvetica Neue"/>
                <a:sym typeface="Helvetica Neue"/>
              </a:rPr>
              <a:t>Attributes</a:t>
            </a:r>
          </a:p>
        </p:txBody>
      </p:sp>
      <p:sp>
        <p:nvSpPr>
          <p:cNvPr id="561" name="Shape 561"/>
          <p:cNvSpPr txBox="1"/>
          <p:nvPr/>
        </p:nvSpPr>
        <p:spPr>
          <a:xfrm>
            <a:off x="251520" y="1124744"/>
            <a:ext cx="8712968" cy="1184275"/>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dk1"/>
              </a:buClr>
              <a:buSzPct val="25000"/>
              <a:buFont typeface="Quattrocento"/>
              <a:buNone/>
            </a:pPr>
            <a:r>
              <a:rPr lang="en-US" sz="2400" b="0" i="0" u="none" strike="noStrike" cap="none" baseline="0" dirty="0">
                <a:solidFill>
                  <a:schemeClr val="dk1"/>
                </a:solidFill>
                <a:latin typeface="Quattrocento"/>
                <a:ea typeface="Quattrocento"/>
                <a:cs typeface="Quattrocento"/>
                <a:sym typeface="Quattrocento"/>
              </a:rPr>
              <a:t>A data object contains a set of attributes that act as an aspect, quality, characteristic, or descriptor of the object</a:t>
            </a:r>
          </a:p>
        </p:txBody>
      </p:sp>
      <p:sp>
        <p:nvSpPr>
          <p:cNvPr id="562" name="Shape 562"/>
          <p:cNvSpPr txBox="1"/>
          <p:nvPr/>
        </p:nvSpPr>
        <p:spPr>
          <a:xfrm>
            <a:off x="3148011" y="3306762"/>
            <a:ext cx="2984500" cy="2332036"/>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563" name="Shape 563"/>
          <p:cNvSpPr txBox="1"/>
          <p:nvPr/>
        </p:nvSpPr>
        <p:spPr>
          <a:xfrm>
            <a:off x="3241675" y="3376612"/>
            <a:ext cx="2890836" cy="2192336"/>
          </a:xfrm>
          <a:prstGeom prst="rect">
            <a:avLst/>
          </a:prstGeom>
          <a:noFill/>
          <a:ln>
            <a:noFill/>
          </a:ln>
        </p:spPr>
        <p:txBody>
          <a:bodyPr lIns="90475" tIns="44450" rIns="90475" bIns="44450" anchor="t" anchorCtr="0">
            <a:noAutofit/>
          </a:bodyPr>
          <a:lstStyle/>
          <a:p>
            <a:pPr marL="0" marR="0" lvl="0" indent="0" algn="l" rtl="0">
              <a:lnSpc>
                <a:spcPct val="100000"/>
              </a:lnSpc>
              <a:spcBef>
                <a:spcPts val="0"/>
              </a:spcBef>
              <a:spcAft>
                <a:spcPts val="0"/>
              </a:spcAft>
              <a:buClr>
                <a:schemeClr val="folHlink"/>
              </a:buClr>
              <a:buSzPct val="25000"/>
              <a:buFont typeface="Arial"/>
              <a:buNone/>
            </a:pPr>
            <a:r>
              <a:rPr lang="en-US" sz="2400" b="1" i="0" u="none" strike="noStrike" cap="none" baseline="0" dirty="0">
                <a:solidFill>
                  <a:schemeClr val="folHlink"/>
                </a:solidFill>
                <a:latin typeface="Arial"/>
                <a:ea typeface="Arial"/>
                <a:cs typeface="Arial"/>
                <a:sym typeface="Arial"/>
              </a:rPr>
              <a:t>object: automobile</a:t>
            </a:r>
          </a:p>
          <a:p>
            <a:pPr marL="0" marR="0" lvl="0" indent="0" algn="l" rtl="0">
              <a:lnSpc>
                <a:spcPct val="100000"/>
              </a:lnSpc>
              <a:spcBef>
                <a:spcPts val="0"/>
              </a:spcBef>
              <a:spcAft>
                <a:spcPts val="0"/>
              </a:spcAft>
              <a:buClr>
                <a:schemeClr val="folHlink"/>
              </a:buClr>
              <a:buSzPct val="25000"/>
              <a:buFont typeface="Arial"/>
              <a:buNone/>
            </a:pPr>
            <a:r>
              <a:rPr lang="en-US" sz="2400" b="1" i="0" u="none" strike="noStrike" cap="none" baseline="0" dirty="0">
                <a:solidFill>
                  <a:schemeClr val="folHlink"/>
                </a:solidFill>
                <a:latin typeface="Arial"/>
                <a:ea typeface="Arial"/>
                <a:cs typeface="Arial"/>
                <a:sym typeface="Arial"/>
              </a:rPr>
              <a:t>attributes:</a:t>
            </a:r>
          </a:p>
          <a:p>
            <a:pPr marL="0" marR="0" lvl="0" indent="0" algn="l" rtl="0">
              <a:lnSpc>
                <a:spcPct val="75000"/>
              </a:lnSpc>
              <a:spcBef>
                <a:spcPts val="0"/>
              </a:spcBef>
              <a:spcAft>
                <a:spcPts val="0"/>
              </a:spcAft>
              <a:buClr>
                <a:schemeClr val="folHlink"/>
              </a:buClr>
              <a:buSzPct val="25000"/>
              <a:buFont typeface="Arial"/>
              <a:buNone/>
            </a:pPr>
            <a:r>
              <a:rPr lang="en-US" sz="2400" b="1" i="0" u="none" strike="noStrike" cap="none" baseline="0" dirty="0">
                <a:solidFill>
                  <a:schemeClr val="folHlink"/>
                </a:solidFill>
                <a:latin typeface="Arial"/>
                <a:ea typeface="Arial"/>
                <a:cs typeface="Arial"/>
                <a:sym typeface="Arial"/>
              </a:rPr>
              <a:t>   make</a:t>
            </a:r>
          </a:p>
          <a:p>
            <a:pPr marL="0" marR="0" lvl="0" indent="0" algn="l" rtl="0">
              <a:lnSpc>
                <a:spcPct val="75000"/>
              </a:lnSpc>
              <a:spcBef>
                <a:spcPts val="0"/>
              </a:spcBef>
              <a:spcAft>
                <a:spcPts val="0"/>
              </a:spcAft>
              <a:buClr>
                <a:schemeClr val="folHlink"/>
              </a:buClr>
              <a:buSzPct val="25000"/>
              <a:buFont typeface="Arial"/>
              <a:buNone/>
            </a:pPr>
            <a:r>
              <a:rPr lang="en-US" sz="2400" b="1" i="0" u="none" strike="noStrike" cap="none" baseline="0" dirty="0">
                <a:solidFill>
                  <a:schemeClr val="folHlink"/>
                </a:solidFill>
                <a:latin typeface="Arial"/>
                <a:ea typeface="Arial"/>
                <a:cs typeface="Arial"/>
                <a:sym typeface="Arial"/>
              </a:rPr>
              <a:t>   model</a:t>
            </a:r>
          </a:p>
          <a:p>
            <a:pPr marL="0" marR="0" lvl="0" indent="0" algn="l" rtl="0">
              <a:lnSpc>
                <a:spcPct val="75000"/>
              </a:lnSpc>
              <a:spcBef>
                <a:spcPts val="0"/>
              </a:spcBef>
              <a:spcAft>
                <a:spcPts val="0"/>
              </a:spcAft>
              <a:buClr>
                <a:schemeClr val="folHlink"/>
              </a:buClr>
              <a:buSzPct val="25000"/>
              <a:buFont typeface="Arial"/>
              <a:buNone/>
            </a:pPr>
            <a:r>
              <a:rPr lang="en-US" sz="2400" b="1" i="0" u="none" strike="noStrike" cap="none" baseline="0" dirty="0">
                <a:solidFill>
                  <a:schemeClr val="folHlink"/>
                </a:solidFill>
                <a:latin typeface="Arial"/>
                <a:ea typeface="Arial"/>
                <a:cs typeface="Arial"/>
                <a:sym typeface="Arial"/>
              </a:rPr>
              <a:t>   body type</a:t>
            </a:r>
          </a:p>
          <a:p>
            <a:pPr marL="0" marR="0" lvl="0" indent="0" algn="l" rtl="0">
              <a:lnSpc>
                <a:spcPct val="75000"/>
              </a:lnSpc>
              <a:spcBef>
                <a:spcPts val="0"/>
              </a:spcBef>
              <a:spcAft>
                <a:spcPts val="0"/>
              </a:spcAft>
              <a:buClr>
                <a:schemeClr val="folHlink"/>
              </a:buClr>
              <a:buSzPct val="25000"/>
              <a:buFont typeface="Arial"/>
              <a:buNone/>
            </a:pPr>
            <a:r>
              <a:rPr lang="en-US" sz="2400" b="1" i="0" u="none" strike="noStrike" cap="none" baseline="0" dirty="0">
                <a:solidFill>
                  <a:schemeClr val="folHlink"/>
                </a:solidFill>
                <a:latin typeface="Arial"/>
                <a:ea typeface="Arial"/>
                <a:cs typeface="Arial"/>
                <a:sym typeface="Arial"/>
              </a:rPr>
              <a:t>   price</a:t>
            </a:r>
          </a:p>
          <a:p>
            <a:pPr marL="0" marR="0" lvl="0" indent="0" algn="l" rtl="0">
              <a:lnSpc>
                <a:spcPct val="75000"/>
              </a:lnSpc>
              <a:spcBef>
                <a:spcPts val="0"/>
              </a:spcBef>
              <a:spcAft>
                <a:spcPts val="0"/>
              </a:spcAft>
              <a:buClr>
                <a:schemeClr val="folHlink"/>
              </a:buClr>
              <a:buSzPct val="25000"/>
              <a:buFont typeface="Arial"/>
              <a:buNone/>
            </a:pPr>
            <a:r>
              <a:rPr lang="en-US" sz="2400" b="1" i="0" u="none" strike="noStrike" cap="none" baseline="0" dirty="0">
                <a:solidFill>
                  <a:schemeClr val="folHlink"/>
                </a:solidFill>
                <a:latin typeface="Arial"/>
                <a:ea typeface="Arial"/>
                <a:cs typeface="Arial"/>
                <a:sym typeface="Arial"/>
              </a:rPr>
              <a:t>   options code</a:t>
            </a:r>
          </a:p>
        </p:txBody>
      </p:sp>
      <p:cxnSp>
        <p:nvCxnSpPr>
          <p:cNvPr id="564" name="Shape 564"/>
          <p:cNvCxnSpPr/>
          <p:nvPr/>
        </p:nvCxnSpPr>
        <p:spPr>
          <a:xfrm>
            <a:off x="3160711" y="3751262"/>
            <a:ext cx="2959100" cy="0"/>
          </a:xfrm>
          <a:prstGeom prst="straightConnector1">
            <a:avLst/>
          </a:prstGeom>
          <a:noFill/>
          <a:ln w="25400" cap="flat" cmpd="sng">
            <a:solidFill>
              <a:schemeClr val="dk1"/>
            </a:solidFill>
            <a:prstDash val="solid"/>
            <a:miter/>
            <a:headEnd type="none" w="med" len="med"/>
            <a:tailEnd type="none" w="med" len="med"/>
          </a:ln>
        </p:spPr>
      </p:cxnSp>
      <p:sp>
        <p:nvSpPr>
          <p:cNvPr id="3" name="مستطيل 2"/>
          <p:cNvSpPr/>
          <p:nvPr/>
        </p:nvSpPr>
        <p:spPr>
          <a:xfrm>
            <a:off x="273922" y="2253227"/>
            <a:ext cx="4572000" cy="2246769"/>
          </a:xfrm>
          <a:prstGeom prst="rect">
            <a:avLst/>
          </a:prstGeom>
        </p:spPr>
        <p:txBody>
          <a:bodyPr>
            <a:spAutoFit/>
          </a:bodyPr>
          <a:lstStyle/>
          <a:p>
            <a:pPr rtl="1"/>
            <a:r>
              <a:rPr lang="ar-SA" dirty="0"/>
              <a:t>كائنات البيانات والصفات</a:t>
            </a:r>
          </a:p>
          <a:p>
            <a:pPr rtl="1"/>
            <a:r>
              <a:rPr lang="ar-SA" dirty="0"/>
              <a:t>يحتوي كائن بيانات مجموعة من الصفات التي تكون بمثابة جانبا، والجودة، مميزة، أو واصف من وجوه</a:t>
            </a:r>
          </a:p>
          <a:p>
            <a:pPr rtl="1"/>
            <a:r>
              <a:rPr lang="ar-SA" b="1" dirty="0"/>
              <a:t>وجوه: السيارات</a:t>
            </a:r>
            <a:endParaRPr lang="ar-SA" dirty="0"/>
          </a:p>
          <a:p>
            <a:pPr rtl="1"/>
            <a:r>
              <a:rPr lang="ar-SA" b="1" dirty="0"/>
              <a:t>الصفات:</a:t>
            </a:r>
            <a:endParaRPr lang="ar-SA" dirty="0"/>
          </a:p>
          <a:p>
            <a:pPr rtl="1"/>
            <a:r>
              <a:rPr lang="ar-SA" b="1" dirty="0"/>
              <a:t>صنع</a:t>
            </a:r>
            <a:endParaRPr lang="ar-SA" dirty="0"/>
          </a:p>
          <a:p>
            <a:pPr rtl="1"/>
            <a:r>
              <a:rPr lang="ar-SA" b="1" dirty="0"/>
              <a:t>نموذج</a:t>
            </a:r>
            <a:endParaRPr lang="ar-SA" dirty="0"/>
          </a:p>
          <a:p>
            <a:pPr rtl="1"/>
            <a:r>
              <a:rPr lang="ar-SA" b="1" dirty="0"/>
              <a:t>نوع الجسم</a:t>
            </a:r>
            <a:endParaRPr lang="ar-SA" dirty="0"/>
          </a:p>
          <a:p>
            <a:pPr rtl="1"/>
            <a:r>
              <a:rPr lang="ar-SA" b="1" dirty="0"/>
              <a:t>السعر</a:t>
            </a:r>
            <a:endParaRPr lang="ar-SA" dirty="0"/>
          </a:p>
          <a:p>
            <a:pPr rtl="1"/>
            <a:r>
              <a:rPr lang="ar-SA" b="1" dirty="0"/>
              <a:t>كود خيارات</a:t>
            </a:r>
            <a:endParaRPr lang="ar-SA" dirty="0"/>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70" name="Shape 570"/>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33</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571" name="Shape 571"/>
          <p:cNvSpPr txBox="1">
            <a:spLocks noGrp="1"/>
          </p:cNvSpPr>
          <p:nvPr>
            <p:ph type="title"/>
          </p:nvPr>
        </p:nvSpPr>
        <p:spPr>
          <a:xfrm>
            <a:off x="35496" y="-315416"/>
            <a:ext cx="8229600" cy="11430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dirty="0">
                <a:solidFill>
                  <a:schemeClr val="dk2"/>
                </a:solidFill>
                <a:latin typeface="Helvetica Neue"/>
                <a:ea typeface="Helvetica Neue"/>
                <a:cs typeface="Helvetica Neue"/>
                <a:sym typeface="Helvetica Neue"/>
              </a:rPr>
              <a:t>What is a Relationship?</a:t>
            </a:r>
          </a:p>
        </p:txBody>
      </p:sp>
      <p:sp>
        <p:nvSpPr>
          <p:cNvPr id="572" name="Shape 572"/>
          <p:cNvSpPr txBox="1">
            <a:spLocks noGrp="1"/>
          </p:cNvSpPr>
          <p:nvPr>
            <p:ph idx="1"/>
          </p:nvPr>
        </p:nvSpPr>
        <p:spPr>
          <a:xfrm>
            <a:off x="251520" y="836712"/>
            <a:ext cx="90010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folHlink"/>
              </a:buClr>
              <a:buSzPct val="75000"/>
              <a:buFont typeface="Noto Symbol"/>
              <a:buChar char="■"/>
            </a:pPr>
            <a:r>
              <a:rPr lang="en-US" sz="2400" b="0" i="0" u="none" strike="noStrike" cap="none" baseline="0" dirty="0">
                <a:solidFill>
                  <a:schemeClr val="dk1"/>
                </a:solidFill>
                <a:latin typeface="Arial"/>
                <a:ea typeface="Arial"/>
                <a:cs typeface="Arial"/>
                <a:sym typeface="Arial"/>
              </a:rPr>
              <a:t>Data objects are connected to one another in different ways.</a:t>
            </a:r>
          </a:p>
          <a:p>
            <a:pPr marL="742950" marR="0" lvl="1" indent="-285750" algn="l" rtl="0">
              <a:lnSpc>
                <a:spcPct val="90000"/>
              </a:lnSpc>
              <a:spcBef>
                <a:spcPts val="400"/>
              </a:spcBef>
              <a:spcAft>
                <a:spcPts val="0"/>
              </a:spcAft>
              <a:buClr>
                <a:schemeClr val="folHlink"/>
              </a:buClr>
              <a:buSzPct val="70000"/>
              <a:buFont typeface="Noto Symbol"/>
              <a:buChar char="■"/>
            </a:pPr>
            <a:r>
              <a:rPr lang="en-US" sz="2000" b="0" i="0" u="none" strike="noStrike" cap="none" baseline="0" dirty="0">
                <a:solidFill>
                  <a:schemeClr val="dk1"/>
                </a:solidFill>
                <a:latin typeface="Arial"/>
                <a:ea typeface="Arial"/>
                <a:cs typeface="Arial"/>
                <a:sym typeface="Arial"/>
              </a:rPr>
              <a:t>A connection is established between </a:t>
            </a:r>
            <a:r>
              <a:rPr lang="en-US" sz="2000" b="1" i="0" u="none" strike="noStrike" cap="none" baseline="0" dirty="0">
                <a:solidFill>
                  <a:schemeClr val="folHlink"/>
                </a:solidFill>
                <a:latin typeface="Arial"/>
                <a:ea typeface="Arial"/>
                <a:cs typeface="Arial"/>
                <a:sym typeface="Arial"/>
              </a:rPr>
              <a:t>person</a:t>
            </a:r>
            <a:r>
              <a:rPr lang="en-US" sz="2000" b="0" i="0" u="none" strike="noStrike" cap="none" baseline="0" dirty="0">
                <a:solidFill>
                  <a:schemeClr val="dk1"/>
                </a:solidFill>
                <a:latin typeface="Arial"/>
                <a:ea typeface="Arial"/>
                <a:cs typeface="Arial"/>
                <a:sym typeface="Arial"/>
              </a:rPr>
              <a:t> and</a:t>
            </a:r>
            <a:r>
              <a:rPr lang="en-US" sz="2000" b="1" i="0" u="none" strike="noStrike" cap="none" baseline="0" dirty="0">
                <a:solidFill>
                  <a:schemeClr val="dk1"/>
                </a:solidFill>
                <a:latin typeface="Arial"/>
                <a:ea typeface="Arial"/>
                <a:cs typeface="Arial"/>
                <a:sym typeface="Arial"/>
              </a:rPr>
              <a:t> </a:t>
            </a:r>
            <a:r>
              <a:rPr lang="en-US" sz="2000" b="1" i="0" u="none" strike="noStrike" cap="none" baseline="0" dirty="0">
                <a:solidFill>
                  <a:schemeClr val="folHlink"/>
                </a:solidFill>
                <a:latin typeface="Arial"/>
                <a:ea typeface="Arial"/>
                <a:cs typeface="Arial"/>
                <a:sym typeface="Arial"/>
              </a:rPr>
              <a:t>car</a:t>
            </a:r>
            <a:r>
              <a:rPr lang="en-US" sz="2000" b="0" i="0" u="none" strike="noStrike" cap="none" baseline="0" dirty="0">
                <a:solidFill>
                  <a:schemeClr val="dk1"/>
                </a:solidFill>
                <a:latin typeface="Arial"/>
                <a:ea typeface="Arial"/>
                <a:cs typeface="Arial"/>
                <a:sym typeface="Arial"/>
              </a:rPr>
              <a:t> because the two objects are related.</a:t>
            </a:r>
          </a:p>
          <a:p>
            <a:pPr marL="1143000" marR="0" lvl="2" indent="-228600" algn="l" rtl="0">
              <a:lnSpc>
                <a:spcPct val="90000"/>
              </a:lnSpc>
              <a:spcBef>
                <a:spcPts val="300"/>
              </a:spcBef>
              <a:spcAft>
                <a:spcPts val="0"/>
              </a:spcAft>
              <a:buClr>
                <a:schemeClr val="dk2"/>
              </a:buClr>
              <a:buSzPct val="100000"/>
              <a:buFont typeface="Arial"/>
              <a:buChar char="•"/>
            </a:pPr>
            <a:r>
              <a:rPr lang="en-US" sz="1800" b="0" i="0" u="none" strike="noStrike" cap="none" baseline="0" dirty="0">
                <a:solidFill>
                  <a:schemeClr val="dk1"/>
                </a:solidFill>
                <a:latin typeface="Arial"/>
                <a:ea typeface="Arial"/>
                <a:cs typeface="Arial"/>
                <a:sym typeface="Arial"/>
              </a:rPr>
              <a:t>A person </a:t>
            </a:r>
            <a:r>
              <a:rPr lang="en-US" sz="1800" b="0" i="1" u="none" strike="noStrike" cap="none" baseline="0" dirty="0">
                <a:solidFill>
                  <a:schemeClr val="dk1"/>
                </a:solidFill>
                <a:latin typeface="Arial"/>
                <a:ea typeface="Arial"/>
                <a:cs typeface="Arial"/>
                <a:sym typeface="Arial"/>
              </a:rPr>
              <a:t>owns</a:t>
            </a:r>
            <a:r>
              <a:rPr lang="en-US" sz="1800" b="0" i="0" u="none" strike="noStrike" cap="none" baseline="0" dirty="0">
                <a:solidFill>
                  <a:schemeClr val="dk1"/>
                </a:solidFill>
                <a:latin typeface="Arial"/>
                <a:ea typeface="Arial"/>
                <a:cs typeface="Arial"/>
                <a:sym typeface="Arial"/>
              </a:rPr>
              <a:t> a car</a:t>
            </a:r>
          </a:p>
          <a:p>
            <a:pPr marL="1143000" marR="0" lvl="2" indent="-228600" algn="l" rtl="0">
              <a:lnSpc>
                <a:spcPct val="90000"/>
              </a:lnSpc>
              <a:spcBef>
                <a:spcPts val="600"/>
              </a:spcBef>
              <a:spcAft>
                <a:spcPts val="0"/>
              </a:spcAft>
              <a:buClr>
                <a:schemeClr val="dk2"/>
              </a:buClr>
              <a:buSzPct val="100000"/>
              <a:buFont typeface="Arial"/>
              <a:buChar char="•"/>
            </a:pPr>
            <a:r>
              <a:rPr lang="en-US" sz="1800" b="0" i="0" u="none" strike="noStrike" cap="none" baseline="0" dirty="0">
                <a:solidFill>
                  <a:schemeClr val="dk1"/>
                </a:solidFill>
                <a:latin typeface="Arial"/>
                <a:ea typeface="Arial"/>
                <a:cs typeface="Arial"/>
                <a:sym typeface="Arial"/>
              </a:rPr>
              <a:t>A person </a:t>
            </a:r>
            <a:r>
              <a:rPr lang="en-US" sz="1800" b="0" i="1" u="none" strike="noStrike" cap="none" baseline="0" dirty="0">
                <a:solidFill>
                  <a:schemeClr val="dk1"/>
                </a:solidFill>
                <a:latin typeface="Arial"/>
                <a:ea typeface="Arial"/>
                <a:cs typeface="Arial"/>
                <a:sym typeface="Arial"/>
              </a:rPr>
              <a:t>is insured</a:t>
            </a:r>
            <a:r>
              <a:rPr lang="en-US" sz="1800" b="0" i="0" u="none" strike="noStrike" cap="none" baseline="0" dirty="0">
                <a:solidFill>
                  <a:schemeClr val="dk1"/>
                </a:solidFill>
                <a:latin typeface="Arial"/>
                <a:ea typeface="Arial"/>
                <a:cs typeface="Arial"/>
                <a:sym typeface="Arial"/>
              </a:rPr>
              <a:t> </a:t>
            </a:r>
            <a:r>
              <a:rPr lang="en-US" sz="1800" b="0" i="1" u="none" strike="noStrike" cap="none" baseline="0" dirty="0">
                <a:solidFill>
                  <a:schemeClr val="dk1"/>
                </a:solidFill>
                <a:latin typeface="Arial"/>
                <a:ea typeface="Arial"/>
                <a:cs typeface="Arial"/>
                <a:sym typeface="Arial"/>
              </a:rPr>
              <a:t>to drive</a:t>
            </a:r>
            <a:r>
              <a:rPr lang="en-US" sz="1800" b="0" i="0" u="none" strike="noStrike" cap="none" baseline="0" dirty="0">
                <a:solidFill>
                  <a:schemeClr val="dk1"/>
                </a:solidFill>
                <a:latin typeface="Arial"/>
                <a:ea typeface="Arial"/>
                <a:cs typeface="Arial"/>
                <a:sym typeface="Arial"/>
              </a:rPr>
              <a:t> a car </a:t>
            </a:r>
          </a:p>
          <a:p>
            <a:pPr marL="342900" marR="0" lvl="0" indent="-342900" algn="l" rtl="0">
              <a:lnSpc>
                <a:spcPct val="90000"/>
              </a:lnSpc>
              <a:spcBef>
                <a:spcPts val="600"/>
              </a:spcBef>
              <a:spcAft>
                <a:spcPts val="0"/>
              </a:spcAft>
              <a:buClr>
                <a:schemeClr val="folHlink"/>
              </a:buClr>
              <a:buSzPct val="75000"/>
              <a:buFont typeface="Noto Symbol"/>
              <a:buChar char="■"/>
            </a:pPr>
            <a:r>
              <a:rPr lang="en-US" sz="2400" b="0" i="0" u="none" strike="noStrike" cap="none" baseline="0" dirty="0">
                <a:solidFill>
                  <a:schemeClr val="dk1"/>
                </a:solidFill>
                <a:latin typeface="Arial"/>
                <a:ea typeface="Arial"/>
                <a:cs typeface="Arial"/>
                <a:sym typeface="Arial"/>
              </a:rPr>
              <a:t>The relationships </a:t>
            </a:r>
            <a:r>
              <a:rPr lang="en-US" sz="2400" b="0" i="1" u="none" strike="noStrike" cap="none" baseline="0" dirty="0">
                <a:solidFill>
                  <a:schemeClr val="folHlink"/>
                </a:solidFill>
                <a:latin typeface="Arial"/>
                <a:ea typeface="Arial"/>
                <a:cs typeface="Arial"/>
                <a:sym typeface="Arial"/>
              </a:rPr>
              <a:t>owns</a:t>
            </a:r>
            <a:r>
              <a:rPr lang="en-US" sz="2400" b="0" i="0" u="none" strike="noStrike" cap="none" baseline="0" dirty="0">
                <a:solidFill>
                  <a:schemeClr val="dk1"/>
                </a:solidFill>
                <a:latin typeface="Arial"/>
                <a:ea typeface="Arial"/>
                <a:cs typeface="Arial"/>
                <a:sym typeface="Arial"/>
              </a:rPr>
              <a:t> and</a:t>
            </a:r>
            <a:r>
              <a:rPr lang="en-US" sz="2400" b="0" i="1" u="none" strike="noStrike" cap="none" baseline="0" dirty="0">
                <a:solidFill>
                  <a:schemeClr val="dk1"/>
                </a:solidFill>
                <a:latin typeface="Arial"/>
                <a:ea typeface="Arial"/>
                <a:cs typeface="Arial"/>
                <a:sym typeface="Arial"/>
              </a:rPr>
              <a:t> </a:t>
            </a:r>
            <a:r>
              <a:rPr lang="en-US" sz="2400" b="0" i="1" u="none" strike="noStrike" cap="none" baseline="0" dirty="0">
                <a:solidFill>
                  <a:schemeClr val="folHlink"/>
                </a:solidFill>
                <a:latin typeface="Arial"/>
                <a:ea typeface="Arial"/>
                <a:cs typeface="Arial"/>
                <a:sym typeface="Arial"/>
              </a:rPr>
              <a:t>insured to drive</a:t>
            </a:r>
            <a:r>
              <a:rPr lang="en-US" sz="2400" b="0" i="0" u="none" strike="noStrike" cap="none" baseline="0" dirty="0">
                <a:solidFill>
                  <a:schemeClr val="folHlink"/>
                </a:solidFill>
                <a:latin typeface="Arial"/>
                <a:ea typeface="Arial"/>
                <a:cs typeface="Arial"/>
                <a:sym typeface="Arial"/>
              </a:rPr>
              <a:t> </a:t>
            </a:r>
            <a:r>
              <a:rPr lang="en-US" sz="2400" b="0" i="0" u="none" strike="noStrike" cap="none" baseline="0" dirty="0">
                <a:solidFill>
                  <a:schemeClr val="dk1"/>
                </a:solidFill>
                <a:latin typeface="Arial"/>
                <a:ea typeface="Arial"/>
                <a:cs typeface="Arial"/>
                <a:sym typeface="Arial"/>
              </a:rPr>
              <a:t>define the relevant connections between </a:t>
            </a:r>
            <a:r>
              <a:rPr lang="en-US" sz="2400" b="1" i="0" u="none" strike="noStrike" cap="none" baseline="0" dirty="0">
                <a:solidFill>
                  <a:schemeClr val="folHlink"/>
                </a:solidFill>
                <a:latin typeface="Arial"/>
                <a:ea typeface="Arial"/>
                <a:cs typeface="Arial"/>
                <a:sym typeface="Arial"/>
              </a:rPr>
              <a:t>person</a:t>
            </a:r>
            <a:r>
              <a:rPr lang="en-US" sz="2400" b="0" i="0" u="none" strike="noStrike" cap="none" baseline="0" dirty="0">
                <a:solidFill>
                  <a:schemeClr val="dk1"/>
                </a:solidFill>
                <a:latin typeface="Arial"/>
                <a:ea typeface="Arial"/>
                <a:cs typeface="Arial"/>
                <a:sym typeface="Arial"/>
              </a:rPr>
              <a:t> and </a:t>
            </a:r>
            <a:r>
              <a:rPr lang="en-US" sz="2400" b="1" i="0" u="none" strike="noStrike" cap="none" baseline="0" dirty="0">
                <a:solidFill>
                  <a:schemeClr val="folHlink"/>
                </a:solidFill>
                <a:latin typeface="Arial"/>
                <a:ea typeface="Arial"/>
                <a:cs typeface="Arial"/>
                <a:sym typeface="Arial"/>
              </a:rPr>
              <a:t>car</a:t>
            </a:r>
            <a:r>
              <a:rPr lang="en-US" sz="2400" b="1" i="0" u="none" strike="noStrike" cap="none" baseline="0" dirty="0">
                <a:solidFill>
                  <a:schemeClr val="dk1"/>
                </a:solidFill>
                <a:latin typeface="Arial"/>
                <a:ea typeface="Arial"/>
                <a:cs typeface="Arial"/>
                <a:sym typeface="Arial"/>
              </a:rPr>
              <a:t>.</a:t>
            </a:r>
          </a:p>
          <a:p>
            <a:pPr marL="342900" marR="0" lvl="0" indent="-342900" algn="l" rtl="0">
              <a:lnSpc>
                <a:spcPct val="90000"/>
              </a:lnSpc>
              <a:spcBef>
                <a:spcPts val="600"/>
              </a:spcBef>
              <a:spcAft>
                <a:spcPts val="0"/>
              </a:spcAft>
              <a:buClr>
                <a:schemeClr val="folHlink"/>
              </a:buClr>
              <a:buSzPct val="75000"/>
              <a:buFont typeface="Noto Symbol"/>
              <a:buChar char="■"/>
            </a:pPr>
            <a:r>
              <a:rPr lang="en-US" sz="2400" b="0" i="0" u="none" strike="noStrike" cap="none" baseline="0" dirty="0">
                <a:solidFill>
                  <a:schemeClr val="dk1"/>
                </a:solidFill>
                <a:latin typeface="Arial"/>
                <a:ea typeface="Arial"/>
                <a:cs typeface="Arial"/>
                <a:sym typeface="Arial"/>
              </a:rPr>
              <a:t>Several instances of a relationship can exist</a:t>
            </a:r>
          </a:p>
          <a:p>
            <a:pPr marL="342900" marR="0" lvl="0" indent="-342900" algn="l" rtl="0">
              <a:lnSpc>
                <a:spcPct val="90000"/>
              </a:lnSpc>
              <a:spcBef>
                <a:spcPts val="480"/>
              </a:spcBef>
              <a:spcAft>
                <a:spcPts val="0"/>
              </a:spcAft>
              <a:buClr>
                <a:schemeClr val="folHlink"/>
              </a:buClr>
              <a:buSzPct val="75000"/>
              <a:buFont typeface="Noto Symbol"/>
              <a:buChar char="■"/>
            </a:pPr>
            <a:r>
              <a:rPr lang="en-US" sz="2400" b="0" i="0" u="none" strike="noStrike" cap="none" baseline="0" dirty="0">
                <a:solidFill>
                  <a:schemeClr val="dk1"/>
                </a:solidFill>
                <a:latin typeface="Arial"/>
                <a:ea typeface="Arial"/>
                <a:cs typeface="Arial"/>
                <a:sym typeface="Arial"/>
              </a:rPr>
              <a:t>Objects can be related in many different ways</a:t>
            </a:r>
          </a:p>
        </p:txBody>
      </p:sp>
      <p:sp>
        <p:nvSpPr>
          <p:cNvPr id="2" name="مستطيل 1"/>
          <p:cNvSpPr/>
          <p:nvPr/>
        </p:nvSpPr>
        <p:spPr>
          <a:xfrm>
            <a:off x="683568" y="4444663"/>
            <a:ext cx="8028384" cy="2308324"/>
          </a:xfrm>
          <a:prstGeom prst="rect">
            <a:avLst/>
          </a:prstGeom>
        </p:spPr>
        <p:txBody>
          <a:bodyPr wrap="square">
            <a:spAutoFit/>
          </a:bodyPr>
          <a:lstStyle/>
          <a:p>
            <a:pPr algn="r" rtl="1"/>
            <a:r>
              <a:rPr lang="ar-SA" sz="1800" dirty="0"/>
              <a:t>ما هي علاقة؟</a:t>
            </a:r>
            <a:endParaRPr lang="ar-SA" sz="1000" dirty="0"/>
          </a:p>
          <a:p>
            <a:pPr lvl="1" algn="r" rtl="1"/>
            <a:r>
              <a:rPr lang="ar-SA" sz="1800" dirty="0"/>
              <a:t>ترتبط كائنات البيانات مع بعضها البعض بطرق مختلفة.</a:t>
            </a:r>
            <a:endParaRPr lang="ar-SA" sz="1100" dirty="0"/>
          </a:p>
          <a:p>
            <a:pPr lvl="2" algn="r" rtl="1"/>
            <a:r>
              <a:rPr lang="ar-SA" sz="1800" dirty="0"/>
              <a:t>يتم إنشاء اتصال بين</a:t>
            </a:r>
            <a:r>
              <a:rPr lang="ar-SA" sz="1200" dirty="0"/>
              <a:t> </a:t>
            </a:r>
            <a:r>
              <a:rPr lang="ar-SA" sz="1800" b="1" dirty="0"/>
              <a:t>شخص</a:t>
            </a:r>
            <a:r>
              <a:rPr lang="ar-SA" sz="1200" dirty="0"/>
              <a:t> </a:t>
            </a:r>
            <a:r>
              <a:rPr lang="ar-SA" sz="1800" dirty="0"/>
              <a:t>و</a:t>
            </a:r>
            <a:r>
              <a:rPr lang="ar-SA" sz="1800" b="1" dirty="0"/>
              <a:t>سيارة</a:t>
            </a:r>
            <a:r>
              <a:rPr lang="ar-SA" sz="1200" dirty="0"/>
              <a:t> </a:t>
            </a:r>
            <a:r>
              <a:rPr lang="ar-SA" sz="1800" dirty="0"/>
              <a:t>بسبب ترتبط الكائنين.</a:t>
            </a:r>
            <a:endParaRPr lang="ar-SA" sz="1200" dirty="0"/>
          </a:p>
          <a:p>
            <a:pPr lvl="3" algn="r" rtl="1"/>
            <a:r>
              <a:rPr lang="en-US" sz="1800" dirty="0"/>
              <a:t>a </a:t>
            </a:r>
            <a:r>
              <a:rPr lang="ar-SA" sz="1800" i="1" dirty="0"/>
              <a:t>شخص</a:t>
            </a:r>
            <a:r>
              <a:rPr lang="ar-SA" sz="1800" dirty="0"/>
              <a:t> يملك</a:t>
            </a:r>
            <a:r>
              <a:rPr lang="ar-SA" dirty="0"/>
              <a:t> </a:t>
            </a:r>
            <a:r>
              <a:rPr lang="ar-SA" sz="1800" dirty="0"/>
              <a:t>سيارة</a:t>
            </a:r>
            <a:endParaRPr lang="ar-SA" dirty="0"/>
          </a:p>
          <a:p>
            <a:pPr lvl="3" algn="r" rtl="1"/>
            <a:r>
              <a:rPr lang="ar-SA" sz="1800" i="1" dirty="0"/>
              <a:t>هو المؤمن</a:t>
            </a:r>
            <a:r>
              <a:rPr lang="ar-SA" dirty="0"/>
              <a:t> </a:t>
            </a:r>
            <a:r>
              <a:rPr lang="ar-SA" sz="1800" dirty="0"/>
              <a:t>ألف شخص</a:t>
            </a:r>
            <a:r>
              <a:rPr lang="ar-SA" dirty="0"/>
              <a:t> </a:t>
            </a:r>
            <a:r>
              <a:rPr lang="ar-SA" sz="1800" dirty="0" err="1"/>
              <a:t>قيادة</a:t>
            </a:r>
            <a:r>
              <a:rPr lang="ar-SA" sz="1800" i="1" dirty="0" err="1"/>
              <a:t>السيارة</a:t>
            </a:r>
            <a:endParaRPr lang="ar-SA" dirty="0"/>
          </a:p>
          <a:p>
            <a:pPr lvl="1" algn="r" rtl="1"/>
            <a:r>
              <a:rPr lang="ar-SA" sz="1800" dirty="0"/>
              <a:t>العلاقات</a:t>
            </a:r>
            <a:r>
              <a:rPr lang="ar-SA" sz="1100" dirty="0"/>
              <a:t> </a:t>
            </a:r>
            <a:r>
              <a:rPr lang="ar-SA" sz="1800" i="1" dirty="0"/>
              <a:t>تمتلك</a:t>
            </a:r>
            <a:r>
              <a:rPr lang="ar-SA" sz="1100" dirty="0"/>
              <a:t> </a:t>
            </a:r>
            <a:r>
              <a:rPr lang="ar-SA" sz="1800" dirty="0"/>
              <a:t>و</a:t>
            </a:r>
            <a:r>
              <a:rPr lang="ar-SA" sz="1100" dirty="0"/>
              <a:t> </a:t>
            </a:r>
            <a:r>
              <a:rPr lang="ar-SA" sz="1800" i="1" dirty="0"/>
              <a:t>المؤمن </a:t>
            </a:r>
            <a:r>
              <a:rPr lang="ar-SA" sz="1800" i="1" dirty="0" err="1"/>
              <a:t>لدفع</a:t>
            </a:r>
            <a:r>
              <a:rPr lang="ar-SA" sz="1800" dirty="0" err="1"/>
              <a:t>تعريف</a:t>
            </a:r>
            <a:r>
              <a:rPr lang="ar-SA" sz="1800" dirty="0"/>
              <a:t> الاتصالات ذات الصلة بين</a:t>
            </a:r>
            <a:r>
              <a:rPr lang="ar-SA" sz="1100" dirty="0"/>
              <a:t> </a:t>
            </a:r>
            <a:r>
              <a:rPr lang="ar-SA" sz="1800" b="1" dirty="0"/>
              <a:t>الشخص والسيارة.</a:t>
            </a:r>
            <a:endParaRPr lang="ar-SA" sz="1100" dirty="0"/>
          </a:p>
          <a:p>
            <a:pPr lvl="1" algn="r" rtl="1"/>
            <a:r>
              <a:rPr lang="ar-SA" sz="1800" dirty="0"/>
              <a:t>يمكن أن عدة حالات من علاقة موجودة</a:t>
            </a:r>
            <a:endParaRPr lang="ar-SA" sz="1100" dirty="0"/>
          </a:p>
          <a:p>
            <a:pPr lvl="1" algn="r" rtl="1"/>
            <a:r>
              <a:rPr lang="ar-SA" sz="1800" dirty="0"/>
              <a:t>أشياء يمكن أن تكون ذات صلة في العديد من الطرق المختلفة</a:t>
            </a:r>
            <a:endParaRPr lang="ar-SA" sz="1100" dirty="0"/>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Shape 577"/>
          <p:cNvSpPr txBox="1"/>
          <p:nvPr/>
        </p:nvSpPr>
        <p:spPr>
          <a:xfrm>
            <a:off x="1219200" y="6248400"/>
            <a:ext cx="54863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000" b="0" i="0" u="none" strike="noStrike" cap="none" baseline="0">
                <a:solidFill>
                  <a:schemeClr val="dk1"/>
                </a:solidFill>
                <a:latin typeface="Helvetica Neue"/>
                <a:ea typeface="Helvetica Neue"/>
                <a:cs typeface="Helvetica Neue"/>
                <a:sym typeface="Helvetica Neue"/>
              </a:rPr>
              <a:t>These slides are designed to accompany </a:t>
            </a:r>
            <a:r>
              <a:rPr lang="en-US" sz="1000" b="0" i="1" u="none" strike="noStrike" cap="none" baseline="0">
                <a:solidFill>
                  <a:schemeClr val="dk1"/>
                </a:solidFill>
                <a:latin typeface="Helvetica Neue"/>
                <a:ea typeface="Helvetica Neue"/>
                <a:cs typeface="Helvetica Neue"/>
                <a:sym typeface="Helvetica Neue"/>
              </a:rPr>
              <a:t>Software Engineering: A Practitioner’s Approach, 8/e </a:t>
            </a:r>
            <a:r>
              <a:rPr lang="en-US" sz="1000" b="0" i="0" u="none" strike="noStrike" cap="none" baseline="0">
                <a:solidFill>
                  <a:schemeClr val="dk1"/>
                </a:solidFill>
                <a:latin typeface="Helvetica Neue"/>
                <a:ea typeface="Helvetica Neue"/>
                <a:cs typeface="Helvetica Neue"/>
                <a:sym typeface="Helvetica Neue"/>
              </a:rPr>
              <a:t>(McGraw-Hill, 2014) Slides copyright 2014 by Roger Pressman. </a:t>
            </a:r>
          </a:p>
        </p:txBody>
      </p:sp>
      <p:sp>
        <p:nvSpPr>
          <p:cNvPr id="578" name="Shape 578"/>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34</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579" name="Shape 579"/>
          <p:cNvSpPr txBox="1">
            <a:spLocks noGrp="1"/>
          </p:cNvSpPr>
          <p:nvPr>
            <p:ph type="title"/>
          </p:nvPr>
        </p:nvSpPr>
        <p:spPr>
          <a:xfrm>
            <a:off x="242665" y="332656"/>
            <a:ext cx="6705599" cy="63341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dirty="0">
                <a:solidFill>
                  <a:schemeClr val="dk2"/>
                </a:solidFill>
                <a:latin typeface="Helvetica Neue"/>
                <a:ea typeface="Helvetica Neue"/>
                <a:cs typeface="Helvetica Neue"/>
                <a:sym typeface="Helvetica Neue"/>
              </a:rPr>
              <a:t>Architectural Elements</a:t>
            </a:r>
          </a:p>
        </p:txBody>
      </p:sp>
      <p:sp>
        <p:nvSpPr>
          <p:cNvPr id="580" name="Shape 580"/>
          <p:cNvSpPr txBox="1">
            <a:spLocks noGrp="1"/>
          </p:cNvSpPr>
          <p:nvPr>
            <p:ph idx="1"/>
          </p:nvPr>
        </p:nvSpPr>
        <p:spPr>
          <a:xfrm>
            <a:off x="179512" y="980728"/>
            <a:ext cx="8784976"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75000"/>
              <a:buFont typeface="Noto Symbol"/>
              <a:buChar char="■"/>
            </a:pPr>
            <a:r>
              <a:rPr lang="en-US" sz="2400" b="0" i="0" u="none" strike="noStrike" cap="none" baseline="0" dirty="0">
                <a:solidFill>
                  <a:schemeClr val="dk1"/>
                </a:solidFill>
                <a:latin typeface="Quattrocento"/>
                <a:ea typeface="Quattrocento"/>
                <a:cs typeface="Quattrocento"/>
                <a:sym typeface="Quattrocento"/>
              </a:rPr>
              <a:t>The architectural model [Sha96] is derived from three sources: </a:t>
            </a:r>
          </a:p>
          <a:p>
            <a:pPr marL="742950" marR="0" lvl="1" indent="-285750" algn="l" rtl="0">
              <a:lnSpc>
                <a:spcPct val="100000"/>
              </a:lnSpc>
              <a:spcBef>
                <a:spcPts val="600"/>
              </a:spcBef>
              <a:spcAft>
                <a:spcPts val="0"/>
              </a:spcAft>
              <a:buClr>
                <a:schemeClr val="folHlink"/>
              </a:buClr>
              <a:buSzPct val="70000"/>
              <a:buFont typeface="Noto Symbol"/>
              <a:buChar char="■"/>
            </a:pPr>
            <a:r>
              <a:rPr lang="en-US" sz="2000" b="0" i="0" u="none" strike="noStrike" cap="none" baseline="0" dirty="0">
                <a:solidFill>
                  <a:schemeClr val="folHlink"/>
                </a:solidFill>
                <a:latin typeface="Quattrocento"/>
                <a:ea typeface="Quattrocento"/>
                <a:cs typeface="Quattrocento"/>
                <a:sym typeface="Quattrocento"/>
              </a:rPr>
              <a:t>information about the application domain</a:t>
            </a:r>
            <a:r>
              <a:rPr lang="en-US" sz="2000" b="0" i="0" u="none" strike="noStrike" cap="none" baseline="0" dirty="0">
                <a:solidFill>
                  <a:schemeClr val="dk1"/>
                </a:solidFill>
                <a:latin typeface="Quattrocento"/>
                <a:ea typeface="Quattrocento"/>
                <a:cs typeface="Quattrocento"/>
                <a:sym typeface="Quattrocento"/>
              </a:rPr>
              <a:t> for the software to be built; </a:t>
            </a:r>
          </a:p>
          <a:p>
            <a:pPr marL="742950" marR="0" lvl="1" indent="-285750" algn="l" rtl="0">
              <a:lnSpc>
                <a:spcPct val="100000"/>
              </a:lnSpc>
              <a:spcBef>
                <a:spcPts val="600"/>
              </a:spcBef>
              <a:spcAft>
                <a:spcPts val="0"/>
              </a:spcAft>
              <a:buClr>
                <a:schemeClr val="folHlink"/>
              </a:buClr>
              <a:buSzPct val="70000"/>
              <a:buFont typeface="Noto Symbol"/>
              <a:buChar char="■"/>
            </a:pPr>
            <a:r>
              <a:rPr lang="en-US" sz="2000" b="0" i="0" u="none" strike="noStrike" cap="none" baseline="0" dirty="0">
                <a:solidFill>
                  <a:schemeClr val="folHlink"/>
                </a:solidFill>
                <a:latin typeface="Quattrocento"/>
                <a:ea typeface="Quattrocento"/>
                <a:cs typeface="Quattrocento"/>
                <a:sym typeface="Quattrocento"/>
              </a:rPr>
              <a:t>specific requirements model elements </a:t>
            </a:r>
            <a:r>
              <a:rPr lang="en-US" sz="2000" b="0" i="0" u="none" strike="noStrike" cap="none" baseline="0" dirty="0">
                <a:solidFill>
                  <a:schemeClr val="dk1"/>
                </a:solidFill>
                <a:latin typeface="Quattrocento"/>
                <a:ea typeface="Quattrocento"/>
                <a:cs typeface="Quattrocento"/>
                <a:sym typeface="Quattrocento"/>
              </a:rPr>
              <a:t>such as data flow diagrams or analysis classes, their relationships and collaborations for the problem at hand, and </a:t>
            </a:r>
          </a:p>
          <a:p>
            <a:pPr marL="742950" marR="0" lvl="1" indent="-285750" algn="l" rtl="0">
              <a:lnSpc>
                <a:spcPct val="100000"/>
              </a:lnSpc>
              <a:spcBef>
                <a:spcPts val="600"/>
              </a:spcBef>
              <a:spcAft>
                <a:spcPts val="0"/>
              </a:spcAft>
              <a:buClr>
                <a:schemeClr val="folHlink"/>
              </a:buClr>
              <a:buSzPct val="70000"/>
              <a:buFont typeface="Noto Symbol"/>
              <a:buChar char="■"/>
            </a:pPr>
            <a:r>
              <a:rPr lang="en-US" sz="2000" b="0" i="0" u="none" strike="noStrike" cap="none" baseline="0" dirty="0">
                <a:solidFill>
                  <a:schemeClr val="folHlink"/>
                </a:solidFill>
                <a:latin typeface="Quattrocento"/>
                <a:ea typeface="Quattrocento"/>
                <a:cs typeface="Quattrocento"/>
                <a:sym typeface="Quattrocento"/>
              </a:rPr>
              <a:t>the availability of architectural patterns </a:t>
            </a:r>
            <a:r>
              <a:rPr lang="en-US" sz="2000" b="0" i="0" u="none" strike="noStrike" cap="none" baseline="0" dirty="0">
                <a:solidFill>
                  <a:schemeClr val="dk1"/>
                </a:solidFill>
                <a:latin typeface="Quattrocento"/>
                <a:ea typeface="Quattrocento"/>
                <a:cs typeface="Quattrocento"/>
                <a:sym typeface="Quattrocento"/>
              </a:rPr>
              <a:t>(Chapter 16) </a:t>
            </a:r>
            <a:r>
              <a:rPr lang="en-US" sz="2000" b="0" i="0" u="none" strike="noStrike" cap="none" baseline="0" dirty="0">
                <a:solidFill>
                  <a:schemeClr val="folHlink"/>
                </a:solidFill>
                <a:latin typeface="Quattrocento"/>
                <a:ea typeface="Quattrocento"/>
                <a:cs typeface="Quattrocento"/>
                <a:sym typeface="Quattrocento"/>
              </a:rPr>
              <a:t>and styles</a:t>
            </a:r>
            <a:r>
              <a:rPr lang="en-US" sz="2000" b="0" i="0" u="none" strike="noStrike" cap="none" baseline="0" dirty="0">
                <a:solidFill>
                  <a:schemeClr val="dk1"/>
                </a:solidFill>
                <a:latin typeface="Quattrocento"/>
                <a:ea typeface="Quattrocento"/>
                <a:cs typeface="Quattrocento"/>
                <a:sym typeface="Quattrocento"/>
              </a:rPr>
              <a:t> (Chapter 13). </a:t>
            </a:r>
          </a:p>
        </p:txBody>
      </p:sp>
      <p:sp>
        <p:nvSpPr>
          <p:cNvPr id="2" name="مستطيل 1"/>
          <p:cNvSpPr/>
          <p:nvPr/>
        </p:nvSpPr>
        <p:spPr>
          <a:xfrm>
            <a:off x="467544" y="4365104"/>
            <a:ext cx="8244408" cy="1754326"/>
          </a:xfrm>
          <a:prstGeom prst="rect">
            <a:avLst/>
          </a:prstGeom>
        </p:spPr>
        <p:txBody>
          <a:bodyPr wrap="square">
            <a:spAutoFit/>
          </a:bodyPr>
          <a:lstStyle/>
          <a:p>
            <a:pPr marL="285750" indent="-285750" algn="r" rtl="1">
              <a:buFont typeface="Arial" pitchFamily="34" charset="0"/>
              <a:buChar char="•"/>
            </a:pPr>
            <a:r>
              <a:rPr lang="ar-SA" sz="1800" dirty="0"/>
              <a:t>عناصر معمارية</a:t>
            </a:r>
            <a:endParaRPr lang="ar-SA" sz="1000" dirty="0"/>
          </a:p>
          <a:p>
            <a:pPr marL="285750" lvl="1" indent="-285750" algn="r" rtl="1">
              <a:buFont typeface="Arial" pitchFamily="34" charset="0"/>
              <a:buChar char="•"/>
            </a:pPr>
            <a:r>
              <a:rPr lang="ar-SA" sz="1800" dirty="0"/>
              <a:t>ويستمد هذا النموذج المعماري [</a:t>
            </a:r>
            <a:r>
              <a:rPr lang="en-US" sz="1800" dirty="0"/>
              <a:t>sha96] </a:t>
            </a:r>
            <a:r>
              <a:rPr lang="ar-SA" sz="1800" dirty="0"/>
              <a:t>من ثلاثة مصادر هي:</a:t>
            </a:r>
            <a:endParaRPr lang="ar-SA" sz="1100" dirty="0"/>
          </a:p>
          <a:p>
            <a:pPr marL="285750" lvl="2" indent="-285750" algn="r" rtl="1">
              <a:buFont typeface="Arial" pitchFamily="34" charset="0"/>
              <a:buChar char="•"/>
            </a:pPr>
            <a:r>
              <a:rPr lang="ar-SA" sz="1800" dirty="0"/>
              <a:t>معلومات عن مجال </a:t>
            </a:r>
            <a:r>
              <a:rPr lang="ar-SA" sz="1800" dirty="0" smtClean="0"/>
              <a:t>التطبيق للبرنامج </a:t>
            </a:r>
            <a:r>
              <a:rPr lang="ar-SA" sz="1800" dirty="0"/>
              <a:t>سيتم بناؤها.</a:t>
            </a:r>
            <a:endParaRPr lang="ar-SA" sz="1200" dirty="0"/>
          </a:p>
          <a:p>
            <a:pPr marL="285750" lvl="2" indent="-285750" algn="r" rtl="1">
              <a:buFont typeface="Arial" pitchFamily="34" charset="0"/>
              <a:buChar char="•"/>
            </a:pPr>
            <a:r>
              <a:rPr lang="ar-SA" sz="1800" dirty="0"/>
              <a:t>عناصر متطلبات موديل معين</a:t>
            </a:r>
            <a:r>
              <a:rPr lang="ar-SA" sz="1200" dirty="0"/>
              <a:t> </a:t>
            </a:r>
            <a:r>
              <a:rPr lang="ar-SA" sz="1800" dirty="0"/>
              <a:t>مثل مخططات تدفق البيانات أو فئات التحليل وعلاقاتها والتعاون لهذه المشكلة في متناول اليد، و</a:t>
            </a:r>
            <a:endParaRPr lang="ar-SA" sz="1200" dirty="0"/>
          </a:p>
          <a:p>
            <a:pPr marL="285750" lvl="2" indent="-285750" algn="r" rtl="1">
              <a:buFont typeface="Arial" pitchFamily="34" charset="0"/>
              <a:buChar char="•"/>
            </a:pPr>
            <a:r>
              <a:rPr lang="ar-SA" sz="1800" dirty="0"/>
              <a:t>توافر أنماط المعمارية (الفصل16)</a:t>
            </a:r>
            <a:r>
              <a:rPr lang="ar-SA" sz="1200" dirty="0"/>
              <a:t> </a:t>
            </a:r>
            <a:r>
              <a:rPr lang="ar-SA" sz="1800" dirty="0"/>
              <a:t>وأساليب</a:t>
            </a:r>
            <a:r>
              <a:rPr lang="ar-SA" sz="1200" dirty="0"/>
              <a:t> </a:t>
            </a:r>
            <a:r>
              <a:rPr lang="ar-SA" sz="1800" dirty="0"/>
              <a:t>(الفصل 13).</a:t>
            </a:r>
            <a:endParaRPr lang="ar-SA" sz="1200" dirty="0"/>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Shape 586"/>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35</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587" name="Shape 587"/>
          <p:cNvSpPr txBox="1">
            <a:spLocks noGrp="1"/>
          </p:cNvSpPr>
          <p:nvPr>
            <p:ph type="title"/>
          </p:nvPr>
        </p:nvSpPr>
        <p:spPr>
          <a:xfrm>
            <a:off x="251520" y="188640"/>
            <a:ext cx="6705599" cy="63341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dirty="0">
                <a:solidFill>
                  <a:schemeClr val="dk2"/>
                </a:solidFill>
                <a:latin typeface="Helvetica Neue"/>
                <a:ea typeface="Helvetica Neue"/>
                <a:cs typeface="Helvetica Neue"/>
                <a:sym typeface="Helvetica Neue"/>
              </a:rPr>
              <a:t>Interface Elements</a:t>
            </a:r>
          </a:p>
        </p:txBody>
      </p:sp>
      <p:sp>
        <p:nvSpPr>
          <p:cNvPr id="588" name="Shape 588"/>
          <p:cNvSpPr txBox="1">
            <a:spLocks noGrp="1"/>
          </p:cNvSpPr>
          <p:nvPr>
            <p:ph idx="1"/>
          </p:nvPr>
        </p:nvSpPr>
        <p:spPr>
          <a:xfrm>
            <a:off x="179512" y="980728"/>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75000"/>
              <a:buFont typeface="Noto Symbol"/>
              <a:buChar char="■"/>
            </a:pPr>
            <a:r>
              <a:rPr lang="en-US" sz="2400" b="0" i="0" u="none" strike="noStrike" cap="none" baseline="0" dirty="0">
                <a:solidFill>
                  <a:schemeClr val="dk1"/>
                </a:solidFill>
                <a:latin typeface="Helvetica Neue"/>
                <a:ea typeface="Helvetica Neue"/>
                <a:cs typeface="Helvetica Neue"/>
                <a:sym typeface="Helvetica Neue"/>
              </a:rPr>
              <a:t>Interface is a set of operations that describes the externally observable behavior of a class and provides access to its public operations</a:t>
            </a:r>
          </a:p>
          <a:p>
            <a:pPr marL="342900" marR="0" lvl="0" indent="-342900" algn="l" rtl="0">
              <a:lnSpc>
                <a:spcPct val="100000"/>
              </a:lnSpc>
              <a:spcBef>
                <a:spcPts val="480"/>
              </a:spcBef>
              <a:spcAft>
                <a:spcPts val="0"/>
              </a:spcAft>
              <a:buClr>
                <a:schemeClr val="folHlink"/>
              </a:buClr>
              <a:buSzPct val="75000"/>
              <a:buFont typeface="Noto Symbol"/>
              <a:buChar char="■"/>
            </a:pPr>
            <a:r>
              <a:rPr lang="en-US" sz="2400" b="0" i="0" u="none" strike="noStrike" cap="none" baseline="0" dirty="0">
                <a:solidFill>
                  <a:schemeClr val="dk1"/>
                </a:solidFill>
                <a:latin typeface="Helvetica Neue"/>
                <a:ea typeface="Helvetica Neue"/>
                <a:cs typeface="Helvetica Neue"/>
                <a:sym typeface="Helvetica Neue"/>
              </a:rPr>
              <a:t>Important elements</a:t>
            </a:r>
          </a:p>
          <a:p>
            <a:pPr marL="742950" marR="0" lvl="1" indent="-285750" algn="l" rtl="0">
              <a:lnSpc>
                <a:spcPct val="100000"/>
              </a:lnSpc>
              <a:spcBef>
                <a:spcPts val="400"/>
              </a:spcBef>
              <a:spcAft>
                <a:spcPts val="0"/>
              </a:spcAft>
              <a:buClr>
                <a:schemeClr val="folHlink"/>
              </a:buClr>
              <a:buSzPct val="70000"/>
              <a:buFont typeface="Noto Symbol"/>
              <a:buChar char="■"/>
            </a:pPr>
            <a:r>
              <a:rPr lang="en-US" sz="2000" b="0" i="0" u="none" strike="noStrike" cap="none" baseline="0" dirty="0">
                <a:solidFill>
                  <a:schemeClr val="dk1"/>
                </a:solidFill>
                <a:latin typeface="Helvetica Neue"/>
                <a:ea typeface="Helvetica Neue"/>
                <a:cs typeface="Helvetica Neue"/>
                <a:sym typeface="Helvetica Neue"/>
              </a:rPr>
              <a:t>User interface (UI)</a:t>
            </a:r>
          </a:p>
          <a:p>
            <a:pPr marL="742950" marR="0" lvl="1" indent="-285750" algn="l" rtl="0">
              <a:lnSpc>
                <a:spcPct val="100000"/>
              </a:lnSpc>
              <a:spcBef>
                <a:spcPts val="400"/>
              </a:spcBef>
              <a:spcAft>
                <a:spcPts val="0"/>
              </a:spcAft>
              <a:buClr>
                <a:schemeClr val="folHlink"/>
              </a:buClr>
              <a:buSzPct val="70000"/>
              <a:buFont typeface="Noto Symbol"/>
              <a:buChar char="■"/>
            </a:pPr>
            <a:r>
              <a:rPr lang="en-US" sz="2000" b="0" i="0" u="none" strike="noStrike" cap="none" baseline="0" dirty="0">
                <a:solidFill>
                  <a:schemeClr val="dk1"/>
                </a:solidFill>
                <a:latin typeface="Helvetica Neue"/>
                <a:ea typeface="Helvetica Neue"/>
                <a:cs typeface="Helvetica Neue"/>
                <a:sym typeface="Helvetica Neue"/>
              </a:rPr>
              <a:t>External interfaces to other systems</a:t>
            </a:r>
          </a:p>
          <a:p>
            <a:pPr marL="742950" marR="0" lvl="1" indent="-285750" algn="l" rtl="0">
              <a:lnSpc>
                <a:spcPct val="100000"/>
              </a:lnSpc>
              <a:spcBef>
                <a:spcPts val="400"/>
              </a:spcBef>
              <a:spcAft>
                <a:spcPts val="0"/>
              </a:spcAft>
              <a:buClr>
                <a:schemeClr val="folHlink"/>
              </a:buClr>
              <a:buSzPct val="70000"/>
              <a:buFont typeface="Noto Symbol"/>
              <a:buChar char="■"/>
            </a:pPr>
            <a:r>
              <a:rPr lang="en-US" sz="2000" b="0" i="0" u="none" strike="noStrike" cap="none" baseline="0" dirty="0">
                <a:solidFill>
                  <a:schemeClr val="dk1"/>
                </a:solidFill>
                <a:latin typeface="Helvetica Neue"/>
                <a:ea typeface="Helvetica Neue"/>
                <a:cs typeface="Helvetica Neue"/>
                <a:sym typeface="Helvetica Neue"/>
              </a:rPr>
              <a:t>Internal interfaces between various design components</a:t>
            </a:r>
          </a:p>
          <a:p>
            <a:pPr marL="342900" marR="0" lvl="0" indent="-342900" algn="l" rtl="0">
              <a:lnSpc>
                <a:spcPct val="100000"/>
              </a:lnSpc>
              <a:spcBef>
                <a:spcPts val="480"/>
              </a:spcBef>
              <a:spcAft>
                <a:spcPts val="0"/>
              </a:spcAft>
              <a:buClr>
                <a:schemeClr val="folHlink"/>
              </a:buClr>
              <a:buSzPct val="75000"/>
              <a:buFont typeface="Noto Symbol"/>
              <a:buChar char="■"/>
            </a:pPr>
            <a:r>
              <a:rPr lang="en-US" sz="2400" b="0" i="0" u="none" strike="noStrike" cap="none" baseline="0" dirty="0">
                <a:solidFill>
                  <a:schemeClr val="dk1"/>
                </a:solidFill>
                <a:latin typeface="Helvetica Neue"/>
                <a:ea typeface="Helvetica Neue"/>
                <a:cs typeface="Helvetica Neue"/>
                <a:sym typeface="Helvetica Neue"/>
              </a:rPr>
              <a:t>Modeled using UML communication diagrams (called collaboration diagrams in UML 1.x)</a:t>
            </a:r>
          </a:p>
        </p:txBody>
      </p:sp>
      <p:sp>
        <p:nvSpPr>
          <p:cNvPr id="2" name="مستطيل 1"/>
          <p:cNvSpPr/>
          <p:nvPr/>
        </p:nvSpPr>
        <p:spPr>
          <a:xfrm>
            <a:off x="971600" y="4293096"/>
            <a:ext cx="7956376" cy="2308324"/>
          </a:xfrm>
          <a:prstGeom prst="rect">
            <a:avLst/>
          </a:prstGeom>
        </p:spPr>
        <p:txBody>
          <a:bodyPr wrap="square">
            <a:spAutoFit/>
          </a:bodyPr>
          <a:lstStyle/>
          <a:p>
            <a:pPr marL="285750" indent="-285750" algn="r" rtl="1">
              <a:buFont typeface="Arial" pitchFamily="34" charset="0"/>
              <a:buChar char="•"/>
            </a:pPr>
            <a:r>
              <a:rPr lang="ar-SA" sz="1800" dirty="0"/>
              <a:t>واجهة عناصر</a:t>
            </a:r>
            <a:endParaRPr lang="ar-SA" sz="1000" dirty="0"/>
          </a:p>
          <a:p>
            <a:pPr marL="285750" lvl="1" indent="-285750" algn="r" rtl="1">
              <a:buFont typeface="Arial" pitchFamily="34" charset="0"/>
              <a:buChar char="•"/>
            </a:pPr>
            <a:r>
              <a:rPr lang="ar-SA" sz="1800" dirty="0"/>
              <a:t>واجهة عبارة عن مجموعة من العمليات التي تصف السلوك يمكن ملاحظتها من الخارج من فئة ويتيح الوصول إلى العمليات العامة ل</a:t>
            </a:r>
            <a:endParaRPr lang="ar-SA" sz="1100" dirty="0"/>
          </a:p>
          <a:p>
            <a:pPr marL="285750" lvl="1" indent="-285750" algn="r" rtl="1">
              <a:buFont typeface="Arial" pitchFamily="34" charset="0"/>
              <a:buChar char="•"/>
            </a:pPr>
            <a:r>
              <a:rPr lang="ar-SA" sz="1800" dirty="0"/>
              <a:t>عناصر مهمة</a:t>
            </a:r>
            <a:endParaRPr lang="ar-SA" sz="1100" dirty="0"/>
          </a:p>
          <a:p>
            <a:pPr marL="285750" lvl="2" indent="-285750" algn="r" rtl="1">
              <a:buFont typeface="Arial" pitchFamily="34" charset="0"/>
              <a:buChar char="•"/>
            </a:pPr>
            <a:r>
              <a:rPr lang="ar-SA" sz="1800" dirty="0"/>
              <a:t>واجهة المستخدم (</a:t>
            </a:r>
            <a:r>
              <a:rPr lang="en-US" sz="1800" dirty="0" err="1"/>
              <a:t>ui</a:t>
            </a:r>
            <a:r>
              <a:rPr lang="en-US" sz="1800" dirty="0"/>
              <a:t>)</a:t>
            </a:r>
            <a:endParaRPr lang="en-US" sz="1200" dirty="0"/>
          </a:p>
          <a:p>
            <a:pPr marL="285750" lvl="2" indent="-285750" algn="r" rtl="1">
              <a:buFont typeface="Arial" pitchFamily="34" charset="0"/>
              <a:buChar char="•"/>
            </a:pPr>
            <a:r>
              <a:rPr lang="ar-SA" sz="1800" dirty="0"/>
              <a:t>واجهات خارجية مع الأنظمة الأخرى</a:t>
            </a:r>
            <a:endParaRPr lang="ar-SA" sz="1200" dirty="0"/>
          </a:p>
          <a:p>
            <a:pPr marL="285750" lvl="2" indent="-285750" algn="r" rtl="1">
              <a:buFont typeface="Arial" pitchFamily="34" charset="0"/>
              <a:buChar char="•"/>
            </a:pPr>
            <a:r>
              <a:rPr lang="ar-SA" sz="1800" dirty="0"/>
              <a:t>واجهات الداخلية بين مكونات التصميم المختلفة</a:t>
            </a:r>
            <a:endParaRPr lang="ar-SA" sz="1200" dirty="0"/>
          </a:p>
          <a:p>
            <a:pPr marL="285750" lvl="1" indent="-285750" algn="r" rtl="1">
              <a:buFont typeface="Arial" pitchFamily="34" charset="0"/>
              <a:buChar char="•"/>
            </a:pPr>
            <a:r>
              <a:rPr lang="ar-SA" sz="1800" dirty="0"/>
              <a:t>على غرار باستخدام الرسوم البيانية الاتصالات </a:t>
            </a:r>
            <a:r>
              <a:rPr lang="en-US" sz="1800" dirty="0" err="1"/>
              <a:t>uml</a:t>
            </a:r>
            <a:r>
              <a:rPr lang="en-US" sz="1800" dirty="0"/>
              <a:t> (</a:t>
            </a:r>
            <a:r>
              <a:rPr lang="ar-SA" sz="1800" dirty="0"/>
              <a:t>وتسمى المخططات التعاون في </a:t>
            </a:r>
            <a:r>
              <a:rPr lang="en-US" sz="1800" dirty="0" err="1"/>
              <a:t>uml</a:t>
            </a:r>
            <a:r>
              <a:rPr lang="en-US" sz="1800" dirty="0"/>
              <a:t> 1.x)</a:t>
            </a:r>
            <a:endParaRPr lang="en-US" sz="1100" dirty="0"/>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p:nvPr/>
        </p:nvSpPr>
        <p:spPr>
          <a:xfrm>
            <a:off x="1219200" y="6248400"/>
            <a:ext cx="54863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000" b="0" i="0" u="none" strike="noStrike" cap="none" baseline="0">
                <a:solidFill>
                  <a:schemeClr val="dk1"/>
                </a:solidFill>
                <a:latin typeface="Helvetica Neue"/>
                <a:ea typeface="Helvetica Neue"/>
                <a:cs typeface="Helvetica Neue"/>
                <a:sym typeface="Helvetica Neue"/>
              </a:rPr>
              <a:t>These slides are designed to accompany </a:t>
            </a:r>
            <a:r>
              <a:rPr lang="en-US" sz="1000" b="0" i="1" u="none" strike="noStrike" cap="none" baseline="0">
                <a:solidFill>
                  <a:schemeClr val="dk1"/>
                </a:solidFill>
                <a:latin typeface="Helvetica Neue"/>
                <a:ea typeface="Helvetica Neue"/>
                <a:cs typeface="Helvetica Neue"/>
                <a:sym typeface="Helvetica Neue"/>
              </a:rPr>
              <a:t>Software Engineering: A Practitioner’s Approach, 8/e </a:t>
            </a:r>
            <a:r>
              <a:rPr lang="en-US" sz="1000" b="0" i="0" u="none" strike="noStrike" cap="none" baseline="0">
                <a:solidFill>
                  <a:schemeClr val="dk1"/>
                </a:solidFill>
                <a:latin typeface="Helvetica Neue"/>
                <a:ea typeface="Helvetica Neue"/>
                <a:cs typeface="Helvetica Neue"/>
                <a:sym typeface="Helvetica Neue"/>
              </a:rPr>
              <a:t>(McGraw-Hill, 2014) Slides copyright 2014 by Roger Pressman. </a:t>
            </a:r>
          </a:p>
        </p:txBody>
      </p:sp>
      <p:sp>
        <p:nvSpPr>
          <p:cNvPr id="595" name="Shape 595"/>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36</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596" name="Shape 596"/>
          <p:cNvSpPr txBox="1">
            <a:spLocks noGrp="1"/>
          </p:cNvSpPr>
          <p:nvPr>
            <p:ph type="title"/>
          </p:nvPr>
        </p:nvSpPr>
        <p:spPr>
          <a:xfrm>
            <a:off x="1219200" y="1066800"/>
            <a:ext cx="5386387" cy="6857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a:solidFill>
                  <a:schemeClr val="dk2"/>
                </a:solidFill>
                <a:latin typeface="Helvetica Neue"/>
                <a:ea typeface="Helvetica Neue"/>
                <a:cs typeface="Helvetica Neue"/>
                <a:sym typeface="Helvetica Neue"/>
              </a:rPr>
              <a:t>Interface Elements</a:t>
            </a:r>
          </a:p>
        </p:txBody>
      </p:sp>
      <p:pic>
        <p:nvPicPr>
          <p:cNvPr id="597" name="Shape 597"/>
          <p:cNvPicPr preferRelativeResize="0"/>
          <p:nvPr/>
        </p:nvPicPr>
        <p:blipFill rotWithShape="1">
          <a:blip r:embed="rId3">
            <a:alphaModFix/>
          </a:blip>
          <a:srcRect/>
          <a:stretch/>
        </p:blipFill>
        <p:spPr>
          <a:xfrm>
            <a:off x="539552" y="1756944"/>
            <a:ext cx="6036243" cy="4184649"/>
          </a:xfrm>
          <a:prstGeom prst="rect">
            <a:avLst/>
          </a:prstGeom>
          <a:noFill/>
          <a:ln>
            <a:noFill/>
          </a:ln>
        </p:spPr>
      </p:pic>
      <p:sp>
        <p:nvSpPr>
          <p:cNvPr id="598" name="Shape 598"/>
          <p:cNvSpPr txBox="1"/>
          <p:nvPr/>
        </p:nvSpPr>
        <p:spPr>
          <a:xfrm>
            <a:off x="3200400" y="6019799"/>
            <a:ext cx="2666999" cy="152399"/>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2" name="مستطيل 1"/>
          <p:cNvSpPr/>
          <p:nvPr/>
        </p:nvSpPr>
        <p:spPr>
          <a:xfrm>
            <a:off x="899592" y="620688"/>
            <a:ext cx="1000595" cy="307777"/>
          </a:xfrm>
          <a:prstGeom prst="rect">
            <a:avLst/>
          </a:prstGeom>
        </p:spPr>
        <p:txBody>
          <a:bodyPr wrap="none">
            <a:spAutoFit/>
          </a:bodyPr>
          <a:lstStyle/>
          <a:p>
            <a:r>
              <a:rPr lang="ar-SA" dirty="0"/>
              <a:t>واجهة عناصر</a:t>
            </a:r>
            <a:endParaRPr lang="ar-SA" dirty="0"/>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Shape 603"/>
          <p:cNvSpPr txBox="1"/>
          <p:nvPr/>
        </p:nvSpPr>
        <p:spPr>
          <a:xfrm>
            <a:off x="1219200" y="6248400"/>
            <a:ext cx="54863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000" b="0" i="0" u="none" strike="noStrike" cap="none" baseline="0">
                <a:solidFill>
                  <a:schemeClr val="dk1"/>
                </a:solidFill>
                <a:latin typeface="Helvetica Neue"/>
                <a:ea typeface="Helvetica Neue"/>
                <a:cs typeface="Helvetica Neue"/>
                <a:sym typeface="Helvetica Neue"/>
              </a:rPr>
              <a:t>These slides are designed to accompany </a:t>
            </a:r>
            <a:r>
              <a:rPr lang="en-US" sz="1000" b="0" i="1" u="none" strike="noStrike" cap="none" baseline="0">
                <a:solidFill>
                  <a:schemeClr val="dk1"/>
                </a:solidFill>
                <a:latin typeface="Helvetica Neue"/>
                <a:ea typeface="Helvetica Neue"/>
                <a:cs typeface="Helvetica Neue"/>
                <a:sym typeface="Helvetica Neue"/>
              </a:rPr>
              <a:t>Software Engineering: A Practitioner’s Approach, 8/e </a:t>
            </a:r>
            <a:r>
              <a:rPr lang="en-US" sz="1000" b="0" i="0" u="none" strike="noStrike" cap="none" baseline="0">
                <a:solidFill>
                  <a:schemeClr val="dk1"/>
                </a:solidFill>
                <a:latin typeface="Helvetica Neue"/>
                <a:ea typeface="Helvetica Neue"/>
                <a:cs typeface="Helvetica Neue"/>
                <a:sym typeface="Helvetica Neue"/>
              </a:rPr>
              <a:t>(McGraw-Hill, 2014) Slides copyright 2014 by Roger Pressman. </a:t>
            </a:r>
          </a:p>
        </p:txBody>
      </p:sp>
      <p:sp>
        <p:nvSpPr>
          <p:cNvPr id="604" name="Shape 604"/>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37</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605" name="Shape 605"/>
          <p:cNvSpPr txBox="1">
            <a:spLocks noGrp="1"/>
          </p:cNvSpPr>
          <p:nvPr>
            <p:ph type="title"/>
          </p:nvPr>
        </p:nvSpPr>
        <p:spPr>
          <a:xfrm>
            <a:off x="1231032" y="0"/>
            <a:ext cx="6705599" cy="63341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dirty="0">
                <a:solidFill>
                  <a:schemeClr val="dk2"/>
                </a:solidFill>
                <a:latin typeface="Helvetica Neue"/>
                <a:ea typeface="Helvetica Neue"/>
                <a:cs typeface="Helvetica Neue"/>
                <a:sym typeface="Helvetica Neue"/>
              </a:rPr>
              <a:t>Component Elements</a:t>
            </a:r>
          </a:p>
        </p:txBody>
      </p:sp>
      <p:sp>
        <p:nvSpPr>
          <p:cNvPr id="606" name="Shape 606"/>
          <p:cNvSpPr txBox="1">
            <a:spLocks noGrp="1"/>
          </p:cNvSpPr>
          <p:nvPr>
            <p:ph idx="1"/>
          </p:nvPr>
        </p:nvSpPr>
        <p:spPr>
          <a:xfrm>
            <a:off x="0" y="784449"/>
            <a:ext cx="8964488"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75000"/>
              <a:buFont typeface="Noto Symbol"/>
              <a:buChar char="■"/>
            </a:pPr>
            <a:r>
              <a:rPr lang="en-US" sz="2400" b="0" i="0" u="none" strike="noStrike" cap="none" baseline="0" dirty="0">
                <a:solidFill>
                  <a:schemeClr val="dk1"/>
                </a:solidFill>
                <a:latin typeface="Helvetica Neue"/>
                <a:ea typeface="Helvetica Neue"/>
                <a:cs typeface="Helvetica Neue"/>
                <a:sym typeface="Helvetica Neue"/>
              </a:rPr>
              <a:t>Describes the internal detail of each software component</a:t>
            </a:r>
          </a:p>
          <a:p>
            <a:pPr marL="342900" marR="0" lvl="0" indent="-342900" algn="l" rtl="0">
              <a:lnSpc>
                <a:spcPct val="100000"/>
              </a:lnSpc>
              <a:spcBef>
                <a:spcPts val="480"/>
              </a:spcBef>
              <a:spcAft>
                <a:spcPts val="0"/>
              </a:spcAft>
              <a:buClr>
                <a:schemeClr val="folHlink"/>
              </a:buClr>
              <a:buSzPct val="75000"/>
              <a:buFont typeface="Noto Symbol"/>
              <a:buChar char="■"/>
            </a:pPr>
            <a:r>
              <a:rPr lang="en-US" sz="2400" b="0" i="0" u="none" strike="noStrike" cap="none" baseline="0" dirty="0">
                <a:solidFill>
                  <a:schemeClr val="dk1"/>
                </a:solidFill>
                <a:latin typeface="Helvetica Neue"/>
                <a:ea typeface="Helvetica Neue"/>
                <a:cs typeface="Helvetica Neue"/>
                <a:sym typeface="Helvetica Neue"/>
              </a:rPr>
              <a:t>Defines</a:t>
            </a:r>
          </a:p>
          <a:p>
            <a:pPr marL="742950" marR="0" lvl="1" indent="-285750" algn="l" rtl="0">
              <a:lnSpc>
                <a:spcPct val="100000"/>
              </a:lnSpc>
              <a:spcBef>
                <a:spcPts val="400"/>
              </a:spcBef>
              <a:spcAft>
                <a:spcPts val="0"/>
              </a:spcAft>
              <a:buClr>
                <a:schemeClr val="folHlink"/>
              </a:buClr>
              <a:buSzPct val="70000"/>
              <a:buFont typeface="Noto Symbol"/>
              <a:buChar char="■"/>
            </a:pPr>
            <a:r>
              <a:rPr lang="en-US" sz="2000" b="0" i="0" u="none" strike="noStrike" cap="none" baseline="0" dirty="0">
                <a:solidFill>
                  <a:schemeClr val="dk1"/>
                </a:solidFill>
                <a:latin typeface="Helvetica Neue"/>
                <a:ea typeface="Helvetica Neue"/>
                <a:cs typeface="Helvetica Neue"/>
                <a:sym typeface="Helvetica Neue"/>
              </a:rPr>
              <a:t>Data structures for all local data objects</a:t>
            </a:r>
          </a:p>
          <a:p>
            <a:pPr marL="742950" marR="0" lvl="1" indent="-285750" algn="l" rtl="0">
              <a:lnSpc>
                <a:spcPct val="100000"/>
              </a:lnSpc>
              <a:spcBef>
                <a:spcPts val="400"/>
              </a:spcBef>
              <a:spcAft>
                <a:spcPts val="0"/>
              </a:spcAft>
              <a:buClr>
                <a:schemeClr val="folHlink"/>
              </a:buClr>
              <a:buSzPct val="70000"/>
              <a:buFont typeface="Noto Symbol"/>
              <a:buChar char="■"/>
            </a:pPr>
            <a:r>
              <a:rPr lang="en-US" sz="2000" b="0" i="0" u="none" strike="noStrike" cap="none" baseline="0" dirty="0">
                <a:solidFill>
                  <a:schemeClr val="dk1"/>
                </a:solidFill>
                <a:latin typeface="Helvetica Neue"/>
                <a:ea typeface="Helvetica Neue"/>
                <a:cs typeface="Helvetica Neue"/>
                <a:sym typeface="Helvetica Neue"/>
              </a:rPr>
              <a:t>Algorithmic detail for all component processing functions</a:t>
            </a:r>
          </a:p>
          <a:p>
            <a:pPr marL="742950" marR="0" lvl="1" indent="-285750" algn="l" rtl="0">
              <a:lnSpc>
                <a:spcPct val="100000"/>
              </a:lnSpc>
              <a:spcBef>
                <a:spcPts val="400"/>
              </a:spcBef>
              <a:spcAft>
                <a:spcPts val="0"/>
              </a:spcAft>
              <a:buClr>
                <a:schemeClr val="folHlink"/>
              </a:buClr>
              <a:buSzPct val="70000"/>
              <a:buFont typeface="Noto Symbol"/>
              <a:buChar char="■"/>
            </a:pPr>
            <a:r>
              <a:rPr lang="en-US" sz="2000" b="0" i="0" u="none" strike="noStrike" cap="none" baseline="0" dirty="0">
                <a:solidFill>
                  <a:schemeClr val="dk1"/>
                </a:solidFill>
                <a:latin typeface="Helvetica Neue"/>
                <a:ea typeface="Helvetica Neue"/>
                <a:cs typeface="Helvetica Neue"/>
                <a:sym typeface="Helvetica Neue"/>
              </a:rPr>
              <a:t>Interface that allows access to all component operations</a:t>
            </a:r>
          </a:p>
          <a:p>
            <a:pPr marL="342900" marR="0" lvl="0" indent="-342900" algn="l" rtl="0">
              <a:lnSpc>
                <a:spcPct val="100000"/>
              </a:lnSpc>
              <a:spcBef>
                <a:spcPts val="480"/>
              </a:spcBef>
              <a:spcAft>
                <a:spcPts val="0"/>
              </a:spcAft>
              <a:buClr>
                <a:schemeClr val="folHlink"/>
              </a:buClr>
              <a:buSzPct val="75000"/>
              <a:buFont typeface="Noto Symbol"/>
              <a:buChar char="■"/>
            </a:pPr>
            <a:r>
              <a:rPr lang="en-US" sz="2400" b="0" i="0" u="none" strike="noStrike" cap="none" baseline="0" dirty="0">
                <a:solidFill>
                  <a:schemeClr val="dk1"/>
                </a:solidFill>
                <a:latin typeface="Helvetica Neue"/>
                <a:ea typeface="Helvetica Neue"/>
                <a:cs typeface="Helvetica Neue"/>
                <a:sym typeface="Helvetica Neue"/>
              </a:rPr>
              <a:t>Modeled using UML component diagrams, UML activity diagrams, </a:t>
            </a:r>
            <a:r>
              <a:rPr lang="en-US" sz="2400" b="0" i="0" u="none" strike="noStrike" cap="none" baseline="0" dirty="0" err="1">
                <a:solidFill>
                  <a:schemeClr val="dk1"/>
                </a:solidFill>
                <a:latin typeface="Helvetica Neue"/>
                <a:ea typeface="Helvetica Neue"/>
                <a:cs typeface="Helvetica Neue"/>
                <a:sym typeface="Helvetica Neue"/>
              </a:rPr>
              <a:t>pseudocode</a:t>
            </a:r>
            <a:r>
              <a:rPr lang="en-US" sz="2400" b="0" i="0" u="none" strike="noStrike" cap="none" baseline="0" dirty="0">
                <a:solidFill>
                  <a:schemeClr val="dk1"/>
                </a:solidFill>
                <a:latin typeface="Helvetica Neue"/>
                <a:ea typeface="Helvetica Neue"/>
                <a:cs typeface="Helvetica Neue"/>
                <a:sym typeface="Helvetica Neue"/>
              </a:rPr>
              <a:t> (PDL), and sometimes flowcharts </a:t>
            </a:r>
          </a:p>
        </p:txBody>
      </p:sp>
      <p:sp>
        <p:nvSpPr>
          <p:cNvPr id="2" name="مستطيل 1"/>
          <p:cNvSpPr/>
          <p:nvPr/>
        </p:nvSpPr>
        <p:spPr>
          <a:xfrm>
            <a:off x="539552" y="476672"/>
            <a:ext cx="1032655" cy="307777"/>
          </a:xfrm>
          <a:prstGeom prst="rect">
            <a:avLst/>
          </a:prstGeom>
        </p:spPr>
        <p:txBody>
          <a:bodyPr wrap="none">
            <a:spAutoFit/>
          </a:bodyPr>
          <a:lstStyle/>
          <a:p>
            <a:r>
              <a:rPr lang="ar-SA" dirty="0"/>
              <a:t>عناصر عنصر</a:t>
            </a:r>
            <a:endParaRPr lang="ar-SA" dirty="0"/>
          </a:p>
        </p:txBody>
      </p:sp>
      <p:sp>
        <p:nvSpPr>
          <p:cNvPr id="3" name="مستطيل 2"/>
          <p:cNvSpPr/>
          <p:nvPr/>
        </p:nvSpPr>
        <p:spPr>
          <a:xfrm>
            <a:off x="1835696" y="4149080"/>
            <a:ext cx="7155903" cy="1600438"/>
          </a:xfrm>
          <a:prstGeom prst="rect">
            <a:avLst/>
          </a:prstGeom>
        </p:spPr>
        <p:txBody>
          <a:bodyPr wrap="square">
            <a:spAutoFit/>
          </a:bodyPr>
          <a:lstStyle/>
          <a:p>
            <a:pPr marL="285750" indent="-285750" algn="r" rtl="1">
              <a:buFont typeface="Arial" pitchFamily="34" charset="0"/>
              <a:buChar char="•"/>
            </a:pPr>
            <a:r>
              <a:rPr lang="ar-SA" dirty="0"/>
              <a:t>عناصر عنصر</a:t>
            </a:r>
            <a:endParaRPr lang="ar-SA" sz="800" dirty="0"/>
          </a:p>
          <a:p>
            <a:pPr marL="285750" lvl="1" indent="-285750" algn="r" rtl="1">
              <a:buFont typeface="Arial" pitchFamily="34" charset="0"/>
              <a:buChar char="•"/>
            </a:pPr>
            <a:r>
              <a:rPr lang="ar-SA" dirty="0"/>
              <a:t>يصف بالتفصيل الداخلي لكل مكون برنامج</a:t>
            </a:r>
            <a:endParaRPr lang="ar-SA" sz="1000" dirty="0"/>
          </a:p>
          <a:p>
            <a:pPr marL="285750" lvl="1" indent="-285750" algn="r" rtl="1">
              <a:buFont typeface="Arial" pitchFamily="34" charset="0"/>
              <a:buChar char="•"/>
            </a:pPr>
            <a:r>
              <a:rPr lang="ar-SA" dirty="0"/>
              <a:t>يعرف</a:t>
            </a:r>
            <a:endParaRPr lang="ar-SA" sz="1000" dirty="0"/>
          </a:p>
          <a:p>
            <a:pPr marL="285750" lvl="2" indent="-285750" algn="r" rtl="1">
              <a:buFont typeface="Arial" pitchFamily="34" charset="0"/>
              <a:buChar char="•"/>
            </a:pPr>
            <a:r>
              <a:rPr lang="ar-SA" dirty="0"/>
              <a:t>هياكل البيانات لكافة الكائنات البيانات المحلية</a:t>
            </a:r>
            <a:endParaRPr lang="ar-SA" sz="1050" dirty="0"/>
          </a:p>
          <a:p>
            <a:pPr marL="285750" lvl="2" indent="-285750" algn="r" rtl="1">
              <a:buFont typeface="Arial" pitchFamily="34" charset="0"/>
              <a:buChar char="•"/>
            </a:pPr>
            <a:r>
              <a:rPr lang="ar-SA" dirty="0"/>
              <a:t>التفاصيل حسابي لجميع وظائف التعامل مع مكونات</a:t>
            </a:r>
            <a:endParaRPr lang="ar-SA" sz="1050" dirty="0"/>
          </a:p>
          <a:p>
            <a:pPr marL="285750" lvl="2" indent="-285750" algn="r" rtl="1">
              <a:buFont typeface="Arial" pitchFamily="34" charset="0"/>
              <a:buChar char="•"/>
            </a:pPr>
            <a:r>
              <a:rPr lang="ar-SA" dirty="0"/>
              <a:t>واجهة تسمح بالوصول إلى كافة العمليات المكونة</a:t>
            </a:r>
            <a:endParaRPr lang="ar-SA" sz="1050" dirty="0"/>
          </a:p>
          <a:p>
            <a:pPr marL="285750" lvl="1" indent="-285750" algn="r" rtl="1">
              <a:buFont typeface="Arial" pitchFamily="34" charset="0"/>
              <a:buChar char="•"/>
            </a:pPr>
            <a:r>
              <a:rPr lang="ar-SA" dirty="0"/>
              <a:t>على غرار باستخدام المخططات </a:t>
            </a:r>
            <a:r>
              <a:rPr lang="en-US" dirty="0" err="1"/>
              <a:t>uml</a:t>
            </a:r>
            <a:r>
              <a:rPr lang="en-US" dirty="0"/>
              <a:t> </a:t>
            </a:r>
            <a:r>
              <a:rPr lang="ar-SA" dirty="0"/>
              <a:t>مكون، الرسوم البيانية النشاط </a:t>
            </a:r>
            <a:r>
              <a:rPr lang="en-US" dirty="0" err="1"/>
              <a:t>uml</a:t>
            </a:r>
            <a:r>
              <a:rPr lang="en-US" dirty="0"/>
              <a:t>، </a:t>
            </a:r>
            <a:r>
              <a:rPr lang="ar-SA" dirty="0"/>
              <a:t>شبة الكود (</a:t>
            </a:r>
            <a:r>
              <a:rPr lang="en-US" dirty="0" err="1"/>
              <a:t>pdl</a:t>
            </a:r>
            <a:r>
              <a:rPr lang="en-US" dirty="0"/>
              <a:t>)، </a:t>
            </a:r>
            <a:r>
              <a:rPr lang="ar-SA" dirty="0"/>
              <a:t>وأحيانا خرائط</a:t>
            </a:r>
            <a:endParaRPr lang="ar-SA" sz="1000" dirty="0"/>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Shape 611"/>
          <p:cNvSpPr txBox="1"/>
          <p:nvPr/>
        </p:nvSpPr>
        <p:spPr>
          <a:xfrm>
            <a:off x="1219200" y="6248400"/>
            <a:ext cx="54863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000" b="0" i="0" u="none" strike="noStrike" cap="none" baseline="0">
                <a:solidFill>
                  <a:schemeClr val="dk1"/>
                </a:solidFill>
                <a:latin typeface="Helvetica Neue"/>
                <a:ea typeface="Helvetica Neue"/>
                <a:cs typeface="Helvetica Neue"/>
                <a:sym typeface="Helvetica Neue"/>
              </a:rPr>
              <a:t>These slides are designed to accompany </a:t>
            </a:r>
            <a:r>
              <a:rPr lang="en-US" sz="1000" b="0" i="1" u="none" strike="noStrike" cap="none" baseline="0">
                <a:solidFill>
                  <a:schemeClr val="dk1"/>
                </a:solidFill>
                <a:latin typeface="Helvetica Neue"/>
                <a:ea typeface="Helvetica Neue"/>
                <a:cs typeface="Helvetica Neue"/>
                <a:sym typeface="Helvetica Neue"/>
              </a:rPr>
              <a:t>Software Engineering: A Practitioner’s Approach, 8/e </a:t>
            </a:r>
            <a:r>
              <a:rPr lang="en-US" sz="1000" b="0" i="0" u="none" strike="noStrike" cap="none" baseline="0">
                <a:solidFill>
                  <a:schemeClr val="dk1"/>
                </a:solidFill>
                <a:latin typeface="Helvetica Neue"/>
                <a:ea typeface="Helvetica Neue"/>
                <a:cs typeface="Helvetica Neue"/>
                <a:sym typeface="Helvetica Neue"/>
              </a:rPr>
              <a:t>(McGraw-Hill, 2014) Slides copyright 2014 by Roger Pressman. </a:t>
            </a:r>
          </a:p>
        </p:txBody>
      </p:sp>
      <p:sp>
        <p:nvSpPr>
          <p:cNvPr id="612" name="Shape 612"/>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38</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613" name="Shape 613"/>
          <p:cNvSpPr txBox="1">
            <a:spLocks noGrp="1"/>
          </p:cNvSpPr>
          <p:nvPr>
            <p:ph type="title"/>
          </p:nvPr>
        </p:nvSpPr>
        <p:spPr>
          <a:xfrm>
            <a:off x="1143000" y="1143000"/>
            <a:ext cx="5073650" cy="63341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a:solidFill>
                  <a:schemeClr val="dk2"/>
                </a:solidFill>
                <a:latin typeface="Helvetica Neue"/>
                <a:ea typeface="Helvetica Neue"/>
                <a:cs typeface="Helvetica Neue"/>
                <a:sym typeface="Helvetica Neue"/>
              </a:rPr>
              <a:t>Component Elements</a:t>
            </a:r>
          </a:p>
        </p:txBody>
      </p:sp>
      <p:pic>
        <p:nvPicPr>
          <p:cNvPr id="614" name="Shape 614"/>
          <p:cNvPicPr preferRelativeResize="0"/>
          <p:nvPr/>
        </p:nvPicPr>
        <p:blipFill rotWithShape="1">
          <a:blip r:embed="rId3">
            <a:alphaModFix/>
          </a:blip>
          <a:srcRect/>
          <a:stretch/>
        </p:blipFill>
        <p:spPr>
          <a:xfrm>
            <a:off x="1928811" y="2595561"/>
            <a:ext cx="5283200" cy="1671637"/>
          </a:xfrm>
          <a:prstGeom prst="rect">
            <a:avLst/>
          </a:prstGeom>
          <a:noFill/>
          <a:ln>
            <a:noFill/>
          </a:ln>
        </p:spPr>
      </p:pic>
      <p:sp>
        <p:nvSpPr>
          <p:cNvPr id="2" name="مستطيل 1"/>
          <p:cNvSpPr/>
          <p:nvPr/>
        </p:nvSpPr>
        <p:spPr>
          <a:xfrm>
            <a:off x="3641339" y="1412776"/>
            <a:ext cx="4572000" cy="738664"/>
          </a:xfrm>
          <a:prstGeom prst="rect">
            <a:avLst/>
          </a:prstGeom>
        </p:spPr>
        <p:txBody>
          <a:bodyPr>
            <a:spAutoFit/>
          </a:bodyPr>
          <a:lstStyle/>
          <a:p>
            <a:pPr rtl="1"/>
            <a:r>
              <a:rPr lang="ar-SA" dirty="0"/>
              <a:t>عناصر عنصر</a:t>
            </a:r>
          </a:p>
          <a:p>
            <a:r>
              <a:rPr lang="ar-SA" dirty="0"/>
              <a:t/>
            </a:r>
            <a:br>
              <a:rPr lang="ar-SA" dirty="0"/>
            </a:br>
            <a:endParaRPr lang="ar-SA" dirty="0"/>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Shape 619"/>
          <p:cNvSpPr txBox="1"/>
          <p:nvPr/>
        </p:nvSpPr>
        <p:spPr>
          <a:xfrm>
            <a:off x="1219200" y="6248400"/>
            <a:ext cx="54863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000" b="0" i="0" u="none" strike="noStrike" cap="none" baseline="0">
                <a:solidFill>
                  <a:schemeClr val="dk1"/>
                </a:solidFill>
                <a:latin typeface="Helvetica Neue"/>
                <a:ea typeface="Helvetica Neue"/>
                <a:cs typeface="Helvetica Neue"/>
                <a:sym typeface="Helvetica Neue"/>
              </a:rPr>
              <a:t>These slides are designed to accompany </a:t>
            </a:r>
            <a:r>
              <a:rPr lang="en-US" sz="1000" b="0" i="1" u="none" strike="noStrike" cap="none" baseline="0">
                <a:solidFill>
                  <a:schemeClr val="dk1"/>
                </a:solidFill>
                <a:latin typeface="Helvetica Neue"/>
                <a:ea typeface="Helvetica Neue"/>
                <a:cs typeface="Helvetica Neue"/>
                <a:sym typeface="Helvetica Neue"/>
              </a:rPr>
              <a:t>Software Engineering: A Practitioner’s Approach, 8/e </a:t>
            </a:r>
            <a:r>
              <a:rPr lang="en-US" sz="1000" b="0" i="0" u="none" strike="noStrike" cap="none" baseline="0">
                <a:solidFill>
                  <a:schemeClr val="dk1"/>
                </a:solidFill>
                <a:latin typeface="Helvetica Neue"/>
                <a:ea typeface="Helvetica Neue"/>
                <a:cs typeface="Helvetica Neue"/>
                <a:sym typeface="Helvetica Neue"/>
              </a:rPr>
              <a:t>(McGraw-Hill, 2014) Slides copyright 2014 by Roger Pressman. </a:t>
            </a:r>
          </a:p>
        </p:txBody>
      </p:sp>
      <p:sp>
        <p:nvSpPr>
          <p:cNvPr id="620" name="Shape 620"/>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39</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621" name="Shape 621"/>
          <p:cNvSpPr txBox="1">
            <a:spLocks noGrp="1"/>
          </p:cNvSpPr>
          <p:nvPr>
            <p:ph type="title"/>
          </p:nvPr>
        </p:nvSpPr>
        <p:spPr>
          <a:xfrm>
            <a:off x="323528" y="332656"/>
            <a:ext cx="6705599" cy="63341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dirty="0">
                <a:solidFill>
                  <a:schemeClr val="dk2"/>
                </a:solidFill>
                <a:latin typeface="Helvetica Neue"/>
                <a:ea typeface="Helvetica Neue"/>
                <a:cs typeface="Helvetica Neue"/>
                <a:sym typeface="Helvetica Neue"/>
              </a:rPr>
              <a:t>Deployment Elements</a:t>
            </a:r>
          </a:p>
        </p:txBody>
      </p:sp>
      <p:sp>
        <p:nvSpPr>
          <p:cNvPr id="622" name="Shape 622"/>
          <p:cNvSpPr txBox="1">
            <a:spLocks noGrp="1"/>
          </p:cNvSpPr>
          <p:nvPr>
            <p:ph idx="1"/>
          </p:nvPr>
        </p:nvSpPr>
        <p:spPr>
          <a:xfrm>
            <a:off x="467544" y="908720"/>
            <a:ext cx="8496944"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75000"/>
              <a:buFont typeface="Noto Symbol"/>
              <a:buChar char="■"/>
            </a:pPr>
            <a:r>
              <a:rPr lang="en-US" sz="2400" b="0" i="0" u="none" strike="noStrike" cap="none" baseline="0" dirty="0">
                <a:solidFill>
                  <a:schemeClr val="dk1"/>
                </a:solidFill>
                <a:latin typeface="Helvetica Neue"/>
                <a:ea typeface="Helvetica Neue"/>
                <a:cs typeface="Helvetica Neue"/>
                <a:sym typeface="Helvetica Neue"/>
              </a:rPr>
              <a:t>Indicates how software functionality and subsystems will be allocated within the physical computing environment</a:t>
            </a:r>
          </a:p>
          <a:p>
            <a:pPr marL="342900" marR="0" lvl="0" indent="-342900" algn="l" rtl="0">
              <a:lnSpc>
                <a:spcPct val="100000"/>
              </a:lnSpc>
              <a:spcBef>
                <a:spcPts val="480"/>
              </a:spcBef>
              <a:spcAft>
                <a:spcPts val="0"/>
              </a:spcAft>
              <a:buClr>
                <a:schemeClr val="folHlink"/>
              </a:buClr>
              <a:buSzPct val="75000"/>
              <a:buFont typeface="Noto Symbol"/>
              <a:buChar char="■"/>
            </a:pPr>
            <a:r>
              <a:rPr lang="en-US" sz="2400" b="0" i="0" u="none" strike="noStrike" cap="none" baseline="0" dirty="0">
                <a:solidFill>
                  <a:schemeClr val="dk1"/>
                </a:solidFill>
                <a:latin typeface="Helvetica Neue"/>
                <a:ea typeface="Helvetica Neue"/>
                <a:cs typeface="Helvetica Neue"/>
                <a:sym typeface="Helvetica Neue"/>
              </a:rPr>
              <a:t>Modeled using UML deployment diagrams</a:t>
            </a:r>
          </a:p>
          <a:p>
            <a:pPr marL="342900" marR="0" lvl="0" indent="-342900" algn="l" rtl="0">
              <a:lnSpc>
                <a:spcPct val="100000"/>
              </a:lnSpc>
              <a:spcBef>
                <a:spcPts val="480"/>
              </a:spcBef>
              <a:spcAft>
                <a:spcPts val="0"/>
              </a:spcAft>
              <a:buClr>
                <a:schemeClr val="folHlink"/>
              </a:buClr>
              <a:buSzPct val="75000"/>
              <a:buFont typeface="Noto Symbol"/>
              <a:buChar char="■"/>
            </a:pPr>
            <a:r>
              <a:rPr lang="en-US" sz="2400" b="0" i="1" u="none" strike="noStrike" cap="none" baseline="0" dirty="0">
                <a:solidFill>
                  <a:schemeClr val="dk1"/>
                </a:solidFill>
                <a:latin typeface="Helvetica Neue"/>
                <a:ea typeface="Helvetica Neue"/>
                <a:cs typeface="Helvetica Neue"/>
                <a:sym typeface="Helvetica Neue"/>
              </a:rPr>
              <a:t>Descriptor form</a:t>
            </a:r>
            <a:r>
              <a:rPr lang="en-US" sz="2400" b="0" i="0" u="none" strike="noStrike" cap="none" baseline="0" dirty="0">
                <a:solidFill>
                  <a:schemeClr val="dk1"/>
                </a:solidFill>
                <a:latin typeface="Helvetica Neue"/>
                <a:ea typeface="Helvetica Neue"/>
                <a:cs typeface="Helvetica Neue"/>
                <a:sym typeface="Helvetica Neue"/>
              </a:rPr>
              <a:t> deployment diagrams show the computing environment but does not indicate configuration details</a:t>
            </a:r>
          </a:p>
          <a:p>
            <a:pPr marL="342900" marR="0" lvl="0" indent="-342900" algn="l" rtl="0">
              <a:lnSpc>
                <a:spcPct val="100000"/>
              </a:lnSpc>
              <a:spcBef>
                <a:spcPts val="480"/>
              </a:spcBef>
              <a:spcAft>
                <a:spcPts val="0"/>
              </a:spcAft>
              <a:buClr>
                <a:schemeClr val="folHlink"/>
              </a:buClr>
              <a:buSzPct val="75000"/>
              <a:buFont typeface="Noto Symbol"/>
              <a:buChar char="■"/>
            </a:pPr>
            <a:r>
              <a:rPr lang="en-US" sz="2400" b="0" i="1" u="none" strike="noStrike" cap="none" baseline="0" dirty="0">
                <a:solidFill>
                  <a:schemeClr val="dk1"/>
                </a:solidFill>
                <a:latin typeface="Helvetica Neue"/>
                <a:ea typeface="Helvetica Neue"/>
                <a:cs typeface="Helvetica Neue"/>
                <a:sym typeface="Helvetica Neue"/>
              </a:rPr>
              <a:t>Instance form</a:t>
            </a:r>
            <a:r>
              <a:rPr lang="en-US" sz="2400" b="0" i="0" u="none" strike="noStrike" cap="none" baseline="0" dirty="0">
                <a:solidFill>
                  <a:schemeClr val="dk1"/>
                </a:solidFill>
                <a:latin typeface="Helvetica Neue"/>
                <a:ea typeface="Helvetica Neue"/>
                <a:cs typeface="Helvetica Neue"/>
                <a:sym typeface="Helvetica Neue"/>
              </a:rPr>
              <a:t> deployment diagrams identifying specific named hardware configurations are developed during the latter stages of design</a:t>
            </a:r>
          </a:p>
        </p:txBody>
      </p:sp>
      <p:sp>
        <p:nvSpPr>
          <p:cNvPr id="2" name="مستطيل 1"/>
          <p:cNvSpPr/>
          <p:nvPr/>
        </p:nvSpPr>
        <p:spPr>
          <a:xfrm>
            <a:off x="1219200" y="4428091"/>
            <a:ext cx="7620000" cy="1754326"/>
          </a:xfrm>
          <a:prstGeom prst="rect">
            <a:avLst/>
          </a:prstGeom>
        </p:spPr>
        <p:txBody>
          <a:bodyPr wrap="square">
            <a:spAutoFit/>
          </a:bodyPr>
          <a:lstStyle/>
          <a:p>
            <a:pPr marL="285750" indent="-285750" algn="r" rtl="1">
              <a:buFont typeface="Arial" pitchFamily="34" charset="0"/>
              <a:buChar char="•"/>
            </a:pPr>
            <a:r>
              <a:rPr lang="ar-SA" sz="1800" dirty="0"/>
              <a:t>عناصر النشر</a:t>
            </a:r>
            <a:endParaRPr lang="ar-SA" sz="1000" dirty="0"/>
          </a:p>
          <a:p>
            <a:pPr marL="285750" lvl="1" indent="-285750" algn="r" rtl="1">
              <a:buFont typeface="Arial" pitchFamily="34" charset="0"/>
              <a:buChar char="•"/>
            </a:pPr>
            <a:r>
              <a:rPr lang="ar-SA" sz="1800" dirty="0"/>
              <a:t>يشير إلى مدى سيتم تخصيص وظائف برنامج والنظم الفرعية ضمن بيئة الحوسبة المادية</a:t>
            </a:r>
            <a:endParaRPr lang="ar-SA" sz="1100" dirty="0"/>
          </a:p>
          <a:p>
            <a:pPr marL="285750" lvl="1" indent="-285750" algn="r" rtl="1">
              <a:buFont typeface="Arial" pitchFamily="34" charset="0"/>
              <a:buChar char="•"/>
            </a:pPr>
            <a:r>
              <a:rPr lang="ar-SA" sz="1800" dirty="0"/>
              <a:t>على غرار باستخدام الرسوم البيانية نشر </a:t>
            </a:r>
            <a:r>
              <a:rPr lang="en-US" sz="1800" dirty="0" err="1"/>
              <a:t>uml</a:t>
            </a:r>
            <a:endParaRPr lang="en-US" sz="1100" dirty="0"/>
          </a:p>
          <a:p>
            <a:pPr marL="285750" lvl="1" indent="-285750" algn="r" rtl="1">
              <a:buFont typeface="Arial" pitchFamily="34" charset="0"/>
              <a:buChar char="•"/>
            </a:pPr>
            <a:r>
              <a:rPr lang="ar-SA" sz="1800" dirty="0"/>
              <a:t>وتشير الرسوم البيانية </a:t>
            </a:r>
            <a:r>
              <a:rPr lang="ar-SA" sz="1800" dirty="0" err="1"/>
              <a:t>نشر</a:t>
            </a:r>
            <a:r>
              <a:rPr lang="ar-SA" sz="1800" i="1" dirty="0" err="1"/>
              <a:t>النموذج</a:t>
            </a:r>
            <a:r>
              <a:rPr lang="ar-SA" sz="1800" i="1" dirty="0"/>
              <a:t> اصف</a:t>
            </a:r>
            <a:r>
              <a:rPr lang="ar-SA" sz="1100" dirty="0"/>
              <a:t> </a:t>
            </a:r>
            <a:r>
              <a:rPr lang="ar-SA" sz="1800" dirty="0"/>
              <a:t>بيئة الحوسبة ولكن لا تشير تفاصيل التكوين</a:t>
            </a:r>
            <a:endParaRPr lang="ar-SA" sz="1100" dirty="0"/>
          </a:p>
          <a:p>
            <a:pPr marL="285750" lvl="1" indent="-285750" algn="r" rtl="1">
              <a:buFont typeface="Arial" pitchFamily="34" charset="0"/>
              <a:buChar char="•"/>
            </a:pPr>
            <a:r>
              <a:rPr lang="ar-SA" sz="1800" dirty="0"/>
              <a:t>يتم تطوير مخططات </a:t>
            </a:r>
            <a:r>
              <a:rPr lang="ar-SA" sz="1800" dirty="0" err="1"/>
              <a:t>نشر</a:t>
            </a:r>
            <a:r>
              <a:rPr lang="ar-SA" sz="1800" i="1" dirty="0" err="1"/>
              <a:t>النموذج</a:t>
            </a:r>
            <a:r>
              <a:rPr lang="ar-SA" sz="1800" i="1" dirty="0"/>
              <a:t> المثال</a:t>
            </a:r>
            <a:r>
              <a:rPr lang="ar-SA" sz="1100" dirty="0"/>
              <a:t> </a:t>
            </a:r>
            <a:r>
              <a:rPr lang="ar-SA" sz="1800" dirty="0"/>
              <a:t>تحديد تكوينات الأجهزة اسمه محددة خلال المراحل الأخيرة من تصميم</a:t>
            </a:r>
            <a:endParaRPr lang="ar-SA" sz="1100" dirty="0"/>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p:nvPr/>
        </p:nvSpPr>
        <p:spPr>
          <a:xfrm>
            <a:off x="1219200" y="6248400"/>
            <a:ext cx="54863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000" b="0" i="0" u="none" strike="noStrike" cap="none" baseline="0">
                <a:solidFill>
                  <a:schemeClr val="dk1"/>
                </a:solidFill>
                <a:latin typeface="Helvetica Neue"/>
                <a:ea typeface="Helvetica Neue"/>
                <a:cs typeface="Helvetica Neue"/>
                <a:sym typeface="Helvetica Neue"/>
              </a:rPr>
              <a:t>These slides are designed to accompany </a:t>
            </a:r>
            <a:r>
              <a:rPr lang="en-US" sz="1000" b="0" i="1" u="none" strike="noStrike" cap="none" baseline="0">
                <a:solidFill>
                  <a:schemeClr val="dk1"/>
                </a:solidFill>
                <a:latin typeface="Helvetica Neue"/>
                <a:ea typeface="Helvetica Neue"/>
                <a:cs typeface="Helvetica Neue"/>
                <a:sym typeface="Helvetica Neue"/>
              </a:rPr>
              <a:t>Software Engineering: A Practitioner’s Approach, 8/e </a:t>
            </a:r>
            <a:r>
              <a:rPr lang="en-US" sz="1000" b="0" i="0" u="none" strike="noStrike" cap="none" baseline="0">
                <a:solidFill>
                  <a:schemeClr val="dk1"/>
                </a:solidFill>
                <a:latin typeface="Helvetica Neue"/>
                <a:ea typeface="Helvetica Neue"/>
                <a:cs typeface="Helvetica Neue"/>
                <a:sym typeface="Helvetica Neue"/>
              </a:rPr>
              <a:t>(McGraw-Hill, 2014) Slides copyright 2014 by Roger Pressman. </a:t>
            </a:r>
          </a:p>
        </p:txBody>
      </p:sp>
      <p:sp>
        <p:nvSpPr>
          <p:cNvPr id="156" name="Shape 156"/>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4</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157" name="Shape 157"/>
          <p:cNvSpPr txBox="1">
            <a:spLocks noGrp="1"/>
          </p:cNvSpPr>
          <p:nvPr>
            <p:ph type="title"/>
          </p:nvPr>
        </p:nvSpPr>
        <p:spPr>
          <a:xfrm>
            <a:off x="323528" y="59284"/>
            <a:ext cx="7010400" cy="63341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dirty="0">
                <a:solidFill>
                  <a:schemeClr val="dk2"/>
                </a:solidFill>
                <a:latin typeface="Helvetica Neue"/>
                <a:ea typeface="Helvetica Neue"/>
                <a:cs typeface="Helvetica Neue"/>
                <a:sym typeface="Helvetica Neue"/>
              </a:rPr>
              <a:t>Software Engineering Design</a:t>
            </a:r>
          </a:p>
        </p:txBody>
      </p:sp>
      <p:sp>
        <p:nvSpPr>
          <p:cNvPr id="158" name="Shape 158"/>
          <p:cNvSpPr txBox="1">
            <a:spLocks noGrp="1"/>
          </p:cNvSpPr>
          <p:nvPr>
            <p:ph idx="1"/>
          </p:nvPr>
        </p:nvSpPr>
        <p:spPr>
          <a:xfrm>
            <a:off x="251520" y="852373"/>
            <a:ext cx="8367463" cy="4267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75000"/>
              <a:buFont typeface="Noto Symbol"/>
              <a:buChar char="■"/>
            </a:pPr>
            <a:r>
              <a:rPr lang="en-US" sz="2400" b="0" i="0" u="none" strike="noStrike" cap="none" baseline="0" dirty="0">
                <a:solidFill>
                  <a:schemeClr val="dk1"/>
                </a:solidFill>
                <a:latin typeface="Helvetica Neue"/>
                <a:ea typeface="Helvetica Neue"/>
                <a:cs typeface="Helvetica Neue"/>
                <a:sym typeface="Helvetica Neue"/>
              </a:rPr>
              <a:t>Data/Class design – transforms analysis classes into implementation classes and data structures</a:t>
            </a:r>
          </a:p>
          <a:p>
            <a:pPr marL="342900" marR="0" lvl="0" indent="-342900" algn="l" rtl="0">
              <a:lnSpc>
                <a:spcPct val="100000"/>
              </a:lnSpc>
              <a:spcBef>
                <a:spcPts val="480"/>
              </a:spcBef>
              <a:spcAft>
                <a:spcPts val="0"/>
              </a:spcAft>
              <a:buClr>
                <a:schemeClr val="folHlink"/>
              </a:buClr>
              <a:buSzPct val="75000"/>
              <a:buFont typeface="Noto Symbol"/>
              <a:buChar char="■"/>
            </a:pPr>
            <a:r>
              <a:rPr lang="en-US" sz="2400" b="0" i="0" u="none" strike="noStrike" cap="none" baseline="0" dirty="0">
                <a:solidFill>
                  <a:schemeClr val="dk1"/>
                </a:solidFill>
                <a:latin typeface="Helvetica Neue"/>
                <a:ea typeface="Helvetica Neue"/>
                <a:cs typeface="Helvetica Neue"/>
                <a:sym typeface="Helvetica Neue"/>
              </a:rPr>
              <a:t>Architectural design – defines relationships among the major software structural elements</a:t>
            </a:r>
          </a:p>
          <a:p>
            <a:pPr marL="342900" marR="0" lvl="0" indent="-342900" algn="l" rtl="0">
              <a:lnSpc>
                <a:spcPct val="100000"/>
              </a:lnSpc>
              <a:spcBef>
                <a:spcPts val="480"/>
              </a:spcBef>
              <a:spcAft>
                <a:spcPts val="0"/>
              </a:spcAft>
              <a:buClr>
                <a:schemeClr val="folHlink"/>
              </a:buClr>
              <a:buSzPct val="75000"/>
              <a:buFont typeface="Noto Symbol"/>
              <a:buChar char="■"/>
            </a:pPr>
            <a:r>
              <a:rPr lang="en-US" sz="2400" b="0" i="0" u="none" strike="noStrike" cap="none" baseline="0" dirty="0">
                <a:solidFill>
                  <a:schemeClr val="dk1"/>
                </a:solidFill>
                <a:latin typeface="Helvetica Neue"/>
                <a:ea typeface="Helvetica Neue"/>
                <a:cs typeface="Helvetica Neue"/>
                <a:sym typeface="Helvetica Neue"/>
              </a:rPr>
              <a:t>Interface design – defines how software elements, hardware elements, and end-users communicate </a:t>
            </a:r>
          </a:p>
          <a:p>
            <a:pPr marL="342900" marR="0" lvl="0" indent="-342900" algn="l" rtl="0">
              <a:lnSpc>
                <a:spcPct val="100000"/>
              </a:lnSpc>
              <a:spcBef>
                <a:spcPts val="480"/>
              </a:spcBef>
              <a:spcAft>
                <a:spcPts val="0"/>
              </a:spcAft>
              <a:buClr>
                <a:schemeClr val="folHlink"/>
              </a:buClr>
              <a:buSzPct val="75000"/>
              <a:buFont typeface="Noto Symbol"/>
              <a:buChar char="■"/>
            </a:pPr>
            <a:r>
              <a:rPr lang="en-US" sz="2400" b="0" i="0" u="none" strike="noStrike" cap="none" baseline="0" dirty="0">
                <a:solidFill>
                  <a:schemeClr val="dk1"/>
                </a:solidFill>
                <a:latin typeface="Helvetica Neue"/>
                <a:ea typeface="Helvetica Neue"/>
                <a:cs typeface="Helvetica Neue"/>
                <a:sym typeface="Helvetica Neue"/>
              </a:rPr>
              <a:t>Component-level design – transforms structural elements into procedural descriptions of software components</a:t>
            </a:r>
          </a:p>
        </p:txBody>
      </p:sp>
      <p:sp>
        <p:nvSpPr>
          <p:cNvPr id="2" name="مستطيل 1"/>
          <p:cNvSpPr/>
          <p:nvPr/>
        </p:nvSpPr>
        <p:spPr>
          <a:xfrm>
            <a:off x="1403648" y="4504821"/>
            <a:ext cx="7580970" cy="1477328"/>
          </a:xfrm>
          <a:prstGeom prst="rect">
            <a:avLst/>
          </a:prstGeom>
        </p:spPr>
        <p:txBody>
          <a:bodyPr wrap="square">
            <a:spAutoFit/>
          </a:bodyPr>
          <a:lstStyle/>
          <a:p>
            <a:pPr marL="285750" indent="-285750" algn="r" rtl="1">
              <a:buFont typeface="Arial" pitchFamily="34" charset="0"/>
              <a:buChar char="•"/>
            </a:pPr>
            <a:r>
              <a:rPr lang="ar-SA" sz="1800" dirty="0"/>
              <a:t>برنامج التصميم الهندسي</a:t>
            </a:r>
            <a:endParaRPr lang="ar-SA" sz="1000" dirty="0"/>
          </a:p>
          <a:p>
            <a:pPr marL="285750" lvl="1" indent="-285750" algn="r" rtl="1">
              <a:buFont typeface="Arial" pitchFamily="34" charset="0"/>
              <a:buChar char="•"/>
            </a:pPr>
            <a:r>
              <a:rPr lang="ar-SA" sz="1800" dirty="0"/>
              <a:t>بيانات التصميم / فئة</a:t>
            </a:r>
            <a:r>
              <a:rPr lang="ar-SA" sz="1100" dirty="0"/>
              <a:t> </a:t>
            </a:r>
            <a:r>
              <a:rPr lang="ar-SA" sz="1800" dirty="0"/>
              <a:t>-</a:t>
            </a:r>
            <a:r>
              <a:rPr lang="ar-SA" sz="1100" dirty="0"/>
              <a:t> </a:t>
            </a:r>
            <a:r>
              <a:rPr lang="ar-SA" sz="1800" dirty="0"/>
              <a:t>تحول فئات التحليل إلى طبقات تنفيذ وهياكل البيانات</a:t>
            </a:r>
            <a:endParaRPr lang="ar-SA" sz="1100" dirty="0"/>
          </a:p>
          <a:p>
            <a:pPr marL="285750" lvl="1" indent="-285750" algn="r" rtl="1">
              <a:buFont typeface="Arial" pitchFamily="34" charset="0"/>
              <a:buChar char="•"/>
            </a:pPr>
            <a:r>
              <a:rPr lang="ar-SA" sz="1800" dirty="0"/>
              <a:t>التصميم المعماري</a:t>
            </a:r>
            <a:r>
              <a:rPr lang="ar-SA" sz="1100" dirty="0"/>
              <a:t> </a:t>
            </a:r>
            <a:r>
              <a:rPr lang="ar-SA" sz="1800" dirty="0"/>
              <a:t>-</a:t>
            </a:r>
            <a:r>
              <a:rPr lang="ar-SA" sz="1100" dirty="0"/>
              <a:t> </a:t>
            </a:r>
            <a:r>
              <a:rPr lang="ar-SA" sz="1800" dirty="0"/>
              <a:t>يحدد العلاقات بين العناصر الهيكلية البرامج الرئيسية</a:t>
            </a:r>
            <a:endParaRPr lang="ar-SA" sz="1100" dirty="0"/>
          </a:p>
          <a:p>
            <a:pPr marL="285750" lvl="1" indent="-285750" algn="r" rtl="1">
              <a:buFont typeface="Arial" pitchFamily="34" charset="0"/>
              <a:buChar char="•"/>
            </a:pPr>
            <a:r>
              <a:rPr lang="ar-SA" sz="1800" dirty="0"/>
              <a:t>تصميم واجهة</a:t>
            </a:r>
            <a:r>
              <a:rPr lang="ar-SA" sz="1100" dirty="0"/>
              <a:t> </a:t>
            </a:r>
            <a:r>
              <a:rPr lang="ar-SA" sz="1800" dirty="0"/>
              <a:t>-</a:t>
            </a:r>
            <a:r>
              <a:rPr lang="ar-SA" sz="1100" dirty="0"/>
              <a:t> </a:t>
            </a:r>
            <a:r>
              <a:rPr lang="ar-SA" sz="1800" dirty="0"/>
              <a:t>يعرف كيف عناصر البرنامج، عناصر الأجهزة، والمستخدمين النهائيين التواصل</a:t>
            </a:r>
            <a:endParaRPr lang="ar-SA" sz="1100" dirty="0"/>
          </a:p>
          <a:p>
            <a:pPr marL="285750" lvl="1" indent="-285750" algn="r" rtl="1">
              <a:buFont typeface="Arial" pitchFamily="34" charset="0"/>
              <a:buChar char="•"/>
            </a:pPr>
            <a:r>
              <a:rPr lang="ar-SA" sz="1800" dirty="0"/>
              <a:t>التصميم على مستوى المكون</a:t>
            </a:r>
            <a:r>
              <a:rPr lang="ar-SA" sz="1100" dirty="0"/>
              <a:t> </a:t>
            </a:r>
            <a:r>
              <a:rPr lang="ar-SA" sz="1800" dirty="0"/>
              <a:t>-تحول العناصر الهيكلية في الوصف الإجرائية من مكونات البرامج</a:t>
            </a:r>
            <a:endParaRPr lang="ar-SA" sz="1100" dirty="0"/>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Shape 627"/>
          <p:cNvSpPr txBox="1"/>
          <p:nvPr/>
        </p:nvSpPr>
        <p:spPr>
          <a:xfrm>
            <a:off x="1219200" y="6248400"/>
            <a:ext cx="54863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000" b="0" i="0" u="none" strike="noStrike" cap="none" baseline="0">
                <a:solidFill>
                  <a:schemeClr val="dk1"/>
                </a:solidFill>
                <a:latin typeface="Helvetica Neue"/>
                <a:ea typeface="Helvetica Neue"/>
                <a:cs typeface="Helvetica Neue"/>
                <a:sym typeface="Helvetica Neue"/>
              </a:rPr>
              <a:t>These slides are designed to accompany </a:t>
            </a:r>
            <a:r>
              <a:rPr lang="en-US" sz="1000" b="0" i="1" u="none" strike="noStrike" cap="none" baseline="0">
                <a:solidFill>
                  <a:schemeClr val="dk1"/>
                </a:solidFill>
                <a:latin typeface="Helvetica Neue"/>
                <a:ea typeface="Helvetica Neue"/>
                <a:cs typeface="Helvetica Neue"/>
                <a:sym typeface="Helvetica Neue"/>
              </a:rPr>
              <a:t>Software Engineering: A Practitioner’s Approach, 8/e </a:t>
            </a:r>
            <a:r>
              <a:rPr lang="en-US" sz="1000" b="0" i="0" u="none" strike="noStrike" cap="none" baseline="0">
                <a:solidFill>
                  <a:schemeClr val="dk1"/>
                </a:solidFill>
                <a:latin typeface="Helvetica Neue"/>
                <a:ea typeface="Helvetica Neue"/>
                <a:cs typeface="Helvetica Neue"/>
                <a:sym typeface="Helvetica Neue"/>
              </a:rPr>
              <a:t>(McGraw-Hill, 2014) Slides copyright 2014 by Roger Pressman. </a:t>
            </a:r>
          </a:p>
        </p:txBody>
      </p:sp>
      <p:sp>
        <p:nvSpPr>
          <p:cNvPr id="628" name="Shape 628"/>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40</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629" name="Shape 629"/>
          <p:cNvSpPr txBox="1">
            <a:spLocks noGrp="1"/>
          </p:cNvSpPr>
          <p:nvPr>
            <p:ph type="title"/>
          </p:nvPr>
        </p:nvSpPr>
        <p:spPr>
          <a:xfrm>
            <a:off x="1219200" y="1066800"/>
            <a:ext cx="6305550" cy="6857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a:solidFill>
                  <a:schemeClr val="dk2"/>
                </a:solidFill>
                <a:latin typeface="Helvetica Neue"/>
                <a:ea typeface="Helvetica Neue"/>
                <a:cs typeface="Helvetica Neue"/>
                <a:sym typeface="Helvetica Neue"/>
              </a:rPr>
              <a:t>Deployment Elements</a:t>
            </a:r>
          </a:p>
        </p:txBody>
      </p:sp>
      <p:pic>
        <p:nvPicPr>
          <p:cNvPr id="630" name="Shape 630"/>
          <p:cNvPicPr preferRelativeResize="0"/>
          <p:nvPr/>
        </p:nvPicPr>
        <p:blipFill rotWithShape="1">
          <a:blip r:embed="rId3">
            <a:alphaModFix/>
          </a:blip>
          <a:srcRect/>
          <a:stretch/>
        </p:blipFill>
        <p:spPr>
          <a:xfrm>
            <a:off x="251520" y="1772816"/>
            <a:ext cx="7939979" cy="4105275"/>
          </a:xfrm>
          <a:prstGeom prst="rect">
            <a:avLst/>
          </a:prstGeom>
          <a:noFill/>
          <a:ln>
            <a:noFill/>
          </a:ln>
        </p:spPr>
      </p:pic>
      <p:sp>
        <p:nvSpPr>
          <p:cNvPr id="631" name="Shape 631"/>
          <p:cNvSpPr txBox="1"/>
          <p:nvPr/>
        </p:nvSpPr>
        <p:spPr>
          <a:xfrm>
            <a:off x="3657600" y="5943600"/>
            <a:ext cx="2133599" cy="152399"/>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2" name="مستطيل 1"/>
          <p:cNvSpPr/>
          <p:nvPr/>
        </p:nvSpPr>
        <p:spPr>
          <a:xfrm>
            <a:off x="7237393" y="620688"/>
            <a:ext cx="954107" cy="307777"/>
          </a:xfrm>
          <a:prstGeom prst="rect">
            <a:avLst/>
          </a:prstGeom>
        </p:spPr>
        <p:txBody>
          <a:bodyPr wrap="none">
            <a:spAutoFit/>
          </a:bodyPr>
          <a:lstStyle/>
          <a:p>
            <a:r>
              <a:rPr lang="ar-SA" dirty="0"/>
              <a:t>عناصر النشر</a:t>
            </a:r>
            <a:endParaRPr lang="ar-SA" dirty="0"/>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p:nvPr/>
        </p:nvSpPr>
        <p:spPr>
          <a:xfrm>
            <a:off x="1219200" y="6248400"/>
            <a:ext cx="54863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000" b="0" i="0" u="none" strike="noStrike" cap="none" baseline="0">
                <a:solidFill>
                  <a:schemeClr val="dk1"/>
                </a:solidFill>
                <a:latin typeface="Helvetica Neue"/>
                <a:ea typeface="Helvetica Neue"/>
                <a:cs typeface="Helvetica Neue"/>
                <a:sym typeface="Helvetica Neue"/>
              </a:rPr>
              <a:t>These slides are designed to accompany </a:t>
            </a:r>
            <a:r>
              <a:rPr lang="en-US" sz="1000" b="0" i="1" u="none" strike="noStrike" cap="none" baseline="0">
                <a:solidFill>
                  <a:schemeClr val="dk1"/>
                </a:solidFill>
                <a:latin typeface="Helvetica Neue"/>
                <a:ea typeface="Helvetica Neue"/>
                <a:cs typeface="Helvetica Neue"/>
                <a:sym typeface="Helvetica Neue"/>
              </a:rPr>
              <a:t>Software Engineering: A Practitioner’s Approach, 8/e </a:t>
            </a:r>
            <a:r>
              <a:rPr lang="en-US" sz="1000" b="0" i="0" u="none" strike="noStrike" cap="none" baseline="0">
                <a:solidFill>
                  <a:schemeClr val="dk1"/>
                </a:solidFill>
                <a:latin typeface="Helvetica Neue"/>
                <a:ea typeface="Helvetica Neue"/>
                <a:cs typeface="Helvetica Neue"/>
                <a:sym typeface="Helvetica Neue"/>
              </a:rPr>
              <a:t>(McGraw-Hill, 2014) Slides copyright 2014 by Roger Pressman. </a:t>
            </a:r>
          </a:p>
        </p:txBody>
      </p:sp>
      <p:sp>
        <p:nvSpPr>
          <p:cNvPr id="164" name="Shape 164"/>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5</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165" name="Shape 165"/>
          <p:cNvSpPr txBox="1">
            <a:spLocks noGrp="1"/>
          </p:cNvSpPr>
          <p:nvPr>
            <p:ph type="title"/>
          </p:nvPr>
        </p:nvSpPr>
        <p:spPr>
          <a:xfrm>
            <a:off x="381000" y="668685"/>
            <a:ext cx="8458200" cy="600075"/>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3600" b="0" i="0" u="none" strike="noStrike" cap="none" baseline="0" dirty="0">
                <a:solidFill>
                  <a:schemeClr val="dk2"/>
                </a:solidFill>
                <a:latin typeface="Helvetica Neue"/>
                <a:ea typeface="Helvetica Neue"/>
                <a:cs typeface="Helvetica Neue"/>
                <a:sym typeface="Helvetica Neue"/>
              </a:rPr>
              <a:t>Analysis Model -&gt; Design Model</a:t>
            </a:r>
          </a:p>
        </p:txBody>
      </p:sp>
      <p:pic>
        <p:nvPicPr>
          <p:cNvPr id="166" name="Shape 166"/>
          <p:cNvPicPr preferRelativeResize="0"/>
          <p:nvPr/>
        </p:nvPicPr>
        <p:blipFill rotWithShape="1">
          <a:blip r:embed="rId3">
            <a:alphaModFix/>
          </a:blip>
          <a:srcRect/>
          <a:stretch/>
        </p:blipFill>
        <p:spPr>
          <a:xfrm>
            <a:off x="683568" y="1340768"/>
            <a:ext cx="7776864" cy="4343400"/>
          </a:xfrm>
          <a:prstGeom prst="rect">
            <a:avLst/>
          </a:prstGeom>
          <a:noFill/>
          <a:ln>
            <a:noFill/>
          </a:ln>
        </p:spPr>
      </p:pic>
      <p:sp>
        <p:nvSpPr>
          <p:cNvPr id="2" name="مستطيل 1"/>
          <p:cNvSpPr/>
          <p:nvPr/>
        </p:nvSpPr>
        <p:spPr>
          <a:xfrm>
            <a:off x="6705599" y="404664"/>
            <a:ext cx="1996059" cy="307777"/>
          </a:xfrm>
          <a:prstGeom prst="rect">
            <a:avLst/>
          </a:prstGeom>
        </p:spPr>
        <p:txBody>
          <a:bodyPr wrap="none">
            <a:spAutoFit/>
          </a:bodyPr>
          <a:lstStyle/>
          <a:p>
            <a:r>
              <a:rPr lang="ar-SA" dirty="0"/>
              <a:t>تحليل نموذج -&gt; تصميم الموديل</a:t>
            </a:r>
            <a:endParaRPr lang="ar-SA" dirty="0"/>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p:nvPr/>
        </p:nvSpPr>
        <p:spPr>
          <a:xfrm>
            <a:off x="1219200" y="6248400"/>
            <a:ext cx="54863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000" b="0" i="0" u="none" strike="noStrike" cap="none" baseline="0">
                <a:solidFill>
                  <a:schemeClr val="dk1"/>
                </a:solidFill>
                <a:latin typeface="Helvetica Neue"/>
                <a:ea typeface="Helvetica Neue"/>
                <a:cs typeface="Helvetica Neue"/>
                <a:sym typeface="Helvetica Neue"/>
              </a:rPr>
              <a:t>These slides are designed to accompany </a:t>
            </a:r>
            <a:r>
              <a:rPr lang="en-US" sz="1000" b="0" i="1" u="none" strike="noStrike" cap="none" baseline="0">
                <a:solidFill>
                  <a:schemeClr val="dk1"/>
                </a:solidFill>
                <a:latin typeface="Helvetica Neue"/>
                <a:ea typeface="Helvetica Neue"/>
                <a:cs typeface="Helvetica Neue"/>
                <a:sym typeface="Helvetica Neue"/>
              </a:rPr>
              <a:t>Software Engineering: A Practitioner’s Approach, 8/e </a:t>
            </a:r>
            <a:r>
              <a:rPr lang="en-US" sz="1000" b="0" i="0" u="none" strike="noStrike" cap="none" baseline="0">
                <a:solidFill>
                  <a:schemeClr val="dk1"/>
                </a:solidFill>
                <a:latin typeface="Helvetica Neue"/>
                <a:ea typeface="Helvetica Neue"/>
                <a:cs typeface="Helvetica Neue"/>
                <a:sym typeface="Helvetica Neue"/>
              </a:rPr>
              <a:t>(McGraw-Hill, 2014) Slides copyright 2014 by Roger Pressman. </a:t>
            </a:r>
          </a:p>
        </p:txBody>
      </p:sp>
      <p:sp>
        <p:nvSpPr>
          <p:cNvPr id="173" name="Shape 173"/>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6</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174" name="Shape 174"/>
          <p:cNvSpPr txBox="1">
            <a:spLocks noGrp="1"/>
          </p:cNvSpPr>
          <p:nvPr>
            <p:ph type="title"/>
          </p:nvPr>
        </p:nvSpPr>
        <p:spPr>
          <a:xfrm>
            <a:off x="107504" y="201464"/>
            <a:ext cx="4605337" cy="633412"/>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dirty="0">
                <a:solidFill>
                  <a:schemeClr val="dk2"/>
                </a:solidFill>
                <a:latin typeface="Helvetica Neue"/>
                <a:ea typeface="Helvetica Neue"/>
                <a:cs typeface="Helvetica Neue"/>
                <a:sym typeface="Helvetica Neue"/>
              </a:rPr>
              <a:t>Design and Quality</a:t>
            </a:r>
          </a:p>
        </p:txBody>
      </p:sp>
      <p:sp>
        <p:nvSpPr>
          <p:cNvPr id="175" name="Shape 175"/>
          <p:cNvSpPr txBox="1">
            <a:spLocks noGrp="1"/>
          </p:cNvSpPr>
          <p:nvPr>
            <p:ph idx="1"/>
          </p:nvPr>
        </p:nvSpPr>
        <p:spPr>
          <a:xfrm>
            <a:off x="179512" y="764704"/>
            <a:ext cx="8784976" cy="41909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folHlink"/>
              </a:buClr>
              <a:buSzPct val="75000"/>
              <a:buFont typeface="Noto Symbol"/>
              <a:buChar char="■"/>
            </a:pPr>
            <a:r>
              <a:rPr lang="en-US" sz="2400" b="0" i="0" u="none" strike="noStrike" cap="none" baseline="0" dirty="0">
                <a:solidFill>
                  <a:schemeClr val="folHlink"/>
                </a:solidFill>
                <a:latin typeface="Helvetica Neue"/>
                <a:ea typeface="Helvetica Neue"/>
                <a:cs typeface="Helvetica Neue"/>
                <a:sym typeface="Helvetica Neue"/>
              </a:rPr>
              <a:t>the design must implement all of the explicit requirements </a:t>
            </a:r>
            <a:r>
              <a:rPr lang="en-US" sz="2400" b="0" i="0" u="none" strike="noStrike" cap="none" baseline="0" dirty="0">
                <a:solidFill>
                  <a:schemeClr val="dk1"/>
                </a:solidFill>
                <a:latin typeface="Helvetica Neue"/>
                <a:ea typeface="Helvetica Neue"/>
                <a:cs typeface="Helvetica Neue"/>
                <a:sym typeface="Helvetica Neue"/>
              </a:rPr>
              <a:t>contained in the analysis model, and it must accommodate all of the implicit requirements desired by the customer.</a:t>
            </a:r>
          </a:p>
          <a:p>
            <a:pPr marL="342900" marR="0" lvl="0" indent="-342900" algn="l" rtl="0">
              <a:lnSpc>
                <a:spcPct val="90000"/>
              </a:lnSpc>
              <a:spcBef>
                <a:spcPts val="300"/>
              </a:spcBef>
              <a:spcAft>
                <a:spcPts val="0"/>
              </a:spcAft>
              <a:buClr>
                <a:schemeClr val="folHlink"/>
              </a:buClr>
              <a:buSzPct val="75000"/>
              <a:buFont typeface="Noto Symbol"/>
              <a:buChar char="■"/>
            </a:pPr>
            <a:r>
              <a:rPr lang="en-US" sz="2400" b="0" i="0" u="none" strike="noStrike" cap="none" baseline="0" dirty="0">
                <a:solidFill>
                  <a:schemeClr val="folHlink"/>
                </a:solidFill>
                <a:latin typeface="Helvetica Neue"/>
                <a:ea typeface="Helvetica Neue"/>
                <a:cs typeface="Helvetica Neue"/>
                <a:sym typeface="Helvetica Neue"/>
              </a:rPr>
              <a:t>the design must be a readable, understandable guide </a:t>
            </a:r>
            <a:r>
              <a:rPr lang="en-US" sz="2400" b="0" i="0" u="none" strike="noStrike" cap="none" baseline="0" dirty="0">
                <a:solidFill>
                  <a:schemeClr val="dk1"/>
                </a:solidFill>
                <a:latin typeface="Helvetica Neue"/>
                <a:ea typeface="Helvetica Neue"/>
                <a:cs typeface="Helvetica Neue"/>
                <a:sym typeface="Helvetica Neue"/>
              </a:rPr>
              <a:t>for those who generate code and for those who test and subsequently support the software.</a:t>
            </a:r>
          </a:p>
          <a:p>
            <a:pPr marL="342900" marR="0" lvl="0" indent="-342900" algn="l" rtl="0">
              <a:lnSpc>
                <a:spcPct val="90000"/>
              </a:lnSpc>
              <a:spcBef>
                <a:spcPts val="480"/>
              </a:spcBef>
              <a:spcAft>
                <a:spcPts val="0"/>
              </a:spcAft>
              <a:buClr>
                <a:schemeClr val="folHlink"/>
              </a:buClr>
              <a:buSzPct val="75000"/>
              <a:buFont typeface="Noto Symbol"/>
              <a:buChar char="■"/>
            </a:pPr>
            <a:r>
              <a:rPr lang="en-US" sz="2400" b="0" i="0" u="none" strike="noStrike" cap="none" baseline="0" dirty="0">
                <a:solidFill>
                  <a:schemeClr val="folHlink"/>
                </a:solidFill>
                <a:latin typeface="Helvetica Neue"/>
                <a:ea typeface="Helvetica Neue"/>
                <a:cs typeface="Helvetica Neue"/>
                <a:sym typeface="Helvetica Neue"/>
              </a:rPr>
              <a:t>the design should provide a complete picture of the software</a:t>
            </a:r>
            <a:r>
              <a:rPr lang="en-US" sz="2400" b="0" i="0" u="none" strike="noStrike" cap="none" baseline="0" dirty="0">
                <a:solidFill>
                  <a:schemeClr val="dk1"/>
                </a:solidFill>
                <a:latin typeface="Helvetica Neue"/>
                <a:ea typeface="Helvetica Neue"/>
                <a:cs typeface="Helvetica Neue"/>
                <a:sym typeface="Helvetica Neue"/>
              </a:rPr>
              <a:t>, addressing the data, functional, and behavioral domains from an implementation perspective.</a:t>
            </a:r>
          </a:p>
        </p:txBody>
      </p:sp>
      <p:sp>
        <p:nvSpPr>
          <p:cNvPr id="2" name="مستطيل 1"/>
          <p:cNvSpPr/>
          <p:nvPr/>
        </p:nvSpPr>
        <p:spPr>
          <a:xfrm>
            <a:off x="467544" y="3933056"/>
            <a:ext cx="8524055" cy="1754326"/>
          </a:xfrm>
          <a:prstGeom prst="rect">
            <a:avLst/>
          </a:prstGeom>
        </p:spPr>
        <p:txBody>
          <a:bodyPr wrap="square">
            <a:spAutoFit/>
          </a:bodyPr>
          <a:lstStyle/>
          <a:p>
            <a:pPr algn="r" rtl="1"/>
            <a:r>
              <a:rPr lang="ar-SA" sz="1800" dirty="0"/>
              <a:t>تصميم والجودة</a:t>
            </a:r>
            <a:endParaRPr lang="ar-SA" sz="1000" dirty="0"/>
          </a:p>
          <a:p>
            <a:pPr lvl="1" algn="r" rtl="1"/>
            <a:r>
              <a:rPr lang="ar-SA" sz="1800" dirty="0"/>
              <a:t>تصميم يجب تنفيذ كافة متطلبات واضحة</a:t>
            </a:r>
            <a:r>
              <a:rPr lang="ar-SA" sz="1100" dirty="0"/>
              <a:t> </a:t>
            </a:r>
            <a:r>
              <a:rPr lang="ar-SA" sz="1800" dirty="0"/>
              <a:t>الواردة في نموذج التحليل، ويجب استيعاب جميع المتطلبات الضمنية المطلوب من قبل الزبون.</a:t>
            </a:r>
            <a:endParaRPr lang="ar-SA" sz="1100" dirty="0"/>
          </a:p>
          <a:p>
            <a:pPr lvl="1" algn="r" rtl="1"/>
            <a:r>
              <a:rPr lang="ar-SA" sz="1800" dirty="0"/>
              <a:t>يجب أن يكون تصميم لقراءة، دليل مفهومة</a:t>
            </a:r>
            <a:r>
              <a:rPr lang="ar-SA" sz="1100" dirty="0"/>
              <a:t> </a:t>
            </a:r>
            <a:r>
              <a:rPr lang="ar-SA" sz="1800" dirty="0"/>
              <a:t>بالنسبة لأولئك الذين توليد رمز وبالنسبة لأولئك الذين اختبار وبعد ذلك دعم البرنامج.</a:t>
            </a:r>
            <a:endParaRPr lang="ar-SA" sz="1100" dirty="0"/>
          </a:p>
          <a:p>
            <a:pPr lvl="1" algn="r" rtl="1"/>
            <a:r>
              <a:rPr lang="ar-SA" sz="1800" dirty="0"/>
              <a:t>ينبغي للتصميم تقدم صورة كاملة عن البرنامج،</a:t>
            </a:r>
            <a:r>
              <a:rPr lang="ar-SA" sz="1100" dirty="0"/>
              <a:t> </a:t>
            </a:r>
            <a:r>
              <a:rPr lang="ar-SA" sz="1800" dirty="0"/>
              <a:t>ومعالجة البيانات، وظيفية، والمجالات السلوكية من منظور التنفيذ.</a:t>
            </a:r>
            <a:endParaRPr lang="ar-SA" sz="1100" dirty="0"/>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Shape 181"/>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7</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182" name="Shape 182"/>
          <p:cNvSpPr txBox="1">
            <a:spLocks noGrp="1"/>
          </p:cNvSpPr>
          <p:nvPr>
            <p:ph type="title"/>
          </p:nvPr>
        </p:nvSpPr>
        <p:spPr>
          <a:xfrm>
            <a:off x="323528" y="188640"/>
            <a:ext cx="5457825" cy="6857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dirty="0">
                <a:solidFill>
                  <a:schemeClr val="dk2"/>
                </a:solidFill>
                <a:latin typeface="Helvetica Neue"/>
                <a:ea typeface="Helvetica Neue"/>
                <a:cs typeface="Helvetica Neue"/>
                <a:sym typeface="Helvetica Neue"/>
              </a:rPr>
              <a:t>Quality Guidelines</a:t>
            </a:r>
          </a:p>
        </p:txBody>
      </p:sp>
      <p:sp>
        <p:nvSpPr>
          <p:cNvPr id="183" name="Shape 183"/>
          <p:cNvSpPr txBox="1">
            <a:spLocks noGrp="1"/>
          </p:cNvSpPr>
          <p:nvPr>
            <p:ph idx="1"/>
          </p:nvPr>
        </p:nvSpPr>
        <p:spPr>
          <a:xfrm>
            <a:off x="13594" y="764704"/>
            <a:ext cx="8587680" cy="4114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folHlink"/>
              </a:buClr>
              <a:buSzPct val="75000"/>
              <a:buFont typeface="Noto Symbol"/>
              <a:buChar char="■"/>
            </a:pPr>
            <a:r>
              <a:rPr lang="en-US" sz="1600" b="0" i="0" u="none" strike="noStrike" cap="none" baseline="0" dirty="0">
                <a:solidFill>
                  <a:schemeClr val="folHlink"/>
                </a:solidFill>
                <a:latin typeface="Helvetica Neue"/>
                <a:ea typeface="Helvetica Neue"/>
                <a:cs typeface="Helvetica Neue"/>
                <a:sym typeface="Helvetica Neue"/>
              </a:rPr>
              <a:t>A design should exhibit an architecture</a:t>
            </a:r>
            <a:r>
              <a:rPr lang="en-US" sz="1600" b="0" i="0" u="none" strike="noStrike" cap="none" baseline="0" dirty="0">
                <a:solidFill>
                  <a:schemeClr val="dk1"/>
                </a:solidFill>
                <a:latin typeface="Helvetica Neue"/>
                <a:ea typeface="Helvetica Neue"/>
                <a:cs typeface="Helvetica Neue"/>
                <a:sym typeface="Helvetica Neue"/>
              </a:rPr>
              <a:t> that (1) has been created using recognizable architectural styles or patterns, (2) is composed of components that exhibit good design characteristics and (3) can be implemented in an evolutionary fashion</a:t>
            </a:r>
          </a:p>
          <a:p>
            <a:pPr marL="342900" marR="0" lvl="0" indent="-342900" algn="l" rtl="0">
              <a:lnSpc>
                <a:spcPct val="90000"/>
              </a:lnSpc>
              <a:spcBef>
                <a:spcPts val="600"/>
              </a:spcBef>
              <a:spcAft>
                <a:spcPts val="0"/>
              </a:spcAft>
              <a:buClr>
                <a:schemeClr val="folHlink"/>
              </a:buClr>
              <a:buSzPct val="75000"/>
              <a:buFont typeface="Noto Symbol"/>
              <a:buChar char="■"/>
            </a:pPr>
            <a:r>
              <a:rPr lang="en-US" sz="1600" b="0" i="0" u="none" strike="noStrike" cap="none" baseline="0" dirty="0">
                <a:solidFill>
                  <a:schemeClr val="folHlink"/>
                </a:solidFill>
                <a:latin typeface="Helvetica Neue"/>
                <a:ea typeface="Helvetica Neue"/>
                <a:cs typeface="Helvetica Neue"/>
                <a:sym typeface="Helvetica Neue"/>
              </a:rPr>
              <a:t>A design should be modular</a:t>
            </a:r>
            <a:r>
              <a:rPr lang="en-US" sz="1600" b="0" i="0" u="none" strike="noStrike" cap="none" baseline="0" dirty="0">
                <a:solidFill>
                  <a:schemeClr val="dk1"/>
                </a:solidFill>
                <a:latin typeface="Helvetica Neue"/>
                <a:ea typeface="Helvetica Neue"/>
                <a:cs typeface="Helvetica Neue"/>
                <a:sym typeface="Helvetica Neue"/>
              </a:rPr>
              <a:t>; that is, the software should be logically partitioned into elements or subsystems</a:t>
            </a:r>
          </a:p>
          <a:p>
            <a:pPr marL="342900" marR="0" lvl="0" indent="-342900" algn="l" rtl="0">
              <a:lnSpc>
                <a:spcPct val="90000"/>
              </a:lnSpc>
              <a:spcBef>
                <a:spcPts val="280"/>
              </a:spcBef>
              <a:spcAft>
                <a:spcPts val="0"/>
              </a:spcAft>
              <a:buClr>
                <a:schemeClr val="folHlink"/>
              </a:buClr>
              <a:buSzPct val="75000"/>
              <a:buFont typeface="Noto Symbol"/>
              <a:buChar char="■"/>
            </a:pPr>
            <a:r>
              <a:rPr lang="en-US" sz="1600" b="0" i="0" u="none" strike="noStrike" cap="none" baseline="0" dirty="0">
                <a:solidFill>
                  <a:schemeClr val="folHlink"/>
                </a:solidFill>
                <a:latin typeface="Helvetica Neue"/>
                <a:ea typeface="Helvetica Neue"/>
                <a:cs typeface="Helvetica Neue"/>
                <a:sym typeface="Helvetica Neue"/>
              </a:rPr>
              <a:t>A design should contain distinct representations</a:t>
            </a:r>
            <a:r>
              <a:rPr lang="en-US" sz="1600" b="0" i="0" u="none" strike="noStrike" cap="none" baseline="0" dirty="0">
                <a:solidFill>
                  <a:schemeClr val="dk1"/>
                </a:solidFill>
                <a:latin typeface="Helvetica Neue"/>
                <a:ea typeface="Helvetica Neue"/>
                <a:cs typeface="Helvetica Neue"/>
                <a:sym typeface="Helvetica Neue"/>
              </a:rPr>
              <a:t> of data, architecture, interfaces, and components.</a:t>
            </a:r>
          </a:p>
          <a:p>
            <a:pPr marL="342900" marR="0" lvl="0" indent="-342900" algn="l" rtl="0">
              <a:lnSpc>
                <a:spcPct val="90000"/>
              </a:lnSpc>
              <a:spcBef>
                <a:spcPts val="280"/>
              </a:spcBef>
              <a:spcAft>
                <a:spcPts val="0"/>
              </a:spcAft>
              <a:buClr>
                <a:schemeClr val="folHlink"/>
              </a:buClr>
              <a:buSzPct val="75000"/>
              <a:buFont typeface="Noto Symbol"/>
              <a:buChar char="■"/>
            </a:pPr>
            <a:r>
              <a:rPr lang="en-US" sz="1600" b="0" i="0" u="none" strike="noStrike" cap="none" baseline="0" dirty="0">
                <a:solidFill>
                  <a:schemeClr val="folHlink"/>
                </a:solidFill>
                <a:latin typeface="Helvetica Neue"/>
                <a:ea typeface="Helvetica Neue"/>
                <a:cs typeface="Helvetica Neue"/>
                <a:sym typeface="Helvetica Neue"/>
              </a:rPr>
              <a:t>A design should lead to data structures that are appropriate</a:t>
            </a:r>
            <a:r>
              <a:rPr lang="en-US" sz="1600" b="0" i="0" u="none" strike="noStrike" cap="none" baseline="0" dirty="0">
                <a:solidFill>
                  <a:schemeClr val="dk1"/>
                </a:solidFill>
                <a:latin typeface="Helvetica Neue"/>
                <a:ea typeface="Helvetica Neue"/>
                <a:cs typeface="Helvetica Neue"/>
                <a:sym typeface="Helvetica Neue"/>
              </a:rPr>
              <a:t> for the classes to be implemented and are drawn from recognizable data patterns.</a:t>
            </a:r>
          </a:p>
          <a:p>
            <a:pPr marL="342900" marR="0" lvl="0" indent="-342900" algn="l" rtl="0">
              <a:lnSpc>
                <a:spcPct val="90000"/>
              </a:lnSpc>
              <a:spcBef>
                <a:spcPts val="280"/>
              </a:spcBef>
              <a:spcAft>
                <a:spcPts val="0"/>
              </a:spcAft>
              <a:buClr>
                <a:schemeClr val="folHlink"/>
              </a:buClr>
              <a:buSzPct val="75000"/>
              <a:buFont typeface="Noto Symbol"/>
              <a:buChar char="■"/>
            </a:pPr>
            <a:r>
              <a:rPr lang="en-US" sz="1600" b="0" i="0" u="none" strike="noStrike" cap="none" baseline="0" dirty="0">
                <a:solidFill>
                  <a:schemeClr val="folHlink"/>
                </a:solidFill>
                <a:latin typeface="Helvetica Neue"/>
                <a:ea typeface="Helvetica Neue"/>
                <a:cs typeface="Helvetica Neue"/>
                <a:sym typeface="Helvetica Neue"/>
              </a:rPr>
              <a:t>A design should lead to components that exhibit independent functional characteristics.</a:t>
            </a:r>
          </a:p>
          <a:p>
            <a:pPr marL="342900" marR="0" lvl="0" indent="-342900" algn="l" rtl="0">
              <a:lnSpc>
                <a:spcPct val="90000"/>
              </a:lnSpc>
              <a:spcBef>
                <a:spcPts val="280"/>
              </a:spcBef>
              <a:spcAft>
                <a:spcPts val="0"/>
              </a:spcAft>
              <a:buClr>
                <a:schemeClr val="folHlink"/>
              </a:buClr>
              <a:buSzPct val="75000"/>
              <a:buFont typeface="Noto Symbol"/>
              <a:buChar char="■"/>
            </a:pPr>
            <a:r>
              <a:rPr lang="en-US" sz="1600" b="0" i="0" u="none" strike="noStrike" cap="none" baseline="0" dirty="0">
                <a:solidFill>
                  <a:schemeClr val="folHlink"/>
                </a:solidFill>
                <a:latin typeface="Helvetica Neue"/>
                <a:ea typeface="Helvetica Neue"/>
                <a:cs typeface="Helvetica Neue"/>
                <a:sym typeface="Helvetica Neue"/>
              </a:rPr>
              <a:t>A design should lead to interfaces that reduce the complexity</a:t>
            </a:r>
            <a:r>
              <a:rPr lang="en-US" sz="1600" b="0" i="0" u="none" strike="noStrike" cap="none" baseline="0" dirty="0">
                <a:solidFill>
                  <a:schemeClr val="dk1"/>
                </a:solidFill>
                <a:latin typeface="Helvetica Neue"/>
                <a:ea typeface="Helvetica Neue"/>
                <a:cs typeface="Helvetica Neue"/>
                <a:sym typeface="Helvetica Neue"/>
              </a:rPr>
              <a:t> of connections between components and with the external environment.</a:t>
            </a:r>
          </a:p>
          <a:p>
            <a:pPr marL="342900" marR="0" lvl="0" indent="-342900" algn="l" rtl="0">
              <a:lnSpc>
                <a:spcPct val="90000"/>
              </a:lnSpc>
              <a:spcBef>
                <a:spcPts val="280"/>
              </a:spcBef>
              <a:spcAft>
                <a:spcPts val="0"/>
              </a:spcAft>
              <a:buClr>
                <a:schemeClr val="folHlink"/>
              </a:buClr>
              <a:buSzPct val="75000"/>
              <a:buFont typeface="Noto Symbol"/>
              <a:buChar char="■"/>
            </a:pPr>
            <a:r>
              <a:rPr lang="en-US" sz="1600" b="0" i="0" u="none" strike="noStrike" cap="none" baseline="0" dirty="0">
                <a:solidFill>
                  <a:schemeClr val="folHlink"/>
                </a:solidFill>
                <a:latin typeface="Helvetica Neue"/>
                <a:ea typeface="Helvetica Neue"/>
                <a:cs typeface="Helvetica Neue"/>
                <a:sym typeface="Helvetica Neue"/>
              </a:rPr>
              <a:t>A design should be derived using a repeatable method </a:t>
            </a:r>
            <a:r>
              <a:rPr lang="en-US" sz="1600" b="0" i="0" u="none" strike="noStrike" cap="none" baseline="0" dirty="0">
                <a:solidFill>
                  <a:schemeClr val="dk1"/>
                </a:solidFill>
                <a:latin typeface="Helvetica Neue"/>
                <a:ea typeface="Helvetica Neue"/>
                <a:cs typeface="Helvetica Neue"/>
                <a:sym typeface="Helvetica Neue"/>
              </a:rPr>
              <a:t>that is driven by information obtained during software requirements analysis.</a:t>
            </a:r>
          </a:p>
          <a:p>
            <a:pPr marL="342900" marR="0" lvl="0" indent="-342900" algn="l" rtl="0">
              <a:lnSpc>
                <a:spcPct val="90000"/>
              </a:lnSpc>
              <a:spcBef>
                <a:spcPts val="280"/>
              </a:spcBef>
              <a:spcAft>
                <a:spcPts val="0"/>
              </a:spcAft>
              <a:buClr>
                <a:schemeClr val="folHlink"/>
              </a:buClr>
              <a:buSzPct val="75000"/>
              <a:buFont typeface="Noto Symbol"/>
              <a:buChar char="■"/>
            </a:pPr>
            <a:r>
              <a:rPr lang="en-US" sz="1600" b="0" i="0" u="none" strike="noStrike" cap="none" baseline="0" dirty="0">
                <a:solidFill>
                  <a:schemeClr val="folHlink"/>
                </a:solidFill>
                <a:latin typeface="Helvetica Neue"/>
                <a:ea typeface="Helvetica Neue"/>
                <a:cs typeface="Helvetica Neue"/>
                <a:sym typeface="Helvetica Neue"/>
              </a:rPr>
              <a:t>A design should be represented using a notation </a:t>
            </a:r>
            <a:r>
              <a:rPr lang="en-US" sz="1600" b="0" i="0" u="none" strike="noStrike" cap="none" baseline="0" dirty="0">
                <a:solidFill>
                  <a:schemeClr val="dk1"/>
                </a:solidFill>
                <a:latin typeface="Helvetica Neue"/>
                <a:ea typeface="Helvetica Neue"/>
                <a:cs typeface="Helvetica Neue"/>
                <a:sym typeface="Helvetica Neue"/>
              </a:rPr>
              <a:t>that effectively communicates its meaning.</a:t>
            </a:r>
          </a:p>
        </p:txBody>
      </p:sp>
      <p:sp>
        <p:nvSpPr>
          <p:cNvPr id="2" name="مستطيل 1"/>
          <p:cNvSpPr/>
          <p:nvPr/>
        </p:nvSpPr>
        <p:spPr>
          <a:xfrm>
            <a:off x="107504" y="4293096"/>
            <a:ext cx="9036496" cy="2554545"/>
          </a:xfrm>
          <a:prstGeom prst="rect">
            <a:avLst/>
          </a:prstGeom>
        </p:spPr>
        <p:txBody>
          <a:bodyPr wrap="square">
            <a:spAutoFit/>
          </a:bodyPr>
          <a:lstStyle/>
          <a:p>
            <a:pPr algn="r" rtl="1"/>
            <a:r>
              <a:rPr lang="ar-SA" sz="1600" b="1" dirty="0"/>
              <a:t>إرشادات جودة</a:t>
            </a:r>
            <a:endParaRPr lang="ar-SA" sz="900" b="1" dirty="0"/>
          </a:p>
          <a:p>
            <a:pPr lvl="1" algn="r" rtl="1"/>
            <a:r>
              <a:rPr lang="ar-SA" sz="1600" b="1" dirty="0"/>
              <a:t>تصميم يجب أن تظهر بنية أن (1) تم إنشاؤها باستخدام الأساليب المعمارية واضحة المعالم أو أنماط، (2) ويتكون من المكونات التي تظهر خصائص التصميم الجيد ويمكن (3) أن تنفذ بطريقة التطوري</a:t>
            </a:r>
          </a:p>
          <a:p>
            <a:pPr lvl="1" algn="r" rtl="1"/>
            <a:r>
              <a:rPr lang="ar-SA" sz="1600" b="1" dirty="0"/>
              <a:t>وينبغي أن يكون تصميم وحدات. وهذا هو، يجب تقسيم البرنامج منطقيا إلى عناصر أو النظم الفرعية</a:t>
            </a:r>
          </a:p>
          <a:p>
            <a:pPr lvl="1" algn="r" rtl="1"/>
            <a:r>
              <a:rPr lang="ar-SA" sz="1600" b="1" dirty="0"/>
              <a:t>وينبغي أن يتضمن تصميم تمثيلات متميزة من البيانات، والهندسة المعمارية، واجهات، والمكونات.</a:t>
            </a:r>
          </a:p>
          <a:p>
            <a:pPr lvl="1" algn="r" rtl="1"/>
            <a:r>
              <a:rPr lang="ar-SA" sz="1600" b="1" dirty="0"/>
              <a:t>تصميم ينبغي أن يؤدي إلى هياكل البيانات التي </a:t>
            </a:r>
            <a:r>
              <a:rPr lang="ar-SA" sz="1600" b="1" dirty="0" smtClean="0"/>
              <a:t>تتناسب مع</a:t>
            </a:r>
            <a:r>
              <a:rPr lang="ar-SA" sz="1600" b="1" dirty="0"/>
              <a:t> الفئات التي سيتم تنفيذها ويتم رسمها من أنماط البيانات المعروفة.</a:t>
            </a:r>
          </a:p>
          <a:p>
            <a:pPr lvl="1" algn="r" rtl="1"/>
            <a:r>
              <a:rPr lang="ar-SA" sz="1600" b="1" dirty="0"/>
              <a:t>تصميم ينبغي أن يؤدي إلى المكونات التي تظهر خصائص وظيفية مستقلة.</a:t>
            </a:r>
          </a:p>
          <a:p>
            <a:pPr lvl="1" algn="r" rtl="1"/>
            <a:r>
              <a:rPr lang="ar-SA" sz="1600" b="1" dirty="0"/>
              <a:t>تصميم ينبغي أن يؤدي إلى واجهات التي تقلل من </a:t>
            </a:r>
            <a:r>
              <a:rPr lang="ar-SA" sz="1600" b="1" dirty="0" smtClean="0"/>
              <a:t>تعقيد العلاقات </a:t>
            </a:r>
            <a:r>
              <a:rPr lang="ar-SA" sz="1600" b="1" dirty="0"/>
              <a:t>بين مكونات ومع البيئة الخارجية.</a:t>
            </a:r>
          </a:p>
          <a:p>
            <a:pPr lvl="1" algn="r" rtl="1"/>
            <a:r>
              <a:rPr lang="ar-SA" sz="1600" b="1" dirty="0"/>
              <a:t>يجب أن تستمد تصميم باستخدام طريقة تكرار أن تحركها المعلومات التي تم الحصول عليها خلال تحليل متطلبات البرامج.</a:t>
            </a:r>
          </a:p>
          <a:p>
            <a:pPr lvl="1" algn="r" rtl="1"/>
            <a:r>
              <a:rPr lang="ar-SA" sz="1600" b="1" dirty="0"/>
              <a:t>يجب أن تكون ممثلة تصميم باستخدام التدوين الذي يتصل بشكل فعال معناها.</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9" name="Shape 189"/>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8</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190" name="Shape 190"/>
          <p:cNvSpPr txBox="1">
            <a:spLocks noGrp="1"/>
          </p:cNvSpPr>
          <p:nvPr>
            <p:ph type="title"/>
          </p:nvPr>
        </p:nvSpPr>
        <p:spPr>
          <a:xfrm>
            <a:off x="179512" y="260648"/>
            <a:ext cx="4051300" cy="660400"/>
          </a:xfrm>
          <a:prstGeom prst="rect">
            <a:avLst/>
          </a:prstGeom>
          <a:noFill/>
          <a:ln>
            <a:noFill/>
          </a:ln>
        </p:spPr>
        <p:txBody>
          <a:bodyPr lIns="63500" tIns="25400" rIns="63500" bIns="25400" anchor="t"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dirty="0">
                <a:solidFill>
                  <a:schemeClr val="dk2"/>
                </a:solidFill>
                <a:latin typeface="Helvetica Neue"/>
                <a:ea typeface="Helvetica Neue"/>
                <a:cs typeface="Helvetica Neue"/>
                <a:sym typeface="Helvetica Neue"/>
              </a:rPr>
              <a:t>Design Principles</a:t>
            </a:r>
          </a:p>
        </p:txBody>
      </p:sp>
      <p:sp>
        <p:nvSpPr>
          <p:cNvPr id="191" name="Shape 191"/>
          <p:cNvSpPr txBox="1">
            <a:spLocks noGrp="1"/>
          </p:cNvSpPr>
          <p:nvPr>
            <p:ph idx="1"/>
          </p:nvPr>
        </p:nvSpPr>
        <p:spPr>
          <a:xfrm>
            <a:off x="251520" y="1124744"/>
            <a:ext cx="5040560" cy="4114800"/>
          </a:xfrm>
          <a:prstGeom prst="rect">
            <a:avLst/>
          </a:prstGeom>
          <a:noFill/>
          <a:ln>
            <a:noFill/>
          </a:ln>
        </p:spPr>
        <p:txBody>
          <a:bodyPr lIns="90475" tIns="44450" rIns="90475" bIns="44450" anchor="t" anchorCtr="0">
            <a:noAutofit/>
          </a:bodyPr>
          <a:lstStyle/>
          <a:p>
            <a:pPr marL="342900" marR="0" lvl="0" indent="-342900" algn="l" rtl="0">
              <a:lnSpc>
                <a:spcPct val="90000"/>
              </a:lnSpc>
              <a:spcBef>
                <a:spcPts val="0"/>
              </a:spcBef>
              <a:spcAft>
                <a:spcPts val="0"/>
              </a:spcAft>
              <a:buClr>
                <a:schemeClr val="folHlink"/>
              </a:buClr>
              <a:buSzPct val="75000"/>
              <a:buFont typeface="Noto Symbol"/>
              <a:buChar char="■"/>
            </a:pPr>
            <a:r>
              <a:rPr lang="en-US" sz="1800" b="0" i="0" u="none" strike="noStrike" cap="none" baseline="0" dirty="0">
                <a:solidFill>
                  <a:schemeClr val="dk1"/>
                </a:solidFill>
                <a:latin typeface="Helvetica Neue"/>
                <a:ea typeface="Helvetica Neue"/>
                <a:cs typeface="Helvetica Neue"/>
                <a:sym typeface="Helvetica Neue"/>
              </a:rPr>
              <a:t>The design process should not suffer from ‘tunnel vision.’   </a:t>
            </a:r>
          </a:p>
          <a:p>
            <a:pPr marL="342900" marR="0" lvl="0" indent="-342900" algn="l" rtl="0">
              <a:lnSpc>
                <a:spcPct val="90000"/>
              </a:lnSpc>
              <a:spcBef>
                <a:spcPts val="320"/>
              </a:spcBef>
              <a:spcAft>
                <a:spcPts val="0"/>
              </a:spcAft>
              <a:buClr>
                <a:schemeClr val="folHlink"/>
              </a:buClr>
              <a:buSzPct val="75000"/>
              <a:buFont typeface="Noto Symbol"/>
              <a:buChar char="■"/>
            </a:pPr>
            <a:r>
              <a:rPr lang="en-US" sz="1800" b="0" i="0" u="none" strike="noStrike" cap="none" baseline="0" dirty="0">
                <a:solidFill>
                  <a:schemeClr val="dk1"/>
                </a:solidFill>
                <a:latin typeface="Helvetica Neue"/>
                <a:ea typeface="Helvetica Neue"/>
                <a:cs typeface="Helvetica Neue"/>
                <a:sym typeface="Helvetica Neue"/>
              </a:rPr>
              <a:t>The design should be traceable to the analysis model. </a:t>
            </a:r>
          </a:p>
          <a:p>
            <a:pPr marL="342900" marR="0" lvl="0" indent="-342900" algn="l" rtl="0">
              <a:lnSpc>
                <a:spcPct val="90000"/>
              </a:lnSpc>
              <a:spcBef>
                <a:spcPts val="320"/>
              </a:spcBef>
              <a:spcAft>
                <a:spcPts val="0"/>
              </a:spcAft>
              <a:buClr>
                <a:schemeClr val="folHlink"/>
              </a:buClr>
              <a:buSzPct val="75000"/>
              <a:buFont typeface="Noto Symbol"/>
              <a:buChar char="■"/>
            </a:pPr>
            <a:r>
              <a:rPr lang="en-US" sz="1800" b="0" i="0" u="none" strike="noStrike" cap="none" baseline="0" dirty="0">
                <a:solidFill>
                  <a:schemeClr val="dk1"/>
                </a:solidFill>
                <a:latin typeface="Helvetica Neue"/>
                <a:ea typeface="Helvetica Neue"/>
                <a:cs typeface="Helvetica Neue"/>
                <a:sym typeface="Helvetica Neue"/>
              </a:rPr>
              <a:t>The design should not reinvent the wheel. </a:t>
            </a:r>
          </a:p>
          <a:p>
            <a:pPr marL="342900" marR="0" lvl="0" indent="-342900" algn="l" rtl="0">
              <a:lnSpc>
                <a:spcPct val="90000"/>
              </a:lnSpc>
              <a:spcBef>
                <a:spcPts val="320"/>
              </a:spcBef>
              <a:spcAft>
                <a:spcPts val="0"/>
              </a:spcAft>
              <a:buClr>
                <a:schemeClr val="folHlink"/>
              </a:buClr>
              <a:buSzPct val="75000"/>
              <a:buFont typeface="Noto Symbol"/>
              <a:buChar char="■"/>
            </a:pPr>
            <a:r>
              <a:rPr lang="en-US" sz="1800" b="0" i="0" u="none" strike="noStrike" cap="none" baseline="0" dirty="0">
                <a:solidFill>
                  <a:schemeClr val="dk1"/>
                </a:solidFill>
                <a:latin typeface="Helvetica Neue"/>
                <a:ea typeface="Helvetica Neue"/>
                <a:cs typeface="Helvetica Neue"/>
                <a:sym typeface="Helvetica Neue"/>
              </a:rPr>
              <a:t>The design should “minimize the intellectual distance” [DAV95] between the software and the problem as it exists in the real world. </a:t>
            </a:r>
          </a:p>
          <a:p>
            <a:pPr marL="342900" marR="0" lvl="0" indent="-342900" algn="l" rtl="0">
              <a:lnSpc>
                <a:spcPct val="90000"/>
              </a:lnSpc>
              <a:spcBef>
                <a:spcPts val="320"/>
              </a:spcBef>
              <a:spcAft>
                <a:spcPts val="0"/>
              </a:spcAft>
              <a:buClr>
                <a:schemeClr val="folHlink"/>
              </a:buClr>
              <a:buSzPct val="75000"/>
              <a:buFont typeface="Noto Symbol"/>
              <a:buChar char="■"/>
            </a:pPr>
            <a:r>
              <a:rPr lang="en-US" sz="1800" b="0" i="0" u="none" strike="noStrike" cap="none" baseline="0" dirty="0">
                <a:solidFill>
                  <a:schemeClr val="dk1"/>
                </a:solidFill>
                <a:latin typeface="Helvetica Neue"/>
                <a:ea typeface="Helvetica Neue"/>
                <a:cs typeface="Helvetica Neue"/>
                <a:sym typeface="Helvetica Neue"/>
              </a:rPr>
              <a:t>The design should exhibit uniformity and integration. </a:t>
            </a:r>
          </a:p>
          <a:p>
            <a:pPr marL="342900" marR="0" lvl="0" indent="-342900" algn="l" rtl="0">
              <a:lnSpc>
                <a:spcPct val="90000"/>
              </a:lnSpc>
              <a:spcBef>
                <a:spcPts val="320"/>
              </a:spcBef>
              <a:spcAft>
                <a:spcPts val="0"/>
              </a:spcAft>
              <a:buClr>
                <a:schemeClr val="folHlink"/>
              </a:buClr>
              <a:buSzPct val="75000"/>
              <a:buFont typeface="Noto Symbol"/>
              <a:buChar char="■"/>
            </a:pPr>
            <a:r>
              <a:rPr lang="en-US" sz="1800" b="0" i="0" u="none" strike="noStrike" cap="none" baseline="0" dirty="0">
                <a:solidFill>
                  <a:schemeClr val="dk1"/>
                </a:solidFill>
                <a:latin typeface="Helvetica Neue"/>
                <a:ea typeface="Helvetica Neue"/>
                <a:cs typeface="Helvetica Neue"/>
                <a:sym typeface="Helvetica Neue"/>
              </a:rPr>
              <a:t>The design should be structured to accommodate change. </a:t>
            </a:r>
          </a:p>
          <a:p>
            <a:pPr marL="342900" marR="0" lvl="0" indent="-342900" algn="l" rtl="0">
              <a:lnSpc>
                <a:spcPct val="90000"/>
              </a:lnSpc>
              <a:spcBef>
                <a:spcPts val="320"/>
              </a:spcBef>
              <a:spcAft>
                <a:spcPts val="0"/>
              </a:spcAft>
              <a:buClr>
                <a:schemeClr val="folHlink"/>
              </a:buClr>
              <a:buSzPct val="75000"/>
              <a:buFont typeface="Noto Symbol"/>
              <a:buChar char="■"/>
            </a:pPr>
            <a:r>
              <a:rPr lang="en-US" sz="1800" b="0" i="0" u="none" strike="noStrike" cap="none" baseline="0" dirty="0">
                <a:solidFill>
                  <a:schemeClr val="dk1"/>
                </a:solidFill>
                <a:latin typeface="Helvetica Neue"/>
                <a:ea typeface="Helvetica Neue"/>
                <a:cs typeface="Helvetica Neue"/>
                <a:sym typeface="Helvetica Neue"/>
              </a:rPr>
              <a:t>The design should be structured to degrade gently, even when aberrant data, events, or operating conditions are encountered. </a:t>
            </a:r>
          </a:p>
          <a:p>
            <a:pPr marL="342900" marR="0" lvl="0" indent="-342900" algn="l" rtl="0">
              <a:lnSpc>
                <a:spcPct val="90000"/>
              </a:lnSpc>
              <a:spcBef>
                <a:spcPts val="320"/>
              </a:spcBef>
              <a:spcAft>
                <a:spcPts val="0"/>
              </a:spcAft>
              <a:buClr>
                <a:schemeClr val="folHlink"/>
              </a:buClr>
              <a:buSzPct val="75000"/>
              <a:buFont typeface="Noto Symbol"/>
              <a:buChar char="■"/>
            </a:pPr>
            <a:r>
              <a:rPr lang="en-US" sz="1800" b="0" i="0" u="none" strike="noStrike" cap="none" baseline="0" dirty="0">
                <a:solidFill>
                  <a:schemeClr val="dk1"/>
                </a:solidFill>
                <a:latin typeface="Helvetica Neue"/>
                <a:ea typeface="Helvetica Neue"/>
                <a:cs typeface="Helvetica Neue"/>
                <a:sym typeface="Helvetica Neue"/>
              </a:rPr>
              <a:t>Design is not coding, coding is not design. </a:t>
            </a:r>
          </a:p>
          <a:p>
            <a:pPr marL="342900" marR="0" lvl="0" indent="-342900" algn="l" rtl="0">
              <a:lnSpc>
                <a:spcPct val="90000"/>
              </a:lnSpc>
              <a:spcBef>
                <a:spcPts val="320"/>
              </a:spcBef>
              <a:spcAft>
                <a:spcPts val="0"/>
              </a:spcAft>
              <a:buClr>
                <a:schemeClr val="folHlink"/>
              </a:buClr>
              <a:buSzPct val="75000"/>
              <a:buFont typeface="Noto Symbol"/>
              <a:buChar char="■"/>
            </a:pPr>
            <a:r>
              <a:rPr lang="en-US" sz="1800" b="0" i="0" u="none" strike="noStrike" cap="none" baseline="0" dirty="0">
                <a:solidFill>
                  <a:schemeClr val="dk1"/>
                </a:solidFill>
                <a:latin typeface="Helvetica Neue"/>
                <a:ea typeface="Helvetica Neue"/>
                <a:cs typeface="Helvetica Neue"/>
                <a:sym typeface="Helvetica Neue"/>
              </a:rPr>
              <a:t>The design should be assessed for quality as it is being created, not after the fact. </a:t>
            </a:r>
          </a:p>
          <a:p>
            <a:pPr marL="342900" marR="0" lvl="0" indent="-342900" algn="l" rtl="0">
              <a:lnSpc>
                <a:spcPct val="90000"/>
              </a:lnSpc>
              <a:spcBef>
                <a:spcPts val="320"/>
              </a:spcBef>
              <a:spcAft>
                <a:spcPts val="0"/>
              </a:spcAft>
              <a:buClr>
                <a:schemeClr val="folHlink"/>
              </a:buClr>
              <a:buSzPct val="75000"/>
              <a:buFont typeface="Noto Symbol"/>
              <a:buChar char="■"/>
            </a:pPr>
            <a:r>
              <a:rPr lang="en-US" sz="1800" b="0" i="0" u="none" strike="noStrike" cap="none" baseline="0" dirty="0">
                <a:solidFill>
                  <a:schemeClr val="dk1"/>
                </a:solidFill>
                <a:latin typeface="Helvetica Neue"/>
                <a:ea typeface="Helvetica Neue"/>
                <a:cs typeface="Helvetica Neue"/>
                <a:sym typeface="Helvetica Neue"/>
              </a:rPr>
              <a:t>The design should be reviewed to minimize conceptual (semantic) errors.</a:t>
            </a:r>
          </a:p>
        </p:txBody>
      </p:sp>
      <p:sp>
        <p:nvSpPr>
          <p:cNvPr id="2" name="مستطيل 1"/>
          <p:cNvSpPr/>
          <p:nvPr/>
        </p:nvSpPr>
        <p:spPr>
          <a:xfrm>
            <a:off x="5508104" y="908720"/>
            <a:ext cx="3331096" cy="5355312"/>
          </a:xfrm>
          <a:prstGeom prst="rect">
            <a:avLst/>
          </a:prstGeom>
        </p:spPr>
        <p:txBody>
          <a:bodyPr wrap="square">
            <a:spAutoFit/>
          </a:bodyPr>
          <a:lstStyle/>
          <a:p>
            <a:pPr algn="r" rtl="1"/>
            <a:r>
              <a:rPr lang="ar-SA" sz="1800" dirty="0"/>
              <a:t>مبادئ التصميم</a:t>
            </a:r>
            <a:endParaRPr lang="ar-SA" sz="1000" dirty="0"/>
          </a:p>
          <a:p>
            <a:pPr lvl="1" algn="r" rtl="1"/>
            <a:r>
              <a:rPr lang="ar-SA" sz="1800" dirty="0"/>
              <a:t>لا ينبغي أن تعاني من عملية التصميم من</a:t>
            </a:r>
            <a:r>
              <a:rPr lang="ar-SA" sz="1600" dirty="0"/>
              <a:t> </a:t>
            </a:r>
            <a:r>
              <a:rPr lang="ar-SA" sz="1800" dirty="0"/>
              <a:t>"رؤية النفق".</a:t>
            </a:r>
            <a:r>
              <a:rPr lang="ar-SA" sz="1600" dirty="0"/>
              <a:t> </a:t>
            </a:r>
            <a:r>
              <a:rPr lang="ar-SA" sz="1800" dirty="0"/>
              <a:t>  </a:t>
            </a:r>
            <a:endParaRPr lang="ar-SA" sz="1600" dirty="0"/>
          </a:p>
          <a:p>
            <a:pPr lvl="1" algn="r" rtl="1"/>
            <a:r>
              <a:rPr lang="ar-SA" sz="1800" dirty="0"/>
              <a:t>يجب أن يكون تصميم ارجاعها لنموذج التحليل.</a:t>
            </a:r>
            <a:endParaRPr lang="ar-SA" sz="1600" dirty="0"/>
          </a:p>
          <a:p>
            <a:pPr lvl="1" algn="r" rtl="1"/>
            <a:r>
              <a:rPr lang="ar-SA" sz="1800" dirty="0"/>
              <a:t>ينبغي للتصميم لا إعادة اختراع العجلة.</a:t>
            </a:r>
            <a:endParaRPr lang="ar-SA" sz="1600" dirty="0"/>
          </a:p>
          <a:p>
            <a:pPr lvl="1" algn="r" rtl="1"/>
            <a:r>
              <a:rPr lang="ar-SA" sz="1800" dirty="0"/>
              <a:t>تصميم "ينبغي</a:t>
            </a:r>
            <a:r>
              <a:rPr lang="ar-SA" sz="1600" dirty="0"/>
              <a:t> </a:t>
            </a:r>
            <a:r>
              <a:rPr lang="ar-SA" sz="1800" dirty="0"/>
              <a:t>تقليل المسافة الفكرية"</a:t>
            </a:r>
            <a:r>
              <a:rPr lang="ar-SA" sz="1600" dirty="0"/>
              <a:t> </a:t>
            </a:r>
            <a:r>
              <a:rPr lang="ar-SA" sz="1800" dirty="0"/>
              <a:t>[</a:t>
            </a:r>
            <a:r>
              <a:rPr lang="en-US" sz="1800" dirty="0"/>
              <a:t>dav95] </a:t>
            </a:r>
            <a:r>
              <a:rPr lang="ar-SA" sz="1800" dirty="0"/>
              <a:t>بين البرنامج والمشكلة كما هي موجودة في العالم الحقيقي.</a:t>
            </a:r>
            <a:endParaRPr lang="ar-SA" sz="1600" dirty="0"/>
          </a:p>
          <a:p>
            <a:pPr lvl="1" algn="r" rtl="1"/>
            <a:r>
              <a:rPr lang="ar-SA" sz="1800" dirty="0"/>
              <a:t>تصميم يجب أن تظهر التوحيد والتكامل.</a:t>
            </a:r>
            <a:endParaRPr lang="ar-SA" sz="1600" dirty="0"/>
          </a:p>
          <a:p>
            <a:pPr lvl="1" algn="r" rtl="1"/>
            <a:r>
              <a:rPr lang="ar-SA" sz="1800" dirty="0"/>
              <a:t>ينبغي تنظيم تصميم لاستيعاب التغيير.</a:t>
            </a:r>
            <a:endParaRPr lang="ar-SA" sz="1600" dirty="0"/>
          </a:p>
          <a:p>
            <a:pPr lvl="1" algn="r" rtl="1"/>
            <a:r>
              <a:rPr lang="ar-SA" sz="1800" dirty="0"/>
              <a:t>ينبغي تنظيم تصميم للحط بلطف، حتى عندما واجهت البيانات الشاذة، والأحداث، أو ظروف التشغيل.</a:t>
            </a:r>
            <a:endParaRPr lang="ar-SA" sz="1600" dirty="0"/>
          </a:p>
          <a:p>
            <a:pPr lvl="1" algn="r" rtl="1"/>
            <a:r>
              <a:rPr lang="ar-SA" sz="1800" dirty="0"/>
              <a:t>تصميم لا الترميز، ترميز لا تصميم.</a:t>
            </a:r>
            <a:endParaRPr lang="ar-SA" sz="1600" dirty="0"/>
          </a:p>
          <a:p>
            <a:pPr lvl="1" algn="r" rtl="1"/>
            <a:r>
              <a:rPr lang="ar-SA" sz="1800" dirty="0"/>
              <a:t>يجب تقييم التصميم للجودة كما يتم إنشاؤه، وليس بعد وقوعها.</a:t>
            </a:r>
            <a:endParaRPr lang="ar-SA" sz="1600" dirty="0"/>
          </a:p>
          <a:p>
            <a:pPr lvl="1" algn="r" rtl="1"/>
            <a:r>
              <a:rPr lang="ar-SA" sz="1800" dirty="0"/>
              <a:t>ينبغي إعادة النظر في التصميم لتقليل الأخطاء </a:t>
            </a:r>
            <a:r>
              <a:rPr lang="ar-SA" sz="1800" dirty="0" err="1"/>
              <a:t>المفاهيمية</a:t>
            </a:r>
            <a:r>
              <a:rPr lang="ar-SA" sz="1800" dirty="0"/>
              <a:t> (الدلالي).</a:t>
            </a:r>
            <a:endParaRPr lang="ar-SA" sz="1600" dirty="0"/>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Shape 198"/>
          <p:cNvSpPr txBox="1"/>
          <p:nvPr/>
        </p:nvSpPr>
        <p:spPr>
          <a:xfrm>
            <a:off x="7543800" y="6248400"/>
            <a:ext cx="12954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Helvetica Neue"/>
              <a:buNone/>
            </a:pPr>
            <a:fld id="{00000000-1234-1234-1234-123412341234}" type="slidenum">
              <a:rPr lang="en-US" sz="1000" b="0" i="0" u="none" strike="noStrike" cap="none" baseline="0">
                <a:solidFill>
                  <a:schemeClr val="dk1"/>
                </a:solidFill>
                <a:latin typeface="Helvetica Neue"/>
                <a:ea typeface="Helvetica Neue"/>
                <a:cs typeface="Helvetica Neue"/>
                <a:sym typeface="Helvetica Neue"/>
              </a:rPr>
              <a:t>9</a:t>
            </a:fld>
            <a:endParaRPr lang="en-US" sz="1000" b="0" i="0" u="none" strike="noStrike" cap="none" baseline="0">
              <a:solidFill>
                <a:schemeClr val="dk1"/>
              </a:solidFill>
              <a:latin typeface="Helvetica Neue"/>
              <a:ea typeface="Helvetica Neue"/>
              <a:cs typeface="Helvetica Neue"/>
              <a:sym typeface="Helvetica Neue"/>
            </a:endParaRPr>
          </a:p>
        </p:txBody>
      </p:sp>
      <p:sp>
        <p:nvSpPr>
          <p:cNvPr id="199" name="Shape 199"/>
          <p:cNvSpPr txBox="1">
            <a:spLocks noGrp="1"/>
          </p:cNvSpPr>
          <p:nvPr>
            <p:ph type="title"/>
          </p:nvPr>
        </p:nvSpPr>
        <p:spPr>
          <a:xfrm>
            <a:off x="29552" y="260648"/>
            <a:ext cx="7278752" cy="660400"/>
          </a:xfrm>
          <a:prstGeom prst="rect">
            <a:avLst/>
          </a:prstGeom>
          <a:noFill/>
          <a:ln>
            <a:noFill/>
          </a:ln>
        </p:spPr>
        <p:txBody>
          <a:bodyPr lIns="63500" tIns="25400" rIns="63500" bIns="25400" anchor="t" anchorCtr="0">
            <a:noAutofit/>
          </a:bodyPr>
          <a:lstStyle/>
          <a:p>
            <a:pPr marL="0" marR="0" lvl="0" indent="0" algn="l" rtl="0">
              <a:lnSpc>
                <a:spcPct val="100000"/>
              </a:lnSpc>
              <a:spcBef>
                <a:spcPts val="0"/>
              </a:spcBef>
              <a:spcAft>
                <a:spcPts val="0"/>
              </a:spcAft>
              <a:buClr>
                <a:schemeClr val="dk2"/>
              </a:buClr>
              <a:buSzPct val="25000"/>
              <a:buFont typeface="Helvetica Neue"/>
              <a:buNone/>
            </a:pPr>
            <a:r>
              <a:rPr lang="en-US" sz="4000" b="0" i="0" u="none" strike="noStrike" cap="none" baseline="0" dirty="0" smtClean="0">
                <a:solidFill>
                  <a:schemeClr val="dk2"/>
                </a:solidFill>
                <a:latin typeface="Helvetica Neue"/>
                <a:ea typeface="Helvetica Neue"/>
                <a:cs typeface="Helvetica Neue"/>
                <a:sym typeface="Helvetica Neue"/>
              </a:rPr>
              <a:t>Fundamental Concepts</a:t>
            </a:r>
            <a:endParaRPr lang="en-US" sz="4000" b="0" i="0" u="none" strike="noStrike" cap="none" baseline="0" dirty="0">
              <a:solidFill>
                <a:schemeClr val="dk2"/>
              </a:solidFill>
              <a:latin typeface="Helvetica Neue"/>
              <a:ea typeface="Helvetica Neue"/>
              <a:cs typeface="Helvetica Neue"/>
              <a:sym typeface="Helvetica Neue"/>
            </a:endParaRPr>
          </a:p>
        </p:txBody>
      </p:sp>
      <p:sp>
        <p:nvSpPr>
          <p:cNvPr id="200" name="Shape 200"/>
          <p:cNvSpPr txBox="1">
            <a:spLocks noGrp="1"/>
          </p:cNvSpPr>
          <p:nvPr>
            <p:ph idx="1"/>
          </p:nvPr>
        </p:nvSpPr>
        <p:spPr>
          <a:xfrm>
            <a:off x="179512" y="836712"/>
            <a:ext cx="5544616" cy="3429000"/>
          </a:xfrm>
          <a:prstGeom prst="rect">
            <a:avLst/>
          </a:prstGeom>
          <a:noFill/>
          <a:ln>
            <a:noFill/>
          </a:ln>
        </p:spPr>
        <p:txBody>
          <a:bodyPr lIns="90475" tIns="44450" rIns="90475" bIns="44450" anchor="t" anchorCtr="0">
            <a:noAutofit/>
          </a:bodyPr>
          <a:lstStyle/>
          <a:p>
            <a:pPr marL="342900" marR="0" lvl="0" indent="-342900" algn="l" rtl="0">
              <a:lnSpc>
                <a:spcPct val="90000"/>
              </a:lnSpc>
              <a:spcBef>
                <a:spcPts val="0"/>
              </a:spcBef>
              <a:spcAft>
                <a:spcPts val="0"/>
              </a:spcAft>
              <a:buClr>
                <a:schemeClr val="folHlink"/>
              </a:buClr>
              <a:buSzPct val="75000"/>
              <a:buFont typeface="Noto Symbol"/>
              <a:buChar char="■"/>
            </a:pPr>
            <a:r>
              <a:rPr lang="en-US" sz="1800" b="0" i="0" u="none" strike="noStrike" cap="none" baseline="0" dirty="0">
                <a:solidFill>
                  <a:schemeClr val="folHlink"/>
                </a:solidFill>
                <a:latin typeface="Helvetica Neue"/>
                <a:ea typeface="Helvetica Neue"/>
                <a:cs typeface="Helvetica Neue"/>
                <a:sym typeface="Helvetica Neue"/>
              </a:rPr>
              <a:t>Abstraction</a:t>
            </a:r>
            <a:r>
              <a:rPr lang="en-US" sz="1800" b="0" i="0" u="none" strike="noStrike" cap="none" baseline="0" dirty="0">
                <a:solidFill>
                  <a:schemeClr val="dk1"/>
                </a:solidFill>
                <a:latin typeface="Helvetica Neue"/>
                <a:ea typeface="Helvetica Neue"/>
                <a:cs typeface="Helvetica Neue"/>
                <a:sym typeface="Helvetica Neue"/>
              </a:rPr>
              <a:t>—data, procedure, control</a:t>
            </a:r>
          </a:p>
          <a:p>
            <a:pPr marL="342900" marR="0" lvl="0" indent="-342900" algn="l" rtl="0">
              <a:lnSpc>
                <a:spcPct val="90000"/>
              </a:lnSpc>
              <a:spcBef>
                <a:spcPts val="320"/>
              </a:spcBef>
              <a:spcAft>
                <a:spcPts val="0"/>
              </a:spcAft>
              <a:buClr>
                <a:schemeClr val="folHlink"/>
              </a:buClr>
              <a:buSzPct val="75000"/>
              <a:buFont typeface="Noto Symbol"/>
              <a:buChar char="■"/>
            </a:pPr>
            <a:r>
              <a:rPr lang="en-US" sz="1800" b="0" i="0" u="none" strike="noStrike" cap="none" baseline="0" dirty="0">
                <a:solidFill>
                  <a:schemeClr val="folHlink"/>
                </a:solidFill>
                <a:latin typeface="Helvetica Neue"/>
                <a:ea typeface="Helvetica Neue"/>
                <a:cs typeface="Helvetica Neue"/>
                <a:sym typeface="Helvetica Neue"/>
              </a:rPr>
              <a:t>Architecture</a:t>
            </a:r>
            <a:r>
              <a:rPr lang="en-US" sz="1800" b="0" i="0" u="none" strike="noStrike" cap="none" baseline="0" dirty="0">
                <a:solidFill>
                  <a:schemeClr val="dk1"/>
                </a:solidFill>
                <a:latin typeface="Helvetica Neue"/>
                <a:ea typeface="Helvetica Neue"/>
                <a:cs typeface="Helvetica Neue"/>
                <a:sym typeface="Helvetica Neue"/>
              </a:rPr>
              <a:t>—the overall structure of the software</a:t>
            </a:r>
          </a:p>
          <a:p>
            <a:pPr marL="342900" marR="0" lvl="0" indent="-342900" algn="l" rtl="0">
              <a:lnSpc>
                <a:spcPct val="90000"/>
              </a:lnSpc>
              <a:spcBef>
                <a:spcPts val="320"/>
              </a:spcBef>
              <a:spcAft>
                <a:spcPts val="0"/>
              </a:spcAft>
              <a:buClr>
                <a:schemeClr val="folHlink"/>
              </a:buClr>
              <a:buSzPct val="75000"/>
              <a:buFont typeface="Noto Symbol"/>
              <a:buChar char="■"/>
            </a:pPr>
            <a:r>
              <a:rPr lang="en-US" sz="1800" b="0" i="0" u="none" strike="noStrike" cap="none" baseline="0" dirty="0">
                <a:solidFill>
                  <a:schemeClr val="folHlink"/>
                </a:solidFill>
                <a:latin typeface="Helvetica Neue"/>
                <a:ea typeface="Helvetica Neue"/>
                <a:cs typeface="Helvetica Neue"/>
                <a:sym typeface="Helvetica Neue"/>
              </a:rPr>
              <a:t>Patterns</a:t>
            </a:r>
            <a:r>
              <a:rPr lang="en-US" sz="1800" b="0" i="0" u="none" strike="noStrike" cap="none" baseline="0" dirty="0">
                <a:solidFill>
                  <a:schemeClr val="dk1"/>
                </a:solidFill>
                <a:latin typeface="Helvetica Neue"/>
                <a:ea typeface="Helvetica Neue"/>
                <a:cs typeface="Helvetica Neue"/>
                <a:sym typeface="Helvetica Neue"/>
              </a:rPr>
              <a:t>—”conveys the essence” of a proven design solution</a:t>
            </a:r>
          </a:p>
          <a:p>
            <a:pPr marL="342900" marR="0" lvl="0" indent="-342900" algn="l" rtl="0">
              <a:lnSpc>
                <a:spcPct val="90000"/>
              </a:lnSpc>
              <a:spcBef>
                <a:spcPts val="320"/>
              </a:spcBef>
              <a:spcAft>
                <a:spcPts val="0"/>
              </a:spcAft>
              <a:buClr>
                <a:schemeClr val="folHlink"/>
              </a:buClr>
              <a:buSzPct val="75000"/>
              <a:buFont typeface="Noto Symbol"/>
              <a:buChar char="■"/>
            </a:pPr>
            <a:r>
              <a:rPr lang="en-US" sz="1800" b="0" i="0" u="none" strike="noStrike" cap="none" baseline="0" dirty="0">
                <a:solidFill>
                  <a:schemeClr val="folHlink"/>
                </a:solidFill>
                <a:latin typeface="Helvetica Neue"/>
                <a:ea typeface="Helvetica Neue"/>
                <a:cs typeface="Helvetica Neue"/>
                <a:sym typeface="Helvetica Neue"/>
              </a:rPr>
              <a:t>Separation of c</a:t>
            </a:r>
            <a:r>
              <a:rPr lang="en-US" sz="1800" b="0" i="0" u="none" strike="noStrike" cap="none" baseline="0" dirty="0">
                <a:solidFill>
                  <a:schemeClr val="folHlink"/>
                </a:solidFill>
                <a:latin typeface="Arial"/>
                <a:ea typeface="Arial"/>
                <a:cs typeface="Arial"/>
                <a:sym typeface="Arial"/>
              </a:rPr>
              <a:t>oncerns</a:t>
            </a:r>
            <a:r>
              <a:rPr lang="en-US" sz="1800" b="0" i="0" u="none" strike="noStrike" cap="none" baseline="0" dirty="0">
                <a:solidFill>
                  <a:schemeClr val="dk1"/>
                </a:solidFill>
                <a:latin typeface="Arial"/>
                <a:ea typeface="Arial"/>
                <a:cs typeface="Arial"/>
                <a:sym typeface="Arial"/>
              </a:rPr>
              <a:t>—any complex problem can be more easily handled if it is subdivided into pieces</a:t>
            </a:r>
          </a:p>
          <a:p>
            <a:pPr marL="342900" marR="0" lvl="0" indent="-342900" algn="l" rtl="0">
              <a:lnSpc>
                <a:spcPct val="90000"/>
              </a:lnSpc>
              <a:spcBef>
                <a:spcPts val="320"/>
              </a:spcBef>
              <a:spcAft>
                <a:spcPts val="0"/>
              </a:spcAft>
              <a:buClr>
                <a:schemeClr val="folHlink"/>
              </a:buClr>
              <a:buSzPct val="75000"/>
              <a:buFont typeface="Noto Symbol"/>
              <a:buChar char="■"/>
            </a:pPr>
            <a:r>
              <a:rPr lang="en-US" sz="1800" b="0" i="0" u="none" strike="noStrike" cap="none" baseline="0" dirty="0">
                <a:solidFill>
                  <a:schemeClr val="folHlink"/>
                </a:solidFill>
                <a:latin typeface="Helvetica Neue"/>
                <a:ea typeface="Helvetica Neue"/>
                <a:cs typeface="Helvetica Neue"/>
                <a:sym typeface="Helvetica Neue"/>
              </a:rPr>
              <a:t>Modularity</a:t>
            </a:r>
            <a:r>
              <a:rPr lang="en-US" sz="1800" b="0" i="0" u="none" strike="noStrike" cap="none" baseline="0" dirty="0">
                <a:solidFill>
                  <a:schemeClr val="dk1"/>
                </a:solidFill>
                <a:latin typeface="Helvetica Neue"/>
                <a:ea typeface="Helvetica Neue"/>
                <a:cs typeface="Helvetica Neue"/>
                <a:sym typeface="Helvetica Neue"/>
              </a:rPr>
              <a:t>—compartmentalization of data and function</a:t>
            </a:r>
          </a:p>
          <a:p>
            <a:pPr marL="342900" marR="0" lvl="0" indent="-342900" algn="l" rtl="0">
              <a:lnSpc>
                <a:spcPct val="90000"/>
              </a:lnSpc>
              <a:spcBef>
                <a:spcPts val="320"/>
              </a:spcBef>
              <a:spcAft>
                <a:spcPts val="0"/>
              </a:spcAft>
              <a:buClr>
                <a:schemeClr val="folHlink"/>
              </a:buClr>
              <a:buSzPct val="75000"/>
              <a:buFont typeface="Noto Symbol"/>
              <a:buChar char="■"/>
            </a:pPr>
            <a:r>
              <a:rPr lang="en-US" sz="1800" b="0" i="0" u="none" strike="noStrike" cap="none" baseline="0" dirty="0">
                <a:solidFill>
                  <a:schemeClr val="folHlink"/>
                </a:solidFill>
                <a:latin typeface="Helvetica Neue"/>
                <a:ea typeface="Helvetica Neue"/>
                <a:cs typeface="Helvetica Neue"/>
                <a:sym typeface="Helvetica Neue"/>
              </a:rPr>
              <a:t>Hiding</a:t>
            </a:r>
            <a:r>
              <a:rPr lang="en-US" sz="1800" b="0" i="0" u="none" strike="noStrike" cap="none" baseline="0" dirty="0">
                <a:solidFill>
                  <a:schemeClr val="dk1"/>
                </a:solidFill>
                <a:latin typeface="Helvetica Neue"/>
                <a:ea typeface="Helvetica Neue"/>
                <a:cs typeface="Helvetica Neue"/>
                <a:sym typeface="Helvetica Neue"/>
              </a:rPr>
              <a:t>—controlled interfaces</a:t>
            </a:r>
          </a:p>
          <a:p>
            <a:pPr marL="342900" marR="0" lvl="0" indent="-342900" algn="l" rtl="0">
              <a:lnSpc>
                <a:spcPct val="90000"/>
              </a:lnSpc>
              <a:spcBef>
                <a:spcPts val="320"/>
              </a:spcBef>
              <a:spcAft>
                <a:spcPts val="0"/>
              </a:spcAft>
              <a:buClr>
                <a:schemeClr val="folHlink"/>
              </a:buClr>
              <a:buSzPct val="75000"/>
              <a:buFont typeface="Noto Symbol"/>
              <a:buChar char="■"/>
            </a:pPr>
            <a:r>
              <a:rPr lang="en-US" sz="1800" b="0" i="0" u="none" strike="noStrike" cap="none" baseline="0" dirty="0">
                <a:solidFill>
                  <a:schemeClr val="folHlink"/>
                </a:solidFill>
                <a:latin typeface="Helvetica Neue"/>
                <a:ea typeface="Helvetica Neue"/>
                <a:cs typeface="Helvetica Neue"/>
                <a:sym typeface="Helvetica Neue"/>
              </a:rPr>
              <a:t>Functional independence</a:t>
            </a:r>
            <a:r>
              <a:rPr lang="en-US" sz="1800" b="0" i="0" u="none" strike="noStrike" cap="none" baseline="0" dirty="0">
                <a:solidFill>
                  <a:schemeClr val="dk1"/>
                </a:solidFill>
                <a:latin typeface="Helvetica Neue"/>
                <a:ea typeface="Helvetica Neue"/>
                <a:cs typeface="Helvetica Neue"/>
                <a:sym typeface="Helvetica Neue"/>
              </a:rPr>
              <a:t>—single-minded function and low coupling</a:t>
            </a:r>
          </a:p>
          <a:p>
            <a:pPr marL="342900" marR="0" lvl="0" indent="-342900" algn="l" rtl="0">
              <a:lnSpc>
                <a:spcPct val="90000"/>
              </a:lnSpc>
              <a:spcBef>
                <a:spcPts val="320"/>
              </a:spcBef>
              <a:spcAft>
                <a:spcPts val="0"/>
              </a:spcAft>
              <a:buClr>
                <a:schemeClr val="folHlink"/>
              </a:buClr>
              <a:buSzPct val="75000"/>
              <a:buFont typeface="Noto Symbol"/>
              <a:buChar char="■"/>
            </a:pPr>
            <a:r>
              <a:rPr lang="en-US" sz="1800" b="0" i="0" u="none" strike="noStrike" cap="none" baseline="0" dirty="0">
                <a:solidFill>
                  <a:schemeClr val="folHlink"/>
                </a:solidFill>
                <a:latin typeface="Helvetica Neue"/>
                <a:ea typeface="Helvetica Neue"/>
                <a:cs typeface="Helvetica Neue"/>
                <a:sym typeface="Helvetica Neue"/>
              </a:rPr>
              <a:t>Refinement</a:t>
            </a:r>
            <a:r>
              <a:rPr lang="en-US" sz="1800" b="0" i="0" u="none" strike="noStrike" cap="none" baseline="0" dirty="0">
                <a:solidFill>
                  <a:schemeClr val="dk1"/>
                </a:solidFill>
                <a:latin typeface="Helvetica Neue"/>
                <a:ea typeface="Helvetica Neue"/>
                <a:cs typeface="Helvetica Neue"/>
                <a:sym typeface="Helvetica Neue"/>
              </a:rPr>
              <a:t>—elaboration of detail for all abstractions</a:t>
            </a:r>
          </a:p>
          <a:p>
            <a:pPr marL="342900" marR="0" lvl="0" indent="-342900" algn="l" rtl="0">
              <a:lnSpc>
                <a:spcPct val="90000"/>
              </a:lnSpc>
              <a:spcBef>
                <a:spcPts val="320"/>
              </a:spcBef>
              <a:spcAft>
                <a:spcPts val="0"/>
              </a:spcAft>
              <a:buClr>
                <a:schemeClr val="folHlink"/>
              </a:buClr>
              <a:buSzPct val="75000"/>
              <a:buFont typeface="Noto Symbol"/>
              <a:buChar char="■"/>
            </a:pPr>
            <a:r>
              <a:rPr lang="en-US" sz="1800" b="0" i="0" u="none" strike="noStrike" cap="none" baseline="0" dirty="0">
                <a:solidFill>
                  <a:schemeClr val="folHlink"/>
                </a:solidFill>
                <a:latin typeface="Helvetica Neue"/>
                <a:ea typeface="Helvetica Neue"/>
                <a:cs typeface="Helvetica Neue"/>
                <a:sym typeface="Helvetica Neue"/>
              </a:rPr>
              <a:t>Aspects</a:t>
            </a:r>
            <a:r>
              <a:rPr lang="en-US" sz="1800" b="0" i="0" u="none" strike="noStrike" cap="none" baseline="0" dirty="0">
                <a:solidFill>
                  <a:schemeClr val="dk1"/>
                </a:solidFill>
                <a:latin typeface="Helvetica Neue"/>
                <a:ea typeface="Helvetica Neue"/>
                <a:cs typeface="Helvetica Neue"/>
                <a:sym typeface="Helvetica Neue"/>
              </a:rPr>
              <a:t>—a mechanism for understanding how global requirements affect design</a:t>
            </a:r>
          </a:p>
          <a:p>
            <a:pPr marL="342900" marR="0" lvl="0" indent="-342900" algn="l" rtl="0">
              <a:lnSpc>
                <a:spcPct val="90000"/>
              </a:lnSpc>
              <a:spcBef>
                <a:spcPts val="320"/>
              </a:spcBef>
              <a:spcAft>
                <a:spcPts val="0"/>
              </a:spcAft>
              <a:buClr>
                <a:schemeClr val="folHlink"/>
              </a:buClr>
              <a:buSzPct val="75000"/>
              <a:buFont typeface="Noto Symbol"/>
              <a:buChar char="■"/>
            </a:pPr>
            <a:r>
              <a:rPr lang="en-US" sz="1800" b="0" i="0" u="none" strike="noStrike" cap="none" baseline="0" dirty="0">
                <a:solidFill>
                  <a:schemeClr val="folHlink"/>
                </a:solidFill>
                <a:latin typeface="Helvetica Neue"/>
                <a:ea typeface="Helvetica Neue"/>
                <a:cs typeface="Helvetica Neue"/>
                <a:sym typeface="Helvetica Neue"/>
              </a:rPr>
              <a:t>Refactoring</a:t>
            </a:r>
            <a:r>
              <a:rPr lang="en-US" sz="1800" b="0" i="0" u="none" strike="noStrike" cap="none" baseline="0" dirty="0">
                <a:solidFill>
                  <a:schemeClr val="dk1"/>
                </a:solidFill>
                <a:latin typeface="Helvetica Neue"/>
                <a:ea typeface="Helvetica Neue"/>
                <a:cs typeface="Helvetica Neue"/>
                <a:sym typeface="Helvetica Neue"/>
              </a:rPr>
              <a:t>—a reorganization technique that simplifies the design</a:t>
            </a:r>
          </a:p>
          <a:p>
            <a:pPr marL="342900" marR="0" lvl="0" indent="-342900" algn="l" rtl="0">
              <a:lnSpc>
                <a:spcPct val="90000"/>
              </a:lnSpc>
              <a:spcBef>
                <a:spcPts val="320"/>
              </a:spcBef>
              <a:spcAft>
                <a:spcPts val="0"/>
              </a:spcAft>
              <a:buClr>
                <a:schemeClr val="folHlink"/>
              </a:buClr>
              <a:buSzPct val="75000"/>
              <a:buFont typeface="Noto Symbol"/>
              <a:buChar char="■"/>
            </a:pPr>
            <a:r>
              <a:rPr lang="en-US" sz="1800" b="0" i="0" u="none" strike="noStrike" cap="none" baseline="0" dirty="0">
                <a:solidFill>
                  <a:schemeClr val="folHlink"/>
                </a:solidFill>
                <a:latin typeface="Helvetica Neue"/>
                <a:ea typeface="Helvetica Neue"/>
                <a:cs typeface="Helvetica Neue"/>
                <a:sym typeface="Helvetica Neue"/>
              </a:rPr>
              <a:t>OO design concepts</a:t>
            </a:r>
            <a:r>
              <a:rPr lang="en-US" sz="1800" b="0" i="0" u="none" strike="noStrike" cap="none" baseline="0" dirty="0">
                <a:solidFill>
                  <a:schemeClr val="dk1"/>
                </a:solidFill>
                <a:latin typeface="Helvetica Neue"/>
                <a:ea typeface="Helvetica Neue"/>
                <a:cs typeface="Helvetica Neue"/>
                <a:sym typeface="Helvetica Neue"/>
              </a:rPr>
              <a:t>—Appendix II</a:t>
            </a:r>
          </a:p>
          <a:p>
            <a:pPr marL="342900" marR="0" lvl="0" indent="-342900" algn="l" rtl="0">
              <a:lnSpc>
                <a:spcPct val="90000"/>
              </a:lnSpc>
              <a:spcBef>
                <a:spcPts val="320"/>
              </a:spcBef>
              <a:spcAft>
                <a:spcPts val="0"/>
              </a:spcAft>
              <a:buClr>
                <a:schemeClr val="folHlink"/>
              </a:buClr>
              <a:buSzPct val="75000"/>
              <a:buFont typeface="Noto Symbol"/>
              <a:buChar char="■"/>
            </a:pPr>
            <a:r>
              <a:rPr lang="en-US" sz="1800" b="0" i="0" u="none" strike="noStrike" cap="none" baseline="0" dirty="0">
                <a:solidFill>
                  <a:schemeClr val="folHlink"/>
                </a:solidFill>
                <a:latin typeface="Arial"/>
                <a:ea typeface="Arial"/>
                <a:cs typeface="Arial"/>
                <a:sym typeface="Arial"/>
              </a:rPr>
              <a:t>Design Classes</a:t>
            </a:r>
            <a:r>
              <a:rPr lang="en-US" sz="1800" b="0" i="0" u="none" strike="noStrike" cap="none" baseline="0" dirty="0">
                <a:solidFill>
                  <a:schemeClr val="dk1"/>
                </a:solidFill>
                <a:latin typeface="Arial"/>
                <a:ea typeface="Arial"/>
                <a:cs typeface="Arial"/>
                <a:sym typeface="Arial"/>
              </a:rPr>
              <a:t>—provide design detail that will enable analysis classes to be implemented</a:t>
            </a:r>
          </a:p>
        </p:txBody>
      </p:sp>
      <p:sp>
        <p:nvSpPr>
          <p:cNvPr id="2" name="مستطيل 1"/>
          <p:cNvSpPr/>
          <p:nvPr/>
        </p:nvSpPr>
        <p:spPr>
          <a:xfrm>
            <a:off x="5580112" y="836712"/>
            <a:ext cx="3419872" cy="5909310"/>
          </a:xfrm>
          <a:prstGeom prst="rect">
            <a:avLst/>
          </a:prstGeom>
        </p:spPr>
        <p:txBody>
          <a:bodyPr wrap="square">
            <a:spAutoFit/>
          </a:bodyPr>
          <a:lstStyle/>
          <a:p>
            <a:pPr algn="r" rtl="1"/>
            <a:r>
              <a:rPr lang="ar-SA" sz="1800" dirty="0"/>
              <a:t>المفاهيم الأساسية</a:t>
            </a:r>
            <a:endParaRPr lang="ar-SA" sz="1000" dirty="0"/>
          </a:p>
          <a:p>
            <a:pPr lvl="1" algn="r" rtl="1"/>
            <a:r>
              <a:rPr lang="ar-SA" sz="1800" dirty="0"/>
              <a:t>التجريد</a:t>
            </a:r>
            <a:r>
              <a:rPr lang="ar-SA" sz="1600" dirty="0"/>
              <a:t> </a:t>
            </a:r>
            <a:r>
              <a:rPr lang="ar-SA" sz="1800" dirty="0"/>
              <a:t>داتا، والإجراءات، ومراقبة</a:t>
            </a:r>
            <a:endParaRPr lang="ar-SA" sz="1600" dirty="0"/>
          </a:p>
          <a:p>
            <a:pPr lvl="1" algn="r" rtl="1"/>
            <a:r>
              <a:rPr lang="ar-SA" sz="1800" dirty="0"/>
              <a:t>العمارة</a:t>
            </a:r>
            <a:r>
              <a:rPr lang="ar-SA" sz="1600" dirty="0"/>
              <a:t> </a:t>
            </a:r>
            <a:r>
              <a:rPr lang="ar-SA" sz="1800" dirty="0"/>
              <a:t>-</a:t>
            </a:r>
            <a:r>
              <a:rPr lang="en-US" sz="1800" dirty="0"/>
              <a:t>the </a:t>
            </a:r>
            <a:r>
              <a:rPr lang="ar-SA" sz="1800" dirty="0"/>
              <a:t>الهيكل العام للبرنامج</a:t>
            </a:r>
            <a:endParaRPr lang="ar-SA" sz="1600" dirty="0"/>
          </a:p>
          <a:p>
            <a:pPr lvl="1" algn="r" rtl="1"/>
            <a:r>
              <a:rPr lang="ar-SA" sz="1800" dirty="0"/>
              <a:t>نماذج -</a:t>
            </a:r>
            <a:r>
              <a:rPr lang="ar-SA" sz="1600" dirty="0"/>
              <a:t> </a:t>
            </a:r>
            <a:r>
              <a:rPr lang="ar-SA" sz="1800" dirty="0"/>
              <a:t>"ينقل جوهر" حل ثبت تصميم</a:t>
            </a:r>
            <a:endParaRPr lang="ar-SA" sz="1600" dirty="0"/>
          </a:p>
          <a:p>
            <a:pPr lvl="1" algn="r" rtl="1"/>
            <a:r>
              <a:rPr lang="ar-SA" sz="1800" dirty="0"/>
              <a:t>فصل ج</a:t>
            </a:r>
            <a:r>
              <a:rPr lang="ar-SA" sz="1600" dirty="0"/>
              <a:t> </a:t>
            </a:r>
            <a:r>
              <a:rPr lang="en-US" sz="1800" dirty="0" err="1"/>
              <a:t>oncerns</a:t>
            </a:r>
            <a:r>
              <a:rPr lang="en-US" sz="1600" dirty="0"/>
              <a:t> </a:t>
            </a:r>
            <a:r>
              <a:rPr lang="ar-SA" sz="1800" dirty="0"/>
              <a:t>يمكن التعامل معها مشكلة معقدة تشنه بسهولة أكبر إذا تم تقسيمها إربا</a:t>
            </a:r>
            <a:endParaRPr lang="ar-SA" sz="1600" dirty="0"/>
          </a:p>
          <a:p>
            <a:pPr lvl="1" algn="r" rtl="1"/>
            <a:r>
              <a:rPr lang="ar-SA" sz="1800" dirty="0"/>
              <a:t>نمطية</a:t>
            </a:r>
            <a:r>
              <a:rPr lang="ar-SA" sz="1600" dirty="0"/>
              <a:t> </a:t>
            </a:r>
            <a:r>
              <a:rPr lang="ar-SA" sz="1800" dirty="0"/>
              <a:t>-</a:t>
            </a:r>
            <a:r>
              <a:rPr lang="en-US" sz="1800" dirty="0"/>
              <a:t>compartmentalization </a:t>
            </a:r>
            <a:r>
              <a:rPr lang="ar-SA" sz="1800" dirty="0"/>
              <a:t>البيانات وظيفة</a:t>
            </a:r>
            <a:endParaRPr lang="ar-SA" sz="1600" dirty="0"/>
          </a:p>
          <a:p>
            <a:pPr lvl="1" algn="r" rtl="1"/>
            <a:r>
              <a:rPr lang="ar-SA" sz="1800" dirty="0"/>
              <a:t>يختبئ</a:t>
            </a:r>
            <a:r>
              <a:rPr lang="ar-SA" sz="1600" dirty="0"/>
              <a:t> </a:t>
            </a:r>
            <a:r>
              <a:rPr lang="ar-SA" sz="1800" dirty="0"/>
              <a:t>واجهات التي تسيطر عليها</a:t>
            </a:r>
            <a:endParaRPr lang="ar-SA" sz="1600" dirty="0"/>
          </a:p>
          <a:p>
            <a:pPr lvl="1" algn="r" rtl="1"/>
            <a:r>
              <a:rPr lang="ar-SA" sz="1800" dirty="0"/>
              <a:t>الاستقلال الوظيفي</a:t>
            </a:r>
            <a:r>
              <a:rPr lang="ar-SA" sz="1600" dirty="0"/>
              <a:t> </a:t>
            </a:r>
            <a:r>
              <a:rPr lang="ar-SA" sz="1800" dirty="0"/>
              <a:t>وظيفة -</a:t>
            </a:r>
            <a:r>
              <a:rPr lang="en-US" sz="1800" dirty="0"/>
              <a:t>single </a:t>
            </a:r>
            <a:r>
              <a:rPr lang="ar-SA" sz="1800" dirty="0"/>
              <a:t>في التفكير وانخفاض اقتران</a:t>
            </a:r>
            <a:endParaRPr lang="ar-SA" sz="1600" dirty="0"/>
          </a:p>
          <a:p>
            <a:pPr lvl="1" algn="r" rtl="1"/>
            <a:r>
              <a:rPr lang="ar-SA" sz="1800" dirty="0"/>
              <a:t>صقل</a:t>
            </a:r>
            <a:r>
              <a:rPr lang="ar-SA" sz="1600" dirty="0"/>
              <a:t> </a:t>
            </a:r>
            <a:r>
              <a:rPr lang="ar-SA" sz="1800" dirty="0"/>
              <a:t>-</a:t>
            </a:r>
            <a:r>
              <a:rPr lang="en-US" sz="1800" dirty="0"/>
              <a:t>elaboration </a:t>
            </a:r>
            <a:r>
              <a:rPr lang="ar-SA" sz="1800" dirty="0"/>
              <a:t>من التفاصيل عن كل تجريدات</a:t>
            </a:r>
            <a:endParaRPr lang="ar-SA" sz="1600" dirty="0"/>
          </a:p>
          <a:p>
            <a:pPr lvl="1" algn="r" rtl="1"/>
            <a:r>
              <a:rPr lang="ar-SA" sz="1800" dirty="0"/>
              <a:t>جوانب</a:t>
            </a:r>
            <a:r>
              <a:rPr lang="ar-SA" sz="1600" dirty="0"/>
              <a:t> </a:t>
            </a:r>
            <a:r>
              <a:rPr lang="ar-SA" sz="1800" dirty="0"/>
              <a:t>-</a:t>
            </a:r>
            <a:r>
              <a:rPr lang="en-US" sz="1800" dirty="0"/>
              <a:t>a </a:t>
            </a:r>
            <a:r>
              <a:rPr lang="ar-SA" sz="1800" dirty="0"/>
              <a:t>آلية لفهم متطلبات كيف العالمية تؤثر على تصميم</a:t>
            </a:r>
            <a:endParaRPr lang="ar-SA" sz="1600" dirty="0"/>
          </a:p>
          <a:p>
            <a:pPr lvl="1" algn="r" rtl="1"/>
            <a:r>
              <a:rPr lang="ar-SA" sz="1800" dirty="0"/>
              <a:t>إعادة بيع ديون</a:t>
            </a:r>
            <a:r>
              <a:rPr lang="ar-SA" sz="1600" dirty="0"/>
              <a:t> </a:t>
            </a:r>
            <a:r>
              <a:rPr lang="ar-SA" sz="1800" dirty="0"/>
              <a:t>-</a:t>
            </a:r>
            <a:r>
              <a:rPr lang="en-US" sz="1800" dirty="0"/>
              <a:t>a </a:t>
            </a:r>
            <a:r>
              <a:rPr lang="ar-SA" sz="1800" dirty="0"/>
              <a:t>تقنية إعادة التنظيم التي تبسط تصميم</a:t>
            </a:r>
            <a:endParaRPr lang="ar-SA" sz="1600" dirty="0"/>
          </a:p>
          <a:p>
            <a:pPr lvl="1" algn="r" rtl="1"/>
            <a:r>
              <a:rPr lang="ar-SA" sz="1800" dirty="0"/>
              <a:t>مفاهيم التصميم </a:t>
            </a:r>
            <a:r>
              <a:rPr lang="en-US" sz="1800" dirty="0" err="1"/>
              <a:t>oo</a:t>
            </a:r>
            <a:r>
              <a:rPr lang="en-US" sz="1600" dirty="0"/>
              <a:t> </a:t>
            </a:r>
            <a:r>
              <a:rPr lang="en-US" sz="1800" dirty="0"/>
              <a:t>-appendix ii</a:t>
            </a:r>
            <a:endParaRPr lang="en-US" sz="1600" dirty="0"/>
          </a:p>
          <a:p>
            <a:pPr lvl="1" algn="r" rtl="1"/>
            <a:r>
              <a:rPr lang="ar-SA" sz="1800" dirty="0"/>
              <a:t>تفاصيل التصميم</a:t>
            </a:r>
            <a:r>
              <a:rPr lang="ar-SA" sz="1600" dirty="0"/>
              <a:t> </a:t>
            </a:r>
            <a:r>
              <a:rPr lang="ar-SA" sz="1800" dirty="0"/>
              <a:t>دروس التصميم</a:t>
            </a:r>
            <a:r>
              <a:rPr lang="ar-SA" sz="1600" dirty="0"/>
              <a:t> </a:t>
            </a:r>
            <a:r>
              <a:rPr lang="ar-SA" sz="1800" dirty="0"/>
              <a:t>-</a:t>
            </a:r>
            <a:r>
              <a:rPr lang="en-US" sz="1800" dirty="0"/>
              <a:t>provide </a:t>
            </a:r>
            <a:r>
              <a:rPr lang="ar-SA" sz="1800" dirty="0"/>
              <a:t>التي ستمكن فئات التحليل التي سيتم تنفيذها</a:t>
            </a:r>
            <a:endParaRPr lang="ar-SA" sz="1600" dirty="0"/>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1_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3896</Words>
  <Application>Microsoft Office PowerPoint</Application>
  <PresentationFormat>عرض على الشاشة (3:4)‏</PresentationFormat>
  <Paragraphs>597</Paragraphs>
  <Slides>40</Slides>
  <Notes>40</Notes>
  <HiddenSlides>0</HiddenSlides>
  <MMClips>0</MMClips>
  <ScaleCrop>false</ScaleCrop>
  <HeadingPairs>
    <vt:vector size="6" baseType="variant">
      <vt:variant>
        <vt:lpstr>الخطوط المستخدمة</vt:lpstr>
      </vt:variant>
      <vt:variant>
        <vt:i4>7</vt:i4>
      </vt:variant>
      <vt:variant>
        <vt:lpstr>نسق</vt:lpstr>
      </vt:variant>
      <vt:variant>
        <vt:i4>2</vt:i4>
      </vt:variant>
      <vt:variant>
        <vt:lpstr>عناوين الشرائح</vt:lpstr>
      </vt:variant>
      <vt:variant>
        <vt:i4>40</vt:i4>
      </vt:variant>
    </vt:vector>
  </HeadingPairs>
  <TitlesOfParts>
    <vt:vector size="49" baseType="lpstr">
      <vt:lpstr>Arial</vt:lpstr>
      <vt:lpstr>Wingdings</vt:lpstr>
      <vt:lpstr>Calibri</vt:lpstr>
      <vt:lpstr>Helvetica Neue</vt:lpstr>
      <vt:lpstr>Noto Symbol</vt:lpstr>
      <vt:lpstr>Times New Roman</vt:lpstr>
      <vt:lpstr>Quattrocento</vt:lpstr>
      <vt:lpstr>1_Bold Stripes</vt:lpstr>
      <vt:lpstr>نسق Office</vt:lpstr>
      <vt:lpstr>Chapter 12</vt:lpstr>
      <vt:lpstr>Design</vt:lpstr>
      <vt:lpstr>Software Design</vt:lpstr>
      <vt:lpstr>Software Engineering Design</vt:lpstr>
      <vt:lpstr>Analysis Model -&gt; Design Model</vt:lpstr>
      <vt:lpstr>Design and Quality</vt:lpstr>
      <vt:lpstr>Quality Guidelines</vt:lpstr>
      <vt:lpstr>Design Principles</vt:lpstr>
      <vt:lpstr>Fundamental Concepts</vt:lpstr>
      <vt:lpstr>Data Abstraction</vt:lpstr>
      <vt:lpstr>Procedural Abstraction</vt:lpstr>
      <vt:lpstr>Architecture</vt:lpstr>
      <vt:lpstr>Patterns</vt:lpstr>
      <vt:lpstr>Separation of Concerns</vt:lpstr>
      <vt:lpstr>Modularity</vt:lpstr>
      <vt:lpstr>Modularity: Trade-offs</vt:lpstr>
      <vt:lpstr>Information Hiding</vt:lpstr>
      <vt:lpstr>Why Information Hiding?</vt:lpstr>
      <vt:lpstr>Stepwise Refinement</vt:lpstr>
      <vt:lpstr>Sizing Modules: Two Views</vt:lpstr>
      <vt:lpstr>Functional Independence</vt:lpstr>
      <vt:lpstr>Aspects</vt:lpstr>
      <vt:lpstr>Aspects—An Example</vt:lpstr>
      <vt:lpstr>Refactoring</vt:lpstr>
      <vt:lpstr>OO Design Concepts</vt:lpstr>
      <vt:lpstr>Design Classes</vt:lpstr>
      <vt:lpstr>Design Class Characteristics</vt:lpstr>
      <vt:lpstr>The Design Model</vt:lpstr>
      <vt:lpstr>Design Model Elements</vt:lpstr>
      <vt:lpstr>Data Modeling</vt:lpstr>
      <vt:lpstr>What is a Data Object?</vt:lpstr>
      <vt:lpstr>Data Objects and Attributes</vt:lpstr>
      <vt:lpstr>What is a Relationship?</vt:lpstr>
      <vt:lpstr>Architectural Elements</vt:lpstr>
      <vt:lpstr>Interface Elements</vt:lpstr>
      <vt:lpstr>Interface Elements</vt:lpstr>
      <vt:lpstr>Component Elements</vt:lpstr>
      <vt:lpstr>Component Elements</vt:lpstr>
      <vt:lpstr>Deployment Elements</vt:lpstr>
      <vt:lpstr>Deployment Elements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dc:title>
  <dc:creator>M</dc:creator>
  <cp:lastModifiedBy>Windows User</cp:lastModifiedBy>
  <cp:revision>16</cp:revision>
  <dcterms:modified xsi:type="dcterms:W3CDTF">2015-11-04T14:59:32Z</dcterms:modified>
</cp:coreProperties>
</file>