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0.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 id="2147483660" r:id="rId5"/>
    <p:sldMasterId id="2147483661" r:id="rId6"/>
    <p:sldMasterId id="2147483662" r:id="rId7"/>
    <p:sldMasterId id="2147483663" r:id="rId8"/>
    <p:sldMasterId id="2147483664" r:id="rId9"/>
    <p:sldMasterId id="2147483665" r:id="rId10"/>
    <p:sldMasterId id="2147483666" r:id="rId11"/>
    <p:sldMasterId id="2147483667" r:id="rId12"/>
    <p:sldMasterId id="2147483668" r:id="rId13"/>
    <p:sldMasterId id="2147483669" r:id="rId14"/>
    <p:sldMasterId id="2147483670" r:id="rId15"/>
  </p:sldMasterIdLst>
  <p:notesMasterIdLst>
    <p:notesMasterId r:id="rId16"/>
  </p:notes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Lst>
  <p:sldSz cy="6858000" cx="9144000"/>
  <p:notesSz cx="6858000" cy="9144000"/>
  <p:embeddedFontLst>
    <p:embeddedFont>
      <p:font typeface="Quattrocento"/>
      <p:regular r:id="rId45"/>
      <p:bold r:id="rId46"/>
    </p:embeddedFont>
    <p:embeddedFont>
      <p:font typeface="Helvetica Neue"/>
      <p:regular r:id="rId47"/>
      <p:bold r:id="rId48"/>
      <p:italic r:id="rId49"/>
      <p:boldItalic r:id="rId50"/>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40" Type="http://schemas.openxmlformats.org/officeDocument/2006/relationships/slide" Target="slides/slide24.xml"/><Relationship Id="rId42" Type="http://schemas.openxmlformats.org/officeDocument/2006/relationships/slide" Target="slides/slide26.xml"/><Relationship Id="rId41" Type="http://schemas.openxmlformats.org/officeDocument/2006/relationships/slide" Target="slides/slide25.xml"/><Relationship Id="rId44" Type="http://schemas.openxmlformats.org/officeDocument/2006/relationships/slide" Target="slides/slide28.xml"/><Relationship Id="rId43" Type="http://schemas.openxmlformats.org/officeDocument/2006/relationships/slide" Target="slides/slide27.xml"/><Relationship Id="rId46" Type="http://schemas.openxmlformats.org/officeDocument/2006/relationships/font" Target="fonts/Quattrocento-bold.fntdata"/><Relationship Id="rId45" Type="http://schemas.openxmlformats.org/officeDocument/2006/relationships/font" Target="fonts/Quattrocento-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48" Type="http://schemas.openxmlformats.org/officeDocument/2006/relationships/font" Target="fonts/HelveticaNeue-bold.fntdata"/><Relationship Id="rId47" Type="http://schemas.openxmlformats.org/officeDocument/2006/relationships/font" Target="fonts/HelveticaNeue-regular.fntdata"/><Relationship Id="rId49" Type="http://schemas.openxmlformats.org/officeDocument/2006/relationships/font" Target="fonts/HelveticaNeue-italic.fnt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31" Type="http://schemas.openxmlformats.org/officeDocument/2006/relationships/slide" Target="slides/slide15.xml"/><Relationship Id="rId30" Type="http://schemas.openxmlformats.org/officeDocument/2006/relationships/slide" Target="slides/slide14.xml"/><Relationship Id="rId33" Type="http://schemas.openxmlformats.org/officeDocument/2006/relationships/slide" Target="slides/slide17.xml"/><Relationship Id="rId32" Type="http://schemas.openxmlformats.org/officeDocument/2006/relationships/slide" Target="slides/slide16.xml"/><Relationship Id="rId35" Type="http://schemas.openxmlformats.org/officeDocument/2006/relationships/slide" Target="slides/slide19.xml"/><Relationship Id="rId34" Type="http://schemas.openxmlformats.org/officeDocument/2006/relationships/slide" Target="slides/slide18.xml"/><Relationship Id="rId37" Type="http://schemas.openxmlformats.org/officeDocument/2006/relationships/slide" Target="slides/slide21.xml"/><Relationship Id="rId36" Type="http://schemas.openxmlformats.org/officeDocument/2006/relationships/slide" Target="slides/slide20.xml"/><Relationship Id="rId39" Type="http://schemas.openxmlformats.org/officeDocument/2006/relationships/slide" Target="slides/slide23.xml"/><Relationship Id="rId38" Type="http://schemas.openxmlformats.org/officeDocument/2006/relationships/slide" Target="slides/slide22.xml"/><Relationship Id="rId20" Type="http://schemas.openxmlformats.org/officeDocument/2006/relationships/slide" Target="slides/slide4.xml"/><Relationship Id="rId22" Type="http://schemas.openxmlformats.org/officeDocument/2006/relationships/slide" Target="slides/slide6.xml"/><Relationship Id="rId21" Type="http://schemas.openxmlformats.org/officeDocument/2006/relationships/slide" Target="slides/slide5.xml"/><Relationship Id="rId24" Type="http://schemas.openxmlformats.org/officeDocument/2006/relationships/slide" Target="slides/slide8.xml"/><Relationship Id="rId23" Type="http://schemas.openxmlformats.org/officeDocument/2006/relationships/slide" Target="slides/slide7.xml"/><Relationship Id="rId26" Type="http://schemas.openxmlformats.org/officeDocument/2006/relationships/slide" Target="slides/slide10.xml"/><Relationship Id="rId25" Type="http://schemas.openxmlformats.org/officeDocument/2006/relationships/slide" Target="slides/slide9.xml"/><Relationship Id="rId28" Type="http://schemas.openxmlformats.org/officeDocument/2006/relationships/slide" Target="slides/slide12.xml"/><Relationship Id="rId27" Type="http://schemas.openxmlformats.org/officeDocument/2006/relationships/slide" Target="slides/slide11.xml"/><Relationship Id="rId29" Type="http://schemas.openxmlformats.org/officeDocument/2006/relationships/slide" Target="slides/slide13.xml"/><Relationship Id="rId50" Type="http://schemas.openxmlformats.org/officeDocument/2006/relationships/font" Target="fonts/HelveticaNeue-boldItalic.fntdata"/><Relationship Id="rId11" Type="http://schemas.openxmlformats.org/officeDocument/2006/relationships/slideMaster" Target="slideMasters/slideMaster8.xml"/><Relationship Id="rId10" Type="http://schemas.openxmlformats.org/officeDocument/2006/relationships/slideMaster" Target="slideMasters/slideMaster7.xml"/><Relationship Id="rId13" Type="http://schemas.openxmlformats.org/officeDocument/2006/relationships/slideMaster" Target="slideMasters/slideMaster10.xml"/><Relationship Id="rId12" Type="http://schemas.openxmlformats.org/officeDocument/2006/relationships/slideMaster" Target="slideMasters/slideMaster9.xml"/><Relationship Id="rId15" Type="http://schemas.openxmlformats.org/officeDocument/2006/relationships/slideMaster" Target="slideMasters/slideMaster12.xml"/><Relationship Id="rId14" Type="http://schemas.openxmlformats.org/officeDocument/2006/relationships/slideMaster" Target="slideMasters/slideMaster11.xml"/><Relationship Id="rId17" Type="http://schemas.openxmlformats.org/officeDocument/2006/relationships/slide" Target="slides/slide1.xml"/><Relationship Id="rId16" Type="http://schemas.openxmlformats.org/officeDocument/2006/relationships/notesMaster" Target="notesMasters/notesMaster1.xml"/><Relationship Id="rId19" Type="http://schemas.openxmlformats.org/officeDocument/2006/relationships/slide" Target="slides/slide3.xml"/><Relationship Id="rId1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3" name="Shape 3"/>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5" name="Shape 5"/>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7" name="Shape 7"/>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baseline="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89" name="Shape 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98" name="Shape 1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5" name="Shape 205"/>
        <p:cNvGrpSpPr/>
        <p:nvPr/>
      </p:nvGrpSpPr>
      <p:grpSpPr>
        <a:xfrm>
          <a:off x="0" y="0"/>
          <a:ext cx="0" cy="0"/>
          <a:chOff x="0" y="0"/>
          <a:chExt cx="0" cy="0"/>
        </a:xfrm>
      </p:grpSpPr>
      <p:sp>
        <p:nvSpPr>
          <p:cNvPr id="206" name="Shape 20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7" name="Shape 2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5" name="Shape 215"/>
        <p:cNvGrpSpPr/>
        <p:nvPr/>
      </p:nvGrpSpPr>
      <p:grpSpPr>
        <a:xfrm>
          <a:off x="0" y="0"/>
          <a:ext cx="0" cy="0"/>
          <a:chOff x="0" y="0"/>
          <a:chExt cx="0" cy="0"/>
        </a:xfrm>
      </p:grpSpPr>
      <p:sp>
        <p:nvSpPr>
          <p:cNvPr id="216" name="Shape 21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17" name="Shape 2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25" name="Shape 2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33" name="Shape 2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1" name="Shape 2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97" name="Shape 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75" name="Shape 2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2" name="Shape 282"/>
        <p:cNvGrpSpPr/>
        <p:nvPr/>
      </p:nvGrpSpPr>
      <p:grpSpPr>
        <a:xfrm>
          <a:off x="0" y="0"/>
          <a:ext cx="0" cy="0"/>
          <a:chOff x="0" y="0"/>
          <a:chExt cx="0" cy="0"/>
        </a:xfrm>
      </p:grpSpPr>
      <p:sp>
        <p:nvSpPr>
          <p:cNvPr id="283" name="Shape 283"/>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84" name="Shape 2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92" name="Shape 2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9" name="Shape 299"/>
        <p:cNvGrpSpPr/>
        <p:nvPr/>
      </p:nvGrpSpPr>
      <p:grpSpPr>
        <a:xfrm>
          <a:off x="0" y="0"/>
          <a:ext cx="0" cy="0"/>
          <a:chOff x="0" y="0"/>
          <a:chExt cx="0" cy="0"/>
        </a:xfrm>
      </p:grpSpPr>
      <p:sp>
        <p:nvSpPr>
          <p:cNvPr id="300" name="Shape 30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7" name="Shape 307"/>
        <p:cNvGrpSpPr/>
        <p:nvPr/>
      </p:nvGrpSpPr>
      <p:grpSpPr>
        <a:xfrm>
          <a:off x="0" y="0"/>
          <a:ext cx="0" cy="0"/>
          <a:chOff x="0" y="0"/>
          <a:chExt cx="0" cy="0"/>
        </a:xfrm>
      </p:grpSpPr>
      <p:sp>
        <p:nvSpPr>
          <p:cNvPr id="308" name="Shape 30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09" name="Shape 3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5" name="Shape 315"/>
        <p:cNvGrpSpPr/>
        <p:nvPr/>
      </p:nvGrpSpPr>
      <p:grpSpPr>
        <a:xfrm>
          <a:off x="0" y="0"/>
          <a:ext cx="0" cy="0"/>
          <a:chOff x="0" y="0"/>
          <a:chExt cx="0" cy="0"/>
        </a:xfrm>
      </p:grpSpPr>
      <p:sp>
        <p:nvSpPr>
          <p:cNvPr id="316" name="Shape 31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17" name="Shape 3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3" name="Shape 323"/>
        <p:cNvGrpSpPr/>
        <p:nvPr/>
      </p:nvGrpSpPr>
      <p:grpSpPr>
        <a:xfrm>
          <a:off x="0" y="0"/>
          <a:ext cx="0" cy="0"/>
          <a:chOff x="0" y="0"/>
          <a:chExt cx="0" cy="0"/>
        </a:xfrm>
      </p:grpSpPr>
      <p:sp>
        <p:nvSpPr>
          <p:cNvPr id="324" name="Shape 32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25" name="Shape 3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3" name="Shape 103"/>
        <p:cNvGrpSpPr/>
        <p:nvPr/>
      </p:nvGrpSpPr>
      <p:grpSpPr>
        <a:xfrm>
          <a:off x="0" y="0"/>
          <a:ext cx="0" cy="0"/>
          <a:chOff x="0" y="0"/>
          <a:chExt cx="0" cy="0"/>
        </a:xfrm>
      </p:grpSpPr>
      <p:sp>
        <p:nvSpPr>
          <p:cNvPr id="104" name="Shape 10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05" name="Shape 1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13" name="Shape 1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21" name="Shape 1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29" name="Shape 1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38" name="Shape 1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6" name="Shape 76"/>
        <p:cNvGrpSpPr/>
        <p:nvPr/>
      </p:nvGrpSpPr>
      <p:grpSpPr>
        <a:xfrm>
          <a:off x="0" y="0"/>
          <a:ext cx="0" cy="0"/>
          <a:chOff x="0" y="0"/>
          <a:chExt cx="0" cy="0"/>
        </a:xfrm>
      </p:grpSpPr>
      <p:sp>
        <p:nvSpPr>
          <p:cNvPr id="77" name="Shape 7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78" name="Shape 78"/>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79" name="Shape 7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053" name="Shape 1053"/>
        <p:cNvGrpSpPr/>
        <p:nvPr/>
      </p:nvGrpSpPr>
      <p:grpSpPr>
        <a:xfrm>
          <a:off x="0" y="0"/>
          <a:ext cx="0" cy="0"/>
          <a:chOff x="0" y="0"/>
          <a:chExt cx="0" cy="0"/>
        </a:xfrm>
      </p:grpSpPr>
      <p:sp>
        <p:nvSpPr>
          <p:cNvPr id="1054" name="Shape 1054"/>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055" name="Shape 1055"/>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1056" name="Shape 105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57" name="Shape 105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126" name="Shape 1126"/>
        <p:cNvGrpSpPr/>
        <p:nvPr/>
      </p:nvGrpSpPr>
      <p:grpSpPr>
        <a:xfrm>
          <a:off x="0" y="0"/>
          <a:ext cx="0" cy="0"/>
          <a:chOff x="0" y="0"/>
          <a:chExt cx="0" cy="0"/>
        </a:xfrm>
      </p:grpSpPr>
      <p:sp>
        <p:nvSpPr>
          <p:cNvPr id="1127" name="Shape 1127"/>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128" name="Shape 1128"/>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1129" name="Shape 112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130" name="Shape 113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465" name="Shape 465"/>
        <p:cNvGrpSpPr/>
        <p:nvPr/>
      </p:nvGrpSpPr>
      <p:grpSpPr>
        <a:xfrm>
          <a:off x="0" y="0"/>
          <a:ext cx="0" cy="0"/>
          <a:chOff x="0" y="0"/>
          <a:chExt cx="0" cy="0"/>
        </a:xfrm>
      </p:grpSpPr>
      <p:sp>
        <p:nvSpPr>
          <p:cNvPr id="466" name="Shape 466"/>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marL="0" marR="0" rtl="0" algn="r">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467" name="Shape 467"/>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marL="0" marR="0" rtl="0" algn="l">
              <a:spcBef>
                <a:spcPts val="480"/>
              </a:spcBef>
              <a:spcAft>
                <a:spcPts val="0"/>
              </a:spcAft>
              <a:buClr>
                <a:schemeClr val="folHlink"/>
              </a:buClr>
              <a:buFont typeface="Noto Symbol"/>
              <a:buNone/>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468" name="Shape 46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69" name="Shape 46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70" name="Shape 47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39" name="Shape 539"/>
        <p:cNvGrpSpPr/>
        <p:nvPr/>
      </p:nvGrpSpPr>
      <p:grpSpPr>
        <a:xfrm>
          <a:off x="0" y="0"/>
          <a:ext cx="0" cy="0"/>
          <a:chOff x="0" y="0"/>
          <a:chExt cx="0" cy="0"/>
        </a:xfrm>
      </p:grpSpPr>
      <p:sp>
        <p:nvSpPr>
          <p:cNvPr id="540" name="Shape 540"/>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41" name="Shape 541"/>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542" name="Shape 54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543" name="Shape 54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612" name="Shape 612"/>
        <p:cNvGrpSpPr/>
        <p:nvPr/>
      </p:nvGrpSpPr>
      <p:grpSpPr>
        <a:xfrm>
          <a:off x="0" y="0"/>
          <a:ext cx="0" cy="0"/>
          <a:chOff x="0" y="0"/>
          <a:chExt cx="0" cy="0"/>
        </a:xfrm>
      </p:grpSpPr>
      <p:sp>
        <p:nvSpPr>
          <p:cNvPr id="613" name="Shape 613"/>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614" name="Shape 614"/>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15" name="Shape 615"/>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16" name="Shape 61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617" name="Shape 6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86" name="Shape 686"/>
        <p:cNvGrpSpPr/>
        <p:nvPr/>
      </p:nvGrpSpPr>
      <p:grpSpPr>
        <a:xfrm>
          <a:off x="0" y="0"/>
          <a:ext cx="0" cy="0"/>
          <a:chOff x="0" y="0"/>
          <a:chExt cx="0" cy="0"/>
        </a:xfrm>
      </p:grpSpPr>
      <p:sp>
        <p:nvSpPr>
          <p:cNvPr id="687" name="Shape 687"/>
          <p:cNvSpPr txBox="1"/>
          <p:nvPr>
            <p:ph type="title"/>
          </p:nvPr>
        </p:nvSpPr>
        <p:spPr>
          <a:xfrm>
            <a:off x="457200" y="274637"/>
            <a:ext cx="8229600" cy="114300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88" name="Shape 688"/>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689" name="Shape 689"/>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90" name="Shape 690"/>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691" name="Shape 691"/>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92" name="Shape 69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693" name="Shape 69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762" name="Shape 762"/>
        <p:cNvGrpSpPr/>
        <p:nvPr/>
      </p:nvGrpSpPr>
      <p:grpSpPr>
        <a:xfrm>
          <a:off x="0" y="0"/>
          <a:ext cx="0" cy="0"/>
          <a:chOff x="0" y="0"/>
          <a:chExt cx="0" cy="0"/>
        </a:xfrm>
      </p:grpSpPr>
      <p:sp>
        <p:nvSpPr>
          <p:cNvPr id="763" name="Shape 763"/>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764" name="Shape 76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765" name="Shape 76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834" name="Shape 834"/>
        <p:cNvGrpSpPr/>
        <p:nvPr/>
      </p:nvGrpSpPr>
      <p:grpSpPr>
        <a:xfrm>
          <a:off x="0" y="0"/>
          <a:ext cx="0" cy="0"/>
          <a:chOff x="0" y="0"/>
          <a:chExt cx="0" cy="0"/>
        </a:xfrm>
      </p:grpSpPr>
      <p:sp>
        <p:nvSpPr>
          <p:cNvPr id="835" name="Shape 83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36" name="Shape 83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05" name="Shape 905"/>
        <p:cNvGrpSpPr/>
        <p:nvPr/>
      </p:nvGrpSpPr>
      <p:grpSpPr>
        <a:xfrm>
          <a:off x="0" y="0"/>
          <a:ext cx="0" cy="0"/>
          <a:chOff x="0" y="0"/>
          <a:chExt cx="0" cy="0"/>
        </a:xfrm>
      </p:grpSpPr>
      <p:sp>
        <p:nvSpPr>
          <p:cNvPr id="906" name="Shape 906"/>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07" name="Shape 907"/>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08" name="Shape 908"/>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909" name="Shape 9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10" name="Shape 9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79" name="Shape 979"/>
        <p:cNvGrpSpPr/>
        <p:nvPr/>
      </p:nvGrpSpPr>
      <p:grpSpPr>
        <a:xfrm>
          <a:off x="0" y="0"/>
          <a:ext cx="0" cy="0"/>
          <a:chOff x="0" y="0"/>
          <a:chExt cx="0" cy="0"/>
        </a:xfrm>
      </p:grpSpPr>
      <p:sp>
        <p:nvSpPr>
          <p:cNvPr id="980" name="Shape 980"/>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81" name="Shape 981"/>
          <p:cNvSpPr/>
          <p:nvPr>
            <p:ph idx="2" type="pic"/>
          </p:nvPr>
        </p:nvSpPr>
        <p:spPr>
          <a:xfrm>
            <a:off x="1792288" y="612775"/>
            <a:ext cx="5486399" cy="4114800"/>
          </a:xfrm>
          <a:prstGeom prst="rect">
            <a:avLst/>
          </a:prstGeom>
          <a:noFill/>
          <a:ln>
            <a:noFill/>
          </a:ln>
        </p:spPr>
      </p:sp>
      <p:sp>
        <p:nvSpPr>
          <p:cNvPr id="982" name="Shape 982"/>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983" name="Shape 98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84" name="Shape 98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theme" Target="../theme/theme1.xml"/></Relationships>
</file>

<file path=ppt/slideMasters/_rels/slideMaster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3.xml"/></Relationships>
</file>

<file path=ppt/slideMasters/_rels/slideMaster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5.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1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4.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theme" Target="../theme/theme10.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12.xml"/></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7.xml"/></Relationships>
</file>

<file path=ppt/slideMasters/_rels/slideMaster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theme" Target="../theme/theme9.xml"/></Relationships>
</file>

<file path=ppt/slideMasters/_rels/slideMaster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grpSp>
        <p:nvGrpSpPr>
          <p:cNvPr id="9" name="Shape 9"/>
          <p:cNvGrpSpPr/>
          <p:nvPr/>
        </p:nvGrpSpPr>
        <p:grpSpPr>
          <a:xfrm>
            <a:off x="1219200" y="-9525"/>
            <a:ext cx="7924798" cy="6867525"/>
            <a:chOff x="0" y="0"/>
            <a:chExt cx="9147173" cy="6867525"/>
          </a:xfrm>
        </p:grpSpPr>
        <p:sp>
          <p:nvSpPr>
            <p:cNvPr id="10" name="Shape 1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 name="Shape 1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2" name="Shape 1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3" name="Shape 1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 name="Shape 1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 name="Shape 1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6" name="Shape 1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 name="Shape 1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 name="Shape 1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9" name="Shape 1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 name="Shape 2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1" name="Shape 2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2" name="Shape 2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3" name="Shape 2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4" name="Shape 2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5" name="Shape 2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6" name="Shape 2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7" name="Shape 2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8" name="Shape 2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 name="Shape 2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 name="Shape 3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 name="Shape 3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 name="Shape 3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 name="Shape 3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 name="Shape 3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 name="Shape 3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 name="Shape 3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 name="Shape 3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 name="Shape 3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 name="Shape 3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 name="Shape 4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 name="Shape 4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 name="Shape 4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 name="Shape 4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 name="Shape 4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 name="Shape 4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6" name="Shape 4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 name="Shape 4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 name="Shape 4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 name="Shape 4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 name="Shape 5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 name="Shape 5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 name="Shape 5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 name="Shape 5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 name="Shape 5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 name="Shape 5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 name="Shape 5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 name="Shape 5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 name="Shape 5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 name="Shape 5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 name="Shape 6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1" name="Shape 6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 name="Shape 6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 name="Shape 6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 name="Shape 6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 name="Shape 6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 name="Shape 6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 name="Shape 6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 name="Shape 6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 name="Shape 6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 name="Shape 7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 name="Shape 7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72" name="Shape 7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73" name="Shape 7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74" name="Shape 7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11" name="Shape 911"/>
        <p:cNvGrpSpPr/>
        <p:nvPr/>
      </p:nvGrpSpPr>
      <p:grpSpPr>
        <a:xfrm>
          <a:off x="0" y="0"/>
          <a:ext cx="0" cy="0"/>
          <a:chOff x="0" y="0"/>
          <a:chExt cx="0" cy="0"/>
        </a:xfrm>
      </p:grpSpPr>
      <p:grpSp>
        <p:nvGrpSpPr>
          <p:cNvPr id="912" name="Shape 912"/>
          <p:cNvGrpSpPr/>
          <p:nvPr/>
        </p:nvGrpSpPr>
        <p:grpSpPr>
          <a:xfrm>
            <a:off x="1219200" y="-9525"/>
            <a:ext cx="7924798" cy="6867525"/>
            <a:chOff x="0" y="0"/>
            <a:chExt cx="9147173" cy="6867525"/>
          </a:xfrm>
        </p:grpSpPr>
        <p:sp>
          <p:nvSpPr>
            <p:cNvPr id="913" name="Shape 913"/>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4" name="Shape 914"/>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5" name="Shape 915"/>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6" name="Shape 916"/>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7" name="Shape 917"/>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8" name="Shape 918"/>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19" name="Shape 919"/>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0" name="Shape 920"/>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1" name="Shape 921"/>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2" name="Shape 922"/>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3" name="Shape 923"/>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4" name="Shape 924"/>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5" name="Shape 925"/>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6" name="Shape 926"/>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7" name="Shape 927"/>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8" name="Shape 928"/>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29" name="Shape 929"/>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0" name="Shape 930"/>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1" name="Shape 931"/>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2" name="Shape 932"/>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3" name="Shape 933"/>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4" name="Shape 934"/>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5" name="Shape 935"/>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6" name="Shape 936"/>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7" name="Shape 937"/>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8" name="Shape 938"/>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39" name="Shape 939"/>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0" name="Shape 940"/>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1" name="Shape 941"/>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2" name="Shape 942"/>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3" name="Shape 943"/>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4" name="Shape 944"/>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5" name="Shape 945"/>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6" name="Shape 946"/>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7" name="Shape 947"/>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8" name="Shape 948"/>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49" name="Shape 949"/>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0" name="Shape 950"/>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1" name="Shape 951"/>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2" name="Shape 952"/>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3" name="Shape 953"/>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4" name="Shape 954"/>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5" name="Shape 955"/>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6" name="Shape 956"/>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7" name="Shape 957"/>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8" name="Shape 958"/>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59" name="Shape 959"/>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0" name="Shape 960"/>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1" name="Shape 961"/>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2" name="Shape 962"/>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3" name="Shape 963"/>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4" name="Shape 964"/>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5" name="Shape 965"/>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6" name="Shape 966"/>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7" name="Shape 967"/>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8" name="Shape 968"/>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69" name="Shape 969"/>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70" name="Shape 970"/>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71" name="Shape 971"/>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72" name="Shape 972"/>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73" name="Shape 973"/>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74" name="Shape 974"/>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975" name="Shape 975"/>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976" name="Shape 976"/>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977" name="Shape 97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78" name="Shape 97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6"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85" name="Shape 985"/>
        <p:cNvGrpSpPr/>
        <p:nvPr/>
      </p:nvGrpSpPr>
      <p:grpSpPr>
        <a:xfrm>
          <a:off x="0" y="0"/>
          <a:ext cx="0" cy="0"/>
          <a:chOff x="0" y="0"/>
          <a:chExt cx="0" cy="0"/>
        </a:xfrm>
      </p:grpSpPr>
      <p:grpSp>
        <p:nvGrpSpPr>
          <p:cNvPr id="986" name="Shape 986"/>
          <p:cNvGrpSpPr/>
          <p:nvPr/>
        </p:nvGrpSpPr>
        <p:grpSpPr>
          <a:xfrm>
            <a:off x="1219200" y="-9525"/>
            <a:ext cx="7924798" cy="6867525"/>
            <a:chOff x="0" y="0"/>
            <a:chExt cx="9147173" cy="6867525"/>
          </a:xfrm>
        </p:grpSpPr>
        <p:sp>
          <p:nvSpPr>
            <p:cNvPr id="987" name="Shape 987"/>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88" name="Shape 988"/>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89" name="Shape 989"/>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0" name="Shape 990"/>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1" name="Shape 991"/>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2" name="Shape 992"/>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3" name="Shape 993"/>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4" name="Shape 994"/>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5" name="Shape 995"/>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6" name="Shape 996"/>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7" name="Shape 997"/>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8" name="Shape 998"/>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99" name="Shape 999"/>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0" name="Shape 1000"/>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1" name="Shape 1001"/>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2" name="Shape 1002"/>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3" name="Shape 1003"/>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4" name="Shape 1004"/>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5" name="Shape 1005"/>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6" name="Shape 1006"/>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7" name="Shape 1007"/>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8" name="Shape 1008"/>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09" name="Shape 1009"/>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0" name="Shape 1010"/>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1" name="Shape 1011"/>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2" name="Shape 1012"/>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3" name="Shape 1013"/>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4" name="Shape 1014"/>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5" name="Shape 1015"/>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6" name="Shape 1016"/>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7" name="Shape 1017"/>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8" name="Shape 1018"/>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19" name="Shape 1019"/>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0" name="Shape 1020"/>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1" name="Shape 1021"/>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2" name="Shape 1022"/>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3" name="Shape 1023"/>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4" name="Shape 1024"/>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5" name="Shape 1025"/>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6" name="Shape 1026"/>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7" name="Shape 1027"/>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8" name="Shape 1028"/>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29" name="Shape 1029"/>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0" name="Shape 1030"/>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1" name="Shape 1031"/>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2" name="Shape 1032"/>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3" name="Shape 1033"/>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4" name="Shape 1034"/>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5" name="Shape 1035"/>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6" name="Shape 1036"/>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7" name="Shape 1037"/>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8" name="Shape 1038"/>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39" name="Shape 1039"/>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0" name="Shape 1040"/>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1" name="Shape 1041"/>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2" name="Shape 1042"/>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3" name="Shape 1043"/>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4" name="Shape 1044"/>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5" name="Shape 1045"/>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6" name="Shape 1046"/>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7" name="Shape 1047"/>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48" name="Shape 1048"/>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1049" name="Shape 1049"/>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1050" name="Shape 1050"/>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1051" name="Shape 1051"/>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052" name="Shape 105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7"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58" name="Shape 1058"/>
        <p:cNvGrpSpPr/>
        <p:nvPr/>
      </p:nvGrpSpPr>
      <p:grpSpPr>
        <a:xfrm>
          <a:off x="0" y="0"/>
          <a:ext cx="0" cy="0"/>
          <a:chOff x="0" y="0"/>
          <a:chExt cx="0" cy="0"/>
        </a:xfrm>
      </p:grpSpPr>
      <p:grpSp>
        <p:nvGrpSpPr>
          <p:cNvPr id="1059" name="Shape 1059"/>
          <p:cNvGrpSpPr/>
          <p:nvPr/>
        </p:nvGrpSpPr>
        <p:grpSpPr>
          <a:xfrm>
            <a:off x="1219200" y="-9525"/>
            <a:ext cx="7924798" cy="6867525"/>
            <a:chOff x="0" y="0"/>
            <a:chExt cx="9147173" cy="6867525"/>
          </a:xfrm>
        </p:grpSpPr>
        <p:sp>
          <p:nvSpPr>
            <p:cNvPr id="1060" name="Shape 106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1" name="Shape 106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2" name="Shape 106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3" name="Shape 106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4" name="Shape 106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5" name="Shape 106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6" name="Shape 106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7" name="Shape 106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8" name="Shape 106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69" name="Shape 106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0" name="Shape 107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1" name="Shape 107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2" name="Shape 107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3" name="Shape 107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4" name="Shape 107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5" name="Shape 107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6" name="Shape 107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7" name="Shape 107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8" name="Shape 107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79" name="Shape 107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0" name="Shape 108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1" name="Shape 108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2" name="Shape 108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3" name="Shape 108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4" name="Shape 108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5" name="Shape 108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6" name="Shape 108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7" name="Shape 108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8" name="Shape 108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89" name="Shape 108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0" name="Shape 109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1" name="Shape 109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2" name="Shape 109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3" name="Shape 109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4" name="Shape 109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5" name="Shape 109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6" name="Shape 109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7" name="Shape 109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8" name="Shape 109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099" name="Shape 109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0" name="Shape 110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1" name="Shape 110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2" name="Shape 110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3" name="Shape 110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4" name="Shape 110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5" name="Shape 110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6" name="Shape 110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7" name="Shape 110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8" name="Shape 110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09" name="Shape 110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0" name="Shape 111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1" name="Shape 111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2" name="Shape 111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3" name="Shape 111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4" name="Shape 111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5" name="Shape 111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6" name="Shape 111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7" name="Shape 111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8" name="Shape 111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19" name="Shape 111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20" name="Shape 112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21" name="Shape 112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1122" name="Shape 112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1123" name="Shape 112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1124" name="Shape 112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125" name="Shape 112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6" name="Shape 326"/>
        <p:cNvGrpSpPr/>
        <p:nvPr/>
      </p:nvGrpSpPr>
      <p:grpSpPr>
        <a:xfrm>
          <a:off x="0" y="0"/>
          <a:ext cx="0" cy="0"/>
          <a:chOff x="0" y="0"/>
          <a:chExt cx="0" cy="0"/>
        </a:xfrm>
      </p:grpSpPr>
      <p:grpSp>
        <p:nvGrpSpPr>
          <p:cNvPr id="327" name="Shape 327"/>
          <p:cNvGrpSpPr/>
          <p:nvPr/>
        </p:nvGrpSpPr>
        <p:grpSpPr>
          <a:xfrm>
            <a:off x="1219200" y="-9525"/>
            <a:ext cx="7924798" cy="6867525"/>
            <a:chOff x="0" y="0"/>
            <a:chExt cx="9147173" cy="6867525"/>
          </a:xfrm>
        </p:grpSpPr>
        <p:sp>
          <p:nvSpPr>
            <p:cNvPr id="328" name="Shape 328"/>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9" name="Shape 329"/>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0" name="Shape 330"/>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1" name="Shape 331"/>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2" name="Shape 332"/>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3" name="Shape 333"/>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4" name="Shape 334"/>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5" name="Shape 335"/>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6" name="Shape 336"/>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7" name="Shape 337"/>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8" name="Shape 338"/>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9" name="Shape 339"/>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0" name="Shape 340"/>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1" name="Shape 341"/>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2" name="Shape 342"/>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3" name="Shape 343"/>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4" name="Shape 344"/>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5" name="Shape 345"/>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6" name="Shape 346"/>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7" name="Shape 347"/>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8" name="Shape 348"/>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9" name="Shape 349"/>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0" name="Shape 350"/>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1" name="Shape 351"/>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2" name="Shape 352"/>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3" name="Shape 353"/>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4" name="Shape 354"/>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5" name="Shape 355"/>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6" name="Shape 356"/>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7" name="Shape 357"/>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8" name="Shape 358"/>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9" name="Shape 359"/>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0" name="Shape 360"/>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1" name="Shape 361"/>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2" name="Shape 362"/>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3" name="Shape 363"/>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4" name="Shape 364"/>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5" name="Shape 365"/>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6" name="Shape 366"/>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7" name="Shape 367"/>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8" name="Shape 368"/>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9" name="Shape 369"/>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0" name="Shape 370"/>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1" name="Shape 371"/>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2" name="Shape 372"/>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3" name="Shape 373"/>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4" name="Shape 374"/>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5" name="Shape 375"/>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6" name="Shape 376"/>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7" name="Shape 377"/>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8" name="Shape 378"/>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9" name="Shape 379"/>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0" name="Shape 380"/>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1" name="Shape 381"/>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2" name="Shape 382"/>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3" name="Shape 383"/>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4" name="Shape 384"/>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5" name="Shape 385"/>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6" name="Shape 386"/>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7" name="Shape 387"/>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8" name="Shape 388"/>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9" name="Shape 389"/>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390" name="Shape 390"/>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391" name="Shape 391"/>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392" name="Shape 39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93" name="Shape 39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4" name="Shape 394"/>
        <p:cNvGrpSpPr/>
        <p:nvPr/>
      </p:nvGrpSpPr>
      <p:grpSpPr>
        <a:xfrm>
          <a:off x="0" y="0"/>
          <a:ext cx="0" cy="0"/>
          <a:chOff x="0" y="0"/>
          <a:chExt cx="0" cy="0"/>
        </a:xfrm>
      </p:grpSpPr>
      <p:grpSp>
        <p:nvGrpSpPr>
          <p:cNvPr id="395" name="Shape 395"/>
          <p:cNvGrpSpPr/>
          <p:nvPr/>
        </p:nvGrpSpPr>
        <p:grpSpPr>
          <a:xfrm>
            <a:off x="-3175" y="0"/>
            <a:ext cx="9147175" cy="6867525"/>
            <a:chOff x="-3175" y="0"/>
            <a:chExt cx="9147175" cy="6867525"/>
          </a:xfrm>
        </p:grpSpPr>
        <p:grpSp>
          <p:nvGrpSpPr>
            <p:cNvPr id="396" name="Shape 396"/>
            <p:cNvGrpSpPr/>
            <p:nvPr/>
          </p:nvGrpSpPr>
          <p:grpSpPr>
            <a:xfrm>
              <a:off x="-3175" y="0"/>
              <a:ext cx="9067799" cy="6867525"/>
              <a:chOff x="-3175" y="0"/>
              <a:chExt cx="9067799" cy="6867525"/>
            </a:xfrm>
          </p:grpSpPr>
          <p:sp>
            <p:nvSpPr>
              <p:cNvPr id="397" name="Shape 397"/>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8" name="Shape 398"/>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9" name="Shape 399"/>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0" name="Shape 400"/>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1" name="Shape 401"/>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2" name="Shape 402"/>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3" name="Shape 403"/>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4" name="Shape 404"/>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5" name="Shape 405"/>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6" name="Shape 406"/>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7" name="Shape 407"/>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8" name="Shape 408"/>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9" name="Shape 409"/>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0" name="Shape 410"/>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1" name="Shape 411"/>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2" name="Shape 412"/>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3" name="Shape 413"/>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4" name="Shape 414"/>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5" name="Shape 415"/>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6" name="Shape 416"/>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7" name="Shape 417"/>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8" name="Shape 418"/>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9" name="Shape 419"/>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0" name="Shape 420"/>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1" name="Shape 421"/>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2" name="Shape 422"/>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3" name="Shape 423"/>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4" name="Shape 424"/>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5" name="Shape 425"/>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6" name="Shape 426"/>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7" name="Shape 427"/>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8" name="Shape 428"/>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9" name="Shape 429"/>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0" name="Shape 430"/>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1" name="Shape 431"/>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2" name="Shape 432"/>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3" name="Shape 433"/>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4" name="Shape 434"/>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5" name="Shape 435"/>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6" name="Shape 436"/>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7" name="Shape 437"/>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8" name="Shape 438"/>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9" name="Shape 439"/>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0" name="Shape 440"/>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1" name="Shape 441"/>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2" name="Shape 442"/>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3" name="Shape 443"/>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4" name="Shape 444"/>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5" name="Shape 445"/>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6" name="Shape 446"/>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7" name="Shape 447"/>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8" name="Shape 448"/>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9" name="Shape 449"/>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0" name="Shape 450"/>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1" name="Shape 451"/>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2" name="Shape 452"/>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3" name="Shape 453"/>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4" name="Shape 454"/>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5" name="Shape 455"/>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6" name="Shape 456"/>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457" name="Shape 457"/>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8" name="Shape 458"/>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459" name="Shape 459"/>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60" name="Shape 460"/>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461" name="Shape 461"/>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462" name="Shape 462"/>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63" name="Shape 463"/>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64" name="Shape 464"/>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9"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71" name="Shape 471"/>
        <p:cNvGrpSpPr/>
        <p:nvPr/>
      </p:nvGrpSpPr>
      <p:grpSpPr>
        <a:xfrm>
          <a:off x="0" y="0"/>
          <a:ext cx="0" cy="0"/>
          <a:chOff x="0" y="0"/>
          <a:chExt cx="0" cy="0"/>
        </a:xfrm>
      </p:grpSpPr>
      <p:grpSp>
        <p:nvGrpSpPr>
          <p:cNvPr id="472" name="Shape 472"/>
          <p:cNvGrpSpPr/>
          <p:nvPr/>
        </p:nvGrpSpPr>
        <p:grpSpPr>
          <a:xfrm>
            <a:off x="1219200" y="-9525"/>
            <a:ext cx="7924798" cy="6867525"/>
            <a:chOff x="0" y="0"/>
            <a:chExt cx="9147173" cy="6867525"/>
          </a:xfrm>
        </p:grpSpPr>
        <p:sp>
          <p:nvSpPr>
            <p:cNvPr id="473" name="Shape 473"/>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4" name="Shape 474"/>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5" name="Shape 475"/>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6" name="Shape 476"/>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7" name="Shape 477"/>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8" name="Shape 478"/>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9" name="Shape 479"/>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0" name="Shape 480"/>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1" name="Shape 481"/>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2" name="Shape 482"/>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3" name="Shape 483"/>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4" name="Shape 484"/>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5" name="Shape 485"/>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6" name="Shape 486"/>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7" name="Shape 487"/>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8" name="Shape 488"/>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9" name="Shape 489"/>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0" name="Shape 490"/>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1" name="Shape 491"/>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2" name="Shape 492"/>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3" name="Shape 493"/>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4" name="Shape 494"/>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5" name="Shape 495"/>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6" name="Shape 496"/>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7" name="Shape 497"/>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8" name="Shape 498"/>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9" name="Shape 499"/>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0" name="Shape 500"/>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1" name="Shape 501"/>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2" name="Shape 502"/>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3" name="Shape 503"/>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4" name="Shape 504"/>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5" name="Shape 505"/>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6" name="Shape 506"/>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7" name="Shape 507"/>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8" name="Shape 508"/>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9" name="Shape 509"/>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0" name="Shape 510"/>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1" name="Shape 511"/>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2" name="Shape 512"/>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3" name="Shape 513"/>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4" name="Shape 514"/>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5" name="Shape 515"/>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6" name="Shape 516"/>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7" name="Shape 517"/>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8" name="Shape 518"/>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9" name="Shape 519"/>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0" name="Shape 520"/>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1" name="Shape 521"/>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2" name="Shape 522"/>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3" name="Shape 523"/>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4" name="Shape 524"/>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5" name="Shape 525"/>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6" name="Shape 526"/>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7" name="Shape 527"/>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8" name="Shape 528"/>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9" name="Shape 529"/>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0" name="Shape 530"/>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1" name="Shape 531"/>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2" name="Shape 532"/>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3" name="Shape 533"/>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4" name="Shape 534"/>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535" name="Shape 535"/>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536" name="Shape 536"/>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537" name="Shape 53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538" name="Shape 53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0"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44" name="Shape 544"/>
        <p:cNvGrpSpPr/>
        <p:nvPr/>
      </p:nvGrpSpPr>
      <p:grpSpPr>
        <a:xfrm>
          <a:off x="0" y="0"/>
          <a:ext cx="0" cy="0"/>
          <a:chOff x="0" y="0"/>
          <a:chExt cx="0" cy="0"/>
        </a:xfrm>
      </p:grpSpPr>
      <p:grpSp>
        <p:nvGrpSpPr>
          <p:cNvPr id="545" name="Shape 545"/>
          <p:cNvGrpSpPr/>
          <p:nvPr/>
        </p:nvGrpSpPr>
        <p:grpSpPr>
          <a:xfrm>
            <a:off x="1219200" y="-9525"/>
            <a:ext cx="7924798" cy="6867525"/>
            <a:chOff x="0" y="0"/>
            <a:chExt cx="9147173" cy="6867525"/>
          </a:xfrm>
        </p:grpSpPr>
        <p:sp>
          <p:nvSpPr>
            <p:cNvPr id="546" name="Shape 546"/>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7" name="Shape 547"/>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8" name="Shape 548"/>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9" name="Shape 549"/>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0" name="Shape 550"/>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1" name="Shape 551"/>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2" name="Shape 552"/>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3" name="Shape 553"/>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4" name="Shape 554"/>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5" name="Shape 555"/>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6" name="Shape 556"/>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7" name="Shape 557"/>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8" name="Shape 558"/>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9" name="Shape 559"/>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0" name="Shape 560"/>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1" name="Shape 561"/>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2" name="Shape 562"/>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3" name="Shape 563"/>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4" name="Shape 564"/>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5" name="Shape 565"/>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6" name="Shape 566"/>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7" name="Shape 567"/>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8" name="Shape 568"/>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9" name="Shape 569"/>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0" name="Shape 570"/>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1" name="Shape 571"/>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2" name="Shape 572"/>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3" name="Shape 573"/>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4" name="Shape 574"/>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5" name="Shape 575"/>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6" name="Shape 576"/>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7" name="Shape 577"/>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8" name="Shape 578"/>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9" name="Shape 579"/>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0" name="Shape 580"/>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1" name="Shape 581"/>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2" name="Shape 582"/>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3" name="Shape 583"/>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4" name="Shape 584"/>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5" name="Shape 585"/>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6" name="Shape 586"/>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7" name="Shape 587"/>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8" name="Shape 588"/>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9" name="Shape 589"/>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0" name="Shape 590"/>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1" name="Shape 591"/>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2" name="Shape 592"/>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3" name="Shape 593"/>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4" name="Shape 594"/>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5" name="Shape 595"/>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6" name="Shape 596"/>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7" name="Shape 597"/>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8" name="Shape 598"/>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9" name="Shape 599"/>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0" name="Shape 600"/>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1" name="Shape 601"/>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2" name="Shape 602"/>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3" name="Shape 603"/>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4" name="Shape 604"/>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5" name="Shape 605"/>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6" name="Shape 606"/>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7" name="Shape 607"/>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608" name="Shape 608"/>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609" name="Shape 60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610" name="Shape 61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11" name="Shape 61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1"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18" name="Shape 618"/>
        <p:cNvGrpSpPr/>
        <p:nvPr/>
      </p:nvGrpSpPr>
      <p:grpSpPr>
        <a:xfrm>
          <a:off x="0" y="0"/>
          <a:ext cx="0" cy="0"/>
          <a:chOff x="0" y="0"/>
          <a:chExt cx="0" cy="0"/>
        </a:xfrm>
      </p:grpSpPr>
      <p:grpSp>
        <p:nvGrpSpPr>
          <p:cNvPr id="619" name="Shape 619"/>
          <p:cNvGrpSpPr/>
          <p:nvPr/>
        </p:nvGrpSpPr>
        <p:grpSpPr>
          <a:xfrm>
            <a:off x="1219200" y="-9525"/>
            <a:ext cx="7924798" cy="6867525"/>
            <a:chOff x="0" y="0"/>
            <a:chExt cx="9147173" cy="6867525"/>
          </a:xfrm>
        </p:grpSpPr>
        <p:sp>
          <p:nvSpPr>
            <p:cNvPr id="620" name="Shape 62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1" name="Shape 62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2" name="Shape 62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3" name="Shape 62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4" name="Shape 62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5" name="Shape 62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6" name="Shape 62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7" name="Shape 62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8" name="Shape 62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9" name="Shape 62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0" name="Shape 63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1" name="Shape 63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2" name="Shape 63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3" name="Shape 63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4" name="Shape 63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5" name="Shape 63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6" name="Shape 63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7" name="Shape 63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8" name="Shape 63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9" name="Shape 63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0" name="Shape 64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1" name="Shape 64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2" name="Shape 64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3" name="Shape 64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4" name="Shape 64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5" name="Shape 64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6" name="Shape 64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7" name="Shape 64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8" name="Shape 64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9" name="Shape 64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0" name="Shape 65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1" name="Shape 65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2" name="Shape 65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3" name="Shape 65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4" name="Shape 65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5" name="Shape 65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6" name="Shape 65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7" name="Shape 65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8" name="Shape 65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9" name="Shape 65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0" name="Shape 66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1" name="Shape 66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2" name="Shape 66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3" name="Shape 66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4" name="Shape 66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5" name="Shape 66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6" name="Shape 66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7" name="Shape 66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8" name="Shape 66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9" name="Shape 66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0" name="Shape 67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1" name="Shape 67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2" name="Shape 67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3" name="Shape 67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4" name="Shape 67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5" name="Shape 67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6" name="Shape 67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7" name="Shape 67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8" name="Shape 67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9" name="Shape 67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0" name="Shape 68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1" name="Shape 68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682" name="Shape 68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683" name="Shape 68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684" name="Shape 68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85" name="Shape 6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2"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94" name="Shape 694"/>
        <p:cNvGrpSpPr/>
        <p:nvPr/>
      </p:nvGrpSpPr>
      <p:grpSpPr>
        <a:xfrm>
          <a:off x="0" y="0"/>
          <a:ext cx="0" cy="0"/>
          <a:chOff x="0" y="0"/>
          <a:chExt cx="0" cy="0"/>
        </a:xfrm>
      </p:grpSpPr>
      <p:grpSp>
        <p:nvGrpSpPr>
          <p:cNvPr id="695" name="Shape 695"/>
          <p:cNvGrpSpPr/>
          <p:nvPr/>
        </p:nvGrpSpPr>
        <p:grpSpPr>
          <a:xfrm>
            <a:off x="1219200" y="-9525"/>
            <a:ext cx="7924798" cy="6867525"/>
            <a:chOff x="0" y="0"/>
            <a:chExt cx="9147173" cy="6867525"/>
          </a:xfrm>
        </p:grpSpPr>
        <p:sp>
          <p:nvSpPr>
            <p:cNvPr id="696" name="Shape 696"/>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7" name="Shape 697"/>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8" name="Shape 698"/>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9" name="Shape 699"/>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0" name="Shape 700"/>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1" name="Shape 701"/>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2" name="Shape 702"/>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3" name="Shape 703"/>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4" name="Shape 704"/>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5" name="Shape 705"/>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6" name="Shape 706"/>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7" name="Shape 707"/>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8" name="Shape 708"/>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9" name="Shape 709"/>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0" name="Shape 710"/>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1" name="Shape 711"/>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2" name="Shape 712"/>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3" name="Shape 713"/>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4" name="Shape 714"/>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5" name="Shape 715"/>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6" name="Shape 716"/>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7" name="Shape 717"/>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8" name="Shape 718"/>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9" name="Shape 719"/>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0" name="Shape 720"/>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1" name="Shape 721"/>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2" name="Shape 722"/>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3" name="Shape 723"/>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4" name="Shape 724"/>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5" name="Shape 725"/>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6" name="Shape 726"/>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7" name="Shape 727"/>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8" name="Shape 728"/>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29" name="Shape 729"/>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0" name="Shape 730"/>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1" name="Shape 731"/>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2" name="Shape 732"/>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3" name="Shape 733"/>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4" name="Shape 734"/>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5" name="Shape 735"/>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6" name="Shape 736"/>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7" name="Shape 737"/>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8" name="Shape 738"/>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39" name="Shape 739"/>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0" name="Shape 740"/>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1" name="Shape 741"/>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2" name="Shape 742"/>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3" name="Shape 743"/>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4" name="Shape 744"/>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5" name="Shape 745"/>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6" name="Shape 746"/>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7" name="Shape 747"/>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8" name="Shape 748"/>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49" name="Shape 749"/>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0" name="Shape 750"/>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1" name="Shape 751"/>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2" name="Shape 752"/>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3" name="Shape 753"/>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4" name="Shape 754"/>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5" name="Shape 755"/>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6" name="Shape 756"/>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57" name="Shape 757"/>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758" name="Shape 758"/>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759" name="Shape 75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760" name="Shape 76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61" name="Shape 76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3"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66" name="Shape 766"/>
        <p:cNvGrpSpPr/>
        <p:nvPr/>
      </p:nvGrpSpPr>
      <p:grpSpPr>
        <a:xfrm>
          <a:off x="0" y="0"/>
          <a:ext cx="0" cy="0"/>
          <a:chOff x="0" y="0"/>
          <a:chExt cx="0" cy="0"/>
        </a:xfrm>
      </p:grpSpPr>
      <p:grpSp>
        <p:nvGrpSpPr>
          <p:cNvPr id="767" name="Shape 767"/>
          <p:cNvGrpSpPr/>
          <p:nvPr/>
        </p:nvGrpSpPr>
        <p:grpSpPr>
          <a:xfrm>
            <a:off x="1219200" y="-9525"/>
            <a:ext cx="7924798" cy="6867525"/>
            <a:chOff x="0" y="0"/>
            <a:chExt cx="9147173" cy="6867525"/>
          </a:xfrm>
        </p:grpSpPr>
        <p:sp>
          <p:nvSpPr>
            <p:cNvPr id="768" name="Shape 768"/>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69" name="Shape 769"/>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0" name="Shape 770"/>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1" name="Shape 771"/>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2" name="Shape 772"/>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3" name="Shape 773"/>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4" name="Shape 774"/>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5" name="Shape 775"/>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6" name="Shape 776"/>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7" name="Shape 777"/>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8" name="Shape 778"/>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79" name="Shape 779"/>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0" name="Shape 780"/>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1" name="Shape 781"/>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2" name="Shape 782"/>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3" name="Shape 783"/>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4" name="Shape 784"/>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5" name="Shape 785"/>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6" name="Shape 786"/>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7" name="Shape 787"/>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8" name="Shape 788"/>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89" name="Shape 789"/>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0" name="Shape 790"/>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1" name="Shape 791"/>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2" name="Shape 792"/>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3" name="Shape 793"/>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4" name="Shape 794"/>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5" name="Shape 795"/>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6" name="Shape 796"/>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7" name="Shape 797"/>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8" name="Shape 798"/>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99" name="Shape 799"/>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0" name="Shape 800"/>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1" name="Shape 801"/>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2" name="Shape 802"/>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3" name="Shape 803"/>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4" name="Shape 804"/>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5" name="Shape 805"/>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6" name="Shape 806"/>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7" name="Shape 807"/>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8" name="Shape 808"/>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09" name="Shape 809"/>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0" name="Shape 810"/>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1" name="Shape 811"/>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2" name="Shape 812"/>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3" name="Shape 813"/>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4" name="Shape 814"/>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5" name="Shape 815"/>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6" name="Shape 816"/>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7" name="Shape 817"/>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8" name="Shape 818"/>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19" name="Shape 819"/>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0" name="Shape 820"/>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1" name="Shape 821"/>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2" name="Shape 822"/>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3" name="Shape 823"/>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4" name="Shape 824"/>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5" name="Shape 825"/>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6" name="Shape 826"/>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7" name="Shape 827"/>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8" name="Shape 828"/>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29" name="Shape 829"/>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830" name="Shape 830"/>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831" name="Shape 831"/>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832" name="Shape 83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833" name="Shape 83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4"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37" name="Shape 837"/>
        <p:cNvGrpSpPr/>
        <p:nvPr/>
      </p:nvGrpSpPr>
      <p:grpSpPr>
        <a:xfrm>
          <a:off x="0" y="0"/>
          <a:ext cx="0" cy="0"/>
          <a:chOff x="0" y="0"/>
          <a:chExt cx="0" cy="0"/>
        </a:xfrm>
      </p:grpSpPr>
      <p:grpSp>
        <p:nvGrpSpPr>
          <p:cNvPr id="838" name="Shape 838"/>
          <p:cNvGrpSpPr/>
          <p:nvPr/>
        </p:nvGrpSpPr>
        <p:grpSpPr>
          <a:xfrm>
            <a:off x="1219200" y="-9525"/>
            <a:ext cx="7924798" cy="6867525"/>
            <a:chOff x="0" y="0"/>
            <a:chExt cx="9147173" cy="6867525"/>
          </a:xfrm>
        </p:grpSpPr>
        <p:sp>
          <p:nvSpPr>
            <p:cNvPr id="839" name="Shape 839"/>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0" name="Shape 840"/>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1" name="Shape 841"/>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2" name="Shape 842"/>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3" name="Shape 843"/>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4" name="Shape 844"/>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5" name="Shape 845"/>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6" name="Shape 846"/>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7" name="Shape 847"/>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8" name="Shape 848"/>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49" name="Shape 849"/>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0" name="Shape 850"/>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1" name="Shape 851"/>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2" name="Shape 852"/>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3" name="Shape 853"/>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4" name="Shape 854"/>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5" name="Shape 855"/>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6" name="Shape 856"/>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7" name="Shape 857"/>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8" name="Shape 858"/>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59" name="Shape 859"/>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0" name="Shape 860"/>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1" name="Shape 861"/>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2" name="Shape 862"/>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3" name="Shape 863"/>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4" name="Shape 864"/>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5" name="Shape 865"/>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6" name="Shape 866"/>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7" name="Shape 867"/>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8" name="Shape 868"/>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69" name="Shape 869"/>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0" name="Shape 870"/>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1" name="Shape 871"/>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2" name="Shape 872"/>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3" name="Shape 873"/>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4" name="Shape 874"/>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5" name="Shape 875"/>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6" name="Shape 876"/>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7" name="Shape 877"/>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8" name="Shape 878"/>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79" name="Shape 879"/>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0" name="Shape 880"/>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1" name="Shape 881"/>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2" name="Shape 882"/>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3" name="Shape 883"/>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4" name="Shape 884"/>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5" name="Shape 885"/>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6" name="Shape 886"/>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7" name="Shape 887"/>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8" name="Shape 888"/>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89" name="Shape 889"/>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0" name="Shape 890"/>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1" name="Shape 891"/>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2" name="Shape 892"/>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3" name="Shape 893"/>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4" name="Shape 894"/>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5" name="Shape 895"/>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6" name="Shape 896"/>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7" name="Shape 897"/>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8" name="Shape 898"/>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899" name="Shape 899"/>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900" name="Shape 900"/>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901" name="Shape 901"/>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902" name="Shape 902"/>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903" name="Shape 90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04" name="Shape 90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5"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0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0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0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0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0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0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0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0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83" name="Shape 8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84" name="Shape 8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Chapter 11</a:t>
            </a:r>
          </a:p>
        </p:txBody>
      </p:sp>
      <p:sp>
        <p:nvSpPr>
          <p:cNvPr id="85" name="Shape 8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baseline="0" i="0" lang="en-US" sz="2400" u="none" cap="none" strike="noStrike">
                <a:solidFill>
                  <a:schemeClr val="folHlink"/>
                </a:solidFill>
                <a:latin typeface="Helvetica Neue"/>
                <a:ea typeface="Helvetica Neue"/>
                <a:cs typeface="Helvetica Neue"/>
                <a:sym typeface="Helvetica Neue"/>
              </a:rPr>
              <a:t>Requirements Modeling: Behavior, Patterns, and Web/Mobile Apps</a:t>
            </a:r>
          </a:p>
        </p:txBody>
      </p:sp>
      <p:sp>
        <p:nvSpPr>
          <p:cNvPr id="86" name="Shape 86"/>
          <p:cNvSpPr txBox="1"/>
          <p:nvPr/>
        </p:nvSpPr>
        <p:spPr>
          <a:xfrm>
            <a:off x="2133600" y="2819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1800" u="none" cap="none" strike="noStrike">
                <a:solidFill>
                  <a:schemeClr val="dk2"/>
                </a:solidFill>
                <a:latin typeface="Helvetica Neue"/>
                <a:ea typeface="Helvetica Neue"/>
                <a:cs typeface="Helvetica Neue"/>
                <a:sym typeface="Helvetica Neue"/>
              </a:rPr>
              <a:t>Slide Set to accompany</a:t>
            </a:r>
            <a:br>
              <a:rPr b="0" baseline="0" i="1" lang="en-US" sz="3200" u="none" cap="none" strike="noStrike">
                <a:solidFill>
                  <a:schemeClr val="dk2"/>
                </a:solidFill>
                <a:latin typeface="Helvetica Neue"/>
                <a:ea typeface="Helvetica Neue"/>
                <a:cs typeface="Helvetica Neue"/>
                <a:sym typeface="Helvetica Neue"/>
              </a:rPr>
            </a:br>
            <a:r>
              <a:rPr b="0" baseline="0" i="1" lang="en-US" sz="2000" u="none" cap="none" strike="noStrike">
                <a:solidFill>
                  <a:schemeClr val="dk2"/>
                </a:solidFill>
                <a:latin typeface="Helvetica Neue"/>
                <a:ea typeface="Helvetica Neue"/>
                <a:cs typeface="Helvetica Neue"/>
                <a:sym typeface="Helvetica Neue"/>
              </a:rPr>
              <a:t>Software Engineering: A Practitioner’s Approach, 8/e</a:t>
            </a:r>
            <a:r>
              <a:rPr b="0" baseline="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baseline="0"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baseline="0" i="0" lang="en-US" sz="1200" u="none" cap="none" strike="noStrike">
                <a:solidFill>
                  <a:schemeClr val="dk1"/>
                </a:solidFill>
                <a:latin typeface="Arial"/>
                <a:ea typeface="Arial"/>
                <a:cs typeface="Arial"/>
                <a:sym typeface="Arial"/>
              </a:rPr>
              <a:t>Slides copyright © 1996, 2001, 2005, 2009, 2014</a:t>
            </a:r>
            <a:r>
              <a:rPr b="0" baseline="0" i="0" lang="en-US" sz="1800" u="none" cap="none" strike="noStrike">
                <a:solidFill>
                  <a:schemeClr val="dk1"/>
                </a:solidFill>
                <a:latin typeface="Arial"/>
                <a:ea typeface="Arial"/>
                <a:cs typeface="Arial"/>
                <a:sym typeface="Arial"/>
              </a:rPr>
              <a:t> </a:t>
            </a:r>
            <a:r>
              <a:rPr b="1" baseline="0"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baseline="0"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baseline="0"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baseline="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baseline="0" i="1" lang="en-US" sz="1200" u="none" cap="none" strike="noStrike">
                <a:solidFill>
                  <a:schemeClr val="dk1"/>
                </a:solidFill>
                <a:latin typeface="Arial"/>
                <a:ea typeface="Arial"/>
                <a:cs typeface="Arial"/>
                <a:sym typeface="Arial"/>
              </a:rPr>
              <a:t>Software Engineering: A Practitioner's Approach, 8/e. </a:t>
            </a:r>
            <a:r>
              <a:rPr b="0" baseline="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x="0" y="0"/>
          <a:ext cx="0" cy="0"/>
          <a:chOff x="0" y="0"/>
          <a:chExt cx="0" cy="0"/>
        </a:xfrm>
      </p:grpSpPr>
      <p:sp>
        <p:nvSpPr>
          <p:cNvPr id="167" name="Shape 1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8" name="Shape 1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69" name="Shape 16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600" u="none" cap="none" strike="noStrike">
                <a:solidFill>
                  <a:schemeClr val="dk2"/>
                </a:solidFill>
                <a:latin typeface="Helvetica Neue"/>
                <a:ea typeface="Helvetica Neue"/>
                <a:cs typeface="Helvetica Neue"/>
                <a:sym typeface="Helvetica Neue"/>
              </a:rPr>
              <a:t>Discovering Analysis Patterns</a:t>
            </a:r>
          </a:p>
        </p:txBody>
      </p:sp>
      <p:sp>
        <p:nvSpPr>
          <p:cNvPr id="170" name="Shape 17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The most basic element in the description of a requirements model is the use case.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A coherent set of use cases may serve as the basis for discovering one or more</a:t>
            </a:r>
            <a:r>
              <a:rPr b="0" baseline="0" i="1" lang="en-US" sz="2400" u="none" cap="none" strike="noStrike">
                <a:solidFill>
                  <a:schemeClr val="dk1"/>
                </a:solidFill>
                <a:latin typeface="Quattrocento"/>
                <a:ea typeface="Quattrocento"/>
                <a:cs typeface="Quattrocento"/>
                <a:sym typeface="Quattrocento"/>
              </a:rPr>
              <a:t> </a:t>
            </a:r>
            <a:r>
              <a:rPr b="0" baseline="0" i="0" lang="en-US" sz="2400" u="none" cap="none" strike="noStrike">
                <a:solidFill>
                  <a:schemeClr val="dk1"/>
                </a:solidFill>
                <a:latin typeface="Quattrocento"/>
                <a:ea typeface="Quattrocento"/>
                <a:cs typeface="Quattrocento"/>
                <a:sym typeface="Quattrocento"/>
              </a:rPr>
              <a:t>analysis patterns.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A </a:t>
            </a:r>
            <a:r>
              <a:rPr b="0" baseline="0" i="1" lang="en-US" sz="2400" u="none" cap="none" strike="noStrike">
                <a:solidFill>
                  <a:schemeClr val="dk1"/>
                </a:solidFill>
                <a:latin typeface="Quattrocento"/>
                <a:ea typeface="Quattrocento"/>
                <a:cs typeface="Quattrocento"/>
                <a:sym typeface="Quattrocento"/>
              </a:rPr>
              <a:t>semantic analysis pattern</a:t>
            </a:r>
            <a:r>
              <a:rPr b="0" baseline="0" i="0" lang="en-US" sz="2400" u="none" cap="none" strike="noStrike">
                <a:solidFill>
                  <a:schemeClr val="dk1"/>
                </a:solidFill>
                <a:latin typeface="Quattrocento"/>
                <a:ea typeface="Quattrocento"/>
                <a:cs typeface="Quattrocento"/>
                <a:sym typeface="Quattrocento"/>
              </a:rPr>
              <a:t> (SAP) “</a:t>
            </a:r>
            <a:r>
              <a:rPr b="0" baseline="0" i="0" lang="en-US" sz="2400" u="none" cap="none" strike="noStrike">
                <a:solidFill>
                  <a:schemeClr val="dk1"/>
                </a:solidFill>
                <a:latin typeface="Times New Roman"/>
                <a:ea typeface="Times New Roman"/>
                <a:cs typeface="Times New Roman"/>
                <a:sym typeface="Times New Roman"/>
              </a:rPr>
              <a:t>is a pattern that describes a small set of coherent use cases that together describe a basic generic application.” </a:t>
            </a:r>
            <a:r>
              <a:rPr b="0" baseline="0" i="0" lang="en-US" sz="2400" u="none" cap="none" strike="noStrike">
                <a:solidFill>
                  <a:schemeClr val="dk1"/>
                </a:solidFill>
                <a:latin typeface="Quattrocento"/>
                <a:ea typeface="Quattrocento"/>
                <a:cs typeface="Quattrocento"/>
                <a:sym typeface="Quattrocento"/>
              </a:rPr>
              <a:t>[Fer00]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sp>
        <p:nvSpPr>
          <p:cNvPr id="175" name="Shape 1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76" name="Shape 1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77" name="Shape 17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An Example</a:t>
            </a:r>
          </a:p>
        </p:txBody>
      </p:sp>
      <p:sp>
        <p:nvSpPr>
          <p:cNvPr id="178" name="Shape 178"/>
          <p:cNvSpPr txBox="1"/>
          <p:nvPr>
            <p:ph idx="1" type="body"/>
          </p:nvPr>
        </p:nvSpPr>
        <p:spPr>
          <a:xfrm>
            <a:off x="1828800" y="1905000"/>
            <a:ext cx="6934199" cy="10667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Quattrocento"/>
                <a:ea typeface="Quattrocento"/>
                <a:cs typeface="Quattrocento"/>
                <a:sym typeface="Quattrocento"/>
              </a:rPr>
              <a:t>Consider the following preliminary use case for software required to control and monitor a real-view camera and proximity sensor for an automobile:</a:t>
            </a:r>
          </a:p>
          <a:p>
            <a:pPr indent="-247650" lvl="0" marL="342900" marR="0" rtl="0" algn="l">
              <a:spcBef>
                <a:spcPts val="400"/>
              </a:spcBef>
              <a:spcAft>
                <a:spcPts val="0"/>
              </a:spcAft>
              <a:buClr>
                <a:schemeClr val="folHlink"/>
              </a:buClr>
              <a:buFont typeface="Noto Symbol"/>
              <a:buNone/>
            </a:pPr>
            <a:r>
              <a:t/>
            </a:r>
            <a:endParaRPr b="0" baseline="0" i="0" sz="2000" u="none" cap="none" strike="noStrike">
              <a:solidFill>
                <a:schemeClr val="dk1"/>
              </a:solidFill>
              <a:latin typeface="Quattrocento"/>
              <a:ea typeface="Quattrocento"/>
              <a:cs typeface="Quattrocento"/>
              <a:sym typeface="Quattrocento"/>
            </a:endParaRPr>
          </a:p>
        </p:txBody>
      </p:sp>
      <p:sp>
        <p:nvSpPr>
          <p:cNvPr id="179" name="Shape 179"/>
          <p:cNvSpPr txBox="1"/>
          <p:nvPr/>
        </p:nvSpPr>
        <p:spPr>
          <a:xfrm>
            <a:off x="2286000" y="2819400"/>
            <a:ext cx="5867400" cy="3268661"/>
          </a:xfrm>
          <a:prstGeom prst="rect">
            <a:avLst/>
          </a:prstGeom>
          <a:noFill/>
          <a:ln>
            <a:noFill/>
          </a:ln>
        </p:spPr>
        <p:txBody>
          <a:bodyPr anchorCtr="0" anchor="t" bIns="45700" lIns="91425" rIns="91425" tIns="45700">
            <a:noAutofit/>
          </a:bodyPr>
          <a:lstStyle/>
          <a:p>
            <a:pPr indent="0" lvl="2" marL="914400" marR="0" rtl="0" algn="l">
              <a:lnSpc>
                <a:spcPct val="100000"/>
              </a:lnSpc>
              <a:spcBef>
                <a:spcPts val="0"/>
              </a:spcBef>
              <a:spcAft>
                <a:spcPts val="0"/>
              </a:spcAft>
              <a:buClr>
                <a:schemeClr val="dk1"/>
              </a:buClr>
              <a:buSzPct val="25000"/>
              <a:buFont typeface="Quattrocento"/>
              <a:buNone/>
            </a:pPr>
            <a:r>
              <a:rPr b="1" baseline="0" i="0" lang="en-US" sz="1400" u="none" cap="none" strike="noStrike">
                <a:solidFill>
                  <a:schemeClr val="dk1"/>
                </a:solidFill>
                <a:latin typeface="Quattrocento"/>
                <a:ea typeface="Quattrocento"/>
                <a:cs typeface="Quattrocento"/>
                <a:sym typeface="Quattrocento"/>
              </a:rPr>
              <a:t>Use case:</a:t>
            </a:r>
            <a:r>
              <a:rPr b="0" baseline="0" i="0" lang="en-US" sz="1400" u="none" cap="none" strike="noStrike">
                <a:solidFill>
                  <a:schemeClr val="dk1"/>
                </a:solidFill>
                <a:latin typeface="Quattrocento"/>
                <a:ea typeface="Quattrocento"/>
                <a:cs typeface="Quattrocento"/>
                <a:sym typeface="Quattrocento"/>
              </a:rPr>
              <a:t>  </a:t>
            </a:r>
            <a:r>
              <a:rPr b="1" baseline="0" i="1" lang="en-US" sz="1400" u="none" cap="none" strike="noStrike">
                <a:solidFill>
                  <a:schemeClr val="dk1"/>
                </a:solidFill>
                <a:latin typeface="Quattrocento"/>
                <a:ea typeface="Quattrocento"/>
                <a:cs typeface="Quattrocento"/>
                <a:sym typeface="Quattrocento"/>
              </a:rPr>
              <a:t>Monitor reverse motion</a:t>
            </a:r>
          </a:p>
          <a:p>
            <a:pPr indent="0" lvl="2" marL="914400" marR="0" rtl="0" algn="l">
              <a:lnSpc>
                <a:spcPct val="100000"/>
              </a:lnSpc>
              <a:spcBef>
                <a:spcPts val="600"/>
              </a:spcBef>
              <a:spcAft>
                <a:spcPts val="0"/>
              </a:spcAft>
              <a:buClr>
                <a:schemeClr val="dk1"/>
              </a:buClr>
              <a:buSzPct val="25000"/>
              <a:buFont typeface="Quattrocento"/>
              <a:buNone/>
            </a:pPr>
            <a:r>
              <a:rPr b="1" baseline="0" i="0" lang="en-US" sz="1400" u="none" cap="none" strike="noStrike">
                <a:solidFill>
                  <a:schemeClr val="dk1"/>
                </a:solidFill>
                <a:latin typeface="Quattrocento"/>
                <a:ea typeface="Quattrocento"/>
                <a:cs typeface="Quattrocento"/>
                <a:sym typeface="Quattrocento"/>
              </a:rPr>
              <a:t>Description:</a:t>
            </a:r>
            <a:r>
              <a:rPr b="0" baseline="0" i="0" lang="en-US" sz="1400" u="none" cap="none" strike="noStrike">
                <a:solidFill>
                  <a:schemeClr val="dk1"/>
                </a:solidFill>
                <a:latin typeface="Quattrocento"/>
                <a:ea typeface="Quattrocento"/>
                <a:cs typeface="Quattrocento"/>
                <a:sym typeface="Quattrocento"/>
              </a:rPr>
              <a:t>  When the vehicle is placed in </a:t>
            </a:r>
            <a:r>
              <a:rPr b="0" baseline="0" i="1" lang="en-US" sz="1400" u="none" cap="none" strike="noStrike">
                <a:solidFill>
                  <a:schemeClr val="dk1"/>
                </a:solidFill>
                <a:latin typeface="Quattrocento"/>
                <a:ea typeface="Quattrocento"/>
                <a:cs typeface="Quattrocento"/>
                <a:sym typeface="Quattrocento"/>
              </a:rPr>
              <a:t>reverse</a:t>
            </a:r>
            <a:r>
              <a:rPr b="0" baseline="0" i="0" lang="en-US" sz="1400" u="none" cap="none" strike="noStrike">
                <a:solidFill>
                  <a:schemeClr val="dk1"/>
                </a:solidFill>
                <a:latin typeface="Quattrocento"/>
                <a:ea typeface="Quattrocento"/>
                <a:cs typeface="Quattrocento"/>
                <a:sym typeface="Quattrocento"/>
              </a:rPr>
              <a:t> gear, the control software enables a video feed from a rear-placed video camera to the dashboard display. The control software superimposes a variety of distance and orientation lines on the dashboard display so that the vehicle operator can maintain orientation as the vehicle moves in reverse. The control software also monitors a proximity sensor to determine whether an object is inside 10 feet of the rear of the vehicle. It will automatically break the vehicle if the proximity sensor indicates an object within 3 feet of the rear of the vehicle. </a:t>
            </a:r>
            <a:r>
              <a:rPr b="0" baseline="0" i="0" lang="en-US" sz="24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0"/>
              </a:spcBef>
              <a:spcAft>
                <a:spcPts val="0"/>
              </a:spcAft>
              <a:buNone/>
            </a:pPr>
            <a:r>
              <a:t/>
            </a:r>
            <a:endParaRPr b="0" baseline="0" i="0" sz="24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x="0" y="0"/>
          <a:ext cx="0" cy="0"/>
          <a:chOff x="0" y="0"/>
          <a:chExt cx="0" cy="0"/>
        </a:xfrm>
      </p:grpSpPr>
      <p:sp>
        <p:nvSpPr>
          <p:cNvPr id="184" name="Shape 1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5" name="Shape 1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6" name="Shape 1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An Example</a:t>
            </a:r>
          </a:p>
        </p:txBody>
      </p:sp>
      <p:sp>
        <p:nvSpPr>
          <p:cNvPr id="187" name="Shape 1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This use case implies a variety of functionality that would be refined and elaborated (into a coherent set of use cases) during requirements gathering and modeling.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Regardless of how much elaboration is accomplished, the use case(s) suggest(s) a simple, yet widely applicable SAP—the software-based monitoring and control of sensors and actuators in a physical system.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In this case, the “sensors” provide information about proximity and video information. The “actuator” is the breaking system of the vehicle (invoked if an object is very close to the vehicle.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But in a more general case, a widely applicable pattern is discovered --&gt; </a:t>
            </a:r>
            <a:r>
              <a:rPr b="1" baseline="0" i="0" lang="en-US" sz="2000" u="none" cap="none" strike="noStrike">
                <a:solidFill>
                  <a:schemeClr val="folHlink"/>
                </a:solidFill>
                <a:latin typeface="Quattrocento"/>
                <a:ea typeface="Quattrocento"/>
                <a:cs typeface="Quattrocento"/>
                <a:sym typeface="Quattrocento"/>
              </a:rPr>
              <a:t>Actuator-Sensor</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93" name="Shape 1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94" name="Shape 19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4000" u="none" cap="none" strike="noStrike">
                <a:solidFill>
                  <a:schemeClr val="dk2"/>
                </a:solidFill>
                <a:latin typeface="Helvetica Neue"/>
                <a:ea typeface="Helvetica Neue"/>
                <a:cs typeface="Helvetica Neue"/>
                <a:sym typeface="Helvetica Neue"/>
              </a:rPr>
              <a:t>Actuator-Sensor</a:t>
            </a:r>
            <a:r>
              <a:rPr b="0" baseline="0" i="0" lang="en-US" sz="4000" u="none" cap="none" strike="noStrike">
                <a:solidFill>
                  <a:schemeClr val="dk2"/>
                </a:solidFill>
                <a:latin typeface="Helvetica Neue"/>
                <a:ea typeface="Helvetica Neue"/>
                <a:cs typeface="Helvetica Neue"/>
                <a:sym typeface="Helvetica Neue"/>
              </a:rPr>
              <a:t> Pattern—I</a:t>
            </a:r>
          </a:p>
        </p:txBody>
      </p:sp>
      <p:sp>
        <p:nvSpPr>
          <p:cNvPr id="195" name="Shape 195"/>
          <p:cNvSpPr txBox="1"/>
          <p:nvPr/>
        </p:nvSpPr>
        <p:spPr>
          <a:xfrm>
            <a:off x="1828800" y="1828800"/>
            <a:ext cx="7086600" cy="517366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1" baseline="0" i="0" lang="en-US" sz="1400" u="none" cap="none" strike="noStrike">
                <a:solidFill>
                  <a:schemeClr val="dk1"/>
                </a:solidFill>
                <a:latin typeface="Quattrocento"/>
                <a:ea typeface="Quattrocento"/>
                <a:cs typeface="Quattrocento"/>
                <a:sym typeface="Quattrocento"/>
              </a:rPr>
              <a:t>Pattern Name: </a:t>
            </a:r>
            <a:r>
              <a:rPr b="1" baseline="0" i="1" lang="en-US" sz="1400" u="none" cap="none" strike="noStrike">
                <a:solidFill>
                  <a:schemeClr val="dk1"/>
                </a:solidFill>
                <a:latin typeface="Quattrocento"/>
                <a:ea typeface="Quattrocento"/>
                <a:cs typeface="Quattrocento"/>
                <a:sym typeface="Quattrocento"/>
              </a:rPr>
              <a:t>Actuator-Sensor</a:t>
            </a:r>
          </a:p>
          <a:p>
            <a:pPr indent="0" lvl="0" marL="0" marR="0" rtl="0" algn="l">
              <a:lnSpc>
                <a:spcPct val="100000"/>
              </a:lnSpc>
              <a:spcBef>
                <a:spcPts val="600"/>
              </a:spcBef>
              <a:spcAft>
                <a:spcPts val="0"/>
              </a:spcAft>
              <a:buClr>
                <a:schemeClr val="dk1"/>
              </a:buClr>
              <a:buSzPct val="25000"/>
              <a:buFont typeface="Quattrocento"/>
              <a:buNone/>
            </a:pPr>
            <a:r>
              <a:rPr b="1" baseline="0" i="0" lang="en-US" sz="1200" u="none" cap="none" strike="noStrike">
                <a:solidFill>
                  <a:schemeClr val="dk1"/>
                </a:solidFill>
                <a:latin typeface="Quattrocento"/>
                <a:ea typeface="Quattrocento"/>
                <a:cs typeface="Quattrocento"/>
                <a:sym typeface="Quattrocento"/>
              </a:rPr>
              <a:t>Intent:</a:t>
            </a:r>
            <a:r>
              <a:rPr b="0" baseline="0" i="0" lang="en-US" sz="1200" u="none" cap="none" strike="noStrike">
                <a:solidFill>
                  <a:schemeClr val="dk1"/>
                </a:solidFill>
                <a:latin typeface="Quattrocento"/>
                <a:ea typeface="Quattrocento"/>
                <a:cs typeface="Quattrocento"/>
                <a:sym typeface="Quattrocento"/>
              </a:rPr>
              <a:t>  Specify various kinds of sensors and actuators in an embedded system. </a:t>
            </a:r>
          </a:p>
          <a:p>
            <a:pPr indent="0" lvl="0" marL="0" marR="0" rtl="0" algn="l">
              <a:lnSpc>
                <a:spcPct val="100000"/>
              </a:lnSpc>
              <a:spcBef>
                <a:spcPts val="600"/>
              </a:spcBef>
              <a:spcAft>
                <a:spcPts val="0"/>
              </a:spcAft>
              <a:buClr>
                <a:schemeClr val="dk1"/>
              </a:buClr>
              <a:buSzPct val="25000"/>
              <a:buFont typeface="Quattrocento"/>
              <a:buNone/>
            </a:pPr>
            <a:r>
              <a:rPr b="1" baseline="0" i="0" lang="en-US" sz="1200" u="none" cap="none" strike="noStrike">
                <a:solidFill>
                  <a:schemeClr val="dk1"/>
                </a:solidFill>
                <a:latin typeface="Quattrocento"/>
                <a:ea typeface="Quattrocento"/>
                <a:cs typeface="Quattrocento"/>
                <a:sym typeface="Quattrocento"/>
              </a:rPr>
              <a:t>Motivation: </a:t>
            </a:r>
            <a:r>
              <a:rPr b="0" baseline="0" i="0" lang="en-US" sz="1200" u="none" cap="none" strike="noStrike">
                <a:solidFill>
                  <a:schemeClr val="dk1"/>
                </a:solidFill>
                <a:latin typeface="Quattrocento"/>
                <a:ea typeface="Quattrocento"/>
                <a:cs typeface="Quattrocento"/>
                <a:sym typeface="Quattrocento"/>
              </a:rPr>
              <a:t>Embedded systems usually have various kinds of sensors and actuators. These sensors and actuators are all either directly or indirectly connected to a control unit. Although many of the sensors and actuators look quite different, their behavior is similar enough to structure them into a pattern. The pattern shows how to specify the sensors and actuators for a system, including attributes and operations. The </a:t>
            </a:r>
            <a:r>
              <a:rPr b="0" baseline="0" i="1" lang="en-US" sz="1200" u="none" cap="none" strike="noStrike">
                <a:solidFill>
                  <a:schemeClr val="dk1"/>
                </a:solidFill>
                <a:latin typeface="Quattrocento"/>
                <a:ea typeface="Quattrocento"/>
                <a:cs typeface="Quattrocento"/>
                <a:sym typeface="Quattrocento"/>
              </a:rPr>
              <a:t>Actuator-Sensor</a:t>
            </a:r>
            <a:r>
              <a:rPr b="0" baseline="0" i="0" lang="en-US" sz="1200" u="none" cap="none" strike="noStrike">
                <a:solidFill>
                  <a:schemeClr val="dk1"/>
                </a:solidFill>
                <a:latin typeface="Quattrocento"/>
                <a:ea typeface="Quattrocento"/>
                <a:cs typeface="Quattrocento"/>
                <a:sym typeface="Quattrocento"/>
              </a:rPr>
              <a:t> pattern uses a </a:t>
            </a:r>
            <a:r>
              <a:rPr b="0" baseline="0" i="1" lang="en-US" sz="1200" u="none" cap="none" strike="noStrike">
                <a:solidFill>
                  <a:schemeClr val="dk1"/>
                </a:solidFill>
                <a:latin typeface="Quattrocento"/>
                <a:ea typeface="Quattrocento"/>
                <a:cs typeface="Quattrocento"/>
                <a:sym typeface="Quattrocento"/>
              </a:rPr>
              <a:t>pull</a:t>
            </a:r>
            <a:r>
              <a:rPr b="0" baseline="0" i="0" lang="en-US" sz="1200" u="none" cap="none" strike="noStrike">
                <a:solidFill>
                  <a:schemeClr val="dk1"/>
                </a:solidFill>
                <a:latin typeface="Quattrocento"/>
                <a:ea typeface="Quattrocento"/>
                <a:cs typeface="Quattrocento"/>
                <a:sym typeface="Quattrocento"/>
              </a:rPr>
              <a:t> mechanism (explicit request for information) for </a:t>
            </a:r>
            <a:r>
              <a:rPr b="1" baseline="0" i="0" lang="en-US" sz="1200" u="none" cap="none" strike="noStrike">
                <a:solidFill>
                  <a:schemeClr val="dk1"/>
                </a:solidFill>
                <a:latin typeface="Quattrocento"/>
                <a:ea typeface="Quattrocento"/>
                <a:cs typeface="Quattrocento"/>
                <a:sym typeface="Quattrocento"/>
              </a:rPr>
              <a:t>PassiveSensors</a:t>
            </a:r>
            <a:r>
              <a:rPr b="0" baseline="0" i="0" lang="en-US" sz="1200" u="none" cap="none" strike="noStrike">
                <a:solidFill>
                  <a:schemeClr val="dk1"/>
                </a:solidFill>
                <a:latin typeface="Quattrocento"/>
                <a:ea typeface="Quattrocento"/>
                <a:cs typeface="Quattrocento"/>
                <a:sym typeface="Quattrocento"/>
              </a:rPr>
              <a:t> and a </a:t>
            </a:r>
            <a:r>
              <a:rPr b="0" baseline="0" i="1" lang="en-US" sz="1200" u="none" cap="none" strike="noStrike">
                <a:solidFill>
                  <a:schemeClr val="dk1"/>
                </a:solidFill>
                <a:latin typeface="Quattrocento"/>
                <a:ea typeface="Quattrocento"/>
                <a:cs typeface="Quattrocento"/>
                <a:sym typeface="Quattrocento"/>
              </a:rPr>
              <a:t>push</a:t>
            </a:r>
            <a:r>
              <a:rPr b="0" baseline="0" i="0" lang="en-US" sz="1200" u="none" cap="none" strike="noStrike">
                <a:solidFill>
                  <a:schemeClr val="dk1"/>
                </a:solidFill>
                <a:latin typeface="Quattrocento"/>
                <a:ea typeface="Quattrocento"/>
                <a:cs typeface="Quattrocento"/>
                <a:sym typeface="Quattrocento"/>
              </a:rPr>
              <a:t> mechanism (broadcast of information) for the </a:t>
            </a:r>
            <a:r>
              <a:rPr b="1" baseline="0" i="0" lang="en-US" sz="1200" u="none" cap="none" strike="noStrike">
                <a:solidFill>
                  <a:schemeClr val="dk1"/>
                </a:solidFill>
                <a:latin typeface="Quattrocento"/>
                <a:ea typeface="Quattrocento"/>
                <a:cs typeface="Quattrocento"/>
                <a:sym typeface="Quattrocento"/>
              </a:rPr>
              <a:t>ActiveSensors</a:t>
            </a:r>
            <a:r>
              <a:rPr b="0" baseline="0" i="0" lang="en-US" sz="12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1" baseline="0" i="0" lang="en-US" sz="1400" u="none" cap="none" strike="noStrike">
                <a:solidFill>
                  <a:schemeClr val="dk1"/>
                </a:solidFill>
                <a:latin typeface="Quattrocento"/>
                <a:ea typeface="Quattrocento"/>
                <a:cs typeface="Quattrocento"/>
                <a:sym typeface="Quattrocento"/>
              </a:rPr>
              <a:t>Constraints:</a:t>
            </a:r>
            <a:r>
              <a:rPr b="0" baseline="0" i="0" lang="en-US" sz="14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passive sensor must have some method to read sensor input and attributes that represent the sensor value.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active sensor must have capabilities to broadcast update messages when its value changes.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active sensor should send a </a:t>
            </a:r>
            <a:r>
              <a:rPr b="0" baseline="0" i="1" lang="en-US" sz="1200" u="none" cap="none" strike="noStrike">
                <a:solidFill>
                  <a:schemeClr val="dk1"/>
                </a:solidFill>
                <a:latin typeface="Quattrocento"/>
                <a:ea typeface="Quattrocento"/>
                <a:cs typeface="Quattrocento"/>
                <a:sym typeface="Quattrocento"/>
              </a:rPr>
              <a:t>life tick</a:t>
            </a:r>
            <a:r>
              <a:rPr b="0" baseline="0" i="0" lang="en-US" sz="1200" u="none" cap="none" strike="noStrike">
                <a:solidFill>
                  <a:schemeClr val="dk1"/>
                </a:solidFill>
                <a:latin typeface="Quattrocento"/>
                <a:ea typeface="Quattrocento"/>
                <a:cs typeface="Quattrocento"/>
                <a:sym typeface="Quattrocento"/>
              </a:rPr>
              <a:t>, a status message issued within a specified time frame, to detect malfunctions.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actuator must have some method to invoke the appropriate response determined by the</a:t>
            </a:r>
            <a:r>
              <a:rPr b="1" baseline="0" i="0" lang="en-US" sz="1200" u="none" cap="none" strike="noStrike">
                <a:solidFill>
                  <a:schemeClr val="dk1"/>
                </a:solidFill>
                <a:latin typeface="Quattrocento"/>
                <a:ea typeface="Quattrocento"/>
                <a:cs typeface="Quattrocento"/>
                <a:sym typeface="Quattrocento"/>
              </a:rPr>
              <a:t> ComputingComponent</a:t>
            </a:r>
            <a:r>
              <a:rPr b="0" baseline="0" i="0" lang="en-US" sz="1200" u="none" cap="none" strike="noStrike">
                <a:solidFill>
                  <a:schemeClr val="dk1"/>
                </a:solidFill>
                <a:latin typeface="Quattrocento"/>
                <a:ea typeface="Quattrocento"/>
                <a:cs typeface="Quattrocento"/>
                <a:sym typeface="Quattrocento"/>
              </a:rPr>
              <a:t>.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sensor and actuator should have a function implemented to check its own operation state. </a:t>
            </a:r>
          </a:p>
          <a:p>
            <a:pPr indent="0" lvl="0" marL="0" marR="0" rtl="0" algn="l">
              <a:lnSpc>
                <a:spcPct val="100000"/>
              </a:lnSpc>
              <a:spcBef>
                <a:spcPts val="600"/>
              </a:spcBef>
              <a:spcAft>
                <a:spcPts val="0"/>
              </a:spcAft>
              <a:buClr>
                <a:schemeClr val="dk1"/>
              </a:buClr>
              <a:buSzPct val="25000"/>
              <a:buFont typeface="Quattrocento"/>
              <a:buNone/>
            </a:pPr>
            <a:r>
              <a:rPr b="0" baseline="0" i="0" lang="en-US" sz="1200" u="none" cap="none" strike="noStrike">
                <a:solidFill>
                  <a:schemeClr val="dk1"/>
                </a:solidFill>
                <a:latin typeface="Quattrocento"/>
                <a:ea typeface="Quattrocento"/>
                <a:cs typeface="Quattrocento"/>
                <a:sym typeface="Quattrocento"/>
              </a:rPr>
              <a:t>Each sensor and actuator should be able to test the validity of the values received or sent and set its operation state if the values are outside of the specifications.</a:t>
            </a:r>
          </a:p>
          <a:p>
            <a:pPr indent="0" lvl="0" marL="0" marR="0" rtl="0" algn="l">
              <a:lnSpc>
                <a:spcPct val="100000"/>
              </a:lnSpc>
              <a:spcBef>
                <a:spcPts val="1200"/>
              </a:spcBef>
              <a:spcAft>
                <a:spcPts val="0"/>
              </a:spcAft>
              <a:buClr>
                <a:schemeClr val="dk1"/>
              </a:buClr>
              <a:buFont typeface="Arial"/>
              <a:buNone/>
            </a:pPr>
            <a:r>
              <a:t/>
            </a:r>
            <a:endParaRPr b="0" baseline="0" i="0" sz="2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x="0" y="0"/>
          <a:ext cx="0" cy="0"/>
          <a:chOff x="0" y="0"/>
          <a:chExt cx="0" cy="0"/>
        </a:xfrm>
      </p:grpSpPr>
      <p:sp>
        <p:nvSpPr>
          <p:cNvPr id="200" name="Shape 2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01" name="Shape 2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02" name="Shape 20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4000" u="none" cap="none" strike="noStrike">
                <a:solidFill>
                  <a:schemeClr val="dk2"/>
                </a:solidFill>
                <a:latin typeface="Helvetica Neue"/>
                <a:ea typeface="Helvetica Neue"/>
                <a:cs typeface="Helvetica Neue"/>
                <a:sym typeface="Helvetica Neue"/>
              </a:rPr>
              <a:t>Actuator-Sensor</a:t>
            </a:r>
            <a:r>
              <a:rPr b="0" baseline="0" i="0" lang="en-US" sz="4000" u="none" cap="none" strike="noStrike">
                <a:solidFill>
                  <a:schemeClr val="dk2"/>
                </a:solidFill>
                <a:latin typeface="Helvetica Neue"/>
                <a:ea typeface="Helvetica Neue"/>
                <a:cs typeface="Helvetica Neue"/>
                <a:sym typeface="Helvetica Neue"/>
              </a:rPr>
              <a:t> Pattern—II</a:t>
            </a:r>
          </a:p>
        </p:txBody>
      </p:sp>
      <p:sp>
        <p:nvSpPr>
          <p:cNvPr id="203" name="Shape 203"/>
          <p:cNvSpPr txBox="1"/>
          <p:nvPr/>
        </p:nvSpPr>
        <p:spPr>
          <a:xfrm>
            <a:off x="1828800" y="1905000"/>
            <a:ext cx="6629400" cy="181133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Quattrocento"/>
              <a:buNone/>
            </a:pPr>
            <a:r>
              <a:rPr b="1" baseline="0" i="0" lang="en-US" sz="1200" u="none" cap="none" strike="noStrike">
                <a:solidFill>
                  <a:schemeClr val="dk1"/>
                </a:solidFill>
                <a:latin typeface="Quattrocento"/>
                <a:ea typeface="Quattrocento"/>
                <a:cs typeface="Quattrocento"/>
                <a:sym typeface="Quattrocento"/>
              </a:rPr>
              <a:t>Applicability:</a:t>
            </a:r>
            <a:r>
              <a:rPr b="0" baseline="0" i="0" lang="en-US" sz="1200" u="none" cap="none" strike="noStrike">
                <a:solidFill>
                  <a:schemeClr val="dk1"/>
                </a:solidFill>
                <a:latin typeface="Quattrocento"/>
                <a:ea typeface="Quattrocento"/>
                <a:cs typeface="Quattrocento"/>
                <a:sym typeface="Quattrocento"/>
              </a:rPr>
              <a:t>  Useful in any system in which multiple sensors and actuators are present.</a:t>
            </a:r>
          </a:p>
          <a:p>
            <a:pPr indent="0" lvl="0" marL="0" marR="0" rtl="0" algn="l">
              <a:lnSpc>
                <a:spcPct val="100000"/>
              </a:lnSpc>
              <a:spcBef>
                <a:spcPts val="600"/>
              </a:spcBef>
              <a:spcAft>
                <a:spcPts val="0"/>
              </a:spcAft>
              <a:buClr>
                <a:schemeClr val="dk1"/>
              </a:buClr>
              <a:buSzPct val="25000"/>
              <a:buFont typeface="Quattrocento"/>
              <a:buNone/>
            </a:pPr>
            <a:r>
              <a:rPr b="1" baseline="0" i="0" lang="en-US" sz="1200" u="none" cap="none" strike="noStrike">
                <a:solidFill>
                  <a:schemeClr val="dk1"/>
                </a:solidFill>
                <a:latin typeface="Quattrocento"/>
                <a:ea typeface="Quattrocento"/>
                <a:cs typeface="Quattrocento"/>
                <a:sym typeface="Quattrocento"/>
              </a:rPr>
              <a:t>Structure:</a:t>
            </a:r>
            <a:r>
              <a:rPr b="0" baseline="0" i="0" lang="en-US" sz="1200" u="none" cap="none" strike="noStrike">
                <a:solidFill>
                  <a:schemeClr val="dk1"/>
                </a:solidFill>
                <a:latin typeface="Quattrocento"/>
                <a:ea typeface="Quattrocento"/>
                <a:cs typeface="Quattrocento"/>
                <a:sym typeface="Quattrocento"/>
              </a:rPr>
              <a:t> A UML class diagram for the </a:t>
            </a:r>
            <a:r>
              <a:rPr b="0" baseline="0" i="1" lang="en-US" sz="1200" u="none" cap="none" strike="noStrike">
                <a:solidFill>
                  <a:schemeClr val="dk1"/>
                </a:solidFill>
                <a:latin typeface="Quattrocento"/>
                <a:ea typeface="Quattrocento"/>
                <a:cs typeface="Quattrocento"/>
                <a:sym typeface="Quattrocento"/>
              </a:rPr>
              <a:t>Actuator-Sensor</a:t>
            </a:r>
            <a:r>
              <a:rPr b="0" baseline="0" i="0" lang="en-US" sz="1200" u="none" cap="none" strike="noStrike">
                <a:solidFill>
                  <a:schemeClr val="dk1"/>
                </a:solidFill>
                <a:latin typeface="Quattrocento"/>
                <a:ea typeface="Quattrocento"/>
                <a:cs typeface="Quattrocento"/>
                <a:sym typeface="Quattrocento"/>
              </a:rPr>
              <a:t> Pattern is shown in Figure 7.8. </a:t>
            </a:r>
            <a:r>
              <a:rPr b="1" baseline="0" i="0" lang="en-US" sz="1200" u="none" cap="none" strike="noStrike">
                <a:solidFill>
                  <a:schemeClr val="dk1"/>
                </a:solidFill>
                <a:latin typeface="Quattrocento"/>
                <a:ea typeface="Quattrocento"/>
                <a:cs typeface="Quattrocento"/>
                <a:sym typeface="Quattrocento"/>
              </a:rPr>
              <a:t>Actuator, PassiveSensor</a:t>
            </a:r>
            <a:r>
              <a:rPr b="0" baseline="0" i="0" lang="en-US" sz="1200" u="none" cap="none" strike="noStrike">
                <a:solidFill>
                  <a:schemeClr val="dk1"/>
                </a:solidFill>
                <a:latin typeface="Quattrocento"/>
                <a:ea typeface="Quattrocento"/>
                <a:cs typeface="Quattrocento"/>
                <a:sym typeface="Quattrocento"/>
              </a:rPr>
              <a:t> and </a:t>
            </a:r>
            <a:r>
              <a:rPr b="1" baseline="0" i="0" lang="en-US" sz="1200" u="none" cap="none" strike="noStrike">
                <a:solidFill>
                  <a:schemeClr val="dk1"/>
                </a:solidFill>
                <a:latin typeface="Quattrocento"/>
                <a:ea typeface="Quattrocento"/>
                <a:cs typeface="Quattrocento"/>
                <a:sym typeface="Quattrocento"/>
              </a:rPr>
              <a:t>ActiveSensor</a:t>
            </a:r>
            <a:r>
              <a:rPr b="0" baseline="0" i="0" lang="en-US" sz="1200" u="none" cap="none" strike="noStrike">
                <a:solidFill>
                  <a:schemeClr val="dk1"/>
                </a:solidFill>
                <a:latin typeface="Quattrocento"/>
                <a:ea typeface="Quattrocento"/>
                <a:cs typeface="Quattrocento"/>
                <a:sym typeface="Quattrocento"/>
              </a:rPr>
              <a:t> are abstract classes and denoted in italics. There are four different types of sensors and actuators in this pattern. The Boolean, integer, and real classes represent the most common types of sensors and actuators. The complex classes are sensors or actuators that use values that cannot be easily represented in terms of primitive data types, such as a radar device. Nonetheless, these devices should still inherit the interface from the abstract classes since they should have basic functionalities such as querying the operation states.</a:t>
            </a:r>
            <a:r>
              <a:rPr b="0" baseline="0" i="0" lang="en-US" sz="2400" u="none" cap="none" strike="noStrike">
                <a:solidFill>
                  <a:schemeClr val="dk1"/>
                </a:solidFill>
                <a:latin typeface="Quattrocento"/>
                <a:ea typeface="Quattrocento"/>
                <a:cs typeface="Quattrocento"/>
                <a:sym typeface="Quattrocento"/>
              </a:rPr>
              <a:t> </a:t>
            </a:r>
          </a:p>
        </p:txBody>
      </p:sp>
      <p:pic>
        <p:nvPicPr>
          <p:cNvPr id="204" name="Shape 204"/>
          <p:cNvPicPr preferRelativeResize="0"/>
          <p:nvPr/>
        </p:nvPicPr>
        <p:blipFill rotWithShape="1">
          <a:blip r:embed="rId3">
            <a:alphaModFix/>
          </a:blip>
          <a:srcRect b="0" l="0" r="0" t="0"/>
          <a:stretch/>
        </p:blipFill>
        <p:spPr>
          <a:xfrm>
            <a:off x="2743200" y="3581400"/>
            <a:ext cx="3886200" cy="2725736"/>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x="0" y="0"/>
          <a:ext cx="0" cy="0"/>
          <a:chOff x="0" y="0"/>
          <a:chExt cx="0" cy="0"/>
        </a:xfrm>
      </p:grpSpPr>
      <p:sp>
        <p:nvSpPr>
          <p:cNvPr id="209" name="Shape 20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0" name="Shape 21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11" name="Shape 21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4000" u="none" cap="none" strike="noStrike">
                <a:solidFill>
                  <a:schemeClr val="dk2"/>
                </a:solidFill>
                <a:latin typeface="Helvetica Neue"/>
                <a:ea typeface="Helvetica Neue"/>
                <a:cs typeface="Helvetica Neue"/>
                <a:sym typeface="Helvetica Neue"/>
              </a:rPr>
              <a:t>Actuator-Sensor</a:t>
            </a:r>
            <a:r>
              <a:rPr b="0" baseline="0" i="0" lang="en-US" sz="4000" u="none" cap="none" strike="noStrike">
                <a:solidFill>
                  <a:schemeClr val="dk2"/>
                </a:solidFill>
                <a:latin typeface="Helvetica Neue"/>
                <a:ea typeface="Helvetica Neue"/>
                <a:cs typeface="Helvetica Neue"/>
                <a:sym typeface="Helvetica Neue"/>
              </a:rPr>
              <a:t> Pattern—III</a:t>
            </a:r>
          </a:p>
        </p:txBody>
      </p:sp>
      <p:sp>
        <p:nvSpPr>
          <p:cNvPr id="212" name="Shape 212"/>
          <p:cNvSpPr txBox="1"/>
          <p:nvPr/>
        </p:nvSpPr>
        <p:spPr>
          <a:xfrm>
            <a:off x="1905000" y="1981200"/>
            <a:ext cx="617219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13" name="Shape 213"/>
          <p:cNvSpPr txBox="1"/>
          <p:nvPr/>
        </p:nvSpPr>
        <p:spPr>
          <a:xfrm>
            <a:off x="1828800" y="1981200"/>
            <a:ext cx="6858000" cy="230346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1600"/>
              </a:spcAft>
              <a:buClr>
                <a:schemeClr val="dk1"/>
              </a:buClr>
              <a:buSzPct val="25000"/>
              <a:buFont typeface="Quattrocento"/>
              <a:buNone/>
            </a:pPr>
            <a:r>
              <a:rPr b="1" baseline="0" i="0" lang="en-US" sz="1200" u="none" cap="none" strike="noStrike">
                <a:solidFill>
                  <a:schemeClr val="dk1"/>
                </a:solidFill>
                <a:latin typeface="Quattrocento"/>
                <a:ea typeface="Quattrocento"/>
                <a:cs typeface="Quattrocento"/>
                <a:sym typeface="Quattrocento"/>
              </a:rPr>
              <a:t>Behavior: </a:t>
            </a:r>
            <a:r>
              <a:rPr b="0" baseline="0" i="0" lang="en-US" sz="1200" u="none" cap="none" strike="noStrike">
                <a:solidFill>
                  <a:schemeClr val="dk1"/>
                </a:solidFill>
                <a:latin typeface="Quattrocento"/>
                <a:ea typeface="Quattrocento"/>
                <a:cs typeface="Quattrocento"/>
                <a:sym typeface="Quattrocento"/>
              </a:rPr>
              <a:t> Figure </a:t>
            </a:r>
            <a:r>
              <a:rPr b="0" baseline="0" i="0" lang="en-US" sz="1200" u="none" cap="none" strike="noStrike">
                <a:solidFill>
                  <a:schemeClr val="dk1"/>
                </a:solidFill>
                <a:latin typeface="Times New Roman"/>
                <a:ea typeface="Times New Roman"/>
                <a:cs typeface="Times New Roman"/>
                <a:sym typeface="Times New Roman"/>
              </a:rPr>
              <a:t>7.9</a:t>
            </a:r>
            <a:r>
              <a:rPr b="0" baseline="0" i="0" lang="en-US" sz="1200" u="none" cap="none" strike="noStrike">
                <a:solidFill>
                  <a:schemeClr val="dk1"/>
                </a:solidFill>
                <a:latin typeface="Quattrocento"/>
                <a:ea typeface="Quattrocento"/>
                <a:cs typeface="Quattrocento"/>
                <a:sym typeface="Quattrocento"/>
              </a:rPr>
              <a:t> presents a UML sequence diagram for an example of the </a:t>
            </a:r>
            <a:r>
              <a:rPr b="0" baseline="0" i="1" lang="en-US" sz="1200" u="none" cap="none" strike="noStrike">
                <a:solidFill>
                  <a:schemeClr val="dk1"/>
                </a:solidFill>
                <a:latin typeface="Quattrocento"/>
                <a:ea typeface="Quattrocento"/>
                <a:cs typeface="Quattrocento"/>
                <a:sym typeface="Quattrocento"/>
              </a:rPr>
              <a:t>Actuator-Sensor</a:t>
            </a:r>
            <a:r>
              <a:rPr b="0" baseline="0" i="0" lang="en-US" sz="1200" u="none" cap="none" strike="noStrike">
                <a:solidFill>
                  <a:schemeClr val="dk1"/>
                </a:solidFill>
                <a:latin typeface="Quattrocento"/>
                <a:ea typeface="Quattrocento"/>
                <a:cs typeface="Quattrocento"/>
                <a:sym typeface="Quattrocento"/>
              </a:rPr>
              <a:t> Pattern as it might be applied for the</a:t>
            </a:r>
            <a:r>
              <a:rPr b="0" baseline="0" i="1" lang="en-US" sz="1200" u="none" cap="none" strike="noStrike">
                <a:solidFill>
                  <a:schemeClr val="dk1"/>
                </a:solidFill>
                <a:latin typeface="Quattrocento"/>
                <a:ea typeface="Quattrocento"/>
                <a:cs typeface="Quattrocento"/>
                <a:sym typeface="Quattrocento"/>
              </a:rPr>
              <a:t> SafeHome</a:t>
            </a:r>
            <a:r>
              <a:rPr b="0" baseline="0" i="0" lang="en-US" sz="1200" u="none" cap="none" strike="noStrike">
                <a:solidFill>
                  <a:schemeClr val="dk1"/>
                </a:solidFill>
                <a:latin typeface="Quattrocento"/>
                <a:ea typeface="Quattrocento"/>
                <a:cs typeface="Quattrocento"/>
                <a:sym typeface="Quattrocento"/>
              </a:rPr>
              <a:t> function that controls the positioning (e.g., pan, zoom) of a security camera. Here, the </a:t>
            </a:r>
            <a:r>
              <a:rPr b="1" baseline="0" i="0" lang="en-US" sz="1200" u="none" cap="none" strike="noStrike">
                <a:solidFill>
                  <a:schemeClr val="dk1"/>
                </a:solidFill>
                <a:latin typeface="Quattrocento"/>
                <a:ea typeface="Quattrocento"/>
                <a:cs typeface="Quattrocento"/>
                <a:sym typeface="Quattrocento"/>
              </a:rPr>
              <a:t>ControlPanel</a:t>
            </a:r>
            <a:r>
              <a:rPr b="0" baseline="0" i="0" lang="en-US" sz="1200" u="none" cap="none" strike="noStrike">
                <a:solidFill>
                  <a:schemeClr val="dk1"/>
                </a:solidFill>
                <a:latin typeface="Quattrocento"/>
                <a:ea typeface="Quattrocento"/>
                <a:cs typeface="Quattrocento"/>
                <a:sym typeface="Quattrocento"/>
              </a:rPr>
              <a:t> queries a sensor (a passive position sensor) and an actuator (pan control</a:t>
            </a:r>
            <a:r>
              <a:rPr b="0" baseline="0" i="0" lang="en-US" sz="1200" u="none" cap="none" strike="noStrike">
                <a:solidFill>
                  <a:schemeClr val="dk1"/>
                </a:solidFill>
                <a:latin typeface="Times New Roman"/>
                <a:ea typeface="Times New Roman"/>
                <a:cs typeface="Times New Roman"/>
                <a:sym typeface="Times New Roman"/>
              </a:rPr>
              <a:t>) to check the opera</a:t>
            </a:r>
            <a:r>
              <a:rPr b="0" baseline="0" i="0" lang="en-US" sz="1200" u="none" cap="none" strike="noStrike">
                <a:solidFill>
                  <a:schemeClr val="dk1"/>
                </a:solidFill>
                <a:latin typeface="Quattrocento"/>
                <a:ea typeface="Quattrocento"/>
                <a:cs typeface="Quattrocento"/>
                <a:sym typeface="Quattrocento"/>
              </a:rPr>
              <a:t>tion state for diagnostic purposes before reading or setting a value. The messages </a:t>
            </a:r>
            <a:r>
              <a:rPr b="0" baseline="0" i="1" lang="en-US" sz="1200" u="none" cap="none" strike="noStrike">
                <a:solidFill>
                  <a:schemeClr val="dk1"/>
                </a:solidFill>
                <a:latin typeface="Quattrocento"/>
                <a:ea typeface="Quattrocento"/>
                <a:cs typeface="Quattrocento"/>
                <a:sym typeface="Quattrocento"/>
              </a:rPr>
              <a:t>Set Physical Value</a:t>
            </a:r>
            <a:r>
              <a:rPr b="0" baseline="0" i="0" lang="en-US" sz="1200" u="none" cap="none" strike="noStrike">
                <a:solidFill>
                  <a:schemeClr val="dk1"/>
                </a:solidFill>
                <a:latin typeface="Quattrocento"/>
                <a:ea typeface="Quattrocento"/>
                <a:cs typeface="Quattrocento"/>
                <a:sym typeface="Quattrocento"/>
              </a:rPr>
              <a:t> and </a:t>
            </a:r>
            <a:r>
              <a:rPr b="0" baseline="0" i="1" lang="en-US" sz="1200" u="none" cap="none" strike="noStrike">
                <a:solidFill>
                  <a:schemeClr val="dk1"/>
                </a:solidFill>
                <a:latin typeface="Quattrocento"/>
                <a:ea typeface="Quattrocento"/>
                <a:cs typeface="Quattrocento"/>
                <a:sym typeface="Quattrocento"/>
              </a:rPr>
              <a:t>Get Physical Value</a:t>
            </a:r>
            <a:r>
              <a:rPr b="0" baseline="0" i="0" lang="en-US" sz="1200" u="none" cap="none" strike="noStrike">
                <a:solidFill>
                  <a:schemeClr val="dk1"/>
                </a:solidFill>
                <a:latin typeface="Quattrocento"/>
                <a:ea typeface="Quattrocento"/>
                <a:cs typeface="Quattrocento"/>
                <a:sym typeface="Quattrocento"/>
              </a:rPr>
              <a:t> are not messages between objects. Instead, they describe</a:t>
            </a:r>
            <a:r>
              <a:rPr b="0" baseline="0" i="0" lang="en-US" sz="1200" u="none" cap="none" strike="noStrike">
                <a:solidFill>
                  <a:schemeClr val="dk1"/>
                </a:solidFill>
                <a:latin typeface="Times New Roman"/>
                <a:ea typeface="Times New Roman"/>
                <a:cs typeface="Times New Roman"/>
                <a:sym typeface="Times New Roman"/>
              </a:rPr>
              <a:t> the interac</a:t>
            </a:r>
            <a:r>
              <a:rPr b="0" baseline="0" i="0" lang="en-US" sz="1200" u="none" cap="none" strike="noStrike">
                <a:solidFill>
                  <a:schemeClr val="dk1"/>
                </a:solidFill>
                <a:latin typeface="Quattrocento"/>
                <a:ea typeface="Quattrocento"/>
                <a:cs typeface="Quattrocento"/>
                <a:sym typeface="Quattrocento"/>
              </a:rPr>
              <a:t>tion between the physical devices of the system and their software counterparts. In the lower part of </a:t>
            </a:r>
            <a:r>
              <a:rPr b="0" baseline="0" i="0" lang="en-US" sz="1200" u="none" cap="none" strike="noStrike">
                <a:solidFill>
                  <a:schemeClr val="dk1"/>
                </a:solidFill>
                <a:latin typeface="Times New Roman"/>
                <a:ea typeface="Times New Roman"/>
                <a:cs typeface="Times New Roman"/>
                <a:sym typeface="Times New Roman"/>
              </a:rPr>
              <a:t>the diagram, below the horizon</a:t>
            </a:r>
            <a:r>
              <a:rPr b="0" baseline="0" i="0" lang="en-US" sz="1200" u="none" cap="none" strike="noStrike">
                <a:solidFill>
                  <a:schemeClr val="dk1"/>
                </a:solidFill>
                <a:latin typeface="Quattrocento"/>
                <a:ea typeface="Quattrocento"/>
                <a:cs typeface="Quattrocento"/>
                <a:sym typeface="Quattrocento"/>
              </a:rPr>
              <a:t>tal line, the </a:t>
            </a:r>
            <a:r>
              <a:rPr b="1" baseline="0" i="0" lang="en-US" sz="1200" u="none" cap="none" strike="noStrike">
                <a:solidFill>
                  <a:schemeClr val="dk1"/>
                </a:solidFill>
                <a:latin typeface="Quattrocento"/>
                <a:ea typeface="Quattrocento"/>
                <a:cs typeface="Quattrocento"/>
                <a:sym typeface="Quattrocento"/>
              </a:rPr>
              <a:t>PositionSensor</a:t>
            </a:r>
            <a:r>
              <a:rPr b="0" baseline="0" i="0" lang="en-US" sz="1200" u="none" cap="none" strike="noStrike">
                <a:solidFill>
                  <a:schemeClr val="dk1"/>
                </a:solidFill>
                <a:latin typeface="Quattrocento"/>
                <a:ea typeface="Quattrocento"/>
                <a:cs typeface="Quattrocento"/>
                <a:sym typeface="Quattrocento"/>
              </a:rPr>
              <a:t> reports that the operation state is zero. The</a:t>
            </a:r>
            <a:r>
              <a:rPr b="0" baseline="0" i="0" lang="en-US" sz="1200" u="none" cap="none" strike="noStrike">
                <a:solidFill>
                  <a:schemeClr val="dk1"/>
                </a:solidFill>
                <a:latin typeface="Times New Roman"/>
                <a:ea typeface="Times New Roman"/>
                <a:cs typeface="Times New Roman"/>
                <a:sym typeface="Times New Roman"/>
              </a:rPr>
              <a:t> </a:t>
            </a:r>
            <a:r>
              <a:rPr b="1" baseline="0" i="0" lang="en-US" sz="1200" u="none" cap="none" strike="noStrike">
                <a:solidFill>
                  <a:schemeClr val="dk1"/>
                </a:solidFill>
                <a:latin typeface="Quattrocento"/>
                <a:ea typeface="Quattrocento"/>
                <a:cs typeface="Quattrocento"/>
                <a:sym typeface="Quattrocento"/>
              </a:rPr>
              <a:t>ComputingComponent</a:t>
            </a:r>
            <a:r>
              <a:rPr b="0" baseline="0" i="0" lang="en-US" sz="1200" u="none" cap="none" strike="noStrike">
                <a:solidFill>
                  <a:schemeClr val="dk1"/>
                </a:solidFill>
                <a:latin typeface="Quattrocento"/>
                <a:ea typeface="Quattrocento"/>
                <a:cs typeface="Quattrocento"/>
                <a:sym typeface="Quattrocento"/>
              </a:rPr>
              <a:t> then sends the error code for a position sensor failure to the </a:t>
            </a:r>
            <a:r>
              <a:rPr b="1" baseline="0" i="0" lang="en-US" sz="1200" u="none" cap="none" strike="noStrike">
                <a:solidFill>
                  <a:schemeClr val="dk1"/>
                </a:solidFill>
                <a:latin typeface="Quattrocento"/>
                <a:ea typeface="Quattrocento"/>
                <a:cs typeface="Quattrocento"/>
                <a:sym typeface="Quattrocento"/>
              </a:rPr>
              <a:t>FaultHandler</a:t>
            </a:r>
            <a:r>
              <a:rPr b="0" baseline="0" i="0" lang="en-US" sz="1200" u="none" cap="none" strike="noStrike">
                <a:solidFill>
                  <a:schemeClr val="dk1"/>
                </a:solidFill>
                <a:latin typeface="Quattrocento"/>
                <a:ea typeface="Quattrocento"/>
                <a:cs typeface="Quattrocento"/>
                <a:sym typeface="Quattrocento"/>
              </a:rPr>
              <a:t> that will decide how this error affects the system and what actions are required. it gets the data from the sensors and computes the required response for the actuators.</a:t>
            </a:r>
          </a:p>
        </p:txBody>
      </p:sp>
      <p:pic>
        <p:nvPicPr>
          <p:cNvPr id="214" name="Shape 214"/>
          <p:cNvPicPr preferRelativeResize="0"/>
          <p:nvPr/>
        </p:nvPicPr>
        <p:blipFill rotWithShape="1">
          <a:blip r:embed="rId3">
            <a:alphaModFix/>
          </a:blip>
          <a:srcRect b="0" l="0" r="0" t="0"/>
          <a:stretch/>
        </p:blipFill>
        <p:spPr>
          <a:xfrm>
            <a:off x="2971800" y="3962400"/>
            <a:ext cx="3873499" cy="2328861"/>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x="0" y="0"/>
          <a:ext cx="0" cy="0"/>
          <a:chOff x="0" y="0"/>
          <a:chExt cx="0" cy="0"/>
        </a:xfrm>
      </p:grpSpPr>
      <p:sp>
        <p:nvSpPr>
          <p:cNvPr id="219" name="Shape 2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4000" u="none" cap="none" strike="noStrike">
                <a:solidFill>
                  <a:schemeClr val="dk2"/>
                </a:solidFill>
                <a:latin typeface="Helvetica Neue"/>
                <a:ea typeface="Helvetica Neue"/>
                <a:cs typeface="Helvetica Neue"/>
                <a:sym typeface="Helvetica Neue"/>
              </a:rPr>
              <a:t>Actuator-Sensor</a:t>
            </a:r>
            <a:r>
              <a:rPr b="0" baseline="0" i="0" lang="en-US" sz="4000" u="none" cap="none" strike="noStrike">
                <a:solidFill>
                  <a:schemeClr val="dk2"/>
                </a:solidFill>
                <a:latin typeface="Helvetica Neue"/>
                <a:ea typeface="Helvetica Neue"/>
                <a:cs typeface="Helvetica Neue"/>
                <a:sym typeface="Helvetica Neue"/>
              </a:rPr>
              <a:t> Pattern—III</a:t>
            </a:r>
          </a:p>
        </p:txBody>
      </p:sp>
      <p:sp>
        <p:nvSpPr>
          <p:cNvPr id="222" name="Shape 222"/>
          <p:cNvSpPr txBox="1"/>
          <p:nvPr>
            <p:ph idx="1" type="body"/>
          </p:nvPr>
        </p:nvSpPr>
        <p:spPr>
          <a:xfrm>
            <a:off x="1828800" y="1905000"/>
            <a:ext cx="6934199" cy="1828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See SEPA, 8/e for additional information on:</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Participants</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Collaborations</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Consequences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200" u="none" cap="none" strike="noStrike">
                <a:solidFill>
                  <a:schemeClr val="dk2"/>
                </a:solidFill>
                <a:latin typeface="Helvetica Neue"/>
                <a:ea typeface="Helvetica Neue"/>
                <a:cs typeface="Helvetica Neue"/>
                <a:sym typeface="Helvetica Neue"/>
              </a:rPr>
              <a:t>Requirements Modeling for WebApps</a:t>
            </a:r>
          </a:p>
        </p:txBody>
      </p:sp>
      <p:sp>
        <p:nvSpPr>
          <p:cNvPr id="230" name="Shape 230"/>
          <p:cNvSpPr txBox="1"/>
          <p:nvPr>
            <p:ph idx="1" type="body"/>
          </p:nvPr>
        </p:nvSpPr>
        <p:spPr>
          <a:xfrm>
            <a:off x="1905000" y="1981200"/>
            <a:ext cx="6858000" cy="3809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25000"/>
              <a:buFont typeface="Noto Symbol"/>
              <a:buNone/>
            </a:pPr>
            <a:r>
              <a:rPr b="0" baseline="0" i="0" lang="en-US" sz="1800" u="none" cap="none" strike="noStrike">
                <a:solidFill>
                  <a:schemeClr val="folHlink"/>
                </a:solidFill>
                <a:latin typeface="Helvetica Neue"/>
                <a:ea typeface="Helvetica Neue"/>
                <a:cs typeface="Helvetica Neue"/>
                <a:sym typeface="Helvetica Neue"/>
              </a:rPr>
              <a:t>Content Analysis. </a:t>
            </a:r>
            <a:r>
              <a:rPr b="0" baseline="0" i="0" lang="en-US" sz="1800" u="none" cap="none" strike="noStrike">
                <a:solidFill>
                  <a:schemeClr val="dk1"/>
                </a:solidFill>
                <a:latin typeface="Helvetica Neue"/>
                <a:ea typeface="Helvetica Neue"/>
                <a:cs typeface="Helvetica Neue"/>
                <a:sym typeface="Helvetica Neue"/>
              </a:rPr>
              <a:t> The full spectrum of content to be provided by the WebApp is identified,  including text, graphics and images, video, and audio data. Data modeling can be used to identify and describe each of the data objects. </a:t>
            </a:r>
          </a:p>
          <a:p>
            <a:pPr indent="-342900" lvl="0" marL="342900" marR="0" rtl="0" algn="l">
              <a:lnSpc>
                <a:spcPct val="90000"/>
              </a:lnSpc>
              <a:spcBef>
                <a:spcPts val="900"/>
              </a:spcBef>
              <a:spcAft>
                <a:spcPts val="0"/>
              </a:spcAft>
              <a:buClr>
                <a:schemeClr val="folHlink"/>
              </a:buClr>
              <a:buSzPct val="25000"/>
              <a:buFont typeface="Noto Symbol"/>
              <a:buNone/>
            </a:pPr>
            <a:r>
              <a:rPr b="0" baseline="0" i="0" lang="en-US" sz="1800" u="none" cap="none" strike="noStrike">
                <a:solidFill>
                  <a:schemeClr val="folHlink"/>
                </a:solidFill>
                <a:latin typeface="Helvetica Neue"/>
                <a:ea typeface="Helvetica Neue"/>
                <a:cs typeface="Helvetica Neue"/>
                <a:sym typeface="Helvetica Neue"/>
              </a:rPr>
              <a:t>Interaction Analysis.</a:t>
            </a:r>
            <a:r>
              <a:rPr b="0" baseline="0" i="0" lang="en-US" sz="1800" u="none" cap="none" strike="noStrike">
                <a:solidFill>
                  <a:schemeClr val="dk1"/>
                </a:solidFill>
                <a:latin typeface="Helvetica Neue"/>
                <a:ea typeface="Helvetica Neue"/>
                <a:cs typeface="Helvetica Neue"/>
                <a:sym typeface="Helvetica Neue"/>
              </a:rPr>
              <a:t>  The manner in which the user interacts with the WebApp is described in detail. Use-cases can be developed to provide detailed descriptions of this interaction. </a:t>
            </a:r>
          </a:p>
          <a:p>
            <a:pPr indent="-342900" lvl="0" marL="342900" marR="0" rtl="0" algn="l">
              <a:lnSpc>
                <a:spcPct val="90000"/>
              </a:lnSpc>
              <a:spcBef>
                <a:spcPts val="900"/>
              </a:spcBef>
              <a:spcAft>
                <a:spcPts val="0"/>
              </a:spcAft>
              <a:buClr>
                <a:schemeClr val="folHlink"/>
              </a:buClr>
              <a:buSzPct val="25000"/>
              <a:buFont typeface="Noto Symbol"/>
              <a:buNone/>
            </a:pPr>
            <a:r>
              <a:rPr b="0" baseline="0" i="0" lang="en-US" sz="1800" u="none" cap="none" strike="noStrike">
                <a:solidFill>
                  <a:schemeClr val="folHlink"/>
                </a:solidFill>
                <a:latin typeface="Helvetica Neue"/>
                <a:ea typeface="Helvetica Neue"/>
                <a:cs typeface="Helvetica Neue"/>
                <a:sym typeface="Helvetica Neue"/>
              </a:rPr>
              <a:t>Functional Analysis. </a:t>
            </a:r>
            <a:r>
              <a:rPr b="0" baseline="0" i="0" lang="en-US" sz="1800" u="none" cap="none" strike="noStrike">
                <a:solidFill>
                  <a:schemeClr val="dk1"/>
                </a:solidFill>
                <a:latin typeface="Helvetica Neue"/>
                <a:ea typeface="Helvetica Neue"/>
                <a:cs typeface="Helvetica Neue"/>
                <a:sym typeface="Helvetica Neue"/>
              </a:rPr>
              <a:t> The usage scenarios (use-cases) created as part of interaction analysis define the operations that will be applied to WebApp content and imply other processing functions. All operations and functions are described in detail.</a:t>
            </a:r>
          </a:p>
          <a:p>
            <a:pPr indent="-342900" lvl="0" marL="342900" marR="0" rtl="0" algn="l">
              <a:lnSpc>
                <a:spcPct val="90000"/>
              </a:lnSpc>
              <a:spcBef>
                <a:spcPts val="900"/>
              </a:spcBef>
              <a:spcAft>
                <a:spcPts val="0"/>
              </a:spcAft>
              <a:buClr>
                <a:schemeClr val="folHlink"/>
              </a:buClr>
              <a:buSzPct val="25000"/>
              <a:buFont typeface="Noto Symbol"/>
              <a:buNone/>
            </a:pPr>
            <a:r>
              <a:rPr b="0" baseline="0" i="0" lang="en-US" sz="1800" u="none" cap="none" strike="noStrike">
                <a:solidFill>
                  <a:schemeClr val="folHlink"/>
                </a:solidFill>
                <a:latin typeface="Helvetica Neue"/>
                <a:ea typeface="Helvetica Neue"/>
                <a:cs typeface="Helvetica Neue"/>
                <a:sym typeface="Helvetica Neue"/>
              </a:rPr>
              <a:t>Configuration Analysis. </a:t>
            </a:r>
            <a:r>
              <a:rPr b="0" baseline="0" i="0" lang="en-US" sz="1800" u="none" cap="none" strike="noStrike">
                <a:solidFill>
                  <a:schemeClr val="dk1"/>
                </a:solidFill>
                <a:latin typeface="Helvetica Neue"/>
                <a:ea typeface="Helvetica Neue"/>
                <a:cs typeface="Helvetica Neue"/>
                <a:sym typeface="Helvetica Neue"/>
              </a:rPr>
              <a:t> The environment and infrastructure in which the WebApp resides are described in detail.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4" name="Shape 234"/>
        <p:cNvGrpSpPr/>
        <p:nvPr/>
      </p:nvGrpSpPr>
      <p:grpSpPr>
        <a:xfrm>
          <a:off x="0" y="0"/>
          <a:ext cx="0" cy="0"/>
          <a:chOff x="0" y="0"/>
          <a:chExt cx="0" cy="0"/>
        </a:xfrm>
      </p:grpSpPr>
      <p:sp>
        <p:nvSpPr>
          <p:cNvPr id="235" name="Shape 23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ph type="title"/>
          </p:nvPr>
        </p:nvSpPr>
        <p:spPr>
          <a:xfrm>
            <a:off x="1219200" y="11430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600" u="none" cap="none" strike="noStrike">
                <a:solidFill>
                  <a:schemeClr val="dk2"/>
                </a:solidFill>
                <a:latin typeface="Helvetica Neue"/>
                <a:ea typeface="Helvetica Neue"/>
                <a:cs typeface="Helvetica Neue"/>
                <a:sym typeface="Helvetica Neue"/>
              </a:rPr>
              <a:t>When Do We Perform Analysis?</a:t>
            </a:r>
          </a:p>
        </p:txBody>
      </p:sp>
      <p:sp>
        <p:nvSpPr>
          <p:cNvPr id="238" name="Shape 23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In some Web/Mobile App situations, analysis and design merge. </a:t>
            </a:r>
            <a:r>
              <a:rPr b="0" baseline="0" i="0" lang="en-US" sz="2400" u="none" cap="none" strike="noStrike">
                <a:solidFill>
                  <a:srgbClr val="FF0000"/>
                </a:solidFill>
                <a:latin typeface="Helvetica Neue"/>
                <a:ea typeface="Helvetica Neue"/>
                <a:cs typeface="Helvetica Neue"/>
                <a:sym typeface="Helvetica Neue"/>
              </a:rPr>
              <a:t>However, an explicit analysis activity occurs when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Web or Mobile App to be built is large and/or complex</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number of stakeholders is large</a:t>
            </a:r>
          </a:p>
          <a:p>
            <a:pPr indent="-285750" lvl="1" marL="742950" marR="0" rtl="0" algn="l">
              <a:lnSpc>
                <a:spcPct val="9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number of developers is large</a:t>
            </a:r>
          </a:p>
          <a:p>
            <a:pPr indent="-285750" lvl="1" marL="742950" marR="0" rtl="0" algn="l">
              <a:lnSpc>
                <a:spcPct val="9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development team members have not worked together before</a:t>
            </a:r>
          </a:p>
          <a:p>
            <a:pPr indent="-285750" lvl="1" marL="742950" marR="0" rtl="0" algn="l">
              <a:lnSpc>
                <a:spcPct val="9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success of the app will have a strong bearing on the success of the business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x="0" y="0"/>
          <a:ext cx="0" cy="0"/>
          <a:chOff x="0" y="0"/>
          <a:chExt cx="0" cy="0"/>
        </a:xfrm>
      </p:grpSpPr>
      <p:sp>
        <p:nvSpPr>
          <p:cNvPr id="243" name="Shape 2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Content Model</a:t>
            </a:r>
          </a:p>
        </p:txBody>
      </p:sp>
      <p:sp>
        <p:nvSpPr>
          <p:cNvPr id="246" name="Shape 24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folHlink"/>
                </a:solidFill>
                <a:latin typeface="Arial"/>
                <a:ea typeface="Arial"/>
                <a:cs typeface="Arial"/>
                <a:sym typeface="Arial"/>
              </a:rPr>
              <a:t>Content objects</a:t>
            </a:r>
            <a:r>
              <a:rPr b="0" baseline="0" i="0" lang="en-US" sz="2400" u="none" cap="none" strike="noStrike">
                <a:solidFill>
                  <a:schemeClr val="dk1"/>
                </a:solidFill>
                <a:latin typeface="Arial"/>
                <a:ea typeface="Arial"/>
                <a:cs typeface="Arial"/>
                <a:sym typeface="Arial"/>
              </a:rPr>
              <a:t> are extracted from use-cases</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Arial"/>
                <a:ea typeface="Arial"/>
                <a:cs typeface="Arial"/>
                <a:sym typeface="Arial"/>
              </a:rPr>
              <a:t>examine the scenario description for direct and indirect references to content</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Arial"/>
                <a:ea typeface="Arial"/>
                <a:cs typeface="Arial"/>
                <a:sym typeface="Arial"/>
              </a:rPr>
              <a:t>Attributes</a:t>
            </a:r>
            <a:r>
              <a:rPr b="0" baseline="0" i="0" lang="en-US" sz="2400" u="none" cap="none" strike="noStrike">
                <a:solidFill>
                  <a:schemeClr val="dk1"/>
                </a:solidFill>
                <a:latin typeface="Arial"/>
                <a:ea typeface="Arial"/>
                <a:cs typeface="Arial"/>
                <a:sym typeface="Arial"/>
              </a:rPr>
              <a:t> of each content object are identified</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Arial"/>
                <a:ea typeface="Arial"/>
                <a:cs typeface="Arial"/>
                <a:sym typeface="Arial"/>
              </a:rPr>
              <a:t>The </a:t>
            </a:r>
            <a:r>
              <a:rPr b="0" baseline="0" i="0" lang="en-US" sz="2400" u="none" cap="none" strike="noStrike">
                <a:solidFill>
                  <a:schemeClr val="folHlink"/>
                </a:solidFill>
                <a:latin typeface="Arial"/>
                <a:ea typeface="Arial"/>
                <a:cs typeface="Arial"/>
                <a:sym typeface="Arial"/>
              </a:rPr>
              <a:t>relationships</a:t>
            </a:r>
            <a:r>
              <a:rPr b="0" baseline="0" i="0" lang="en-US" sz="2400" u="none" cap="none" strike="noStrike">
                <a:solidFill>
                  <a:schemeClr val="dk1"/>
                </a:solidFill>
                <a:latin typeface="Arial"/>
                <a:ea typeface="Arial"/>
                <a:cs typeface="Arial"/>
                <a:sym typeface="Arial"/>
              </a:rPr>
              <a:t> among content objects and/or the hierarchy of content maintained by a WebApp</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Arial"/>
                <a:ea typeface="Arial"/>
                <a:cs typeface="Arial"/>
                <a:sym typeface="Arial"/>
              </a:rPr>
              <a:t>Relationships—entity-relationship diagram or UML</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Arial"/>
                <a:ea typeface="Arial"/>
                <a:cs typeface="Arial"/>
                <a:sym typeface="Arial"/>
              </a:rPr>
              <a:t>Hierarchy—data tree or UML</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92" name="Shape 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93" name="Shape 93"/>
          <p:cNvSpPr txBox="1"/>
          <p:nvPr>
            <p:ph type="title"/>
          </p:nvPr>
        </p:nvSpPr>
        <p:spPr>
          <a:xfrm>
            <a:off x="1219200" y="1143000"/>
            <a:ext cx="496252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Behavioral Modeling</a:t>
            </a:r>
          </a:p>
        </p:txBody>
      </p:sp>
      <p:sp>
        <p:nvSpPr>
          <p:cNvPr id="94" name="Shape 94"/>
          <p:cNvSpPr txBox="1"/>
          <p:nvPr>
            <p:ph idx="1" type="body"/>
          </p:nvPr>
        </p:nvSpPr>
        <p:spPr>
          <a:xfrm>
            <a:off x="1752600" y="2057400"/>
            <a:ext cx="6934199" cy="3429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behavioral model indicates how software will respond to external events or stimuli. To create the model, the analyst must perform the following steps:</a:t>
            </a:r>
          </a:p>
          <a:p>
            <a:pPr indent="-228600" lvl="2" marL="1143000" marR="0" rtl="0" algn="l">
              <a:lnSpc>
                <a:spcPct val="100000"/>
              </a:lnSpc>
              <a:spcBef>
                <a:spcPts val="600"/>
              </a:spcBef>
              <a:spcAft>
                <a:spcPts val="0"/>
              </a:spcAft>
              <a:buClr>
                <a:schemeClr val="dk2"/>
              </a:buClr>
              <a:buSzPct val="100000"/>
              <a:buFont typeface="Helvetica Neue"/>
              <a:buChar char="•"/>
            </a:pPr>
            <a:r>
              <a:rPr b="0" baseline="0" i="0" lang="en-US" sz="1600" u="none" cap="none" strike="noStrike">
                <a:solidFill>
                  <a:schemeClr val="dk1"/>
                </a:solidFill>
                <a:latin typeface="Helvetica Neue"/>
                <a:ea typeface="Helvetica Neue"/>
                <a:cs typeface="Helvetica Neue"/>
                <a:sym typeface="Helvetica Neue"/>
              </a:rPr>
              <a:t>Evaluate all use-cases to fully understand the sequence of interaction within the system.</a:t>
            </a:r>
          </a:p>
          <a:p>
            <a:pPr indent="-228600" lvl="2" marL="1143000" marR="0" rtl="0" algn="l">
              <a:lnSpc>
                <a:spcPct val="100000"/>
              </a:lnSpc>
              <a:spcBef>
                <a:spcPts val="300"/>
              </a:spcBef>
              <a:spcAft>
                <a:spcPts val="0"/>
              </a:spcAft>
              <a:buClr>
                <a:schemeClr val="dk2"/>
              </a:buClr>
              <a:buSzPct val="100000"/>
              <a:buFont typeface="Helvetica Neue"/>
              <a:buChar char="•"/>
            </a:pPr>
            <a:r>
              <a:rPr b="0" baseline="0" i="0" lang="en-US" sz="1600" u="none" cap="none" strike="noStrike">
                <a:solidFill>
                  <a:schemeClr val="dk1"/>
                </a:solidFill>
                <a:latin typeface="Helvetica Neue"/>
                <a:ea typeface="Helvetica Neue"/>
                <a:cs typeface="Helvetica Neue"/>
                <a:sym typeface="Helvetica Neue"/>
              </a:rPr>
              <a:t>Identify events that drive the interaction sequence and understand how these events relate to specific objects.</a:t>
            </a:r>
          </a:p>
          <a:p>
            <a:pPr indent="-228600" lvl="2" marL="1143000" marR="0" rtl="0" algn="l">
              <a:lnSpc>
                <a:spcPct val="100000"/>
              </a:lnSpc>
              <a:spcBef>
                <a:spcPts val="320"/>
              </a:spcBef>
              <a:spcAft>
                <a:spcPts val="0"/>
              </a:spcAft>
              <a:buClr>
                <a:schemeClr val="dk2"/>
              </a:buClr>
              <a:buSzPct val="100000"/>
              <a:buFont typeface="Helvetica Neue"/>
              <a:buChar char="•"/>
            </a:pPr>
            <a:r>
              <a:rPr b="0" baseline="0" i="0" lang="en-US" sz="1600" u="none" cap="none" strike="noStrike">
                <a:solidFill>
                  <a:schemeClr val="dk1"/>
                </a:solidFill>
                <a:latin typeface="Helvetica Neue"/>
                <a:ea typeface="Helvetica Neue"/>
                <a:cs typeface="Helvetica Neue"/>
                <a:sym typeface="Helvetica Neue"/>
              </a:rPr>
              <a:t>Create a sequence for each use-case.</a:t>
            </a:r>
          </a:p>
          <a:p>
            <a:pPr indent="-228600" lvl="2" marL="1143000" marR="0" rtl="0" algn="l">
              <a:lnSpc>
                <a:spcPct val="100000"/>
              </a:lnSpc>
              <a:spcBef>
                <a:spcPts val="320"/>
              </a:spcBef>
              <a:spcAft>
                <a:spcPts val="0"/>
              </a:spcAft>
              <a:buClr>
                <a:schemeClr val="dk2"/>
              </a:buClr>
              <a:buSzPct val="100000"/>
              <a:buFont typeface="Helvetica Neue"/>
              <a:buChar char="•"/>
            </a:pPr>
            <a:r>
              <a:rPr b="0" baseline="0" i="0" lang="en-US" sz="1600" u="none" cap="none" strike="noStrike">
                <a:solidFill>
                  <a:schemeClr val="dk1"/>
                </a:solidFill>
                <a:latin typeface="Helvetica Neue"/>
                <a:ea typeface="Helvetica Neue"/>
                <a:cs typeface="Helvetica Neue"/>
                <a:sym typeface="Helvetica Neue"/>
              </a:rPr>
              <a:t>Build a state diagram for the system.</a:t>
            </a:r>
          </a:p>
          <a:p>
            <a:pPr indent="-228600" lvl="2" marL="1143000" marR="0" rtl="0" algn="l">
              <a:lnSpc>
                <a:spcPct val="100000"/>
              </a:lnSpc>
              <a:spcBef>
                <a:spcPts val="320"/>
              </a:spcBef>
              <a:spcAft>
                <a:spcPts val="0"/>
              </a:spcAft>
              <a:buClr>
                <a:schemeClr val="dk2"/>
              </a:buClr>
              <a:buSzPct val="100000"/>
              <a:buFont typeface="Helvetica Neue"/>
              <a:buChar char="•"/>
            </a:pPr>
            <a:r>
              <a:rPr b="0" baseline="0" i="0" lang="en-US" sz="1600" u="none" cap="none" strike="noStrike">
                <a:solidFill>
                  <a:schemeClr val="dk1"/>
                </a:solidFill>
                <a:latin typeface="Helvetica Neue"/>
                <a:ea typeface="Helvetica Neue"/>
                <a:cs typeface="Helvetica Neue"/>
                <a:sym typeface="Helvetica Neue"/>
              </a:rPr>
              <a:t>Review the behavioral model to verify accuracy and consistency.</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2" name="Shape 2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53" name="Shape 253"/>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Data Tree</a:t>
            </a:r>
          </a:p>
        </p:txBody>
      </p:sp>
      <p:pic>
        <p:nvPicPr>
          <p:cNvPr id="254" name="Shape 254"/>
          <p:cNvPicPr preferRelativeResize="0"/>
          <p:nvPr/>
        </p:nvPicPr>
        <p:blipFill rotWithShape="1">
          <a:blip r:embed="rId3">
            <a:alphaModFix/>
          </a:blip>
          <a:srcRect b="0" l="0" r="0" t="0"/>
          <a:stretch/>
        </p:blipFill>
        <p:spPr>
          <a:xfrm>
            <a:off x="2362200" y="2209800"/>
            <a:ext cx="4330700" cy="3386136"/>
          </a:xfrm>
          <a:prstGeom prst="rect">
            <a:avLst/>
          </a:prstGeom>
          <a:noFill/>
          <a:ln>
            <a:noFill/>
          </a:ln>
        </p:spPr>
      </p:pic>
      <p:sp>
        <p:nvSpPr>
          <p:cNvPr id="255" name="Shape 255"/>
          <p:cNvSpPr txBox="1"/>
          <p:nvPr/>
        </p:nvSpPr>
        <p:spPr>
          <a:xfrm>
            <a:off x="3352800" y="5410200"/>
            <a:ext cx="2819400"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Interaction Model</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800" u="none" cap="none" strike="noStrike">
                <a:solidFill>
                  <a:schemeClr val="dk1"/>
                </a:solidFill>
                <a:latin typeface="Times New Roman"/>
                <a:ea typeface="Times New Roman"/>
                <a:cs typeface="Times New Roman"/>
                <a:sym typeface="Times New Roman"/>
              </a:rPr>
              <a:t>Composed of four elements: </a:t>
            </a:r>
          </a:p>
          <a:p>
            <a:pPr indent="-285750" lvl="1" marL="742950" marR="0" rtl="0" algn="l">
              <a:lnSpc>
                <a:spcPct val="100000"/>
              </a:lnSpc>
              <a:spcBef>
                <a:spcPts val="480"/>
              </a:spcBef>
              <a:spcAft>
                <a:spcPts val="0"/>
              </a:spcAft>
              <a:buClr>
                <a:schemeClr val="folHlink"/>
              </a:buClr>
              <a:buSzPct val="70000"/>
              <a:buFont typeface="Noto Symbol"/>
              <a:buChar char="■"/>
            </a:pPr>
            <a:r>
              <a:rPr b="0" baseline="0" i="0" lang="en-US" sz="2400" u="none" cap="none" strike="noStrike">
                <a:solidFill>
                  <a:schemeClr val="dk1"/>
                </a:solidFill>
                <a:latin typeface="Times New Roman"/>
                <a:ea typeface="Times New Roman"/>
                <a:cs typeface="Times New Roman"/>
                <a:sym typeface="Times New Roman"/>
              </a:rPr>
              <a:t> </a:t>
            </a:r>
            <a:r>
              <a:rPr b="0" baseline="0" i="0" lang="en-US" sz="2400" u="none" cap="none" strike="noStrike">
                <a:solidFill>
                  <a:schemeClr val="folHlink"/>
                </a:solidFill>
                <a:latin typeface="Times New Roman"/>
                <a:ea typeface="Times New Roman"/>
                <a:cs typeface="Times New Roman"/>
                <a:sym typeface="Times New Roman"/>
              </a:rPr>
              <a:t>use-cases</a:t>
            </a:r>
          </a:p>
          <a:p>
            <a:pPr indent="-285750" lvl="1" marL="742950" marR="0" rtl="0" algn="l">
              <a:lnSpc>
                <a:spcPct val="100000"/>
              </a:lnSpc>
              <a:spcBef>
                <a:spcPts val="480"/>
              </a:spcBef>
              <a:spcAft>
                <a:spcPts val="0"/>
              </a:spcAft>
              <a:buClr>
                <a:schemeClr val="folHlink"/>
              </a:buClr>
              <a:buSzPct val="70000"/>
              <a:buFont typeface="Noto Symbol"/>
              <a:buChar char="■"/>
            </a:pPr>
            <a:r>
              <a:rPr b="0" baseline="0" i="0" lang="en-US" sz="2400" u="none" cap="none" strike="noStrike">
                <a:solidFill>
                  <a:schemeClr val="folHlink"/>
                </a:solidFill>
                <a:latin typeface="Times New Roman"/>
                <a:ea typeface="Times New Roman"/>
                <a:cs typeface="Times New Roman"/>
                <a:sym typeface="Times New Roman"/>
              </a:rPr>
              <a:t> sequence diagrams</a:t>
            </a:r>
          </a:p>
          <a:p>
            <a:pPr indent="-285750" lvl="1" marL="742950" marR="0" rtl="0" algn="l">
              <a:lnSpc>
                <a:spcPct val="100000"/>
              </a:lnSpc>
              <a:spcBef>
                <a:spcPts val="480"/>
              </a:spcBef>
              <a:spcAft>
                <a:spcPts val="0"/>
              </a:spcAft>
              <a:buClr>
                <a:schemeClr val="folHlink"/>
              </a:buClr>
              <a:buSzPct val="70000"/>
              <a:buFont typeface="Noto Symbol"/>
              <a:buChar char="■"/>
            </a:pPr>
            <a:r>
              <a:rPr b="0" baseline="0" i="0" lang="en-US" sz="2400" u="none" cap="none" strike="noStrike">
                <a:solidFill>
                  <a:schemeClr val="folHlink"/>
                </a:solidFill>
                <a:latin typeface="Times New Roman"/>
                <a:ea typeface="Times New Roman"/>
                <a:cs typeface="Times New Roman"/>
                <a:sym typeface="Times New Roman"/>
              </a:rPr>
              <a:t> state diagrams  </a:t>
            </a:r>
          </a:p>
          <a:p>
            <a:pPr indent="-285750" lvl="1" marL="742950" marR="0" rtl="0" algn="l">
              <a:lnSpc>
                <a:spcPct val="100000"/>
              </a:lnSpc>
              <a:spcBef>
                <a:spcPts val="480"/>
              </a:spcBef>
              <a:spcAft>
                <a:spcPts val="0"/>
              </a:spcAft>
              <a:buClr>
                <a:schemeClr val="folHlink"/>
              </a:buClr>
              <a:buSzPct val="70000"/>
              <a:buFont typeface="Noto Symbol"/>
              <a:buChar char="■"/>
            </a:pPr>
            <a:r>
              <a:rPr b="0" baseline="0" i="0" lang="en-US" sz="2400" u="none" cap="none" strike="noStrike">
                <a:solidFill>
                  <a:schemeClr val="folHlink"/>
                </a:solidFill>
                <a:latin typeface="Times New Roman"/>
                <a:ea typeface="Times New Roman"/>
                <a:cs typeface="Times New Roman"/>
                <a:sym typeface="Times New Roman"/>
              </a:rPr>
              <a:t> a user interface prototype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Each of these is an important UML notation and is described in Appendix I</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Sequence Diagram</a:t>
            </a:r>
          </a:p>
        </p:txBody>
      </p:sp>
      <p:pic>
        <p:nvPicPr>
          <p:cNvPr id="271" name="Shape 271"/>
          <p:cNvPicPr preferRelativeResize="0"/>
          <p:nvPr/>
        </p:nvPicPr>
        <p:blipFill rotWithShape="1">
          <a:blip r:embed="rId3">
            <a:alphaModFix/>
          </a:blip>
          <a:srcRect b="0" l="0" r="0" t="0"/>
          <a:stretch/>
        </p:blipFill>
        <p:spPr>
          <a:xfrm>
            <a:off x="1524000" y="1828800"/>
            <a:ext cx="6489699" cy="4829174"/>
          </a:xfrm>
          <a:prstGeom prst="rect">
            <a:avLst/>
          </a:prstGeom>
          <a:noFill/>
          <a:ln>
            <a:noFill/>
          </a:ln>
        </p:spPr>
      </p:pic>
      <p:sp>
        <p:nvSpPr>
          <p:cNvPr id="272" name="Shape 272"/>
          <p:cNvSpPr txBox="1"/>
          <p:nvPr/>
        </p:nvSpPr>
        <p:spPr>
          <a:xfrm>
            <a:off x="2819400" y="5943600"/>
            <a:ext cx="4572000"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sp>
        <p:nvSpPr>
          <p:cNvPr id="277" name="Shape 27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8" name="Shape 27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9" name="Shape 279"/>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State Diagram</a:t>
            </a:r>
          </a:p>
        </p:txBody>
      </p:sp>
      <p:pic>
        <p:nvPicPr>
          <p:cNvPr id="280" name="Shape 280"/>
          <p:cNvPicPr preferRelativeResize="0"/>
          <p:nvPr/>
        </p:nvPicPr>
        <p:blipFill rotWithShape="1">
          <a:blip r:embed="rId3">
            <a:alphaModFix/>
          </a:blip>
          <a:srcRect b="0" l="0" r="0" t="0"/>
          <a:stretch/>
        </p:blipFill>
        <p:spPr>
          <a:xfrm>
            <a:off x="2057400" y="1981200"/>
            <a:ext cx="5397500" cy="4100512"/>
          </a:xfrm>
          <a:prstGeom prst="rect">
            <a:avLst/>
          </a:prstGeom>
          <a:noFill/>
          <a:ln>
            <a:noFill/>
          </a:ln>
        </p:spPr>
      </p:pic>
      <p:sp>
        <p:nvSpPr>
          <p:cNvPr id="281" name="Shape 281"/>
          <p:cNvSpPr txBox="1"/>
          <p:nvPr/>
        </p:nvSpPr>
        <p:spPr>
          <a:xfrm>
            <a:off x="3200400" y="5867400"/>
            <a:ext cx="29717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5" name="Shape 285"/>
        <p:cNvGrpSpPr/>
        <p:nvPr/>
      </p:nvGrpSpPr>
      <p:grpSpPr>
        <a:xfrm>
          <a:off x="0" y="0"/>
          <a:ext cx="0" cy="0"/>
          <a:chOff x="0" y="0"/>
          <a:chExt cx="0" cy="0"/>
        </a:xfrm>
      </p:grpSpPr>
      <p:sp>
        <p:nvSpPr>
          <p:cNvPr id="286" name="Shape 28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7" name="Shape 28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88" name="Shape 288"/>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Functional Model</a:t>
            </a:r>
          </a:p>
        </p:txBody>
      </p:sp>
      <p:sp>
        <p:nvSpPr>
          <p:cNvPr id="289" name="Shape 28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The functional model addresses two processing elements of the WebApp</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 user observable functionality</a:t>
            </a:r>
            <a:r>
              <a:rPr b="0" baseline="0" i="0" lang="en-US" sz="2000" u="none" cap="none" strike="noStrike">
                <a:solidFill>
                  <a:schemeClr val="dk1"/>
                </a:solidFill>
                <a:latin typeface="Helvetica Neue"/>
                <a:ea typeface="Helvetica Neue"/>
                <a:cs typeface="Helvetica Neue"/>
                <a:sym typeface="Helvetica Neue"/>
              </a:rPr>
              <a:t> that is delivered by the WebApp to end-users</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 the </a:t>
            </a:r>
            <a:r>
              <a:rPr b="0" baseline="0" i="0" lang="en-US" sz="2000" u="none" cap="none" strike="noStrike">
                <a:solidFill>
                  <a:schemeClr val="folHlink"/>
                </a:solidFill>
                <a:latin typeface="Helvetica Neue"/>
                <a:ea typeface="Helvetica Neue"/>
                <a:cs typeface="Helvetica Neue"/>
                <a:sym typeface="Helvetica Neue"/>
              </a:rPr>
              <a:t>operations contained within analysis classes</a:t>
            </a:r>
            <a:r>
              <a:rPr b="0" baseline="0" i="0" lang="en-US" sz="2000" u="none" cap="none" strike="noStrike">
                <a:solidFill>
                  <a:schemeClr val="dk1"/>
                </a:solidFill>
                <a:latin typeface="Helvetica Neue"/>
                <a:ea typeface="Helvetica Neue"/>
                <a:cs typeface="Helvetica Neue"/>
                <a:sym typeface="Helvetica Neue"/>
              </a:rPr>
              <a:t> that implement behaviors associated with the class. </a:t>
            </a:r>
          </a:p>
          <a:p>
            <a:pPr indent="-342900" lvl="0" marL="342900" marR="0" rtl="0" algn="l">
              <a:lnSpc>
                <a:spcPct val="100000"/>
              </a:lnSpc>
              <a:spcBef>
                <a:spcPts val="30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An </a:t>
            </a:r>
            <a:r>
              <a:rPr b="0" baseline="0" i="0" lang="en-US" sz="2400" u="none" cap="none" strike="noStrike">
                <a:solidFill>
                  <a:schemeClr val="folHlink"/>
                </a:solidFill>
                <a:latin typeface="Helvetica Neue"/>
                <a:ea typeface="Helvetica Neue"/>
                <a:cs typeface="Helvetica Neue"/>
                <a:sym typeface="Helvetica Neue"/>
              </a:rPr>
              <a:t>activity diagram</a:t>
            </a:r>
            <a:r>
              <a:rPr b="0" baseline="0" i="0" lang="en-US" sz="2400" u="none" cap="none" strike="noStrike">
                <a:solidFill>
                  <a:schemeClr val="dk1"/>
                </a:solidFill>
                <a:latin typeface="Helvetica Neue"/>
                <a:ea typeface="Helvetica Neue"/>
                <a:cs typeface="Helvetica Neue"/>
                <a:sym typeface="Helvetica Neue"/>
              </a:rPr>
              <a:t> can be used to represent processing flow</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sp>
        <p:nvSpPr>
          <p:cNvPr id="294" name="Shape 29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5" name="Shape 29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96" name="Shape 296"/>
          <p:cNvSpPr txBox="1"/>
          <p:nvPr>
            <p:ph type="title"/>
          </p:nvPr>
        </p:nvSpPr>
        <p:spPr>
          <a:xfrm>
            <a:off x="12192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Activity Diagram</a:t>
            </a:r>
          </a:p>
        </p:txBody>
      </p:sp>
      <p:pic>
        <p:nvPicPr>
          <p:cNvPr id="297" name="Shape 297"/>
          <p:cNvPicPr preferRelativeResize="0"/>
          <p:nvPr/>
        </p:nvPicPr>
        <p:blipFill rotWithShape="1">
          <a:blip r:embed="rId3">
            <a:alphaModFix/>
          </a:blip>
          <a:srcRect b="0" l="0" r="0" t="0"/>
          <a:stretch/>
        </p:blipFill>
        <p:spPr>
          <a:xfrm>
            <a:off x="3505200" y="1676400"/>
            <a:ext cx="2454275" cy="4572000"/>
          </a:xfrm>
          <a:prstGeom prst="rect">
            <a:avLst/>
          </a:prstGeom>
          <a:noFill/>
          <a:ln>
            <a:noFill/>
          </a:ln>
        </p:spPr>
      </p:pic>
      <p:sp>
        <p:nvSpPr>
          <p:cNvPr id="298" name="Shape 298"/>
          <p:cNvSpPr txBox="1"/>
          <p:nvPr/>
        </p:nvSpPr>
        <p:spPr>
          <a:xfrm>
            <a:off x="3505200" y="6096000"/>
            <a:ext cx="25145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x="0" y="0"/>
          <a:ext cx="0" cy="0"/>
          <a:chOff x="0" y="0"/>
          <a:chExt cx="0" cy="0"/>
        </a:xfrm>
      </p:grpSpPr>
      <p:sp>
        <p:nvSpPr>
          <p:cNvPr id="303" name="Shape 3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4" name="Shape 3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05" name="Shape 305"/>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Configuration Model</a:t>
            </a:r>
          </a:p>
        </p:txBody>
      </p:sp>
      <p:sp>
        <p:nvSpPr>
          <p:cNvPr id="306" name="Shape 30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Server-side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Server hardware and operating system environment must be specified</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Interoperability considerations on the server-side must be considered</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Appropriate interfaces, communication protocols and related collaborative information must be specified</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Client-side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Browser configuration issues must be identified</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Testing requirements should be defined</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0" name="Shape 310"/>
        <p:cNvGrpSpPr/>
        <p:nvPr/>
      </p:nvGrpSpPr>
      <p:grpSpPr>
        <a:xfrm>
          <a:off x="0" y="0"/>
          <a:ext cx="0" cy="0"/>
          <a:chOff x="0" y="0"/>
          <a:chExt cx="0" cy="0"/>
        </a:xfrm>
      </p:grpSpPr>
      <p:sp>
        <p:nvSpPr>
          <p:cNvPr id="311" name="Shape 3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2" name="Shape 3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13" name="Shape 313"/>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Navigation Modeling-I</a:t>
            </a:r>
          </a:p>
        </p:txBody>
      </p:sp>
      <p:sp>
        <p:nvSpPr>
          <p:cNvPr id="314" name="Shape 3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certain elements be easier to reach (require fewer navigation steps) than others? What is the priority for presentation?</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certain elements be emphasized to force users to navigate in their direction?</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How should navigation errors be handled?</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navigation to related groups of elements be given priority over navigation to a specific element. </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navigation be accomplished via links, via search-based access, or by some other means?</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certain elements be presented to users based on the context of previous navigation actions?</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Should a navigation log be maintained for users?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8" name="Shape 318"/>
        <p:cNvGrpSpPr/>
        <p:nvPr/>
      </p:nvGrpSpPr>
      <p:grpSpPr>
        <a:xfrm>
          <a:off x="0" y="0"/>
          <a:ext cx="0" cy="0"/>
          <a:chOff x="0" y="0"/>
          <a:chExt cx="0" cy="0"/>
        </a:xfrm>
      </p:grpSpPr>
      <p:sp>
        <p:nvSpPr>
          <p:cNvPr id="319" name="Shape 3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0" name="Shape 3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21" name="Shape 321"/>
          <p:cNvSpPr txBox="1"/>
          <p:nvPr>
            <p:ph type="title"/>
          </p:nvPr>
        </p:nvSpPr>
        <p:spPr>
          <a:xfrm>
            <a:off x="12192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Navigation Modeling-II</a:t>
            </a:r>
          </a:p>
        </p:txBody>
      </p:sp>
      <p:sp>
        <p:nvSpPr>
          <p:cNvPr id="322" name="Shape 32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Should a full navigation map or menu (as opposed to a single “back” link or directed pointer) be available at every point in a user’s interaction?</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Should navigation design be driven by the most commonly expected user behaviors or by the perceived importance of the defined WebApp elements?</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Can a user “store” his previous navigation through the WebApp to expedite future usage?</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For which user category should optimal navigation be designed?</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How should links external to the WebApp be handled? overlaying the existing browser window? as a new browser window? as a separate frame?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0" name="Shape 10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01" name="Shape 101"/>
          <p:cNvSpPr txBox="1"/>
          <p:nvPr>
            <p:ph type="title"/>
          </p:nvPr>
        </p:nvSpPr>
        <p:spPr>
          <a:xfrm>
            <a:off x="1295400" y="1143000"/>
            <a:ext cx="5278437"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State Representations</a:t>
            </a:r>
          </a:p>
        </p:txBody>
      </p:sp>
      <p:sp>
        <p:nvSpPr>
          <p:cNvPr id="102" name="Shape 10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 the context of behavioral modeling, two different characterizations of states must be considered: </a:t>
            </a:r>
          </a:p>
          <a:p>
            <a:pPr indent="-285750" lvl="1" marL="742950" marR="0" rtl="0" algn="l">
              <a:lnSpc>
                <a:spcPct val="90000"/>
              </a:lnSpc>
              <a:spcBef>
                <a:spcPts val="360"/>
              </a:spcBef>
              <a:spcAft>
                <a:spcPts val="0"/>
              </a:spcAft>
              <a:buClr>
                <a:schemeClr val="folHlink"/>
              </a:buClr>
              <a:buSzPct val="70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the state of each class as the system performs its function and</a:t>
            </a:r>
          </a:p>
          <a:p>
            <a:pPr indent="-285750" lvl="1" marL="742950" marR="0" rtl="0" algn="l">
              <a:lnSpc>
                <a:spcPct val="90000"/>
              </a:lnSpc>
              <a:spcBef>
                <a:spcPts val="360"/>
              </a:spcBef>
              <a:spcAft>
                <a:spcPts val="0"/>
              </a:spcAft>
              <a:buClr>
                <a:schemeClr val="folHlink"/>
              </a:buClr>
              <a:buSzPct val="70000"/>
              <a:buFont typeface="Noto Symbol"/>
              <a:buChar char="■"/>
            </a:pPr>
            <a:r>
              <a:rPr b="0" baseline="0" i="0" lang="en-US" sz="1800" u="none" cap="none" strike="noStrike">
                <a:solidFill>
                  <a:schemeClr val="folHlink"/>
                </a:solidFill>
                <a:latin typeface="Helvetica Neue"/>
                <a:ea typeface="Helvetica Neue"/>
                <a:cs typeface="Helvetica Neue"/>
                <a:sym typeface="Helvetica Neue"/>
              </a:rPr>
              <a:t>the state of the system as observed from the outside as the system performs its function</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state of a class takes on both passive and active characteristics [CHA93]. </a:t>
            </a:r>
          </a:p>
          <a:p>
            <a:pPr indent="-285750" lvl="1" marL="742950" marR="0" rtl="0" algn="l">
              <a:lnSpc>
                <a:spcPct val="9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Helvetica Neue"/>
                <a:ea typeface="Helvetica Neue"/>
                <a:cs typeface="Helvetica Neue"/>
                <a:sym typeface="Helvetica Neue"/>
              </a:rPr>
              <a:t>A </a:t>
            </a:r>
            <a:r>
              <a:rPr b="0" baseline="0" i="1" lang="en-US" sz="1800" u="none" cap="none" strike="noStrike">
                <a:solidFill>
                  <a:schemeClr val="folHlink"/>
                </a:solidFill>
                <a:latin typeface="Helvetica Neue"/>
                <a:ea typeface="Helvetica Neue"/>
                <a:cs typeface="Helvetica Neue"/>
                <a:sym typeface="Helvetica Neue"/>
              </a:rPr>
              <a:t>passive state</a:t>
            </a:r>
            <a:r>
              <a:rPr b="0" baseline="0" i="0" lang="en-US" sz="1800" u="none" cap="none" strike="noStrike">
                <a:solidFill>
                  <a:schemeClr val="folHlink"/>
                </a:solidFill>
                <a:latin typeface="Helvetica Neue"/>
                <a:ea typeface="Helvetica Neue"/>
                <a:cs typeface="Helvetica Neue"/>
                <a:sym typeface="Helvetica Neue"/>
              </a:rPr>
              <a:t> </a:t>
            </a:r>
            <a:r>
              <a:rPr b="0" baseline="0" i="0" lang="en-US" sz="1800" u="none" cap="none" strike="noStrike">
                <a:solidFill>
                  <a:schemeClr val="dk1"/>
                </a:solidFill>
                <a:latin typeface="Helvetica Neue"/>
                <a:ea typeface="Helvetica Neue"/>
                <a:cs typeface="Helvetica Neue"/>
                <a:sym typeface="Helvetica Neue"/>
              </a:rPr>
              <a:t>is simply the current status of all of an object’s attributes.</a:t>
            </a:r>
          </a:p>
          <a:p>
            <a:pPr indent="-285750" lvl="1" marL="742950" marR="0" rtl="0" algn="l">
              <a:lnSpc>
                <a:spcPct val="9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Helvetica Neue"/>
                <a:ea typeface="Helvetica Neue"/>
                <a:cs typeface="Helvetica Neue"/>
                <a:sym typeface="Helvetica Neue"/>
              </a:rPr>
              <a:t>The </a:t>
            </a:r>
            <a:r>
              <a:rPr b="0" baseline="0" i="1" lang="en-US" sz="1800" u="none" cap="none" strike="noStrike">
                <a:solidFill>
                  <a:schemeClr val="folHlink"/>
                </a:solidFill>
                <a:latin typeface="Helvetica Neue"/>
                <a:ea typeface="Helvetica Neue"/>
                <a:cs typeface="Helvetica Neue"/>
                <a:sym typeface="Helvetica Neue"/>
              </a:rPr>
              <a:t>active state</a:t>
            </a:r>
            <a:r>
              <a:rPr b="0" baseline="0" i="0" lang="en-US" sz="1800" u="none" cap="none" strike="noStrike">
                <a:solidFill>
                  <a:schemeClr val="dk1"/>
                </a:solidFill>
                <a:latin typeface="Helvetica Neue"/>
                <a:ea typeface="Helvetica Neue"/>
                <a:cs typeface="Helvetica Neue"/>
                <a:sym typeface="Helvetica Neue"/>
              </a:rPr>
              <a:t> of an object indicates the current status of the object as it undergoes a continuing transformation or processing.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6" name="Shape 106"/>
        <p:cNvGrpSpPr/>
        <p:nvPr/>
      </p:nvGrpSpPr>
      <p:grpSpPr>
        <a:xfrm>
          <a:off x="0" y="0"/>
          <a:ext cx="0" cy="0"/>
          <a:chOff x="0" y="0"/>
          <a:chExt cx="0" cy="0"/>
        </a:xfrm>
      </p:grpSpPr>
      <p:sp>
        <p:nvSpPr>
          <p:cNvPr id="107" name="Shape 10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08" name="Shape 10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09" name="Shape 109"/>
          <p:cNvSpPr txBox="1"/>
          <p:nvPr>
            <p:ph type="title"/>
          </p:nvPr>
        </p:nvSpPr>
        <p:spPr>
          <a:xfrm>
            <a:off x="1143000" y="1143000"/>
            <a:ext cx="7848599" cy="53974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200" u="none" cap="none" strike="noStrike">
                <a:solidFill>
                  <a:schemeClr val="dk2"/>
                </a:solidFill>
                <a:latin typeface="Helvetica Neue"/>
                <a:ea typeface="Helvetica Neue"/>
                <a:cs typeface="Helvetica Neue"/>
                <a:sym typeface="Helvetica Neue"/>
              </a:rPr>
              <a:t>State Diagram for the ControlPanel Class</a:t>
            </a:r>
          </a:p>
        </p:txBody>
      </p:sp>
      <p:pic>
        <p:nvPicPr>
          <p:cNvPr id="110" name="Shape 110"/>
          <p:cNvPicPr preferRelativeResize="0"/>
          <p:nvPr/>
        </p:nvPicPr>
        <p:blipFill rotWithShape="1">
          <a:blip r:embed="rId3">
            <a:alphaModFix/>
          </a:blip>
          <a:srcRect b="0" l="0" r="0" t="0"/>
          <a:stretch/>
        </p:blipFill>
        <p:spPr>
          <a:xfrm>
            <a:off x="2286000" y="1905000"/>
            <a:ext cx="4368799" cy="3856037"/>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16" name="Shape 11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17" name="Shape 117"/>
          <p:cNvSpPr txBox="1"/>
          <p:nvPr>
            <p:ph type="title"/>
          </p:nvPr>
        </p:nvSpPr>
        <p:spPr>
          <a:xfrm>
            <a:off x="1219200" y="1143000"/>
            <a:ext cx="7162799" cy="51435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States of a System</a:t>
            </a:r>
          </a:p>
        </p:txBody>
      </p:sp>
      <p:sp>
        <p:nvSpPr>
          <p:cNvPr id="118" name="Shape 118"/>
          <p:cNvSpPr txBox="1"/>
          <p:nvPr>
            <p:ph idx="1" type="body"/>
          </p:nvPr>
        </p:nvSpPr>
        <p:spPr>
          <a:xfrm>
            <a:off x="1828800" y="1828800"/>
            <a:ext cx="6096000" cy="4190999"/>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state</a:t>
            </a:r>
            <a:r>
              <a:rPr b="0" baseline="0" i="0" lang="en-US" sz="2400" u="none" cap="none" strike="noStrike">
                <a:solidFill>
                  <a:schemeClr val="dk1"/>
                </a:solidFill>
                <a:latin typeface="Helvetica Neue"/>
                <a:ea typeface="Helvetica Neue"/>
                <a:cs typeface="Helvetica Neue"/>
                <a:sym typeface="Helvetica Neue"/>
              </a:rPr>
              <a:t>—a set of observable circum-stances that characterizes the behavior of a system at a given time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state transition</a:t>
            </a:r>
            <a:r>
              <a:rPr b="0" baseline="0" i="0" lang="en-US" sz="2400" u="none" cap="none" strike="noStrike">
                <a:solidFill>
                  <a:schemeClr val="dk1"/>
                </a:solidFill>
                <a:latin typeface="Helvetica Neue"/>
                <a:ea typeface="Helvetica Neue"/>
                <a:cs typeface="Helvetica Neue"/>
                <a:sym typeface="Helvetica Neue"/>
              </a:rPr>
              <a:t>—the movement from one state to another</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event</a:t>
            </a:r>
            <a:r>
              <a:rPr b="0" baseline="0" i="0" lang="en-US" sz="2400" u="none" cap="none" strike="noStrike">
                <a:solidFill>
                  <a:schemeClr val="dk1"/>
                </a:solidFill>
                <a:latin typeface="Helvetica Neue"/>
                <a:ea typeface="Helvetica Neue"/>
                <a:cs typeface="Helvetica Neue"/>
                <a:sym typeface="Helvetica Neue"/>
              </a:rPr>
              <a:t>—an occurrence that causes the system to exhibit some predictable form of behavior</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folHlink"/>
                </a:solidFill>
                <a:latin typeface="Helvetica Neue"/>
                <a:ea typeface="Helvetica Neue"/>
                <a:cs typeface="Helvetica Neue"/>
                <a:sym typeface="Helvetica Neue"/>
              </a:rPr>
              <a:t>action</a:t>
            </a:r>
            <a:r>
              <a:rPr b="0" baseline="0" i="0" lang="en-US" sz="2400" u="none" cap="none" strike="noStrike">
                <a:solidFill>
                  <a:schemeClr val="dk1"/>
                </a:solidFill>
                <a:latin typeface="Helvetica Neue"/>
                <a:ea typeface="Helvetica Neue"/>
                <a:cs typeface="Helvetica Neue"/>
                <a:sym typeface="Helvetica Neue"/>
              </a:rPr>
              <a:t>—process that occurs as a consequence of making a transition</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24" name="Shape 12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25" name="Shape 125"/>
          <p:cNvSpPr txBox="1"/>
          <p:nvPr>
            <p:ph type="title"/>
          </p:nvPr>
        </p:nvSpPr>
        <p:spPr>
          <a:xfrm>
            <a:off x="1295400" y="1066800"/>
            <a:ext cx="6303962" cy="6334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Behavioral Modeling</a:t>
            </a:r>
          </a:p>
        </p:txBody>
      </p:sp>
      <p:sp>
        <p:nvSpPr>
          <p:cNvPr id="126" name="Shape 126"/>
          <p:cNvSpPr txBox="1"/>
          <p:nvPr>
            <p:ph idx="1" type="body"/>
          </p:nvPr>
        </p:nvSpPr>
        <p:spPr>
          <a:xfrm>
            <a:off x="1828800" y="1981200"/>
            <a:ext cx="6781800" cy="3578224"/>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make a list of the different states of a system (How does the system behave?)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indicate how the system makes a transition from one state to another (How does the system change state?)</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indicate event</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indicate action</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draw a </a:t>
            </a:r>
            <a:r>
              <a:rPr b="0" baseline="0" i="0" lang="en-US" sz="2400" u="none" cap="none" strike="noStrike">
                <a:solidFill>
                  <a:schemeClr val="folHlink"/>
                </a:solidFill>
                <a:latin typeface="Helvetica Neue"/>
                <a:ea typeface="Helvetica Neue"/>
                <a:cs typeface="Helvetica Neue"/>
                <a:sym typeface="Helvetica Neue"/>
              </a:rPr>
              <a:t>state diagram or a sequence diagram</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x="0" y="0"/>
          <a:ext cx="0" cy="0"/>
          <a:chOff x="0" y="0"/>
          <a:chExt cx="0" cy="0"/>
        </a:xfrm>
      </p:grpSpPr>
      <p:sp>
        <p:nvSpPr>
          <p:cNvPr id="131" name="Shape 13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32" name="Shape 13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33" name="Shape 133"/>
          <p:cNvSpPr txBox="1"/>
          <p:nvPr>
            <p:ph type="title"/>
          </p:nvPr>
        </p:nvSpPr>
        <p:spPr>
          <a:xfrm>
            <a:off x="1671636" y="0"/>
            <a:ext cx="5799136"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Sequence Diagram</a:t>
            </a:r>
          </a:p>
        </p:txBody>
      </p:sp>
      <p:pic>
        <p:nvPicPr>
          <p:cNvPr id="134" name="Shape 134"/>
          <p:cNvPicPr preferRelativeResize="0"/>
          <p:nvPr/>
        </p:nvPicPr>
        <p:blipFill rotWithShape="1">
          <a:blip r:embed="rId3">
            <a:alphaModFix/>
          </a:blip>
          <a:srcRect b="0" l="0" r="0" t="0"/>
          <a:stretch/>
        </p:blipFill>
        <p:spPr>
          <a:xfrm>
            <a:off x="2057400" y="1981200"/>
            <a:ext cx="5156199" cy="3914774"/>
          </a:xfrm>
          <a:prstGeom prst="rect">
            <a:avLst/>
          </a:prstGeom>
          <a:noFill/>
          <a:ln>
            <a:noFill/>
          </a:ln>
        </p:spPr>
      </p:pic>
      <p:sp>
        <p:nvSpPr>
          <p:cNvPr id="135" name="Shape 135"/>
          <p:cNvSpPr txBox="1"/>
          <p:nvPr/>
        </p:nvSpPr>
        <p:spPr>
          <a:xfrm>
            <a:off x="3200400" y="5715000"/>
            <a:ext cx="3352799" cy="228600"/>
          </a:xfrm>
          <a:prstGeom prst="rect">
            <a:avLst/>
          </a:prstGeom>
          <a:solidFill>
            <a:schemeClr val="accent1"/>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1" name="Shape 1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2" name="Shape 142"/>
          <p:cNvSpPr/>
          <p:nvPr/>
        </p:nvSpPr>
        <p:spPr>
          <a:xfrm>
            <a:off x="3886200" y="1828800"/>
            <a:ext cx="4105275" cy="2224086"/>
          </a:xfrm>
          <a:prstGeom prst="cloudCallout">
            <a:avLst>
              <a:gd fmla="val -3867" name="adj1"/>
              <a:gd fmla="val 8742" name="adj2"/>
            </a:avLst>
          </a:prstGeom>
          <a:solidFill>
            <a:schemeClr va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3" name="Shape 143"/>
          <p:cNvSpPr txBox="1"/>
          <p:nvPr>
            <p:ph type="title"/>
          </p:nvPr>
        </p:nvSpPr>
        <p:spPr>
          <a:xfrm>
            <a:off x="1295400" y="1066800"/>
            <a:ext cx="7721599"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Writing the Software Specification</a:t>
            </a:r>
          </a:p>
        </p:txBody>
      </p:sp>
      <p:sp>
        <p:nvSpPr>
          <p:cNvPr id="144" name="Shape 144"/>
          <p:cNvSpPr/>
          <p:nvPr/>
        </p:nvSpPr>
        <p:spPr>
          <a:xfrm>
            <a:off x="2686050" y="2976561"/>
            <a:ext cx="404811" cy="1195386"/>
          </a:xfrm>
          <a:prstGeom prst="ellipse">
            <a:avLst/>
          </a:prstGeom>
          <a:solidFill>
            <a:schemeClr val="fo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5" name="Shape 145"/>
          <p:cNvSpPr/>
          <p:nvPr/>
        </p:nvSpPr>
        <p:spPr>
          <a:xfrm>
            <a:off x="2673350" y="2962275"/>
            <a:ext cx="430212" cy="1223961"/>
          </a:xfrm>
          <a:prstGeom prst="ellipse">
            <a:avLst/>
          </a:prstGeom>
          <a:noFill/>
          <a:ln cap="flat" cmpd="sng" w="30150">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6" name="Shape 146"/>
          <p:cNvSpPr/>
          <p:nvPr/>
        </p:nvSpPr>
        <p:spPr>
          <a:xfrm>
            <a:off x="2495550" y="4214812"/>
            <a:ext cx="747712" cy="2049462"/>
          </a:xfrm>
          <a:custGeom>
            <a:pathLst>
              <a:path extrusionOk="0" h="1148" w="471">
                <a:moveTo>
                  <a:pt x="72" y="1092"/>
                </a:moveTo>
                <a:lnTo>
                  <a:pt x="0" y="0"/>
                </a:lnTo>
                <a:lnTo>
                  <a:pt x="471" y="0"/>
                </a:lnTo>
                <a:lnTo>
                  <a:pt x="383" y="1148"/>
                </a:lnTo>
                <a:lnTo>
                  <a:pt x="72" y="1092"/>
                </a:lnTo>
                <a:close/>
              </a:path>
            </a:pathLst>
          </a:custGeom>
          <a:solidFill>
            <a:schemeClr val="fo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7" name="Shape 147"/>
          <p:cNvSpPr/>
          <p:nvPr/>
        </p:nvSpPr>
        <p:spPr>
          <a:xfrm>
            <a:off x="2495550" y="4214812"/>
            <a:ext cx="747712" cy="2049462"/>
          </a:xfrm>
          <a:custGeom>
            <a:pathLst>
              <a:path extrusionOk="0" h="1148" w="471">
                <a:moveTo>
                  <a:pt x="72" y="1092"/>
                </a:moveTo>
                <a:lnTo>
                  <a:pt x="0" y="0"/>
                </a:lnTo>
                <a:lnTo>
                  <a:pt x="471" y="0"/>
                </a:lnTo>
                <a:lnTo>
                  <a:pt x="383" y="1148"/>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8" name="Shape 148"/>
          <p:cNvSpPr/>
          <p:nvPr/>
        </p:nvSpPr>
        <p:spPr>
          <a:xfrm>
            <a:off x="2482850" y="4200525"/>
            <a:ext cx="747712" cy="2049462"/>
          </a:xfrm>
          <a:custGeom>
            <a:pathLst>
              <a:path extrusionOk="0" h="1148" w="471">
                <a:moveTo>
                  <a:pt x="72" y="1092"/>
                </a:moveTo>
                <a:lnTo>
                  <a:pt x="0" y="0"/>
                </a:lnTo>
                <a:lnTo>
                  <a:pt x="471" y="0"/>
                </a:lnTo>
                <a:lnTo>
                  <a:pt x="383" y="1148"/>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9" name="Shape 149"/>
          <p:cNvSpPr/>
          <p:nvPr/>
        </p:nvSpPr>
        <p:spPr>
          <a:xfrm>
            <a:off x="1785936" y="4214812"/>
            <a:ext cx="684212" cy="696911"/>
          </a:xfrm>
          <a:custGeom>
            <a:pathLst>
              <a:path extrusionOk="0" h="391" w="431">
                <a:moveTo>
                  <a:pt x="431" y="0"/>
                </a:moveTo>
                <a:lnTo>
                  <a:pt x="303" y="391"/>
                </a:lnTo>
                <a:lnTo>
                  <a:pt x="0" y="0"/>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0" name="Shape 150"/>
          <p:cNvSpPr/>
          <p:nvPr/>
        </p:nvSpPr>
        <p:spPr>
          <a:xfrm>
            <a:off x="1773236" y="4200525"/>
            <a:ext cx="684212" cy="696911"/>
          </a:xfrm>
          <a:custGeom>
            <a:pathLst>
              <a:path extrusionOk="0" h="391" w="431">
                <a:moveTo>
                  <a:pt x="431" y="0"/>
                </a:moveTo>
                <a:lnTo>
                  <a:pt x="303" y="391"/>
                </a:lnTo>
                <a:lnTo>
                  <a:pt x="0" y="0"/>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1" name="Shape 151"/>
          <p:cNvSpPr/>
          <p:nvPr/>
        </p:nvSpPr>
        <p:spPr>
          <a:xfrm>
            <a:off x="3243261" y="4214812"/>
            <a:ext cx="1001712" cy="611186"/>
          </a:xfrm>
          <a:custGeom>
            <a:pathLst>
              <a:path extrusionOk="0" h="343" w="631">
                <a:moveTo>
                  <a:pt x="0" y="0"/>
                </a:moveTo>
                <a:lnTo>
                  <a:pt x="287" y="343"/>
                </a:lnTo>
                <a:lnTo>
                  <a:pt x="631" y="343"/>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2" name="Shape 152"/>
          <p:cNvSpPr/>
          <p:nvPr/>
        </p:nvSpPr>
        <p:spPr>
          <a:xfrm>
            <a:off x="3230561" y="4200525"/>
            <a:ext cx="1001712" cy="611186"/>
          </a:xfrm>
          <a:custGeom>
            <a:pathLst>
              <a:path extrusionOk="0" h="343" w="631">
                <a:moveTo>
                  <a:pt x="0" y="0"/>
                </a:moveTo>
                <a:lnTo>
                  <a:pt x="287" y="343"/>
                </a:lnTo>
                <a:lnTo>
                  <a:pt x="631" y="343"/>
                </a:lnTo>
              </a:path>
            </a:pathLst>
          </a:custGeom>
          <a:noFill/>
          <a:ln cap="flat" cmpd="sng" w="3015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cxnSp>
        <p:nvCxnSpPr>
          <p:cNvPr id="153" name="Shape 153"/>
          <p:cNvCxnSpPr/>
          <p:nvPr/>
        </p:nvCxnSpPr>
        <p:spPr>
          <a:xfrm>
            <a:off x="2559050" y="6135687"/>
            <a:ext cx="519112" cy="100011"/>
          </a:xfrm>
          <a:prstGeom prst="straightConnector1">
            <a:avLst/>
          </a:prstGeom>
          <a:noFill/>
          <a:ln cap="flat" cmpd="sng" w="30150">
            <a:solidFill>
              <a:srgbClr val="000000"/>
            </a:solidFill>
            <a:prstDash val="solid"/>
            <a:miter/>
            <a:headEnd len="med" w="med" type="none"/>
            <a:tailEnd len="med" w="med" type="none"/>
          </a:ln>
        </p:spPr>
      </p:cxnSp>
      <p:sp>
        <p:nvSpPr>
          <p:cNvPr id="154" name="Shape 154"/>
          <p:cNvSpPr txBox="1"/>
          <p:nvPr/>
        </p:nvSpPr>
        <p:spPr>
          <a:xfrm>
            <a:off x="4625975" y="2366961"/>
            <a:ext cx="2757486" cy="108267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lt1"/>
              </a:buClr>
              <a:buSzPct val="25000"/>
              <a:buFont typeface="Arial"/>
              <a:buNone/>
            </a:pPr>
            <a:r>
              <a:rPr b="1" baseline="0" i="0" lang="en-US" sz="1800" u="none" cap="none" strike="noStrike">
                <a:solidFill>
                  <a:schemeClr val="lt1"/>
                </a:solidFill>
                <a:latin typeface="Arial"/>
                <a:ea typeface="Arial"/>
                <a:cs typeface="Arial"/>
                <a:sym typeface="Arial"/>
              </a:rPr>
              <a:t>Everyone knew exactly what had to be done until someone wrote it down!</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0" name="Shape 1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61" name="Shape 16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200" u="none" cap="none" strike="noStrike">
                <a:solidFill>
                  <a:schemeClr val="dk2"/>
                </a:solidFill>
                <a:latin typeface="Helvetica Neue"/>
                <a:ea typeface="Helvetica Neue"/>
                <a:cs typeface="Helvetica Neue"/>
                <a:sym typeface="Helvetica Neue"/>
              </a:rPr>
              <a:t>Patterns for Requirements Modeling</a:t>
            </a:r>
          </a:p>
        </p:txBody>
      </p:sp>
      <p:sp>
        <p:nvSpPr>
          <p:cNvPr id="162" name="Shape 16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Software patterns are a mechanism for capturing domain knowledge in a way that allows it to be reapplied when a new problem is encountered</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domain knowledge can be applied to a new problem within the same application domain</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the domain knowledge captured by a pattern can be applied by analogy to a completely different application domain.</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original author of an analysis pattern does not “create” the pattern, but rather, </a:t>
            </a:r>
            <a:r>
              <a:rPr b="0" baseline="0" i="1" lang="en-US" sz="2000" u="none" cap="none" strike="noStrike">
                <a:solidFill>
                  <a:schemeClr val="dk1"/>
                </a:solidFill>
                <a:latin typeface="Quattrocento"/>
                <a:ea typeface="Quattrocento"/>
                <a:cs typeface="Quattrocento"/>
                <a:sym typeface="Quattrocento"/>
              </a:rPr>
              <a:t>discovers</a:t>
            </a:r>
            <a:r>
              <a:rPr b="0" baseline="0" i="0" lang="en-US" sz="2000" u="none" cap="none" strike="noStrike">
                <a:solidFill>
                  <a:schemeClr val="dk1"/>
                </a:solidFill>
                <a:latin typeface="Quattrocento"/>
                <a:ea typeface="Quattrocento"/>
                <a:cs typeface="Quattrocento"/>
                <a:sym typeface="Quattrocento"/>
              </a:rPr>
              <a:t> it as requirements engineering work is being conducted. </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Once the pattern has been discovered, it is documented</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9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3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4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0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8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5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7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6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