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y="6858000" cx="9144000"/>
  <p:notesSz cx="6858000" cy="9144000"/>
  <p:embeddedFontLst>
    <p:embeddedFont>
      <p:font typeface="Quattrocento"/>
      <p:regular r:id="rId27"/>
      <p:bold r:id="rId28"/>
    </p:embeddedFont>
    <p:embeddedFont>
      <p:font typeface="Helvetica Neue"/>
      <p:regular r:id="rId29"/>
      <p:bold r:id="rId30"/>
      <p:italic r:id="rId31"/>
      <p:boldItalic r:id="rId32"/>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Quattrocento-bold.fntdata"/><Relationship Id="rId27" Type="http://schemas.openxmlformats.org/officeDocument/2006/relationships/font" Target="fonts/Quattrocento-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font" Target="fonts/HelveticaNeue-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italic.fntdata"/><Relationship Id="rId30" Type="http://schemas.openxmlformats.org/officeDocument/2006/relationships/font" Target="fonts/HelveticaNeue-bold.fntdata"/><Relationship Id="rId11" Type="http://schemas.openxmlformats.org/officeDocument/2006/relationships/slide" Target="slides/slide5.xml"/><Relationship Id="rId10" Type="http://schemas.openxmlformats.org/officeDocument/2006/relationships/slide" Target="slides/slide4.xml"/><Relationship Id="rId32" Type="http://schemas.openxmlformats.org/officeDocument/2006/relationships/font" Target="fonts/HelveticaNeue-boldItalic.fntdata"/><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3" name="Shape 3"/>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4" name="Shape 4"/>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5" name="Shape 5"/>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marL="0" marR="0" rtl="0" algn="l">
              <a:lnSpc>
                <a:spcPct val="100000"/>
              </a:lnSpc>
              <a:spcBef>
                <a:spcPts val="0"/>
              </a:spcBef>
              <a:spcAft>
                <a:spcPts val="0"/>
              </a:spcAft>
              <a:defRPr/>
            </a:lvl1pPr>
            <a:lvl2pPr indent="0" marL="457200" marR="0" rtl="0" algn="l">
              <a:lnSpc>
                <a:spcPct val="100000"/>
              </a:lnSpc>
              <a:spcBef>
                <a:spcPts val="0"/>
              </a:spcBef>
              <a:spcAft>
                <a:spcPts val="0"/>
              </a:spcAft>
              <a:defRPr/>
            </a:lvl2pPr>
            <a:lvl3pPr indent="0" marL="914400" marR="0" rtl="0" algn="l">
              <a:lnSpc>
                <a:spcPct val="100000"/>
              </a:lnSpc>
              <a:spcBef>
                <a:spcPts val="0"/>
              </a:spcBef>
              <a:spcAft>
                <a:spcPts val="0"/>
              </a:spcAft>
              <a:defRPr/>
            </a:lvl3pPr>
            <a:lvl4pPr indent="0" marL="1371600" marR="0" rtl="0" algn="l">
              <a:lnSpc>
                <a:spcPct val="100000"/>
              </a:lnSpc>
              <a:spcBef>
                <a:spcPts val="0"/>
              </a:spcBef>
              <a:spcAft>
                <a:spcPts val="0"/>
              </a:spcAft>
              <a:defRPr/>
            </a:lvl4pPr>
            <a:lvl5pPr indent="0" marL="1828800" marR="0" rtl="0" algn="l">
              <a:lnSpc>
                <a:spcPct val="100000"/>
              </a:lnSpc>
              <a:spcBef>
                <a:spcPts val="0"/>
              </a:spcBef>
              <a:spcAft>
                <a:spcPts val="0"/>
              </a:spcAft>
              <a:defRPr/>
            </a:lvl5pPr>
            <a:lvl6pPr indent="0" marL="2286000" marR="0" rtl="0" algn="l">
              <a:lnSpc>
                <a:spcPct val="100000"/>
              </a:lnSpc>
              <a:spcBef>
                <a:spcPts val="0"/>
              </a:spcBef>
              <a:spcAft>
                <a:spcPts val="0"/>
              </a:spcAft>
              <a:defRPr/>
            </a:lvl6pPr>
            <a:lvl7pPr indent="0" marL="3200400" marR="0" rtl="0" algn="l">
              <a:lnSpc>
                <a:spcPct val="100000"/>
              </a:lnSpc>
              <a:spcBef>
                <a:spcPts val="0"/>
              </a:spcBef>
              <a:spcAft>
                <a:spcPts val="0"/>
              </a:spcAft>
              <a:defRPr/>
            </a:lvl7pPr>
            <a:lvl8pPr indent="0" marL="4572000" marR="0" rtl="0" algn="l">
              <a:lnSpc>
                <a:spcPct val="100000"/>
              </a:lnSpc>
              <a:spcBef>
                <a:spcPts val="0"/>
              </a:spcBef>
              <a:spcAft>
                <a:spcPts val="0"/>
              </a:spcAft>
              <a:defRPr/>
            </a:lvl8pPr>
            <a:lvl9pPr indent="0" marL="6400800" marR="0" rtl="0" algn="l">
              <a:lnSpc>
                <a:spcPct val="100000"/>
              </a:lnSpc>
              <a:spcBef>
                <a:spcPts val="0"/>
              </a:spcBef>
              <a:spcAft>
                <a:spcPts val="0"/>
              </a:spcAft>
              <a:defRPr/>
            </a:lvl9pPr>
          </a:lstStyle>
          <a:p/>
        </p:txBody>
      </p:sp>
      <p:sp>
        <p:nvSpPr>
          <p:cNvPr id="7" name="Shape 7"/>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baseline="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37" name="Shape 13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5" name="Shape 215"/>
        <p:cNvGrpSpPr/>
        <p:nvPr/>
      </p:nvGrpSpPr>
      <p:grpSpPr>
        <a:xfrm>
          <a:off x="0" y="0"/>
          <a:ext cx="0" cy="0"/>
          <a:chOff x="0" y="0"/>
          <a:chExt cx="0" cy="0"/>
        </a:xfrm>
      </p:grpSpPr>
      <p:sp>
        <p:nvSpPr>
          <p:cNvPr id="216" name="Shape 21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17" name="Shape 2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25" name="Shape 2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33" name="Shape 2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9" name="Shape 239"/>
        <p:cNvGrpSpPr/>
        <p:nvPr/>
      </p:nvGrpSpPr>
      <p:grpSpPr>
        <a:xfrm>
          <a:off x="0" y="0"/>
          <a:ext cx="0" cy="0"/>
          <a:chOff x="0" y="0"/>
          <a:chExt cx="0" cy="0"/>
        </a:xfrm>
      </p:grpSpPr>
      <p:sp>
        <p:nvSpPr>
          <p:cNvPr id="240" name="Shape 24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1" name="Shape 2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5" name="Shape 255"/>
        <p:cNvGrpSpPr/>
        <p:nvPr/>
      </p:nvGrpSpPr>
      <p:grpSpPr>
        <a:xfrm>
          <a:off x="0" y="0"/>
          <a:ext cx="0" cy="0"/>
          <a:chOff x="0" y="0"/>
          <a:chExt cx="0" cy="0"/>
        </a:xfrm>
      </p:grpSpPr>
      <p:sp>
        <p:nvSpPr>
          <p:cNvPr id="256" name="Shape 25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57" name="Shape 2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3" name="Shape 263"/>
        <p:cNvGrpSpPr/>
        <p:nvPr/>
      </p:nvGrpSpPr>
      <p:grpSpPr>
        <a:xfrm>
          <a:off x="0" y="0"/>
          <a:ext cx="0" cy="0"/>
          <a:chOff x="0" y="0"/>
          <a:chExt cx="0" cy="0"/>
        </a:xfrm>
      </p:grpSpPr>
      <p:sp>
        <p:nvSpPr>
          <p:cNvPr id="264" name="Shape 26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65" name="Shape 2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1" name="Shape 271"/>
        <p:cNvGrpSpPr/>
        <p:nvPr/>
      </p:nvGrpSpPr>
      <p:grpSpPr>
        <a:xfrm>
          <a:off x="0" y="0"/>
          <a:ext cx="0" cy="0"/>
          <a:chOff x="0" y="0"/>
          <a:chExt cx="0" cy="0"/>
        </a:xfrm>
      </p:grpSpPr>
      <p:sp>
        <p:nvSpPr>
          <p:cNvPr id="272" name="Shape 27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73" name="Shape 2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9" name="Shape 279"/>
        <p:cNvGrpSpPr/>
        <p:nvPr/>
      </p:nvGrpSpPr>
      <p:grpSpPr>
        <a:xfrm>
          <a:off x="0" y="0"/>
          <a:ext cx="0" cy="0"/>
          <a:chOff x="0" y="0"/>
          <a:chExt cx="0" cy="0"/>
        </a:xfrm>
      </p:grpSpPr>
      <p:sp>
        <p:nvSpPr>
          <p:cNvPr id="280" name="Shape 28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81" name="Shape 2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3" name="Shape 143"/>
        <p:cNvGrpSpPr/>
        <p:nvPr/>
      </p:nvGrpSpPr>
      <p:grpSpPr>
        <a:xfrm>
          <a:off x="0" y="0"/>
          <a:ext cx="0" cy="0"/>
          <a:chOff x="0" y="0"/>
          <a:chExt cx="0" cy="0"/>
        </a:xfrm>
      </p:grpSpPr>
      <p:sp>
        <p:nvSpPr>
          <p:cNvPr id="144" name="Shape 14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45" name="Shape 1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7" name="Shape 287"/>
        <p:cNvGrpSpPr/>
        <p:nvPr/>
      </p:nvGrpSpPr>
      <p:grpSpPr>
        <a:xfrm>
          <a:off x="0" y="0"/>
          <a:ext cx="0" cy="0"/>
          <a:chOff x="0" y="0"/>
          <a:chExt cx="0" cy="0"/>
        </a:xfrm>
      </p:grpSpPr>
      <p:sp>
        <p:nvSpPr>
          <p:cNvPr id="288" name="Shape 28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89" name="Shape 2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53" name="Shape 1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9" name="Shape 159"/>
        <p:cNvGrpSpPr/>
        <p:nvPr/>
      </p:nvGrpSpPr>
      <p:grpSpPr>
        <a:xfrm>
          <a:off x="0" y="0"/>
          <a:ext cx="0" cy="0"/>
          <a:chOff x="0" y="0"/>
          <a:chExt cx="0" cy="0"/>
        </a:xfrm>
      </p:grpSpPr>
      <p:sp>
        <p:nvSpPr>
          <p:cNvPr id="160" name="Shape 16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61" name="Shape 1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69" name="Shape 1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77" name="Shape 1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85" name="Shape 1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193" name="Shape 1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txBox="1"/>
          <p:nvPr>
            <p:ph idx="1" type="body"/>
          </p:nvPr>
        </p:nvSpPr>
        <p:spPr>
          <a:xfrm>
            <a:off x="914400" y="4343400"/>
            <a:ext cx="5029199" cy="4114800"/>
          </a:xfrm>
          <a:prstGeom prst="rect">
            <a:avLst/>
          </a:prstGeom>
        </p:spPr>
        <p:txBody>
          <a:bodyPr anchorCtr="0" anchor="ctr" bIns="91425" lIns="91425" rIns="91425" tIns="91425">
            <a:noAutofit/>
          </a:bodyPr>
          <a:lstStyle/>
          <a:p>
            <a:pPr>
              <a:spcBef>
                <a:spcPts val="0"/>
              </a:spcBef>
              <a:buNone/>
            </a:pPr>
            <a:r>
              <a:t/>
            </a:r>
            <a:endParaRPr/>
          </a:p>
        </p:txBody>
      </p:sp>
      <p:sp>
        <p:nvSpPr>
          <p:cNvPr id="201" name="Shape 2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6" name="Shape 76"/>
        <p:cNvGrpSpPr/>
        <p:nvPr/>
      </p:nvGrpSpPr>
      <p:grpSpPr>
        <a:xfrm>
          <a:off x="0" y="0"/>
          <a:ext cx="0" cy="0"/>
          <a:chOff x="0" y="0"/>
          <a:chExt cx="0" cy="0"/>
        </a:xfrm>
      </p:grpSpPr>
      <p:sp>
        <p:nvSpPr>
          <p:cNvPr id="77" name="Shape 7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78" name="Shape 78"/>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79" name="Shape 7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4" name="Shape 124"/>
        <p:cNvGrpSpPr/>
        <p:nvPr/>
      </p:nvGrpSpPr>
      <p:grpSpPr>
        <a:xfrm>
          <a:off x="0" y="0"/>
          <a:ext cx="0" cy="0"/>
          <a:chOff x="0" y="0"/>
          <a:chExt cx="0" cy="0"/>
        </a:xfrm>
      </p:grpSpPr>
      <p:sp>
        <p:nvSpPr>
          <p:cNvPr id="125" name="Shape 125"/>
          <p:cNvSpPr txBox="1"/>
          <p:nvPr>
            <p:ph type="title"/>
          </p:nvPr>
        </p:nvSpPr>
        <p:spPr>
          <a:xfrm>
            <a:off x="722312" y="4406900"/>
            <a:ext cx="7772400" cy="1362075"/>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6" name="Shape 12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27" name="Shape 12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61" name="Shape 361"/>
        <p:cNvGrpSpPr/>
        <p:nvPr/>
      </p:nvGrpSpPr>
      <p:grpSpPr>
        <a:xfrm>
          <a:off x="0" y="0"/>
          <a:ext cx="0" cy="0"/>
          <a:chOff x="0" y="0"/>
          <a:chExt cx="0" cy="0"/>
        </a:xfrm>
      </p:grpSpPr>
      <p:sp>
        <p:nvSpPr>
          <p:cNvPr id="362" name="Shape 36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marL="0" marR="0" rtl="0" algn="r">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363" name="Shape 36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marL="0" marR="0" rtl="0" algn="l">
              <a:spcBef>
                <a:spcPts val="480"/>
              </a:spcBef>
              <a:spcAft>
                <a:spcPts val="0"/>
              </a:spcAft>
              <a:buClr>
                <a:schemeClr val="folHlink"/>
              </a:buClr>
              <a:buFont typeface="Noto Symbol"/>
              <a:buNone/>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364" name="Shape 36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65" name="Shape 36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66" name="Shape 36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83" name="Shape 83"/>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84" name="Shape 8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6" name="Shape 86"/>
        <p:cNvGrpSpPr/>
        <p:nvPr/>
      </p:nvGrpSpPr>
      <p:grpSpPr>
        <a:xfrm>
          <a:off x="0" y="0"/>
          <a:ext cx="0" cy="0"/>
          <a:chOff x="0" y="0"/>
          <a:chExt cx="0" cy="0"/>
        </a:xfrm>
      </p:grpSpPr>
      <p:sp>
        <p:nvSpPr>
          <p:cNvPr id="87" name="Shape 8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88" name="Shape 88"/>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marL="342900" rtl="0" algn="l">
              <a:spcBef>
                <a:spcPts val="480"/>
              </a:spcBef>
              <a:spcAft>
                <a:spcPts val="0"/>
              </a:spcAft>
              <a:buClr>
                <a:schemeClr val="folHlink"/>
              </a:buClr>
              <a:buFont typeface="Noto Symbol"/>
              <a:buChar char="■"/>
              <a:defRPr/>
            </a:lvl1pPr>
            <a:lvl2pPr indent="-196850" marL="742950" rtl="0" algn="l">
              <a:spcBef>
                <a:spcPts val="400"/>
              </a:spcBef>
              <a:spcAft>
                <a:spcPts val="0"/>
              </a:spcAft>
              <a:buClr>
                <a:schemeClr val="folHlink"/>
              </a:buClr>
              <a:buFont typeface="Noto Symbol"/>
              <a:buChar char="■"/>
              <a:defRPr/>
            </a:lvl2pPr>
            <a:lvl3pPr indent="-114300" marL="1143000" rtl="0" algn="l">
              <a:spcBef>
                <a:spcPts val="360"/>
              </a:spcBef>
              <a:spcAft>
                <a:spcPts val="0"/>
              </a:spcAft>
              <a:buClr>
                <a:schemeClr val="dk2"/>
              </a:buClr>
              <a:buFont typeface="Helvetica Neue"/>
              <a:buChar char="•"/>
              <a:defRPr/>
            </a:lvl3pPr>
            <a:lvl4pPr indent="-127000" marL="1600200" rtl="0" algn="l">
              <a:spcBef>
                <a:spcPts val="320"/>
              </a:spcBef>
              <a:spcAft>
                <a:spcPts val="0"/>
              </a:spcAft>
              <a:buClr>
                <a:schemeClr val="hlink"/>
              </a:buClr>
              <a:buFont typeface="Helvetica Neue"/>
              <a:buChar char="•"/>
              <a:defRPr/>
            </a:lvl4pPr>
            <a:lvl5pPr indent="-142239" marL="2057400" rtl="0" algn="l">
              <a:spcBef>
                <a:spcPts val="320"/>
              </a:spcBef>
              <a:spcAft>
                <a:spcPts val="0"/>
              </a:spcAft>
              <a:buClr>
                <a:schemeClr val="dk1"/>
              </a:buClr>
              <a:buFont typeface="Helvetica Neue"/>
              <a:buChar char="•"/>
              <a:defRPr/>
            </a:lvl5pPr>
            <a:lvl6pPr indent="-142239" marL="2514600" rtl="0" algn="l">
              <a:spcBef>
                <a:spcPts val="320"/>
              </a:spcBef>
              <a:spcAft>
                <a:spcPts val="0"/>
              </a:spcAft>
              <a:buClr>
                <a:schemeClr val="dk1"/>
              </a:buClr>
              <a:buFont typeface="Helvetica Neue"/>
              <a:buChar char="•"/>
              <a:defRPr/>
            </a:lvl6pPr>
            <a:lvl7pPr indent="-142239" marL="2971800" rtl="0" algn="l">
              <a:spcBef>
                <a:spcPts val="320"/>
              </a:spcBef>
              <a:spcAft>
                <a:spcPts val="0"/>
              </a:spcAft>
              <a:buClr>
                <a:schemeClr val="dk1"/>
              </a:buClr>
              <a:buFont typeface="Helvetica Neue"/>
              <a:buChar char="•"/>
              <a:defRPr/>
            </a:lvl7pPr>
            <a:lvl8pPr indent="-142240" marL="3429000" rtl="0" algn="l">
              <a:spcBef>
                <a:spcPts val="320"/>
              </a:spcBef>
              <a:spcAft>
                <a:spcPts val="0"/>
              </a:spcAft>
              <a:buClr>
                <a:schemeClr val="dk1"/>
              </a:buClr>
              <a:buFont typeface="Helvetica Neue"/>
              <a:buChar char="•"/>
              <a:defRPr/>
            </a:lvl8pPr>
            <a:lvl9pPr indent="-142240" marL="3886200" rtl="0" algn="l">
              <a:spcBef>
                <a:spcPts val="320"/>
              </a:spcBef>
              <a:spcAft>
                <a:spcPts val="0"/>
              </a:spcAft>
              <a:buClr>
                <a:schemeClr val="dk1"/>
              </a:buClr>
              <a:buFont typeface="Helvetica Neue"/>
              <a:buChar char="•"/>
              <a:defRPr/>
            </a:lvl9pPr>
          </a:lstStyle>
          <a:p/>
        </p:txBody>
      </p:sp>
      <p:sp>
        <p:nvSpPr>
          <p:cNvPr id="89" name="Shape 8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1" name="Shape 91"/>
        <p:cNvGrpSpPr/>
        <p:nvPr/>
      </p:nvGrpSpPr>
      <p:grpSpPr>
        <a:xfrm>
          <a:off x="0" y="0"/>
          <a:ext cx="0" cy="0"/>
          <a:chOff x="0" y="0"/>
          <a:chExt cx="0" cy="0"/>
        </a:xfrm>
      </p:grpSpPr>
      <p:sp>
        <p:nvSpPr>
          <p:cNvPr id="92" name="Shape 92"/>
          <p:cNvSpPr txBox="1"/>
          <p:nvPr>
            <p:ph type="title"/>
          </p:nvPr>
        </p:nvSpPr>
        <p:spPr>
          <a:xfrm>
            <a:off x="1792288" y="4800600"/>
            <a:ext cx="5486399" cy="56673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3" name="Shape 93"/>
          <p:cNvSpPr/>
          <p:nvPr>
            <p:ph idx="2" type="pic"/>
          </p:nvPr>
        </p:nvSpPr>
        <p:spPr>
          <a:xfrm>
            <a:off x="1792288" y="612775"/>
            <a:ext cx="5486399" cy="4114800"/>
          </a:xfrm>
          <a:prstGeom prst="rect">
            <a:avLst/>
          </a:prstGeom>
          <a:noFill/>
          <a:ln>
            <a:noFill/>
          </a:ln>
        </p:spPr>
      </p:sp>
      <p:sp>
        <p:nvSpPr>
          <p:cNvPr id="94" name="Shape 94"/>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95" name="Shape 9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7" name="Shape 97"/>
        <p:cNvGrpSpPr/>
        <p:nvPr/>
      </p:nvGrpSpPr>
      <p:grpSpPr>
        <a:xfrm>
          <a:off x="0" y="0"/>
          <a:ext cx="0" cy="0"/>
          <a:chOff x="0" y="0"/>
          <a:chExt cx="0" cy="0"/>
        </a:xfrm>
      </p:grpSpPr>
      <p:sp>
        <p:nvSpPr>
          <p:cNvPr id="98" name="Shape 98"/>
          <p:cNvSpPr txBox="1"/>
          <p:nvPr>
            <p:ph type="title"/>
          </p:nvPr>
        </p:nvSpPr>
        <p:spPr>
          <a:xfrm>
            <a:off x="457200" y="273050"/>
            <a:ext cx="3008313" cy="1162049"/>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9" name="Shape 9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00" name="Shape 10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01" name="Shape 101"/>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3" name="Shape 103"/>
        <p:cNvGrpSpPr/>
        <p:nvPr/>
      </p:nvGrpSpPr>
      <p:grpSpPr>
        <a:xfrm>
          <a:off x="0" y="0"/>
          <a:ext cx="0" cy="0"/>
          <a:chOff x="0" y="0"/>
          <a:chExt cx="0" cy="0"/>
        </a:xfrm>
      </p:grpSpPr>
      <p:sp>
        <p:nvSpPr>
          <p:cNvPr id="104" name="Shape 10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6" name="Shape 106"/>
        <p:cNvGrpSpPr/>
        <p:nvPr/>
      </p:nvGrpSpPr>
      <p:grpSpPr>
        <a:xfrm>
          <a:off x="0" y="0"/>
          <a:ext cx="0" cy="0"/>
          <a:chOff x="0" y="0"/>
          <a:chExt cx="0" cy="0"/>
        </a:xfrm>
      </p:grpSpPr>
      <p:sp>
        <p:nvSpPr>
          <p:cNvPr id="107" name="Shape 107"/>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08" name="Shape 10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0" name="Shape 110"/>
        <p:cNvGrpSpPr/>
        <p:nvPr/>
      </p:nvGrpSpPr>
      <p:grpSpPr>
        <a:xfrm>
          <a:off x="0" y="0"/>
          <a:ext cx="0" cy="0"/>
          <a:chOff x="0" y="0"/>
          <a:chExt cx="0" cy="0"/>
        </a:xfrm>
      </p:grpSpPr>
      <p:sp>
        <p:nvSpPr>
          <p:cNvPr id="111" name="Shape 111"/>
          <p:cNvSpPr txBox="1"/>
          <p:nvPr>
            <p:ph type="title"/>
          </p:nvPr>
        </p:nvSpPr>
        <p:spPr>
          <a:xfrm>
            <a:off x="457200" y="274637"/>
            <a:ext cx="8229600" cy="1143000"/>
          </a:xfrm>
          <a:prstGeom prst="rect">
            <a:avLst/>
          </a:prstGeom>
          <a:noFill/>
          <a:ln>
            <a:noFill/>
          </a:ln>
        </p:spPr>
        <p:txBody>
          <a:bodyPr anchorCtr="0" anchor="b"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2" name="Shape 11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13" name="Shape 11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4" name="Shape 11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marL="0" rtl="0">
              <a:spcBef>
                <a:spcPts val="0"/>
              </a:spcBef>
              <a:buFont typeface="Helvetica Neue"/>
              <a:buNone/>
              <a:defRPr/>
            </a:lvl1pPr>
            <a:lvl2pPr indent="0" marL="457200" rtl="0">
              <a:spcBef>
                <a:spcPts val="0"/>
              </a:spcBef>
              <a:buFont typeface="Helvetica Neue"/>
              <a:buNone/>
              <a:defRPr/>
            </a:lvl2pPr>
            <a:lvl3pPr indent="0" marL="914400" rtl="0">
              <a:spcBef>
                <a:spcPts val="0"/>
              </a:spcBef>
              <a:buFont typeface="Helvetica Neue"/>
              <a:buNone/>
              <a:defRPr/>
            </a:lvl3pPr>
            <a:lvl4pPr indent="0" marL="1371600" rtl="0">
              <a:spcBef>
                <a:spcPts val="0"/>
              </a:spcBef>
              <a:buFont typeface="Helvetica Neue"/>
              <a:buNone/>
              <a:defRPr/>
            </a:lvl4pPr>
            <a:lvl5pPr indent="0" marL="1828800" rtl="0">
              <a:spcBef>
                <a:spcPts val="0"/>
              </a:spcBef>
              <a:buFont typeface="Helvetica Neue"/>
              <a:buNone/>
              <a:defRPr/>
            </a:lvl5pPr>
            <a:lvl6pPr indent="0" marL="2286000" rtl="0">
              <a:spcBef>
                <a:spcPts val="0"/>
              </a:spcBef>
              <a:buFont typeface="Helvetica Neue"/>
              <a:buNone/>
              <a:defRPr/>
            </a:lvl6pPr>
            <a:lvl7pPr indent="0" marL="2743200" rtl="0">
              <a:spcBef>
                <a:spcPts val="0"/>
              </a:spcBef>
              <a:buFont typeface="Helvetica Neue"/>
              <a:buNone/>
              <a:defRPr/>
            </a:lvl7pPr>
            <a:lvl8pPr indent="0" marL="3200400" rtl="0">
              <a:spcBef>
                <a:spcPts val="0"/>
              </a:spcBef>
              <a:buFont typeface="Helvetica Neue"/>
              <a:buNone/>
              <a:defRPr/>
            </a:lvl8pPr>
            <a:lvl9pPr indent="0" marL="3657600" rtl="0">
              <a:spcBef>
                <a:spcPts val="0"/>
              </a:spcBef>
              <a:buFont typeface="Helvetica Neue"/>
              <a:buNone/>
              <a:defRPr/>
            </a:lvl9pPr>
          </a:lstStyle>
          <a:p/>
        </p:txBody>
      </p:sp>
      <p:sp>
        <p:nvSpPr>
          <p:cNvPr id="115" name="Shape 11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6" name="Shape 11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8" name="Shape 118"/>
        <p:cNvGrpSpPr/>
        <p:nvPr/>
      </p:nvGrpSpPr>
      <p:grpSpPr>
        <a:xfrm>
          <a:off x="0" y="0"/>
          <a:ext cx="0" cy="0"/>
          <a:chOff x="0" y="0"/>
          <a:chExt cx="0" cy="0"/>
        </a:xfrm>
      </p:grpSpPr>
      <p:sp>
        <p:nvSpPr>
          <p:cNvPr id="119" name="Shape 119"/>
          <p:cNvSpPr txBox="1"/>
          <p:nvPr>
            <p:ph type="title"/>
          </p:nvPr>
        </p:nvSpPr>
        <p:spPr>
          <a:xfrm>
            <a:off x="1219200" y="990600"/>
            <a:ext cx="6705599" cy="633412"/>
          </a:xfrm>
          <a:prstGeom prst="rect">
            <a:avLst/>
          </a:prstGeom>
          <a:noFill/>
          <a:ln>
            <a:noFill/>
          </a:ln>
        </p:spPr>
        <p:txBody>
          <a:bodyPr anchorCtr="0" anchor="b" bIns="91425" lIns="91425" rIns="91425" tIns="91425"/>
          <a:lstStyle>
            <a:lvl1pPr rtl="0" algn="l">
              <a:spcBef>
                <a:spcPts val="0"/>
              </a:spcBef>
              <a:spcAft>
                <a:spcPts val="0"/>
              </a:spcAft>
              <a:defRPr/>
            </a:lvl1pPr>
            <a:lvl2pPr rtl="0" algn="l">
              <a:spcBef>
                <a:spcPts val="0"/>
              </a:spcBef>
              <a:spcAft>
                <a:spcPts val="0"/>
              </a:spcAft>
              <a:defRPr/>
            </a:lvl2pPr>
            <a:lvl3pPr rtl="0" algn="l">
              <a:spcBef>
                <a:spcPts val="0"/>
              </a:spcBef>
              <a:spcAft>
                <a:spcPts val="0"/>
              </a:spcAft>
              <a:defRPr/>
            </a:lvl3pPr>
            <a:lvl4pPr rtl="0" algn="l">
              <a:spcBef>
                <a:spcPts val="0"/>
              </a:spcBef>
              <a:spcAft>
                <a:spcPts val="0"/>
              </a:spcAft>
              <a:defRPr/>
            </a:lvl4pPr>
            <a:lvl5pPr rtl="0" algn="l">
              <a:spcBef>
                <a:spcPts val="0"/>
              </a:spcBef>
              <a:spcAft>
                <a:spcPts val="0"/>
              </a:spcAft>
              <a:defRPr/>
            </a:lvl5pPr>
            <a:lvl6pPr marL="457200" rtl="0" algn="l">
              <a:spcBef>
                <a:spcPts val="0"/>
              </a:spcBef>
              <a:spcAft>
                <a:spcPts val="0"/>
              </a:spcAft>
              <a:defRPr/>
            </a:lvl6pPr>
            <a:lvl7pPr marL="914400" rtl="0" algn="l">
              <a:spcBef>
                <a:spcPts val="0"/>
              </a:spcBef>
              <a:spcAft>
                <a:spcPts val="0"/>
              </a:spcAft>
              <a:defRPr/>
            </a:lvl7pPr>
            <a:lvl8pPr marL="1371600" rtl="0" algn="l">
              <a:spcBef>
                <a:spcPts val="0"/>
              </a:spcBef>
              <a:spcAft>
                <a:spcPts val="0"/>
              </a:spcAft>
              <a:defRPr/>
            </a:lvl8pPr>
            <a:lvl9pPr marL="1828800" rtl="0" algn="l">
              <a:spcBef>
                <a:spcPts val="0"/>
              </a:spcBef>
              <a:spcAft>
                <a:spcPts val="0"/>
              </a:spcAft>
              <a:defRPr/>
            </a:lvl9pPr>
          </a:lstStyle>
          <a:p/>
        </p:txBody>
      </p:sp>
      <p:sp>
        <p:nvSpPr>
          <p:cNvPr id="120" name="Shape 120"/>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1" name="Shape 121"/>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22" name="Shape 12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grpSp>
        <p:nvGrpSpPr>
          <p:cNvPr id="9" name="Shape 9"/>
          <p:cNvGrpSpPr/>
          <p:nvPr/>
        </p:nvGrpSpPr>
        <p:grpSpPr>
          <a:xfrm>
            <a:off x="1219200" y="-9525"/>
            <a:ext cx="7924798" cy="6867525"/>
            <a:chOff x="0" y="0"/>
            <a:chExt cx="9147173" cy="6867525"/>
          </a:xfrm>
        </p:grpSpPr>
        <p:sp>
          <p:nvSpPr>
            <p:cNvPr id="10" name="Shape 10"/>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1" name="Shape 11"/>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2" name="Shape 12"/>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3" name="Shape 13"/>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4" name="Shape 14"/>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5" name="Shape 15"/>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6" name="Shape 16"/>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7" name="Shape 17"/>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8" name="Shape 18"/>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19" name="Shape 19"/>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0" name="Shape 20"/>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1" name="Shape 21"/>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2" name="Shape 22"/>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3" name="Shape 23"/>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4" name="Shape 24"/>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5" name="Shape 25"/>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6" name="Shape 26"/>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7" name="Shape 27"/>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8" name="Shape 28"/>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 name="Shape 29"/>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 name="Shape 30"/>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 name="Shape 31"/>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 name="Shape 32"/>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 name="Shape 33"/>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 name="Shape 34"/>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 name="Shape 35"/>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6" name="Shape 36"/>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7" name="Shape 37"/>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8" name="Shape 38"/>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9" name="Shape 39"/>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0" name="Shape 40"/>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1" name="Shape 41"/>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2" name="Shape 42"/>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3" name="Shape 43"/>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4" name="Shape 44"/>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5" name="Shape 45"/>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6" name="Shape 46"/>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7" name="Shape 47"/>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8" name="Shape 48"/>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49" name="Shape 49"/>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0" name="Shape 50"/>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1" name="Shape 51"/>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2" name="Shape 52"/>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3" name="Shape 53"/>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4" name="Shape 54"/>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5" name="Shape 55"/>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6" name="Shape 56"/>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7" name="Shape 57"/>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8" name="Shape 58"/>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59" name="Shape 59"/>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0" name="Shape 60"/>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1" name="Shape 61"/>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2" name="Shape 62"/>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3" name="Shape 63"/>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4" name="Shape 64"/>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5" name="Shape 65"/>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6" name="Shape 66"/>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7" name="Shape 67"/>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8" name="Shape 68"/>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69" name="Shape 69"/>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0" name="Shape 70"/>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71" name="Shape 71"/>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72" name="Shape 72"/>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73" name="Shape 73"/>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74" name="Shape 74"/>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0" name="Shape 290"/>
        <p:cNvGrpSpPr/>
        <p:nvPr/>
      </p:nvGrpSpPr>
      <p:grpSpPr>
        <a:xfrm>
          <a:off x="0" y="0"/>
          <a:ext cx="0" cy="0"/>
          <a:chOff x="0" y="0"/>
          <a:chExt cx="0" cy="0"/>
        </a:xfrm>
      </p:grpSpPr>
      <p:grpSp>
        <p:nvGrpSpPr>
          <p:cNvPr id="291" name="Shape 291"/>
          <p:cNvGrpSpPr/>
          <p:nvPr/>
        </p:nvGrpSpPr>
        <p:grpSpPr>
          <a:xfrm>
            <a:off x="-3175" y="0"/>
            <a:ext cx="9147175" cy="6867525"/>
            <a:chOff x="-3175" y="0"/>
            <a:chExt cx="9147175" cy="6867525"/>
          </a:xfrm>
        </p:grpSpPr>
        <p:grpSp>
          <p:nvGrpSpPr>
            <p:cNvPr id="292" name="Shape 292"/>
            <p:cNvGrpSpPr/>
            <p:nvPr/>
          </p:nvGrpSpPr>
          <p:grpSpPr>
            <a:xfrm>
              <a:off x="-3175" y="0"/>
              <a:ext cx="9067799" cy="6867525"/>
              <a:chOff x="-3175" y="0"/>
              <a:chExt cx="9067799" cy="6867525"/>
            </a:xfrm>
          </p:grpSpPr>
          <p:sp>
            <p:nvSpPr>
              <p:cNvPr id="293" name="Shape 29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4" name="Shape 29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5" name="Shape 29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6" name="Shape 29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7" name="Shape 29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8" name="Shape 29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299" name="Shape 29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0" name="Shape 30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1" name="Shape 30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2" name="Shape 30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3" name="Shape 30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4" name="Shape 30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5" name="Shape 30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6" name="Shape 30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7" name="Shape 30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8" name="Shape 30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09" name="Shape 30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0" name="Shape 31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1" name="Shape 31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2" name="Shape 31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3" name="Shape 31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4" name="Shape 31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5" name="Shape 31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6" name="Shape 31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7" name="Shape 31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8" name="Shape 31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19" name="Shape 31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0" name="Shape 32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1" name="Shape 32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2" name="Shape 32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3" name="Shape 32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4" name="Shape 32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5" name="Shape 32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6" name="Shape 32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7" name="Shape 32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8" name="Shape 32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29" name="Shape 32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0" name="Shape 33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1" name="Shape 33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2" name="Shape 33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3" name="Shape 33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4" name="Shape 33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5" name="Shape 33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6" name="Shape 33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7" name="Shape 33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8" name="Shape 33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39" name="Shape 33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0" name="Shape 34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1" name="Shape 34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2" name="Shape 34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3" name="Shape 34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4" name="Shape 34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5" name="Shape 34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6" name="Shape 34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7" name="Shape 34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8" name="Shape 34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49" name="Shape 34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0" name="Shape 35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1" name="Shape 35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2" name="Shape 35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353" name="Shape 35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4" name="Shape 35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grpSp>
      <p:sp>
        <p:nvSpPr>
          <p:cNvPr id="355" name="Shape 35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2400" u="none" cap="none" strike="noStrike">
              <a:solidFill>
                <a:schemeClr val="dk1"/>
              </a:solidFill>
              <a:latin typeface="Arial"/>
              <a:ea typeface="Arial"/>
              <a:cs typeface="Arial"/>
              <a:sym typeface="Arial"/>
            </a:endParaRPr>
          </a:p>
        </p:txBody>
      </p:sp>
      <p:sp>
        <p:nvSpPr>
          <p:cNvPr id="356" name="Shape 35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marL="0" marR="0" rtl="0" algn="l">
              <a:spcBef>
                <a:spcPts val="0"/>
              </a:spcBef>
              <a:spcAft>
                <a:spcPts val="0"/>
              </a:spcAft>
              <a:defRPr/>
            </a:lvl1pPr>
            <a:lvl2pPr indent="0" marL="0" marR="0" rtl="0" algn="l">
              <a:spcBef>
                <a:spcPts val="0"/>
              </a:spcBef>
              <a:spcAft>
                <a:spcPts val="0"/>
              </a:spcAft>
              <a:defRPr/>
            </a:lvl2pPr>
            <a:lvl3pPr indent="0" marL="0" marR="0" rtl="0" algn="l">
              <a:spcBef>
                <a:spcPts val="0"/>
              </a:spcBef>
              <a:spcAft>
                <a:spcPts val="0"/>
              </a:spcAft>
              <a:defRPr/>
            </a:lvl3pPr>
            <a:lvl4pPr indent="0" marL="0" marR="0" rtl="0" algn="l">
              <a:spcBef>
                <a:spcPts val="0"/>
              </a:spcBef>
              <a:spcAft>
                <a:spcPts val="0"/>
              </a:spcAft>
              <a:defRPr/>
            </a:lvl4pPr>
            <a:lvl5pPr indent="0" marL="0" marR="0" rtl="0" algn="l">
              <a:spcBef>
                <a:spcPts val="0"/>
              </a:spcBef>
              <a:spcAft>
                <a:spcPts val="0"/>
              </a:spcAft>
              <a:defRPr/>
            </a:lvl5pPr>
            <a:lvl6pPr indent="0" marL="457200" marR="0" rtl="0" algn="l">
              <a:spcBef>
                <a:spcPts val="0"/>
              </a:spcBef>
              <a:spcAft>
                <a:spcPts val="0"/>
              </a:spcAft>
              <a:defRPr/>
            </a:lvl6pPr>
            <a:lvl7pPr indent="0" marL="914400" marR="0" rtl="0" algn="l">
              <a:spcBef>
                <a:spcPts val="0"/>
              </a:spcBef>
              <a:spcAft>
                <a:spcPts val="0"/>
              </a:spcAft>
              <a:defRPr/>
            </a:lvl7pPr>
            <a:lvl8pPr indent="0" marL="1371600" marR="0" rtl="0" algn="l">
              <a:spcBef>
                <a:spcPts val="0"/>
              </a:spcBef>
              <a:spcAft>
                <a:spcPts val="0"/>
              </a:spcAft>
              <a:defRPr/>
            </a:lvl8pPr>
            <a:lvl9pPr indent="0" marL="1828800" marR="0" rtl="0" algn="l">
              <a:spcBef>
                <a:spcPts val="0"/>
              </a:spcBef>
              <a:spcAft>
                <a:spcPts val="0"/>
              </a:spcAft>
              <a:defRPr/>
            </a:lvl9pPr>
          </a:lstStyle>
          <a:p/>
        </p:txBody>
      </p:sp>
      <p:sp>
        <p:nvSpPr>
          <p:cNvPr id="357" name="Shape 35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marL="342900" marR="0" rtl="0" algn="l">
              <a:spcBef>
                <a:spcPts val="480"/>
              </a:spcBef>
              <a:spcAft>
                <a:spcPts val="0"/>
              </a:spcAft>
              <a:buClr>
                <a:schemeClr val="folHlink"/>
              </a:buClr>
              <a:buFont typeface="Noto Symbol"/>
              <a:buChar char="■"/>
              <a:defRPr/>
            </a:lvl1pPr>
            <a:lvl2pPr indent="-196850" marL="742950" marR="0" rtl="0" algn="l">
              <a:spcBef>
                <a:spcPts val="400"/>
              </a:spcBef>
              <a:spcAft>
                <a:spcPts val="0"/>
              </a:spcAft>
              <a:buClr>
                <a:schemeClr val="folHlink"/>
              </a:buClr>
              <a:buFont typeface="Noto Symbol"/>
              <a:buChar char="■"/>
              <a:defRPr/>
            </a:lvl2pPr>
            <a:lvl3pPr indent="-114300" marL="1143000" marR="0" rtl="0" algn="l">
              <a:spcBef>
                <a:spcPts val="360"/>
              </a:spcBef>
              <a:spcAft>
                <a:spcPts val="0"/>
              </a:spcAft>
              <a:buClr>
                <a:schemeClr val="dk2"/>
              </a:buClr>
              <a:buFont typeface="Helvetica Neue"/>
              <a:buChar char="•"/>
              <a:defRPr/>
            </a:lvl3pPr>
            <a:lvl4pPr indent="-127000" marL="1600200" marR="0" rtl="0" algn="l">
              <a:spcBef>
                <a:spcPts val="320"/>
              </a:spcBef>
              <a:spcAft>
                <a:spcPts val="0"/>
              </a:spcAft>
              <a:buClr>
                <a:schemeClr val="hlink"/>
              </a:buClr>
              <a:buFont typeface="Helvetica Neue"/>
              <a:buChar char="•"/>
              <a:defRPr/>
            </a:lvl4pPr>
            <a:lvl5pPr indent="-142239" marL="2057400" marR="0" rtl="0" algn="l">
              <a:spcBef>
                <a:spcPts val="320"/>
              </a:spcBef>
              <a:spcAft>
                <a:spcPts val="0"/>
              </a:spcAft>
              <a:buClr>
                <a:schemeClr val="dk1"/>
              </a:buClr>
              <a:buFont typeface="Helvetica Neue"/>
              <a:buChar char="•"/>
              <a:defRPr/>
            </a:lvl5pPr>
            <a:lvl6pPr indent="-142239" marL="2514600" marR="0" rtl="0" algn="l">
              <a:spcBef>
                <a:spcPts val="320"/>
              </a:spcBef>
              <a:spcAft>
                <a:spcPts val="0"/>
              </a:spcAft>
              <a:buClr>
                <a:schemeClr val="dk1"/>
              </a:buClr>
              <a:buFont typeface="Helvetica Neue"/>
              <a:buChar char="•"/>
              <a:defRPr/>
            </a:lvl6pPr>
            <a:lvl7pPr indent="-142239" marL="2971800" marR="0" rtl="0" algn="l">
              <a:spcBef>
                <a:spcPts val="320"/>
              </a:spcBef>
              <a:spcAft>
                <a:spcPts val="0"/>
              </a:spcAft>
              <a:buClr>
                <a:schemeClr val="dk1"/>
              </a:buClr>
              <a:buFont typeface="Helvetica Neue"/>
              <a:buChar char="•"/>
              <a:defRPr/>
            </a:lvl7pPr>
            <a:lvl8pPr indent="-142240" marL="3429000" marR="0" rtl="0" algn="l">
              <a:spcBef>
                <a:spcPts val="320"/>
              </a:spcBef>
              <a:spcAft>
                <a:spcPts val="0"/>
              </a:spcAft>
              <a:buClr>
                <a:schemeClr val="dk1"/>
              </a:buClr>
              <a:buFont typeface="Helvetica Neue"/>
              <a:buChar char="•"/>
              <a:defRPr/>
            </a:lvl8pPr>
            <a:lvl9pPr indent="-142240" marL="3886200" marR="0" rtl="0" algn="l">
              <a:spcBef>
                <a:spcPts val="320"/>
              </a:spcBef>
              <a:spcAft>
                <a:spcPts val="0"/>
              </a:spcAft>
              <a:buClr>
                <a:schemeClr val="dk1"/>
              </a:buClr>
              <a:buFont typeface="Helvetica Neue"/>
              <a:buChar char="•"/>
              <a:defRPr/>
            </a:lvl9pPr>
          </a:lstStyle>
          <a:p/>
        </p:txBody>
      </p:sp>
      <p:sp>
        <p:nvSpPr>
          <p:cNvPr id="358" name="Shape 35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59" name="Shape 35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60" name="Shape 36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0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0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0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0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0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31" name="Shape 13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32" name="Shape 13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Chapter 10</a:t>
            </a:r>
          </a:p>
        </p:txBody>
      </p:sp>
      <p:sp>
        <p:nvSpPr>
          <p:cNvPr id="133" name="Shape 133"/>
          <p:cNvSpPr txBox="1"/>
          <p:nvPr>
            <p:ph idx="1" type="body"/>
          </p:nvPr>
        </p:nvSpPr>
        <p:spPr>
          <a:xfrm>
            <a:off x="1828800" y="1905000"/>
            <a:ext cx="64769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baseline="0" i="0" lang="en-US" sz="2000" u="none" cap="none" strike="noStrike">
                <a:solidFill>
                  <a:schemeClr val="folHlink"/>
                </a:solidFill>
                <a:latin typeface="Arial"/>
                <a:ea typeface="Arial"/>
                <a:cs typeface="Arial"/>
                <a:sym typeface="Arial"/>
              </a:rPr>
              <a:t>Requirements Modeling: Class-Based Methods </a:t>
            </a:r>
          </a:p>
        </p:txBody>
      </p:sp>
      <p:sp>
        <p:nvSpPr>
          <p:cNvPr id="134" name="Shape 134"/>
          <p:cNvSpPr txBox="1"/>
          <p:nvPr/>
        </p:nvSpPr>
        <p:spPr>
          <a:xfrm>
            <a:off x="2133600" y="27432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1" lang="en-US" sz="1800" u="none" cap="none" strike="noStrike">
                <a:solidFill>
                  <a:schemeClr val="dk2"/>
                </a:solidFill>
                <a:latin typeface="Helvetica Neue"/>
                <a:ea typeface="Helvetica Neue"/>
                <a:cs typeface="Helvetica Neue"/>
                <a:sym typeface="Helvetica Neue"/>
              </a:rPr>
              <a:t>Slide Set to accompany</a:t>
            </a:r>
            <a:br>
              <a:rPr b="0" baseline="0" i="1" lang="en-US" sz="3200" u="none" cap="none" strike="noStrike">
                <a:solidFill>
                  <a:schemeClr val="dk2"/>
                </a:solidFill>
                <a:latin typeface="Helvetica Neue"/>
                <a:ea typeface="Helvetica Neue"/>
                <a:cs typeface="Helvetica Neue"/>
                <a:sym typeface="Helvetica Neue"/>
              </a:rPr>
            </a:br>
            <a:r>
              <a:rPr b="0" baseline="0" i="1" lang="en-US" sz="2000" u="none" cap="none" strike="noStrike">
                <a:solidFill>
                  <a:schemeClr val="dk2"/>
                </a:solidFill>
                <a:latin typeface="Helvetica Neue"/>
                <a:ea typeface="Helvetica Neue"/>
                <a:cs typeface="Helvetica Neue"/>
                <a:sym typeface="Helvetica Neue"/>
              </a:rPr>
              <a:t>Software Engineering: A Practitioner’s Approach, 8/e</a:t>
            </a:r>
            <a:r>
              <a:rPr b="0" baseline="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baseline="0" i="0" lang="en-US" sz="16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baseline="0" i="0" lang="en-US" sz="1200" u="none" cap="none" strike="noStrike">
                <a:solidFill>
                  <a:schemeClr val="dk1"/>
                </a:solidFill>
                <a:latin typeface="Arial"/>
                <a:ea typeface="Arial"/>
                <a:cs typeface="Arial"/>
                <a:sym typeface="Arial"/>
              </a:rPr>
              <a:t>Slides copyright © 1996, 2001, 2005, 2009, 2014</a:t>
            </a:r>
            <a:r>
              <a:rPr b="0" baseline="0" i="0" lang="en-US" sz="1800" u="none" cap="none" strike="noStrike">
                <a:solidFill>
                  <a:schemeClr val="dk1"/>
                </a:solidFill>
                <a:latin typeface="Arial"/>
                <a:ea typeface="Arial"/>
                <a:cs typeface="Arial"/>
                <a:sym typeface="Arial"/>
              </a:rPr>
              <a:t> </a:t>
            </a:r>
            <a:r>
              <a:rPr b="1" baseline="0"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baseline="0"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baseline="0"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baseline="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baseline="0" i="1" lang="en-US" sz="1200" u="none" cap="none" strike="noStrike">
                <a:solidFill>
                  <a:schemeClr val="dk1"/>
                </a:solidFill>
                <a:latin typeface="Arial"/>
                <a:ea typeface="Arial"/>
                <a:cs typeface="Arial"/>
                <a:sym typeface="Arial"/>
              </a:rPr>
              <a:t>Software Engineering: A Practitioner's Approach, 8/e. </a:t>
            </a:r>
            <a:r>
              <a:rPr b="0" baseline="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baseline="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baseline="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x="0" y="0"/>
          <a:ext cx="0" cy="0"/>
          <a:chOff x="0" y="0"/>
          <a:chExt cx="0" cy="0"/>
        </a:xfrm>
      </p:grpSpPr>
      <p:sp>
        <p:nvSpPr>
          <p:cNvPr id="203" name="Shape 2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04" name="Shape 2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05" name="Shape 205"/>
          <p:cNvSpPr txBox="1"/>
          <p:nvPr>
            <p:ph type="title"/>
          </p:nvPr>
        </p:nvSpPr>
        <p:spPr>
          <a:xfrm>
            <a:off x="1219200" y="1143000"/>
            <a:ext cx="343058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CRC Modeling</a:t>
            </a:r>
          </a:p>
        </p:txBody>
      </p:sp>
      <p:pic>
        <p:nvPicPr>
          <p:cNvPr id="206" name="Shape 206"/>
          <p:cNvPicPr preferRelativeResize="0"/>
          <p:nvPr/>
        </p:nvPicPr>
        <p:blipFill rotWithShape="1">
          <a:blip r:embed="rId3">
            <a:alphaModFix/>
          </a:blip>
          <a:srcRect b="0" l="0" r="0" t="0"/>
          <a:stretch/>
        </p:blipFill>
        <p:spPr>
          <a:xfrm>
            <a:off x="2362200" y="2286000"/>
            <a:ext cx="5029199" cy="3657600"/>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143000" y="1143000"/>
            <a:ext cx="3563936"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Class Types</a:t>
            </a:r>
          </a:p>
        </p:txBody>
      </p:sp>
      <p:sp>
        <p:nvSpPr>
          <p:cNvPr id="214" name="Shape 214"/>
          <p:cNvSpPr txBox="1"/>
          <p:nvPr>
            <p:ph idx="1" type="body"/>
          </p:nvPr>
        </p:nvSpPr>
        <p:spPr>
          <a:xfrm>
            <a:off x="1752600" y="1905000"/>
            <a:ext cx="71627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Entity classes</a:t>
            </a:r>
            <a:r>
              <a:rPr b="0" baseline="0" i="0" lang="en-US" sz="1800" u="none" cap="none" strike="noStrike">
                <a:solidFill>
                  <a:schemeClr val="dk1"/>
                </a:solidFill>
                <a:latin typeface="Helvetica Neue"/>
                <a:ea typeface="Helvetica Neue"/>
                <a:cs typeface="Helvetica Neue"/>
                <a:sym typeface="Helvetica Neue"/>
              </a:rPr>
              <a:t>, also called</a:t>
            </a:r>
            <a:r>
              <a:rPr b="0" baseline="0" i="1" lang="en-US" sz="1800" u="none" cap="none" strike="noStrike">
                <a:solidFill>
                  <a:schemeClr val="dk1"/>
                </a:solidFill>
                <a:latin typeface="Helvetica Neue"/>
                <a:ea typeface="Helvetica Neue"/>
                <a:cs typeface="Helvetica Neue"/>
                <a:sym typeface="Helvetica Neue"/>
              </a:rPr>
              <a:t> </a:t>
            </a:r>
            <a:r>
              <a:rPr b="0" baseline="0" i="1" lang="en-US" sz="1800" u="none" cap="none" strike="noStrike">
                <a:solidFill>
                  <a:schemeClr val="folHlink"/>
                </a:solidFill>
                <a:latin typeface="Helvetica Neue"/>
                <a:ea typeface="Helvetica Neue"/>
                <a:cs typeface="Helvetica Neue"/>
                <a:sym typeface="Helvetica Neue"/>
              </a:rPr>
              <a:t>model</a:t>
            </a:r>
            <a:r>
              <a:rPr b="0" baseline="0" i="0" lang="en-US" sz="1800" u="none" cap="none" strike="noStrike">
                <a:solidFill>
                  <a:schemeClr val="folHlink"/>
                </a:solidFill>
                <a:latin typeface="Helvetica Neue"/>
                <a:ea typeface="Helvetica Neue"/>
                <a:cs typeface="Helvetica Neue"/>
                <a:sym typeface="Helvetica Neue"/>
              </a:rPr>
              <a:t> </a:t>
            </a:r>
            <a:r>
              <a:rPr b="0" baseline="0" i="0" lang="en-US" sz="1800" u="none" cap="none" strike="noStrike">
                <a:solidFill>
                  <a:schemeClr val="dk1"/>
                </a:solidFill>
                <a:latin typeface="Helvetica Neue"/>
                <a:ea typeface="Helvetica Neue"/>
                <a:cs typeface="Helvetica Neue"/>
                <a:sym typeface="Helvetica Neue"/>
              </a:rPr>
              <a:t>or</a:t>
            </a:r>
            <a:r>
              <a:rPr b="0" baseline="0" i="0" lang="en-US" sz="1800" u="none" cap="none" strike="noStrike">
                <a:solidFill>
                  <a:schemeClr val="folHlink"/>
                </a:solidFill>
                <a:latin typeface="Helvetica Neue"/>
                <a:ea typeface="Helvetica Neue"/>
                <a:cs typeface="Helvetica Neue"/>
                <a:sym typeface="Helvetica Neue"/>
              </a:rPr>
              <a:t> </a:t>
            </a:r>
            <a:r>
              <a:rPr b="0" baseline="0" i="1" lang="en-US" sz="1800" u="none" cap="none" strike="noStrike">
                <a:solidFill>
                  <a:schemeClr val="folHlink"/>
                </a:solidFill>
                <a:latin typeface="Helvetica Neue"/>
                <a:ea typeface="Helvetica Neue"/>
                <a:cs typeface="Helvetica Neue"/>
                <a:sym typeface="Helvetica Neue"/>
              </a:rPr>
              <a:t>business</a:t>
            </a:r>
            <a:r>
              <a:rPr b="0" baseline="0" i="0" lang="en-US" sz="1800" u="none" cap="none" strike="noStrike">
                <a:solidFill>
                  <a:schemeClr val="folHlink"/>
                </a:solidFill>
                <a:latin typeface="Helvetica Neue"/>
                <a:ea typeface="Helvetica Neue"/>
                <a:cs typeface="Helvetica Neue"/>
                <a:sym typeface="Helvetica Neue"/>
              </a:rPr>
              <a:t> classes</a:t>
            </a:r>
            <a:r>
              <a:rPr b="0" baseline="0" i="0" lang="en-US" sz="1800" u="none" cap="none" strike="noStrike">
                <a:solidFill>
                  <a:schemeClr val="dk1"/>
                </a:solidFill>
                <a:latin typeface="Helvetica Neue"/>
                <a:ea typeface="Helvetica Neue"/>
                <a:cs typeface="Helvetica Neue"/>
                <a:sym typeface="Helvetica Neue"/>
              </a:rPr>
              <a:t>, are extracted directly from the statement of the problem (e.g., FloorPlan and Sensor). </a:t>
            </a:r>
          </a:p>
          <a:p>
            <a:pPr indent="-342900" lvl="0" marL="342900" marR="0" rtl="0" algn="l">
              <a:lnSpc>
                <a:spcPct val="90000"/>
              </a:lnSpc>
              <a:spcBef>
                <a:spcPts val="120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Boundary classes</a:t>
            </a:r>
            <a:r>
              <a:rPr b="0" baseline="0" i="1" lang="en-US" sz="1800" u="none" cap="none" strike="noStrike">
                <a:solidFill>
                  <a:schemeClr val="dk1"/>
                </a:solidFill>
                <a:latin typeface="Helvetica Neue"/>
                <a:ea typeface="Helvetica Neue"/>
                <a:cs typeface="Helvetica Neue"/>
                <a:sym typeface="Helvetica Neue"/>
              </a:rPr>
              <a:t> </a:t>
            </a:r>
            <a:r>
              <a:rPr b="0" baseline="0" i="0" lang="en-US" sz="1800" u="none" cap="none" strike="noStrike">
                <a:solidFill>
                  <a:schemeClr val="dk1"/>
                </a:solidFill>
                <a:latin typeface="Helvetica Neue"/>
                <a:ea typeface="Helvetica Neue"/>
                <a:cs typeface="Helvetica Neue"/>
                <a:sym typeface="Helvetica Neue"/>
              </a:rPr>
              <a:t>are used to create the interface (e.g., interactive screen or printed reports) that the user sees and interacts with as the software is used. </a:t>
            </a:r>
          </a:p>
          <a:p>
            <a:pPr indent="-342900" lvl="0" marL="342900" marR="0" rtl="0" algn="l">
              <a:lnSpc>
                <a:spcPct val="90000"/>
              </a:lnSpc>
              <a:spcBef>
                <a:spcPts val="600"/>
              </a:spcBef>
              <a:spcAft>
                <a:spcPts val="0"/>
              </a:spcAft>
              <a:buClr>
                <a:schemeClr val="folHlink"/>
              </a:buClr>
              <a:buSzPct val="75000"/>
              <a:buFont typeface="Noto Symbol"/>
              <a:buChar char="■"/>
            </a:pPr>
            <a:r>
              <a:rPr b="0" baseline="0" i="1" lang="en-US" sz="1800" u="none" cap="none" strike="noStrike">
                <a:solidFill>
                  <a:schemeClr val="folHlink"/>
                </a:solidFill>
                <a:latin typeface="Helvetica Neue"/>
                <a:ea typeface="Helvetica Neue"/>
                <a:cs typeface="Helvetica Neue"/>
                <a:sym typeface="Helvetica Neue"/>
              </a:rPr>
              <a:t>Controller classes </a:t>
            </a:r>
            <a:r>
              <a:rPr b="0" baseline="0" i="0" lang="en-US" sz="1800" u="none" cap="none" strike="noStrike">
                <a:solidFill>
                  <a:schemeClr val="dk1"/>
                </a:solidFill>
                <a:latin typeface="Helvetica Neue"/>
                <a:ea typeface="Helvetica Neue"/>
                <a:cs typeface="Helvetica Neue"/>
                <a:sym typeface="Helvetica Neue"/>
              </a:rPr>
              <a:t>manage a “unit of work” [UML03] from start to finish. That is, controller classes can be designed to manage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the creation or update of entity objects;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the instantiation of boundary objects as they obtain information from entity objects;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complex communication between sets of objects;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validation of data communicated between objects or between the user and the application.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x="0" y="0"/>
          <a:ext cx="0" cy="0"/>
          <a:chOff x="0" y="0"/>
          <a:chExt cx="0" cy="0"/>
        </a:xfrm>
      </p:grpSpPr>
      <p:sp>
        <p:nvSpPr>
          <p:cNvPr id="219" name="Shape 2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ph type="title"/>
          </p:nvPr>
        </p:nvSpPr>
        <p:spPr>
          <a:xfrm>
            <a:off x="1219200" y="1143000"/>
            <a:ext cx="373538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Responsibilities</a:t>
            </a:r>
          </a:p>
        </p:txBody>
      </p:sp>
      <p:sp>
        <p:nvSpPr>
          <p:cNvPr id="222" name="Shape 222"/>
          <p:cNvSpPr txBox="1"/>
          <p:nvPr>
            <p:ph idx="1" type="body"/>
          </p:nvPr>
        </p:nvSpPr>
        <p:spPr>
          <a:xfrm>
            <a:off x="1828800" y="1905000"/>
            <a:ext cx="6934199" cy="31241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System intelligence should be distributed across classes to best address the needs of the problem</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Each responsibility should be stated as generally as possible</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Information and the behavior related to it should reside within the same class</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Information about one thing should be localized with a single class, not distributed across multiple classes.</a:t>
            </a:r>
            <a:r>
              <a:rPr b="1" baseline="0" i="0" lang="en-US" sz="2000" u="none" cap="none" strike="noStrike">
                <a:solidFill>
                  <a:schemeClr val="dk1"/>
                </a:solidFill>
                <a:latin typeface="Helvetica Neue"/>
                <a:ea typeface="Helvetica Neue"/>
                <a:cs typeface="Helvetica Neue"/>
                <a:sym typeface="Helvetica Neue"/>
              </a:rPr>
              <a:t> </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Responsibilities should be shared among related classes, when appropriate.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sp>
        <p:nvSpPr>
          <p:cNvPr id="227" name="Shape 2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8" name="Shape 2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29" name="Shape 229"/>
          <p:cNvSpPr txBox="1"/>
          <p:nvPr>
            <p:ph type="title"/>
          </p:nvPr>
        </p:nvSpPr>
        <p:spPr>
          <a:xfrm>
            <a:off x="1219200" y="1143000"/>
            <a:ext cx="36147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Collaborations</a:t>
            </a:r>
          </a:p>
        </p:txBody>
      </p:sp>
      <p:sp>
        <p:nvSpPr>
          <p:cNvPr id="230" name="Shape 230"/>
          <p:cNvSpPr txBox="1"/>
          <p:nvPr>
            <p:ph idx="1" type="body"/>
          </p:nvPr>
        </p:nvSpPr>
        <p:spPr>
          <a:xfrm>
            <a:off x="1828800" y="1905000"/>
            <a:ext cx="6934199" cy="3505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Classes fulfill their responsibilities in one of two ways:</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A class can use its own operations to manipulate its own attributes, thereby fulfilling a particular responsibility, or </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a class can collaborate with other classes.</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Collaborations identify relationships between classes</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Collaborations are identified by determining whether a class can fulfill each responsibility itself</a:t>
            </a:r>
          </a:p>
          <a:p>
            <a:pPr indent="-342900" lvl="0" marL="342900" marR="0" rtl="0" algn="l">
              <a:lnSpc>
                <a:spcPct val="100000"/>
              </a:lnSpc>
              <a:spcBef>
                <a:spcPts val="360"/>
              </a:spcBef>
              <a:spcAft>
                <a:spcPts val="0"/>
              </a:spcAft>
              <a:buClr>
                <a:schemeClr val="folHlink"/>
              </a:buClr>
              <a:buSzPct val="75000"/>
              <a:buFont typeface="Noto Symbol"/>
              <a:buChar char="■"/>
            </a:pPr>
            <a:r>
              <a:rPr b="0" baseline="0" i="0" lang="en-US" sz="1800" u="none" cap="none" strike="noStrike">
                <a:solidFill>
                  <a:schemeClr val="dk1"/>
                </a:solidFill>
                <a:latin typeface="Helvetica Neue"/>
                <a:ea typeface="Helvetica Neue"/>
                <a:cs typeface="Helvetica Neue"/>
                <a:sym typeface="Helvetica Neue"/>
              </a:rPr>
              <a:t>three different generic relationships between classes [WIR90]: </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the </a:t>
            </a:r>
            <a:r>
              <a:rPr b="0" baseline="0" i="1" lang="en-US" sz="1600" u="none" cap="none" strike="noStrike">
                <a:solidFill>
                  <a:schemeClr val="folHlink"/>
                </a:solidFill>
                <a:latin typeface="Helvetica Neue"/>
                <a:ea typeface="Helvetica Neue"/>
                <a:cs typeface="Helvetica Neue"/>
                <a:sym typeface="Helvetica Neue"/>
              </a:rPr>
              <a:t>is-part-of</a:t>
            </a:r>
            <a:r>
              <a:rPr b="0" baseline="0" i="1" lang="en-US" sz="1600" u="none" cap="none" strike="noStrike">
                <a:solidFill>
                  <a:schemeClr val="dk1"/>
                </a:solidFill>
                <a:latin typeface="Helvetica Neue"/>
                <a:ea typeface="Helvetica Neue"/>
                <a:cs typeface="Helvetica Neue"/>
                <a:sym typeface="Helvetica Neue"/>
              </a:rPr>
              <a:t> </a:t>
            </a:r>
            <a:r>
              <a:rPr b="0" baseline="0" i="0" lang="en-US" sz="1600" u="none" cap="none" strike="noStrike">
                <a:solidFill>
                  <a:schemeClr val="dk1"/>
                </a:solidFill>
                <a:latin typeface="Helvetica Neue"/>
                <a:ea typeface="Helvetica Neue"/>
                <a:cs typeface="Helvetica Neue"/>
                <a:sym typeface="Helvetica Neue"/>
              </a:rPr>
              <a:t>relationship</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the </a:t>
            </a:r>
            <a:r>
              <a:rPr b="0" baseline="0" i="1" lang="en-US" sz="1600" u="none" cap="none" strike="noStrike">
                <a:solidFill>
                  <a:schemeClr val="folHlink"/>
                </a:solidFill>
                <a:latin typeface="Helvetica Neue"/>
                <a:ea typeface="Helvetica Neue"/>
                <a:cs typeface="Helvetica Neue"/>
                <a:sym typeface="Helvetica Neue"/>
              </a:rPr>
              <a:t>has-knowledge-of</a:t>
            </a:r>
            <a:r>
              <a:rPr b="0" baseline="0" i="0" lang="en-US" sz="1600" u="none" cap="none" strike="noStrike">
                <a:solidFill>
                  <a:schemeClr val="dk1"/>
                </a:solidFill>
                <a:latin typeface="Helvetica Neue"/>
                <a:ea typeface="Helvetica Neue"/>
                <a:cs typeface="Helvetica Neue"/>
                <a:sym typeface="Helvetica Neue"/>
              </a:rPr>
              <a:t> relationship</a:t>
            </a:r>
          </a:p>
          <a:p>
            <a:pPr indent="-285750" lvl="1" marL="742950" marR="0" rtl="0" algn="l">
              <a:lnSpc>
                <a:spcPct val="100000"/>
              </a:lnSpc>
              <a:spcBef>
                <a:spcPts val="320"/>
              </a:spcBef>
              <a:spcAft>
                <a:spcPts val="0"/>
              </a:spcAft>
              <a:buClr>
                <a:schemeClr val="folHlink"/>
              </a:buClr>
              <a:buSzPct val="70000"/>
              <a:buFont typeface="Noto Symbol"/>
              <a:buChar char="■"/>
            </a:pPr>
            <a:r>
              <a:rPr b="0" baseline="0" i="0" lang="en-US" sz="1600" u="none" cap="none" strike="noStrike">
                <a:solidFill>
                  <a:schemeClr val="dk1"/>
                </a:solidFill>
                <a:latin typeface="Helvetica Neue"/>
                <a:ea typeface="Helvetica Neue"/>
                <a:cs typeface="Helvetica Neue"/>
                <a:sym typeface="Helvetica Neue"/>
              </a:rPr>
              <a:t> the </a:t>
            </a:r>
            <a:r>
              <a:rPr b="0" baseline="0" i="1" lang="en-US" sz="1600" u="none" cap="none" strike="noStrike">
                <a:solidFill>
                  <a:schemeClr val="folHlink"/>
                </a:solidFill>
                <a:latin typeface="Helvetica Neue"/>
                <a:ea typeface="Helvetica Neue"/>
                <a:cs typeface="Helvetica Neue"/>
                <a:sym typeface="Helvetica Neue"/>
              </a:rPr>
              <a:t>depends-upon</a:t>
            </a:r>
            <a:r>
              <a:rPr b="0" baseline="0" i="1" lang="en-US" sz="1600" u="none" cap="none" strike="noStrike">
                <a:solidFill>
                  <a:schemeClr val="dk1"/>
                </a:solidFill>
                <a:latin typeface="Helvetica Neue"/>
                <a:ea typeface="Helvetica Neue"/>
                <a:cs typeface="Helvetica Neue"/>
                <a:sym typeface="Helvetica Neue"/>
              </a:rPr>
              <a:t> </a:t>
            </a:r>
            <a:r>
              <a:rPr b="0" baseline="0" i="0" lang="en-US" sz="1600" u="none" cap="none" strike="noStrike">
                <a:solidFill>
                  <a:schemeClr val="dk1"/>
                </a:solidFill>
                <a:latin typeface="Helvetica Neue"/>
                <a:ea typeface="Helvetica Neue"/>
                <a:cs typeface="Helvetica Neue"/>
                <a:sym typeface="Helvetica Neue"/>
              </a:rPr>
              <a:t>relationship</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4" name="Shape 234"/>
        <p:cNvGrpSpPr/>
        <p:nvPr/>
      </p:nvGrpSpPr>
      <p:grpSpPr>
        <a:xfrm>
          <a:off x="0" y="0"/>
          <a:ext cx="0" cy="0"/>
          <a:chOff x="0" y="0"/>
          <a:chExt cx="0" cy="0"/>
        </a:xfrm>
      </p:grpSpPr>
      <p:sp>
        <p:nvSpPr>
          <p:cNvPr id="235" name="Shape 23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6" name="Shape 2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37" name="Shape 237"/>
          <p:cNvSpPr txBox="1"/>
          <p:nvPr>
            <p:ph type="title"/>
          </p:nvPr>
        </p:nvSpPr>
        <p:spPr>
          <a:xfrm>
            <a:off x="1219200" y="990600"/>
            <a:ext cx="6977062" cy="70326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Composite Aggregate Class</a:t>
            </a:r>
          </a:p>
        </p:txBody>
      </p:sp>
      <p:pic>
        <p:nvPicPr>
          <p:cNvPr id="238" name="Shape 238"/>
          <p:cNvPicPr preferRelativeResize="0"/>
          <p:nvPr/>
        </p:nvPicPr>
        <p:blipFill rotWithShape="1">
          <a:blip r:embed="rId3">
            <a:alphaModFix/>
          </a:blip>
          <a:srcRect b="0" l="0" r="0" t="0"/>
          <a:stretch/>
        </p:blipFill>
        <p:spPr>
          <a:xfrm>
            <a:off x="2209800" y="2057400"/>
            <a:ext cx="5295900" cy="4043362"/>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x="0" y="0"/>
          <a:ext cx="0" cy="0"/>
          <a:chOff x="0" y="0"/>
          <a:chExt cx="0" cy="0"/>
        </a:xfrm>
      </p:grpSpPr>
      <p:sp>
        <p:nvSpPr>
          <p:cNvPr id="243" name="Shape 2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ph type="title"/>
          </p:nvPr>
        </p:nvSpPr>
        <p:spPr>
          <a:xfrm>
            <a:off x="1219200" y="1066800"/>
            <a:ext cx="6400799"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Reviewing the CRC Model</a:t>
            </a:r>
          </a:p>
        </p:txBody>
      </p:sp>
      <p:sp>
        <p:nvSpPr>
          <p:cNvPr id="246" name="Shape 246"/>
          <p:cNvSpPr txBox="1"/>
          <p:nvPr>
            <p:ph idx="1" type="body"/>
          </p:nvPr>
        </p:nvSpPr>
        <p:spPr>
          <a:xfrm>
            <a:off x="1828800" y="2057400"/>
            <a:ext cx="6934199" cy="3657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1400" u="none" cap="none" strike="noStrike">
                <a:solidFill>
                  <a:schemeClr val="folHlink"/>
                </a:solidFill>
                <a:latin typeface="Helvetica Neue"/>
                <a:ea typeface="Helvetica Neue"/>
                <a:cs typeface="Helvetica Neue"/>
                <a:sym typeface="Helvetica Neue"/>
              </a:rPr>
              <a:t>All participants in the review (of the CRC model) are given a subset of the CRC model index cards.</a:t>
            </a:r>
            <a:r>
              <a:rPr b="0" baseline="0" i="0" lang="en-US" sz="1400" u="none" cap="none" strike="noStrike">
                <a:solidFill>
                  <a:schemeClr val="dk1"/>
                </a:solidFill>
                <a:latin typeface="Helvetica Neue"/>
                <a:ea typeface="Helvetica Neue"/>
                <a:cs typeface="Helvetica Neue"/>
                <a:sym typeface="Helvetica Neue"/>
              </a:rPr>
              <a:t> </a:t>
            </a:r>
          </a:p>
          <a:p>
            <a:pPr indent="-285750" lvl="1" marL="742950" marR="0" rtl="0" algn="l">
              <a:lnSpc>
                <a:spcPct val="90000"/>
              </a:lnSpc>
              <a:spcBef>
                <a:spcPts val="600"/>
              </a:spcBef>
              <a:spcAft>
                <a:spcPts val="0"/>
              </a:spcAft>
              <a:buClr>
                <a:schemeClr val="folHlink"/>
              </a:buClr>
              <a:buSzPct val="70000"/>
              <a:buFont typeface="Noto Symbol"/>
              <a:buChar char="■"/>
            </a:pPr>
            <a:r>
              <a:rPr b="0" baseline="0" i="0" lang="en-US" sz="1400" u="none" cap="none" strike="noStrike">
                <a:solidFill>
                  <a:schemeClr val="dk1"/>
                </a:solidFill>
                <a:latin typeface="Helvetica Neue"/>
                <a:ea typeface="Helvetica Neue"/>
                <a:cs typeface="Helvetica Neue"/>
                <a:sym typeface="Helvetica Neue"/>
              </a:rPr>
              <a:t>Cards that collaborate should be separated (i.e., no reviewer should have two cards that collaborate).</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1400" u="none" cap="none" strike="noStrike">
                <a:solidFill>
                  <a:schemeClr val="folHlink"/>
                </a:solidFill>
                <a:latin typeface="Helvetica Neue"/>
                <a:ea typeface="Helvetica Neue"/>
                <a:cs typeface="Helvetica Neue"/>
                <a:sym typeface="Helvetica Neue"/>
              </a:rPr>
              <a:t>All use-case scenarios (and corresponding use-case diagrams) should be organized into categories.</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folHlink"/>
                </a:solidFill>
                <a:latin typeface="Helvetica Neue"/>
                <a:ea typeface="Helvetica Neue"/>
                <a:cs typeface="Helvetica Neue"/>
                <a:sym typeface="Helvetica Neue"/>
              </a:rPr>
              <a:t>The review leader reads the use-case deliberately. </a:t>
            </a:r>
          </a:p>
          <a:p>
            <a:pPr indent="-285750" lvl="1" marL="742950" marR="0" rtl="0" algn="l">
              <a:lnSpc>
                <a:spcPct val="90000"/>
              </a:lnSpc>
              <a:spcBef>
                <a:spcPts val="280"/>
              </a:spcBef>
              <a:spcAft>
                <a:spcPts val="0"/>
              </a:spcAft>
              <a:buClr>
                <a:schemeClr val="folHlink"/>
              </a:buClr>
              <a:buSzPct val="70000"/>
              <a:buFont typeface="Noto Symbol"/>
              <a:buChar char="■"/>
            </a:pPr>
            <a:r>
              <a:rPr b="0" baseline="0" i="0" lang="en-US" sz="1400" u="none" cap="none" strike="noStrike">
                <a:solidFill>
                  <a:schemeClr val="dk1"/>
                </a:solidFill>
                <a:latin typeface="Helvetica Neue"/>
                <a:ea typeface="Helvetica Neue"/>
                <a:cs typeface="Helvetica Neue"/>
                <a:sym typeface="Helvetica Neue"/>
              </a:rPr>
              <a:t>As the review leader comes to a named object, she passes a token to the person holding the corresponding class index card.</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folHlink"/>
                </a:solidFill>
                <a:latin typeface="Helvetica Neue"/>
                <a:ea typeface="Helvetica Neue"/>
                <a:cs typeface="Helvetica Neue"/>
                <a:sym typeface="Helvetica Neue"/>
              </a:rPr>
              <a:t>When the token is passed, the holder of the class card is asked to describe the responsibilities noted on the card.</a:t>
            </a:r>
          </a:p>
          <a:p>
            <a:pPr indent="-285750" lvl="1" marL="742950" marR="0" rtl="0" algn="l">
              <a:lnSpc>
                <a:spcPct val="90000"/>
              </a:lnSpc>
              <a:spcBef>
                <a:spcPts val="280"/>
              </a:spcBef>
              <a:spcAft>
                <a:spcPts val="0"/>
              </a:spcAft>
              <a:buClr>
                <a:schemeClr val="folHlink"/>
              </a:buClr>
              <a:buSzPct val="70000"/>
              <a:buFont typeface="Noto Symbol"/>
              <a:buChar char="■"/>
            </a:pPr>
            <a:r>
              <a:rPr b="0" baseline="0" i="0" lang="en-US" sz="1400" u="none" cap="none" strike="noStrike">
                <a:solidFill>
                  <a:schemeClr val="dk1"/>
                </a:solidFill>
                <a:latin typeface="Helvetica Neue"/>
                <a:ea typeface="Helvetica Neue"/>
                <a:cs typeface="Helvetica Neue"/>
                <a:sym typeface="Helvetica Neue"/>
              </a:rPr>
              <a:t> The group determines whether one (or more) of the responsibilities satisfies the use-case requirement.</a:t>
            </a:r>
          </a:p>
          <a:p>
            <a:pPr indent="-342900" lvl="0" marL="342900" marR="0" rtl="0" algn="l">
              <a:lnSpc>
                <a:spcPct val="90000"/>
              </a:lnSpc>
              <a:spcBef>
                <a:spcPts val="280"/>
              </a:spcBef>
              <a:spcAft>
                <a:spcPts val="0"/>
              </a:spcAft>
              <a:buClr>
                <a:schemeClr val="folHlink"/>
              </a:buClr>
              <a:buSzPct val="75000"/>
              <a:buFont typeface="Noto Symbol"/>
              <a:buChar char="■"/>
            </a:pPr>
            <a:r>
              <a:rPr b="0" baseline="0" i="0" lang="en-US" sz="1400" u="none" cap="none" strike="noStrike">
                <a:solidFill>
                  <a:schemeClr val="folHlink"/>
                </a:solidFill>
                <a:latin typeface="Helvetica Neue"/>
                <a:ea typeface="Helvetica Neue"/>
                <a:cs typeface="Helvetica Neue"/>
                <a:sym typeface="Helvetica Neue"/>
              </a:rPr>
              <a:t>If the responsibilities and collaborations noted on the index cards cannot accommodate the use-case, modifications are made to the cards.</a:t>
            </a:r>
          </a:p>
          <a:p>
            <a:pPr indent="-285750" lvl="1" marL="742950" marR="0" rtl="0" algn="l">
              <a:lnSpc>
                <a:spcPct val="90000"/>
              </a:lnSpc>
              <a:spcBef>
                <a:spcPts val="280"/>
              </a:spcBef>
              <a:spcAft>
                <a:spcPts val="0"/>
              </a:spcAft>
              <a:buClr>
                <a:schemeClr val="folHlink"/>
              </a:buClr>
              <a:buSzPct val="70000"/>
              <a:buFont typeface="Noto Symbol"/>
              <a:buChar char="■"/>
            </a:pPr>
            <a:r>
              <a:rPr b="0" baseline="0" i="0" lang="en-US" sz="1400" u="none" cap="none" strike="noStrike">
                <a:solidFill>
                  <a:schemeClr val="dk1"/>
                </a:solidFill>
                <a:latin typeface="Helvetica Neue"/>
                <a:ea typeface="Helvetica Neue"/>
                <a:cs typeface="Helvetica Neue"/>
                <a:sym typeface="Helvetica Neue"/>
              </a:rPr>
              <a:t>This may include the definition of new classes (and corresponding CRC index cards) or the specification of new or revised responsibilities or collaborations on existing cards.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sp>
        <p:nvSpPr>
          <p:cNvPr id="251" name="Shape 25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2" name="Shape 2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53" name="Shape 253"/>
          <p:cNvSpPr txBox="1"/>
          <p:nvPr>
            <p:ph type="title"/>
          </p:nvPr>
        </p:nvSpPr>
        <p:spPr>
          <a:xfrm>
            <a:off x="1219200" y="1066800"/>
            <a:ext cx="7165974" cy="627061"/>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600" u="none" cap="none" strike="noStrike">
                <a:solidFill>
                  <a:schemeClr val="dk2"/>
                </a:solidFill>
                <a:latin typeface="Helvetica Neue"/>
                <a:ea typeface="Helvetica Neue"/>
                <a:cs typeface="Helvetica Neue"/>
                <a:sym typeface="Helvetica Neue"/>
              </a:rPr>
              <a:t>Associations and Dependencies</a:t>
            </a:r>
          </a:p>
        </p:txBody>
      </p:sp>
      <p:sp>
        <p:nvSpPr>
          <p:cNvPr id="254" name="Shape 25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Two analysis classes are often related to one another in some fashion</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 In UML these relationships are called </a:t>
            </a:r>
            <a:r>
              <a:rPr b="0" baseline="0" i="1" lang="en-US" sz="2000" u="none" cap="none" strike="noStrike">
                <a:solidFill>
                  <a:schemeClr val="folHlink"/>
                </a:solidFill>
                <a:latin typeface="Helvetica Neue"/>
                <a:ea typeface="Helvetica Neue"/>
                <a:cs typeface="Helvetica Neue"/>
                <a:sym typeface="Helvetica Neue"/>
              </a:rPr>
              <a:t>associations</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Associations can be refined by indicating</a:t>
            </a:r>
            <a:r>
              <a:rPr b="0" baseline="0" i="1" lang="en-US" sz="2000" u="none" cap="none" strike="noStrike">
                <a:solidFill>
                  <a:schemeClr val="dk1"/>
                </a:solidFill>
                <a:latin typeface="Helvetica Neue"/>
                <a:ea typeface="Helvetica Neue"/>
                <a:cs typeface="Helvetica Neue"/>
                <a:sym typeface="Helvetica Neue"/>
              </a:rPr>
              <a:t> </a:t>
            </a:r>
            <a:r>
              <a:rPr b="0" baseline="0" i="1" lang="en-US" sz="2000" u="none" cap="none" strike="noStrike">
                <a:solidFill>
                  <a:schemeClr val="folHlink"/>
                </a:solidFill>
                <a:latin typeface="Helvetica Neue"/>
                <a:ea typeface="Helvetica Neue"/>
                <a:cs typeface="Helvetica Neue"/>
                <a:sym typeface="Helvetica Neue"/>
              </a:rPr>
              <a:t>multiplicity </a:t>
            </a:r>
            <a:r>
              <a:rPr b="0" baseline="0" i="0" lang="en-US" sz="2000" u="none" cap="none" strike="noStrike">
                <a:solidFill>
                  <a:schemeClr val="dk1"/>
                </a:solidFill>
                <a:latin typeface="Helvetica Neue"/>
                <a:ea typeface="Helvetica Neue"/>
                <a:cs typeface="Helvetica Neue"/>
                <a:sym typeface="Helvetica Neue"/>
              </a:rPr>
              <a:t>(the term</a:t>
            </a:r>
            <a:r>
              <a:rPr b="0" baseline="0" i="0" lang="en-US" sz="2000" u="none" cap="none" strike="noStrike">
                <a:solidFill>
                  <a:schemeClr val="folHlink"/>
                </a:solidFill>
                <a:latin typeface="Helvetica Neue"/>
                <a:ea typeface="Helvetica Neue"/>
                <a:cs typeface="Helvetica Neue"/>
                <a:sym typeface="Helvetica Neue"/>
              </a:rPr>
              <a:t> </a:t>
            </a:r>
            <a:r>
              <a:rPr b="0" baseline="0" i="1" lang="en-US" sz="2000" u="none" cap="none" strike="noStrike">
                <a:solidFill>
                  <a:schemeClr val="folHlink"/>
                </a:solidFill>
                <a:latin typeface="Helvetica Neue"/>
                <a:ea typeface="Helvetica Neue"/>
                <a:cs typeface="Helvetica Neue"/>
                <a:sym typeface="Helvetica Neue"/>
              </a:rPr>
              <a:t>cardinality</a:t>
            </a:r>
            <a:r>
              <a:rPr b="0" baseline="0" i="0" lang="en-US" sz="2000" u="none" cap="none" strike="noStrike">
                <a:solidFill>
                  <a:srgbClr val="F3FF07"/>
                </a:solidFill>
                <a:latin typeface="Helvetica Neue"/>
                <a:ea typeface="Helvetica Neue"/>
                <a:cs typeface="Helvetica Neue"/>
                <a:sym typeface="Helvetica Neue"/>
              </a:rPr>
              <a:t> </a:t>
            </a:r>
            <a:r>
              <a:rPr b="0" baseline="0" i="0" lang="en-US" sz="2000" u="none" cap="none" strike="noStrike">
                <a:solidFill>
                  <a:schemeClr val="dk1"/>
                </a:solidFill>
                <a:latin typeface="Helvetica Neue"/>
                <a:ea typeface="Helvetica Neue"/>
                <a:cs typeface="Helvetica Neue"/>
                <a:sym typeface="Helvetica Neue"/>
              </a:rPr>
              <a:t>is used in data modeling</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Helvetica Neue"/>
                <a:ea typeface="Helvetica Neue"/>
                <a:cs typeface="Helvetica Neue"/>
                <a:sym typeface="Helvetica Neue"/>
              </a:rPr>
              <a:t>In many instances, a client-server relationship exists between two analysis classes.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Helvetica Neue"/>
                <a:ea typeface="Helvetica Neue"/>
                <a:cs typeface="Helvetica Neue"/>
                <a:sym typeface="Helvetica Neue"/>
              </a:rPr>
              <a:t>In such cases, a client-class depends on the server-class in some way and a </a:t>
            </a:r>
            <a:r>
              <a:rPr b="0" baseline="0" i="1" lang="en-US" sz="2000" u="none" cap="none" strike="noStrike">
                <a:solidFill>
                  <a:schemeClr val="folHlink"/>
                </a:solidFill>
                <a:latin typeface="Helvetica Neue"/>
                <a:ea typeface="Helvetica Neue"/>
                <a:cs typeface="Helvetica Neue"/>
                <a:sym typeface="Helvetica Neue"/>
              </a:rPr>
              <a:t>dependency relationship</a:t>
            </a:r>
            <a:r>
              <a:rPr b="0" baseline="0" i="0" lang="en-US" sz="2000" u="none" cap="none" strike="noStrike">
                <a:solidFill>
                  <a:schemeClr val="dk1"/>
                </a:solidFill>
                <a:latin typeface="Helvetica Neue"/>
                <a:ea typeface="Helvetica Neue"/>
                <a:cs typeface="Helvetica Neue"/>
                <a:sym typeface="Helvetica Neue"/>
              </a:rPr>
              <a:t> is established</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8" name="Shape 258"/>
        <p:cNvGrpSpPr/>
        <p:nvPr/>
      </p:nvGrpSpPr>
      <p:grpSpPr>
        <a:xfrm>
          <a:off x="0" y="0"/>
          <a:ext cx="0" cy="0"/>
          <a:chOff x="0" y="0"/>
          <a:chExt cx="0" cy="0"/>
        </a:xfrm>
      </p:grpSpPr>
      <p:sp>
        <p:nvSpPr>
          <p:cNvPr id="259" name="Shape 25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0" name="Shape 26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61" name="Shape 261"/>
          <p:cNvSpPr txBox="1"/>
          <p:nvPr>
            <p:ph type="title"/>
          </p:nvPr>
        </p:nvSpPr>
        <p:spPr>
          <a:xfrm>
            <a:off x="1219200" y="990600"/>
            <a:ext cx="3271836"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Multiplicity</a:t>
            </a:r>
          </a:p>
        </p:txBody>
      </p:sp>
      <p:pic>
        <p:nvPicPr>
          <p:cNvPr id="262" name="Shape 262"/>
          <p:cNvPicPr preferRelativeResize="0"/>
          <p:nvPr/>
        </p:nvPicPr>
        <p:blipFill rotWithShape="1">
          <a:blip r:embed="rId3">
            <a:alphaModFix/>
          </a:blip>
          <a:srcRect b="0" l="0" r="0" t="0"/>
          <a:stretch/>
        </p:blipFill>
        <p:spPr>
          <a:xfrm>
            <a:off x="2438400" y="1981200"/>
            <a:ext cx="3949700" cy="3771900"/>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6" name="Shape 266"/>
        <p:cNvGrpSpPr/>
        <p:nvPr/>
      </p:nvGrpSpPr>
      <p:grpSpPr>
        <a:xfrm>
          <a:off x="0" y="0"/>
          <a:ext cx="0" cy="0"/>
          <a:chOff x="0" y="0"/>
          <a:chExt cx="0" cy="0"/>
        </a:xfrm>
      </p:grpSpPr>
      <p:sp>
        <p:nvSpPr>
          <p:cNvPr id="267" name="Shape 26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8" name="Shape 2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69" name="Shape 269"/>
          <p:cNvSpPr txBox="1"/>
          <p:nvPr>
            <p:ph type="title"/>
          </p:nvPr>
        </p:nvSpPr>
        <p:spPr>
          <a:xfrm>
            <a:off x="1219200" y="1143000"/>
            <a:ext cx="36147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Dependencies</a:t>
            </a:r>
          </a:p>
        </p:txBody>
      </p:sp>
      <p:pic>
        <p:nvPicPr>
          <p:cNvPr id="270" name="Shape 270"/>
          <p:cNvPicPr preferRelativeResize="0"/>
          <p:nvPr/>
        </p:nvPicPr>
        <p:blipFill rotWithShape="1">
          <a:blip r:embed="rId3">
            <a:alphaModFix/>
          </a:blip>
          <a:srcRect b="0" l="0" r="0" t="0"/>
          <a:stretch/>
        </p:blipFill>
        <p:spPr>
          <a:xfrm>
            <a:off x="2297111" y="2624136"/>
            <a:ext cx="4546599" cy="1614487"/>
          </a:xfrm>
          <a:prstGeom prst="rect">
            <a:avLst/>
          </a:prstGeom>
          <a:noFill/>
          <a:ln>
            <a:noFill/>
          </a:ln>
        </p:spPr>
      </p:pic>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4" name="Shape 274"/>
        <p:cNvGrpSpPr/>
        <p:nvPr/>
      </p:nvGrpSpPr>
      <p:grpSpPr>
        <a:xfrm>
          <a:off x="0" y="0"/>
          <a:ext cx="0" cy="0"/>
          <a:chOff x="0" y="0"/>
          <a:chExt cx="0" cy="0"/>
        </a:xfrm>
      </p:grpSpPr>
      <p:sp>
        <p:nvSpPr>
          <p:cNvPr id="275" name="Shape 27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6" name="Shape 2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77" name="Shape 277"/>
          <p:cNvSpPr txBox="1"/>
          <p:nvPr>
            <p:ph type="title"/>
          </p:nvPr>
        </p:nvSpPr>
        <p:spPr>
          <a:xfrm>
            <a:off x="1219200" y="1066800"/>
            <a:ext cx="456565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Analysis Packages</a:t>
            </a:r>
          </a:p>
        </p:txBody>
      </p:sp>
      <p:sp>
        <p:nvSpPr>
          <p:cNvPr id="278" name="Shape 27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Various elements of the analysis model (e.g., use-cases, analysis classes) are categorized in a manner that packages them as a grouping</a:t>
            </a:r>
          </a:p>
          <a:p>
            <a:pPr indent="-342900" lvl="0" marL="342900" marR="0" rtl="0" algn="l">
              <a:lnSpc>
                <a:spcPct val="9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The plus sign preceding the analysis class name in each package indicates that the classes have public visibility and are therefore accessible from other packages.</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000" u="none" cap="none" strike="noStrike">
                <a:solidFill>
                  <a:schemeClr val="dk1"/>
                </a:solidFill>
                <a:latin typeface="Helvetica Neue"/>
                <a:ea typeface="Helvetica Neue"/>
                <a:cs typeface="Helvetica Neue"/>
                <a:sym typeface="Helvetica Neue"/>
              </a:rPr>
              <a:t>Other symbols can precede an element within a package. A minus sign indicates that an element is hidden from all other packages and a # symbol indicates that an element is accessible only to packages contained within a given package.</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40" name="Shape 14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41" name="Shape 141"/>
          <p:cNvSpPr txBox="1"/>
          <p:nvPr>
            <p:ph type="title"/>
          </p:nvPr>
        </p:nvSpPr>
        <p:spPr>
          <a:xfrm>
            <a:off x="11430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200" u="none" cap="none" strike="noStrike">
                <a:solidFill>
                  <a:schemeClr val="dk2"/>
                </a:solidFill>
                <a:latin typeface="Helvetica Neue"/>
                <a:ea typeface="Helvetica Neue"/>
                <a:cs typeface="Helvetica Neue"/>
                <a:sym typeface="Helvetica Neue"/>
              </a:rPr>
              <a:t>Requirements Modeling Strategies</a:t>
            </a:r>
          </a:p>
        </p:txBody>
      </p:sp>
      <p:sp>
        <p:nvSpPr>
          <p:cNvPr id="142" name="Shape 14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One view of requirements modeling, called </a:t>
            </a:r>
            <a:r>
              <a:rPr b="0" baseline="0" i="1" lang="en-US" sz="2000" u="none" cap="none" strike="noStrike">
                <a:solidFill>
                  <a:schemeClr val="folHlink"/>
                </a:solidFill>
                <a:latin typeface="Quattrocento"/>
                <a:ea typeface="Quattrocento"/>
                <a:cs typeface="Quattrocento"/>
                <a:sym typeface="Quattrocento"/>
              </a:rPr>
              <a:t>structured analysis, </a:t>
            </a:r>
            <a:r>
              <a:rPr b="0" baseline="0" i="0" lang="en-US" sz="2000" u="none" cap="none" strike="noStrike">
                <a:solidFill>
                  <a:schemeClr val="dk1"/>
                </a:solidFill>
                <a:latin typeface="Quattrocento"/>
                <a:ea typeface="Quattrocento"/>
                <a:cs typeface="Quattrocento"/>
                <a:sym typeface="Quattrocento"/>
              </a:rPr>
              <a:t>considers data and the processes that transform the data as separate entities. </a:t>
            </a:r>
          </a:p>
          <a:p>
            <a:pPr indent="-285750" lvl="1" marL="742950" marR="0" rtl="0" algn="l">
              <a:lnSpc>
                <a:spcPct val="10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Data objects are modeled in a way that defines their attributes and relationships. </a:t>
            </a:r>
          </a:p>
          <a:p>
            <a:pPr indent="-285750" lvl="1" marL="742950" marR="0" rtl="0" algn="l">
              <a:lnSpc>
                <a:spcPct val="10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Processes that manipulate data objects are modeled in a manner that shows how they transform data as data objects flow through the system. </a:t>
            </a:r>
          </a:p>
          <a:p>
            <a:pPr indent="-342900" lvl="0" marL="342900" marR="0" rtl="0" algn="l">
              <a:lnSpc>
                <a:spcPct val="100000"/>
              </a:lnSpc>
              <a:spcBef>
                <a:spcPts val="400"/>
              </a:spcBef>
              <a:spcAft>
                <a:spcPts val="0"/>
              </a:spcAft>
              <a:buClr>
                <a:schemeClr val="folHlink"/>
              </a:buClr>
              <a:buSzPct val="75000"/>
              <a:buFont typeface="Noto Symbol"/>
              <a:buChar char="■"/>
            </a:pPr>
            <a:r>
              <a:rPr b="0" baseline="0" i="0" lang="en-US" sz="2000" u="none" cap="none" strike="noStrike">
                <a:solidFill>
                  <a:schemeClr val="dk1"/>
                </a:solidFill>
                <a:latin typeface="Quattrocento"/>
                <a:ea typeface="Quattrocento"/>
                <a:cs typeface="Quattrocento"/>
                <a:sym typeface="Quattrocento"/>
              </a:rPr>
              <a:t>A second approach to analysis modeled, called </a:t>
            </a:r>
            <a:r>
              <a:rPr b="0" baseline="0" i="1" lang="en-US" sz="2000" u="none" cap="none" strike="noStrike">
                <a:solidFill>
                  <a:schemeClr val="folHlink"/>
                </a:solidFill>
                <a:latin typeface="Quattrocento"/>
                <a:ea typeface="Quattrocento"/>
                <a:cs typeface="Quattrocento"/>
                <a:sym typeface="Quattrocento"/>
              </a:rPr>
              <a:t>object-oriented analysis,</a:t>
            </a:r>
            <a:r>
              <a:rPr b="0" baseline="0" i="1" lang="en-US" sz="2000" u="none" cap="none" strike="noStrike">
                <a:solidFill>
                  <a:schemeClr val="dk1"/>
                </a:solidFill>
                <a:latin typeface="Quattrocento"/>
                <a:ea typeface="Quattrocento"/>
                <a:cs typeface="Quattrocento"/>
                <a:sym typeface="Quattrocento"/>
              </a:rPr>
              <a:t> </a:t>
            </a:r>
            <a:r>
              <a:rPr b="0" baseline="0" i="0" lang="en-US" sz="2000" u="none" cap="none" strike="noStrike">
                <a:solidFill>
                  <a:schemeClr val="dk1"/>
                </a:solidFill>
                <a:latin typeface="Quattrocento"/>
                <a:ea typeface="Quattrocento"/>
                <a:cs typeface="Quattrocento"/>
                <a:sym typeface="Quattrocento"/>
              </a:rPr>
              <a:t>focuses on </a:t>
            </a:r>
          </a:p>
          <a:p>
            <a:pPr indent="-285750" lvl="1" marL="742950" marR="0" rtl="0" algn="l">
              <a:lnSpc>
                <a:spcPct val="10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the definition of classes and</a:t>
            </a:r>
          </a:p>
          <a:p>
            <a:pPr indent="-285750" lvl="1" marL="742950" marR="0" rtl="0" algn="l">
              <a:lnSpc>
                <a:spcPct val="100000"/>
              </a:lnSpc>
              <a:spcBef>
                <a:spcPts val="360"/>
              </a:spcBef>
              <a:spcAft>
                <a:spcPts val="0"/>
              </a:spcAft>
              <a:buClr>
                <a:schemeClr val="folHlink"/>
              </a:buClr>
              <a:buSzPct val="70000"/>
              <a:buFont typeface="Noto Symbol"/>
              <a:buChar char="■"/>
            </a:pPr>
            <a:r>
              <a:rPr b="0" baseline="0" i="0" lang="en-US" sz="1800" u="none" cap="none" strike="noStrike">
                <a:solidFill>
                  <a:schemeClr val="dk1"/>
                </a:solidFill>
                <a:latin typeface="Quattrocento"/>
                <a:ea typeface="Quattrocento"/>
                <a:cs typeface="Quattrocento"/>
                <a:sym typeface="Quattrocento"/>
              </a:rPr>
              <a:t>the manner in which they collaborate with one another to effect customer requirements.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2" name="Shape 282"/>
        <p:cNvGrpSpPr/>
        <p:nvPr/>
      </p:nvGrpSpPr>
      <p:grpSpPr>
        <a:xfrm>
          <a:off x="0" y="0"/>
          <a:ext cx="0" cy="0"/>
          <a:chOff x="0" y="0"/>
          <a:chExt cx="0" cy="0"/>
        </a:xfrm>
      </p:grpSpPr>
      <p:sp>
        <p:nvSpPr>
          <p:cNvPr id="283" name="Shape 28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4" name="Shape 28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285" name="Shape 285"/>
          <p:cNvSpPr txBox="1"/>
          <p:nvPr>
            <p:ph type="title"/>
          </p:nvPr>
        </p:nvSpPr>
        <p:spPr>
          <a:xfrm>
            <a:off x="1219200" y="990600"/>
            <a:ext cx="5603874"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Analysis Packages</a:t>
            </a:r>
          </a:p>
        </p:txBody>
      </p:sp>
      <p:pic>
        <p:nvPicPr>
          <p:cNvPr id="286" name="Shape 286"/>
          <p:cNvPicPr preferRelativeResize="0"/>
          <p:nvPr/>
        </p:nvPicPr>
        <p:blipFill rotWithShape="1">
          <a:blip r:embed="rId3">
            <a:alphaModFix/>
          </a:blip>
          <a:srcRect b="0" l="0" r="0" t="0"/>
          <a:stretch/>
        </p:blipFill>
        <p:spPr>
          <a:xfrm>
            <a:off x="3048000" y="1905000"/>
            <a:ext cx="4124325" cy="4800600"/>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x="0" y="0"/>
          <a:ext cx="0" cy="0"/>
          <a:chOff x="0" y="0"/>
          <a:chExt cx="0" cy="0"/>
        </a:xfrm>
      </p:grpSpPr>
      <p:sp>
        <p:nvSpPr>
          <p:cNvPr id="147" name="Shape 14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48" name="Shape 14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49" name="Shape 149"/>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Class-Based Modeling</a:t>
            </a:r>
          </a:p>
        </p:txBody>
      </p:sp>
      <p:sp>
        <p:nvSpPr>
          <p:cNvPr id="150" name="Shape 15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Class-based modeling represents: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folHlink"/>
                </a:solidFill>
                <a:latin typeface="Quattrocento"/>
                <a:ea typeface="Quattrocento"/>
                <a:cs typeface="Quattrocento"/>
                <a:sym typeface="Quattrocento"/>
              </a:rPr>
              <a:t>objects</a:t>
            </a:r>
            <a:r>
              <a:rPr b="0" baseline="0" i="0" lang="en-US" sz="2000" u="none" cap="none" strike="noStrike">
                <a:solidFill>
                  <a:schemeClr val="dk1"/>
                </a:solidFill>
                <a:latin typeface="Quattrocento"/>
                <a:ea typeface="Quattrocento"/>
                <a:cs typeface="Quattrocento"/>
                <a:sym typeface="Quattrocento"/>
              </a:rPr>
              <a:t> that the system will manipulate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folHlink"/>
                </a:solidFill>
                <a:latin typeface="Quattrocento"/>
                <a:ea typeface="Quattrocento"/>
                <a:cs typeface="Quattrocento"/>
                <a:sym typeface="Quattrocento"/>
              </a:rPr>
              <a:t>operations</a:t>
            </a:r>
            <a:r>
              <a:rPr b="0" baseline="0" i="0" lang="en-US" sz="2000" u="none" cap="none" strike="noStrike">
                <a:solidFill>
                  <a:schemeClr val="dk1"/>
                </a:solidFill>
                <a:latin typeface="Quattrocento"/>
                <a:ea typeface="Quattrocento"/>
                <a:cs typeface="Quattrocento"/>
                <a:sym typeface="Quattrocento"/>
              </a:rPr>
              <a:t> (also called methods or services) that will be applied to the objects to effect the manipulation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folHlink"/>
                </a:solidFill>
                <a:latin typeface="Quattrocento"/>
                <a:ea typeface="Quattrocento"/>
                <a:cs typeface="Quattrocento"/>
                <a:sym typeface="Quattrocento"/>
              </a:rPr>
              <a:t>relationships</a:t>
            </a:r>
            <a:r>
              <a:rPr b="0" baseline="0" i="0" lang="en-US" sz="2000" u="none" cap="none" strike="noStrike">
                <a:solidFill>
                  <a:schemeClr val="dk1"/>
                </a:solidFill>
                <a:latin typeface="Quattrocento"/>
                <a:ea typeface="Quattrocento"/>
                <a:cs typeface="Quattrocento"/>
                <a:sym typeface="Quattrocento"/>
              </a:rPr>
              <a:t> (some hierarchical) between the objects</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folHlink"/>
                </a:solidFill>
                <a:latin typeface="Quattrocento"/>
                <a:ea typeface="Quattrocento"/>
                <a:cs typeface="Quattrocento"/>
                <a:sym typeface="Quattrocento"/>
              </a:rPr>
              <a:t>collaborations</a:t>
            </a:r>
            <a:r>
              <a:rPr b="0" baseline="0" i="0" lang="en-US" sz="2000" u="none" cap="none" strike="noStrike">
                <a:solidFill>
                  <a:schemeClr val="dk1"/>
                </a:solidFill>
                <a:latin typeface="Quattrocento"/>
                <a:ea typeface="Quattrocento"/>
                <a:cs typeface="Quattrocento"/>
                <a:sym typeface="Quattrocento"/>
              </a:rPr>
              <a:t> that occur between the classes that are defined. </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The elements of a class-based model include classes and objects, attributes, operations, CRC models, collaboration diagrams and packages.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56" name="Shape 15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57" name="Shape 15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Identifying Analysis Classes</a:t>
            </a:r>
          </a:p>
        </p:txBody>
      </p:sp>
      <p:sp>
        <p:nvSpPr>
          <p:cNvPr id="158" name="Shape 15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Examining the usage scenarios developed as part of the requirements model and perform a "grammatical parse" [Abb83]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Classes are determined by underlining each noun or noun phrase and entering it into a simple table.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Synonyms should be noted. </a:t>
            </a:r>
          </a:p>
          <a:p>
            <a:pPr indent="-285750" lvl="1" marL="742950" marR="0" rtl="0" algn="l">
              <a:lnSpc>
                <a:spcPct val="9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If the class (noun) is required to implement a solution, then it is part of the solution space; otherwise, if a class is necessary only to describe a solution, it is part of the problem space. </a:t>
            </a:r>
          </a:p>
          <a:p>
            <a:pPr indent="-342900" lvl="0" marL="342900" marR="0" rtl="0" algn="l">
              <a:lnSpc>
                <a:spcPct val="90000"/>
              </a:lnSpc>
              <a:spcBef>
                <a:spcPts val="30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But what should we look for once all of the nouns have been isolated?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2" name="Shape 162"/>
        <p:cNvGrpSpPr/>
        <p:nvPr/>
      </p:nvGrpSpPr>
      <p:grpSpPr>
        <a:xfrm>
          <a:off x="0" y="0"/>
          <a:ext cx="0" cy="0"/>
          <a:chOff x="0" y="0"/>
          <a:chExt cx="0" cy="0"/>
        </a:xfrm>
      </p:grpSpPr>
      <p:sp>
        <p:nvSpPr>
          <p:cNvPr id="163" name="Shape 16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64" name="Shape 16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65" name="Shape 165"/>
          <p:cNvSpPr txBox="1"/>
          <p:nvPr>
            <p:ph type="title"/>
          </p:nvPr>
        </p:nvSpPr>
        <p:spPr>
          <a:xfrm>
            <a:off x="11430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200" u="none" cap="none" strike="noStrike">
                <a:solidFill>
                  <a:schemeClr val="dk2"/>
                </a:solidFill>
                <a:latin typeface="Helvetica Neue"/>
                <a:ea typeface="Helvetica Neue"/>
                <a:cs typeface="Helvetica Neue"/>
                <a:sym typeface="Helvetica Neue"/>
              </a:rPr>
              <a:t>Manifestations of Analysis Classes</a:t>
            </a:r>
          </a:p>
        </p:txBody>
      </p:sp>
      <p:sp>
        <p:nvSpPr>
          <p:cNvPr id="166" name="Shape 166"/>
          <p:cNvSpPr txBox="1"/>
          <p:nvPr>
            <p:ph idx="1" type="body"/>
          </p:nvPr>
        </p:nvSpPr>
        <p:spPr>
          <a:xfrm>
            <a:off x="1828800" y="18288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1" lang="en-US" sz="2000" u="none" cap="none" strike="noStrike">
                <a:solidFill>
                  <a:schemeClr val="dk1"/>
                </a:solidFill>
                <a:latin typeface="Quattrocento"/>
                <a:ea typeface="Quattrocento"/>
                <a:cs typeface="Quattrocento"/>
                <a:sym typeface="Quattrocento"/>
              </a:rPr>
              <a:t>Analysis classes</a:t>
            </a:r>
            <a:r>
              <a:rPr b="0" baseline="0" i="0" lang="en-US" sz="2000" u="none" cap="none" strike="noStrike">
                <a:solidFill>
                  <a:schemeClr val="dk1"/>
                </a:solidFill>
                <a:latin typeface="Quattrocento"/>
                <a:ea typeface="Quattrocento"/>
                <a:cs typeface="Quattrocento"/>
                <a:sym typeface="Quattrocento"/>
              </a:rPr>
              <a:t> manifest themselves in one of the following ways:</a:t>
            </a:r>
          </a:p>
          <a:p>
            <a:pPr indent="-228600" lvl="2" marL="1143000" marR="0" rtl="0" algn="l">
              <a:lnSpc>
                <a:spcPct val="90000"/>
              </a:lnSpc>
              <a:spcBef>
                <a:spcPts val="60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External entities</a:t>
            </a:r>
            <a:r>
              <a:rPr b="0" baseline="0" i="0" lang="en-US" sz="1600" u="none" cap="none" strike="noStrike">
                <a:solidFill>
                  <a:schemeClr val="dk1"/>
                </a:solidFill>
                <a:latin typeface="Quattrocento"/>
                <a:ea typeface="Quattrocento"/>
                <a:cs typeface="Quattrocento"/>
                <a:sym typeface="Quattrocento"/>
              </a:rPr>
              <a:t> (e.g., other systems, devices, people) that produce or consume information </a:t>
            </a:r>
          </a:p>
          <a:p>
            <a:pPr indent="-228600" lvl="2" marL="1143000" marR="0" rtl="0" algn="l">
              <a:lnSpc>
                <a:spcPct val="90000"/>
              </a:lnSpc>
              <a:spcBef>
                <a:spcPts val="60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Things</a:t>
            </a:r>
            <a:r>
              <a:rPr b="0" baseline="0" i="0" lang="en-US" sz="1600" u="none" cap="none" strike="noStrike">
                <a:solidFill>
                  <a:schemeClr val="dk1"/>
                </a:solidFill>
                <a:latin typeface="Quattrocento"/>
                <a:ea typeface="Quattrocento"/>
                <a:cs typeface="Quattrocento"/>
                <a:sym typeface="Quattrocento"/>
              </a:rPr>
              <a:t> (e.g, reports, displays, letters, signals) that are part of the information domain for the problem</a:t>
            </a:r>
          </a:p>
          <a:p>
            <a:pPr indent="-228600" lvl="2" marL="1143000" marR="0" rtl="0" algn="l">
              <a:lnSpc>
                <a:spcPct val="90000"/>
              </a:lnSpc>
              <a:spcBef>
                <a:spcPts val="32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Occurrences or events</a:t>
            </a:r>
            <a:r>
              <a:rPr b="0" baseline="0" i="0" lang="en-US" sz="1600" u="none" cap="none" strike="noStrike">
                <a:solidFill>
                  <a:schemeClr val="dk1"/>
                </a:solidFill>
                <a:latin typeface="Quattrocento"/>
                <a:ea typeface="Quattrocento"/>
                <a:cs typeface="Quattrocento"/>
                <a:sym typeface="Quattrocento"/>
              </a:rPr>
              <a:t> (e.g., a property transfer or the completion of a series of robot movements) that occur within the context of system operation</a:t>
            </a:r>
          </a:p>
          <a:p>
            <a:pPr indent="-228600" lvl="2" marL="1143000" marR="0" rtl="0" algn="l">
              <a:lnSpc>
                <a:spcPct val="90000"/>
              </a:lnSpc>
              <a:spcBef>
                <a:spcPts val="32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Roles</a:t>
            </a:r>
            <a:r>
              <a:rPr b="0" baseline="0" i="0" lang="en-US" sz="1600" u="none" cap="none" strike="noStrike">
                <a:solidFill>
                  <a:schemeClr val="dk1"/>
                </a:solidFill>
                <a:latin typeface="Quattrocento"/>
                <a:ea typeface="Quattrocento"/>
                <a:cs typeface="Quattrocento"/>
                <a:sym typeface="Quattrocento"/>
              </a:rPr>
              <a:t> (e.g., manager, engineer, salesperson) played by people who interact with the system</a:t>
            </a:r>
          </a:p>
          <a:p>
            <a:pPr indent="-228600" lvl="2" marL="1143000" marR="0" rtl="0" algn="l">
              <a:lnSpc>
                <a:spcPct val="90000"/>
              </a:lnSpc>
              <a:spcBef>
                <a:spcPts val="32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Organizational units</a:t>
            </a:r>
            <a:r>
              <a:rPr b="0" baseline="0" i="0" lang="en-US" sz="1600" u="none" cap="none" strike="noStrike">
                <a:solidFill>
                  <a:schemeClr val="dk1"/>
                </a:solidFill>
                <a:latin typeface="Quattrocento"/>
                <a:ea typeface="Quattrocento"/>
                <a:cs typeface="Quattrocento"/>
                <a:sym typeface="Quattrocento"/>
              </a:rPr>
              <a:t> (e.g., division, group, team) that are relevant to an application</a:t>
            </a:r>
          </a:p>
          <a:p>
            <a:pPr indent="-228600" lvl="2" marL="1143000" marR="0" rtl="0" algn="l">
              <a:lnSpc>
                <a:spcPct val="90000"/>
              </a:lnSpc>
              <a:spcBef>
                <a:spcPts val="32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Places </a:t>
            </a:r>
            <a:r>
              <a:rPr b="0" baseline="0" i="0" lang="en-US" sz="1600" u="none" cap="none" strike="noStrike">
                <a:solidFill>
                  <a:schemeClr val="dk1"/>
                </a:solidFill>
                <a:latin typeface="Quattrocento"/>
                <a:ea typeface="Quattrocento"/>
                <a:cs typeface="Quattrocento"/>
                <a:sym typeface="Quattrocento"/>
              </a:rPr>
              <a:t>(e.g., manufacturing floor or loading dock) that establish the context of the problem and the overall function</a:t>
            </a:r>
          </a:p>
          <a:p>
            <a:pPr indent="-228600" lvl="2" marL="1143000" marR="0" rtl="0" algn="l">
              <a:lnSpc>
                <a:spcPct val="90000"/>
              </a:lnSpc>
              <a:spcBef>
                <a:spcPts val="320"/>
              </a:spcBef>
              <a:spcAft>
                <a:spcPts val="0"/>
              </a:spcAft>
              <a:buClr>
                <a:schemeClr val="dk2"/>
              </a:buClr>
              <a:buSzPct val="100000"/>
              <a:buFont typeface="Quattrocento"/>
              <a:buChar char="•"/>
            </a:pPr>
            <a:r>
              <a:rPr b="0" baseline="0" i="1" lang="en-US" sz="1600" u="none" cap="none" strike="noStrike">
                <a:solidFill>
                  <a:schemeClr val="dk1"/>
                </a:solidFill>
                <a:latin typeface="Quattrocento"/>
                <a:ea typeface="Quattrocento"/>
                <a:cs typeface="Quattrocento"/>
                <a:sym typeface="Quattrocento"/>
              </a:rPr>
              <a:t>Structures</a:t>
            </a:r>
            <a:r>
              <a:rPr b="0" baseline="0" i="0" lang="en-US" sz="1600" u="none" cap="none" strike="noStrike">
                <a:solidFill>
                  <a:schemeClr val="dk1"/>
                </a:solidFill>
                <a:latin typeface="Quattrocento"/>
                <a:ea typeface="Quattrocento"/>
                <a:cs typeface="Quattrocento"/>
                <a:sym typeface="Quattrocento"/>
              </a:rPr>
              <a:t> (e.g., sensors, four-wheeled vehicles, or computers) that define a class of objects or related classes of objects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72" name="Shape 17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73" name="Shape 17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Potential Classes</a:t>
            </a:r>
          </a:p>
        </p:txBody>
      </p:sp>
      <p:sp>
        <p:nvSpPr>
          <p:cNvPr id="174" name="Shape 17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baseline="0" i="1" lang="en-US" sz="1600" u="none" cap="none" strike="noStrike">
                <a:solidFill>
                  <a:schemeClr val="folHlink"/>
                </a:solidFill>
                <a:latin typeface="Quattrocento"/>
                <a:ea typeface="Quattrocento"/>
                <a:cs typeface="Quattrocento"/>
                <a:sym typeface="Quattrocento"/>
              </a:rPr>
              <a:t>Retained information.</a:t>
            </a:r>
            <a:r>
              <a:rPr b="0" baseline="0" i="0" lang="en-US" sz="1600" u="none" cap="none" strike="noStrike">
                <a:solidFill>
                  <a:schemeClr val="dk1"/>
                </a:solidFill>
                <a:latin typeface="Quattrocento"/>
                <a:ea typeface="Quattrocento"/>
                <a:cs typeface="Quattrocento"/>
                <a:sym typeface="Quattrocento"/>
              </a:rPr>
              <a:t> The potential class will be useful during analysis only if information about it must be remembered so that the system can function.</a:t>
            </a:r>
          </a:p>
          <a:p>
            <a:pPr indent="-342900" lvl="0" marL="342900" marR="0" rtl="0" algn="l">
              <a:lnSpc>
                <a:spcPct val="90000"/>
              </a:lnSpc>
              <a:spcBef>
                <a:spcPts val="320"/>
              </a:spcBef>
              <a:spcAft>
                <a:spcPts val="0"/>
              </a:spcAft>
              <a:buClr>
                <a:schemeClr val="folHlink"/>
              </a:buClr>
              <a:buSzPct val="75000"/>
              <a:buFont typeface="Noto Symbol"/>
              <a:buChar char="■"/>
            </a:pPr>
            <a:r>
              <a:rPr b="0" baseline="0" i="1" lang="en-US" sz="1600" u="none" cap="none" strike="noStrike">
                <a:solidFill>
                  <a:schemeClr val="folHlink"/>
                </a:solidFill>
                <a:latin typeface="Quattrocento"/>
                <a:ea typeface="Quattrocento"/>
                <a:cs typeface="Quattrocento"/>
                <a:sym typeface="Quattrocento"/>
              </a:rPr>
              <a:t>Needed services.</a:t>
            </a:r>
            <a:r>
              <a:rPr b="0" baseline="0" i="0" lang="en-US" sz="1600" u="none" cap="none" strike="noStrike">
                <a:solidFill>
                  <a:schemeClr val="dk1"/>
                </a:solidFill>
                <a:latin typeface="Quattrocento"/>
                <a:ea typeface="Quattrocento"/>
                <a:cs typeface="Quattrocento"/>
                <a:sym typeface="Quattrocento"/>
              </a:rPr>
              <a:t> The potential class must have a set of identifiable operations that can change the value of its attributes in some way.</a:t>
            </a:r>
          </a:p>
          <a:p>
            <a:pPr indent="-342900" lvl="0" marL="342900" marR="0" rtl="0" algn="l">
              <a:lnSpc>
                <a:spcPct val="90000"/>
              </a:lnSpc>
              <a:spcBef>
                <a:spcPts val="320"/>
              </a:spcBef>
              <a:spcAft>
                <a:spcPts val="0"/>
              </a:spcAft>
              <a:buClr>
                <a:schemeClr val="folHlink"/>
              </a:buClr>
              <a:buSzPct val="75000"/>
              <a:buFont typeface="Noto Symbol"/>
              <a:buChar char="■"/>
            </a:pPr>
            <a:r>
              <a:rPr b="0" baseline="0" i="1" lang="en-US" sz="1600" u="none" cap="none" strike="noStrike">
                <a:solidFill>
                  <a:schemeClr val="folHlink"/>
                </a:solidFill>
                <a:latin typeface="Quattrocento"/>
                <a:ea typeface="Quattrocento"/>
                <a:cs typeface="Quattrocento"/>
                <a:sym typeface="Quattrocento"/>
              </a:rPr>
              <a:t>Multiple attributes.</a:t>
            </a:r>
            <a:r>
              <a:rPr b="0" baseline="0" i="0" lang="en-US" sz="1600" u="none" cap="none" strike="noStrike">
                <a:solidFill>
                  <a:schemeClr val="dk1"/>
                </a:solidFill>
                <a:latin typeface="Quattrocento"/>
                <a:ea typeface="Quattrocento"/>
                <a:cs typeface="Quattrocento"/>
                <a:sym typeface="Quattrocento"/>
              </a:rPr>
              <a:t> During requirement analysis, the focus should be on "major" information; a class with a single attribute may, in fact, be useful during design, but is probably better represented as an attribute of another class during the analysis activity.</a:t>
            </a:r>
          </a:p>
          <a:p>
            <a:pPr indent="-342900" lvl="0" marL="342900" marR="0" rtl="0" algn="l">
              <a:lnSpc>
                <a:spcPct val="90000"/>
              </a:lnSpc>
              <a:spcBef>
                <a:spcPts val="320"/>
              </a:spcBef>
              <a:spcAft>
                <a:spcPts val="0"/>
              </a:spcAft>
              <a:buClr>
                <a:schemeClr val="folHlink"/>
              </a:buClr>
              <a:buSzPct val="75000"/>
              <a:buFont typeface="Noto Symbol"/>
              <a:buChar char="■"/>
            </a:pPr>
            <a:r>
              <a:rPr b="0" baseline="0" i="1" lang="en-US" sz="1600" u="none" cap="none" strike="noStrike">
                <a:solidFill>
                  <a:schemeClr val="folHlink"/>
                </a:solidFill>
                <a:latin typeface="Quattrocento"/>
                <a:ea typeface="Quattrocento"/>
                <a:cs typeface="Quattrocento"/>
                <a:sym typeface="Quattrocento"/>
              </a:rPr>
              <a:t>Common attributes.</a:t>
            </a:r>
            <a:r>
              <a:rPr b="0" baseline="0" i="0" lang="en-US" sz="1600" u="none" cap="none" strike="noStrike">
                <a:solidFill>
                  <a:schemeClr val="dk1"/>
                </a:solidFill>
                <a:latin typeface="Quattrocento"/>
                <a:ea typeface="Quattrocento"/>
                <a:cs typeface="Quattrocento"/>
                <a:sym typeface="Quattrocento"/>
              </a:rPr>
              <a:t> A set of attributes can be defined for the potential class and these attributes apply to all instances of the class.</a:t>
            </a:r>
          </a:p>
          <a:p>
            <a:pPr indent="-342900" lvl="0" marL="342900" marR="0" rtl="0" algn="l">
              <a:lnSpc>
                <a:spcPct val="90000"/>
              </a:lnSpc>
              <a:spcBef>
                <a:spcPts val="320"/>
              </a:spcBef>
              <a:spcAft>
                <a:spcPts val="0"/>
              </a:spcAft>
              <a:buClr>
                <a:schemeClr val="folHlink"/>
              </a:buClr>
              <a:buSzPct val="75000"/>
              <a:buFont typeface="Noto Symbol"/>
              <a:buChar char="■"/>
            </a:pPr>
            <a:r>
              <a:rPr b="0" baseline="0" i="1" lang="en-US" sz="1600" u="none" cap="none" strike="noStrike">
                <a:solidFill>
                  <a:schemeClr val="folHlink"/>
                </a:solidFill>
                <a:latin typeface="Quattrocento"/>
                <a:ea typeface="Quattrocento"/>
                <a:cs typeface="Quattrocento"/>
                <a:sym typeface="Quattrocento"/>
              </a:rPr>
              <a:t>Common operations.</a:t>
            </a:r>
            <a:r>
              <a:rPr b="0" baseline="0" i="0" lang="en-US" sz="1600" u="none" cap="none" strike="noStrike">
                <a:solidFill>
                  <a:schemeClr val="dk1"/>
                </a:solidFill>
                <a:latin typeface="Quattrocento"/>
                <a:ea typeface="Quattrocento"/>
                <a:cs typeface="Quattrocento"/>
                <a:sym typeface="Quattrocento"/>
              </a:rPr>
              <a:t> A set of operations can be defined for the potential class and these operations apply to all instances of the class.</a:t>
            </a:r>
          </a:p>
          <a:p>
            <a:pPr indent="-342900" lvl="0" marL="342900" marR="0" rtl="0" algn="l">
              <a:lnSpc>
                <a:spcPct val="90000"/>
              </a:lnSpc>
              <a:spcBef>
                <a:spcPts val="320"/>
              </a:spcBef>
              <a:spcAft>
                <a:spcPts val="0"/>
              </a:spcAft>
              <a:buClr>
                <a:schemeClr val="folHlink"/>
              </a:buClr>
              <a:buSzPct val="75000"/>
              <a:buFont typeface="Noto Symbol"/>
              <a:buChar char="■"/>
            </a:pPr>
            <a:r>
              <a:rPr b="0" baseline="0" i="1" lang="en-US" sz="1600" u="none" cap="none" strike="noStrike">
                <a:solidFill>
                  <a:schemeClr val="folHlink"/>
                </a:solidFill>
                <a:latin typeface="Quattrocento"/>
                <a:ea typeface="Quattrocento"/>
                <a:cs typeface="Quattrocento"/>
                <a:sym typeface="Quattrocento"/>
              </a:rPr>
              <a:t>Essential requirements.</a:t>
            </a:r>
            <a:r>
              <a:rPr b="0" baseline="0" i="0" lang="en-US" sz="1600" u="none" cap="none" strike="noStrike">
                <a:solidFill>
                  <a:schemeClr val="dk1"/>
                </a:solidFill>
                <a:latin typeface="Quattrocento"/>
                <a:ea typeface="Quattrocento"/>
                <a:cs typeface="Quattrocento"/>
                <a:sym typeface="Quattrocento"/>
              </a:rPr>
              <a:t> External entities that appear in the problem space and produce or consume information essential to the operation of any solution for the system will almost always be defined as classes in the requirements model.</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x="0" y="0"/>
          <a:ext cx="0" cy="0"/>
          <a:chOff x="0" y="0"/>
          <a:chExt cx="0" cy="0"/>
        </a:xfrm>
      </p:grpSpPr>
      <p:sp>
        <p:nvSpPr>
          <p:cNvPr id="179" name="Shape 17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80" name="Shape 18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81" name="Shape 181"/>
          <p:cNvSpPr txBox="1"/>
          <p:nvPr>
            <p:ph type="title"/>
          </p:nvPr>
        </p:nvSpPr>
        <p:spPr>
          <a:xfrm>
            <a:off x="1219200" y="990600"/>
            <a:ext cx="74676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3600" u="none" cap="none" strike="noStrike">
                <a:solidFill>
                  <a:schemeClr val="dk2"/>
                </a:solidFill>
                <a:latin typeface="Helvetica Neue"/>
                <a:ea typeface="Helvetica Neue"/>
                <a:cs typeface="Helvetica Neue"/>
                <a:sym typeface="Helvetica Neue"/>
              </a:rPr>
              <a:t>Defining Attributes</a:t>
            </a:r>
          </a:p>
        </p:txBody>
      </p:sp>
      <p:sp>
        <p:nvSpPr>
          <p:cNvPr id="182" name="Shape 18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1" lang="en-US" sz="2400" u="none" cap="none" strike="noStrike">
                <a:solidFill>
                  <a:schemeClr val="dk1"/>
                </a:solidFill>
                <a:latin typeface="Quattrocento"/>
                <a:ea typeface="Quattrocento"/>
                <a:cs typeface="Quattrocento"/>
                <a:sym typeface="Quattrocento"/>
              </a:rPr>
              <a:t>Attributes</a:t>
            </a:r>
            <a:r>
              <a:rPr b="0" baseline="0" i="0" lang="en-US" sz="2400" u="none" cap="none" strike="noStrike">
                <a:solidFill>
                  <a:schemeClr val="dk1"/>
                </a:solidFill>
                <a:latin typeface="Quattrocento"/>
                <a:ea typeface="Quattrocento"/>
                <a:cs typeface="Quattrocento"/>
                <a:sym typeface="Quattrocento"/>
              </a:rPr>
              <a:t> describe a class that has been selected for inclusion in the analysis model.</a:t>
            </a:r>
          </a:p>
          <a:p>
            <a:pPr indent="-285750" lvl="1" marL="742950" marR="0" rtl="0" algn="l">
              <a:lnSpc>
                <a:spcPct val="100000"/>
              </a:lnSpc>
              <a:spcBef>
                <a:spcPts val="3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build two different classes for professional baseball players</a:t>
            </a:r>
          </a:p>
          <a:p>
            <a:pPr indent="-228600" lvl="2" marL="1143000" marR="0" rtl="0" algn="l">
              <a:lnSpc>
                <a:spcPct val="100000"/>
              </a:lnSpc>
              <a:spcBef>
                <a:spcPts val="300"/>
              </a:spcBef>
              <a:spcAft>
                <a:spcPts val="0"/>
              </a:spcAft>
              <a:buClr>
                <a:schemeClr val="dk2"/>
              </a:buClr>
              <a:buSzPct val="100000"/>
              <a:buFont typeface="Quattrocento"/>
              <a:buChar char="•"/>
            </a:pPr>
            <a:r>
              <a:rPr b="1" baseline="0" i="0" lang="en-US" sz="1800" u="none" cap="none" strike="noStrike">
                <a:solidFill>
                  <a:schemeClr val="folHlink"/>
                </a:solidFill>
                <a:latin typeface="Quattrocento"/>
                <a:ea typeface="Quattrocento"/>
                <a:cs typeface="Quattrocento"/>
                <a:sym typeface="Quattrocento"/>
              </a:rPr>
              <a:t>For Playing Statistics software:</a:t>
            </a:r>
            <a:r>
              <a:rPr b="0" baseline="0" i="0" lang="en-US" sz="1800" u="none" cap="none" strike="noStrike">
                <a:solidFill>
                  <a:schemeClr val="dk1"/>
                </a:solidFill>
                <a:latin typeface="Quattrocento"/>
                <a:ea typeface="Quattrocento"/>
                <a:cs typeface="Quattrocento"/>
                <a:sym typeface="Quattrocento"/>
              </a:rPr>
              <a:t> </a:t>
            </a:r>
            <a:r>
              <a:rPr b="0" baseline="0" i="0" lang="en-US" sz="1800" u="none" cap="none" strike="noStrike">
                <a:solidFill>
                  <a:schemeClr val="dk1"/>
                </a:solidFill>
                <a:latin typeface="Arial"/>
                <a:ea typeface="Arial"/>
                <a:cs typeface="Arial"/>
                <a:sym typeface="Arial"/>
              </a:rPr>
              <a:t>name, position, batting average, fielding percentage, years played, </a:t>
            </a:r>
            <a:r>
              <a:rPr b="0" baseline="0" i="0" lang="en-US" sz="1800" u="none" cap="none" strike="noStrike">
                <a:solidFill>
                  <a:schemeClr val="dk1"/>
                </a:solidFill>
                <a:latin typeface="Quattrocento"/>
                <a:ea typeface="Quattrocento"/>
                <a:cs typeface="Quattrocento"/>
                <a:sym typeface="Quattrocento"/>
              </a:rPr>
              <a:t>and</a:t>
            </a:r>
            <a:r>
              <a:rPr b="0" baseline="0" i="0" lang="en-US" sz="1800" u="none" cap="none" strike="noStrike">
                <a:solidFill>
                  <a:schemeClr val="dk1"/>
                </a:solidFill>
                <a:latin typeface="Arial"/>
                <a:ea typeface="Arial"/>
                <a:cs typeface="Arial"/>
                <a:sym typeface="Arial"/>
              </a:rPr>
              <a:t> games played</a:t>
            </a:r>
            <a:r>
              <a:rPr b="0" baseline="0" i="0" lang="en-US" sz="1800" u="none" cap="none" strike="noStrike">
                <a:solidFill>
                  <a:schemeClr val="dk1"/>
                </a:solidFill>
                <a:latin typeface="Quattrocento"/>
                <a:ea typeface="Quattrocento"/>
                <a:cs typeface="Quattrocento"/>
                <a:sym typeface="Quattrocento"/>
              </a:rPr>
              <a:t> might be relevant</a:t>
            </a:r>
          </a:p>
          <a:p>
            <a:pPr indent="-228600" lvl="2" marL="1143000" marR="0" rtl="0" algn="l">
              <a:lnSpc>
                <a:spcPct val="100000"/>
              </a:lnSpc>
              <a:spcBef>
                <a:spcPts val="300"/>
              </a:spcBef>
              <a:spcAft>
                <a:spcPts val="0"/>
              </a:spcAft>
              <a:buClr>
                <a:schemeClr val="dk2"/>
              </a:buClr>
              <a:buSzPct val="100000"/>
              <a:buFont typeface="Quattrocento"/>
              <a:buChar char="•"/>
            </a:pPr>
            <a:r>
              <a:rPr b="1" baseline="0" i="0" lang="en-US" sz="1800" u="none" cap="none" strike="noStrike">
                <a:solidFill>
                  <a:schemeClr val="folHlink"/>
                </a:solidFill>
                <a:latin typeface="Quattrocento"/>
                <a:ea typeface="Quattrocento"/>
                <a:cs typeface="Quattrocento"/>
                <a:sym typeface="Quattrocento"/>
              </a:rPr>
              <a:t>For Pension Fund software: </a:t>
            </a:r>
            <a:r>
              <a:rPr b="0" baseline="0" i="0" lang="en-US" sz="1800" u="none" cap="none" strike="noStrike">
                <a:solidFill>
                  <a:schemeClr val="dk1"/>
                </a:solidFill>
                <a:latin typeface="Arial"/>
                <a:ea typeface="Arial"/>
                <a:cs typeface="Arial"/>
                <a:sym typeface="Arial"/>
              </a:rPr>
              <a:t>average salary, credit toward full vesting, pension plan options chosen, mailing address,</a:t>
            </a:r>
            <a:r>
              <a:rPr b="0" baseline="0" i="0" lang="en-US" sz="1800" u="none" cap="none" strike="noStrike">
                <a:solidFill>
                  <a:schemeClr val="dk1"/>
                </a:solidFill>
                <a:latin typeface="Quattrocento"/>
                <a:ea typeface="Quattrocento"/>
                <a:cs typeface="Quattrocento"/>
                <a:sym typeface="Quattrocento"/>
              </a:rPr>
              <a:t> and the like.</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x="0" y="0"/>
          <a:ext cx="0" cy="0"/>
          <a:chOff x="0" y="0"/>
          <a:chExt cx="0" cy="0"/>
        </a:xfrm>
      </p:grpSpPr>
      <p:sp>
        <p:nvSpPr>
          <p:cNvPr id="187" name="Shape 18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88" name="Shape 18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89" name="Shape 18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Defining Operations</a:t>
            </a:r>
          </a:p>
        </p:txBody>
      </p:sp>
      <p:sp>
        <p:nvSpPr>
          <p:cNvPr id="190" name="Shape 19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Do a grammatical parse of a processing narrative and look at the verbs</a:t>
            </a:r>
          </a:p>
          <a:p>
            <a:pPr indent="-342900" lvl="0" marL="342900" marR="0" rtl="0" algn="l">
              <a:lnSpc>
                <a:spcPct val="100000"/>
              </a:lnSpc>
              <a:spcBef>
                <a:spcPts val="480"/>
              </a:spcBef>
              <a:spcAft>
                <a:spcPts val="0"/>
              </a:spcAft>
              <a:buClr>
                <a:schemeClr val="folHlink"/>
              </a:buClr>
              <a:buSzPct val="75000"/>
              <a:buFont typeface="Noto Symbol"/>
              <a:buChar char="■"/>
            </a:pPr>
            <a:r>
              <a:rPr b="0" baseline="0" i="0" lang="en-US" sz="2400" u="none" cap="none" strike="noStrike">
                <a:solidFill>
                  <a:schemeClr val="dk1"/>
                </a:solidFill>
                <a:latin typeface="Quattrocento"/>
                <a:ea typeface="Quattrocento"/>
                <a:cs typeface="Quattrocento"/>
                <a:sym typeface="Quattrocento"/>
              </a:rPr>
              <a:t>Operations can be divided into four broad categories: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(1) operations that manipulate data in some way (e.g., adding, deleting, reformatting, selecting)</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(2) operations that perform a computation</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(3) operations that inquire about the state of an object, and </a:t>
            </a:r>
          </a:p>
          <a:p>
            <a:pPr indent="-285750" lvl="1" marL="742950" marR="0" rtl="0" algn="l">
              <a:lnSpc>
                <a:spcPct val="100000"/>
              </a:lnSpc>
              <a:spcBef>
                <a:spcPts val="4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(4) operations that monitor an object for the occurrence of a controlling event.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baseline="0" i="0" lang="en-US" sz="1000" u="none" cap="none" strike="noStrike">
                <a:solidFill>
                  <a:schemeClr val="dk1"/>
                </a:solidFill>
                <a:latin typeface="Helvetica Neue"/>
                <a:ea typeface="Helvetica Neue"/>
                <a:cs typeface="Helvetica Neue"/>
                <a:sym typeface="Helvetica Neue"/>
              </a:rPr>
              <a:t>These slides are designed to accompany </a:t>
            </a:r>
            <a:r>
              <a:rPr b="0" baseline="0" i="1" lang="en-US" sz="1000" u="none" cap="none" strike="noStrike">
                <a:solidFill>
                  <a:schemeClr val="dk1"/>
                </a:solidFill>
                <a:latin typeface="Helvetica Neue"/>
                <a:ea typeface="Helvetica Neue"/>
                <a:cs typeface="Helvetica Neue"/>
                <a:sym typeface="Helvetica Neue"/>
              </a:rPr>
              <a:t>Software Engineering: A Practitioner’s Approach, 8/e </a:t>
            </a:r>
            <a:r>
              <a:rPr b="0" baseline="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196" name="Shape 19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baseline="0" i="0" lang="en-US" sz="1000" u="none" cap="none" strike="noStrike">
                <a:solidFill>
                  <a:schemeClr val="dk1"/>
                </a:solidFill>
                <a:latin typeface="Helvetica Neue"/>
                <a:ea typeface="Helvetica Neue"/>
                <a:cs typeface="Helvetica Neue"/>
                <a:sym typeface="Helvetica Neue"/>
              </a:rPr>
              <a:t>‹#›</a:t>
            </a:fld>
          </a:p>
        </p:txBody>
      </p:sp>
      <p:sp>
        <p:nvSpPr>
          <p:cNvPr id="197" name="Shape 19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baseline="0" i="0" lang="en-US" sz="4000" u="none" cap="none" strike="noStrike">
                <a:solidFill>
                  <a:schemeClr val="dk2"/>
                </a:solidFill>
                <a:latin typeface="Helvetica Neue"/>
                <a:ea typeface="Helvetica Neue"/>
                <a:cs typeface="Helvetica Neue"/>
                <a:sym typeface="Helvetica Neue"/>
              </a:rPr>
              <a:t>CRC Models</a:t>
            </a:r>
          </a:p>
        </p:txBody>
      </p:sp>
      <p:sp>
        <p:nvSpPr>
          <p:cNvPr id="198" name="Shape 19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baseline="0" i="1" lang="en-US" sz="2400" u="none" cap="none" strike="noStrike">
                <a:solidFill>
                  <a:schemeClr val="folHlink"/>
                </a:solidFill>
                <a:latin typeface="Quattrocento"/>
                <a:ea typeface="Quattrocento"/>
                <a:cs typeface="Quattrocento"/>
                <a:sym typeface="Quattrocento"/>
              </a:rPr>
              <a:t>Class-responsibility-collaborator (CRC)</a:t>
            </a:r>
            <a:r>
              <a:rPr b="0" baseline="0" i="1" lang="en-US" sz="2400" u="none" cap="none" strike="noStrike">
                <a:solidFill>
                  <a:schemeClr val="dk1"/>
                </a:solidFill>
                <a:latin typeface="Quattrocento"/>
                <a:ea typeface="Quattrocento"/>
                <a:cs typeface="Quattrocento"/>
                <a:sym typeface="Quattrocento"/>
              </a:rPr>
              <a:t> modeling</a:t>
            </a:r>
            <a:r>
              <a:rPr b="0" baseline="0" i="0" lang="en-US" sz="2400" u="none" cap="none" strike="noStrike">
                <a:solidFill>
                  <a:schemeClr val="dk1"/>
                </a:solidFill>
                <a:latin typeface="Quattrocento"/>
                <a:ea typeface="Quattrocento"/>
                <a:cs typeface="Quattrocento"/>
                <a:sym typeface="Quattrocento"/>
              </a:rPr>
              <a:t> [Wir90] provides a simple means for identifying and organizing the classes that are relevant to system or product requirements. Ambler [Amb95] describes CRC modeling in the following way:</a:t>
            </a:r>
          </a:p>
          <a:p>
            <a:pPr indent="-285750" lvl="1" marL="742950" marR="0" rtl="0" algn="l">
              <a:lnSpc>
                <a:spcPct val="100000"/>
              </a:lnSpc>
              <a:spcBef>
                <a:spcPts val="600"/>
              </a:spcBef>
              <a:spcAft>
                <a:spcPts val="0"/>
              </a:spcAft>
              <a:buClr>
                <a:schemeClr val="folHlink"/>
              </a:buClr>
              <a:buSzPct val="70000"/>
              <a:buFont typeface="Noto Symbol"/>
              <a:buChar char="■"/>
            </a:pPr>
            <a:r>
              <a:rPr b="0" baseline="0" i="0" lang="en-US" sz="2000" u="none" cap="none" strike="noStrike">
                <a:solidFill>
                  <a:schemeClr val="dk1"/>
                </a:solidFill>
                <a:latin typeface="Quattrocento"/>
                <a:ea typeface="Quattrocento"/>
                <a:cs typeface="Quattrocento"/>
                <a:sym typeface="Quattrocento"/>
              </a:rPr>
              <a:t>A CRC model is really a collection of standard index cards that represent classes. The cards are divided into three sections. Along the top of the card you write the name of the class. In the body of the card you list the class responsibilities on the left and the collaborators on the right.</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