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54.xml"/>
  <Override ContentType="application/vnd.openxmlformats-officedocument.presentationml.notesSlide+xml" PartName="/ppt/notesSlides/notesSlide43.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53.xml"/>
  <Override ContentType="application/vnd.openxmlformats-officedocument.presentationml.notesSlide+xml" PartName="/ppt/notesSlides/notesSlide49.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26.xml"/>
  <Override ContentType="application/vnd.openxmlformats-officedocument.presentationml.notesSlide+xml" PartName="/ppt/notesSlides/notesSlide40.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6.xml"/>
  <Override ContentType="application/vnd.openxmlformats-officedocument.presentationml.notesSlide+xml" PartName="/ppt/notesSlides/notesSlide56.xml"/>
  <Override ContentType="application/vnd.openxmlformats-officedocument.presentationml.notesSlide+xml" PartName="/ppt/notesSlides/notesSlide18.xml"/>
  <Override ContentType="application/vnd.openxmlformats-officedocument.presentationml.notesSlide+xml" PartName="/ppt/notesSlides/notesSlide39.xml"/>
  <Override ContentType="application/vnd.openxmlformats-officedocument.presentationml.notesSlide+xml" PartName="/ppt/notesSlides/notesSlide20.xml"/>
  <Override ContentType="application/vnd.openxmlformats-officedocument.presentationml.notesSlide+xml" PartName="/ppt/notesSlides/notesSlide62.xml"/>
  <Override ContentType="application/vnd.openxmlformats-officedocument.presentationml.notesSlide+xml" PartName="/ppt/notesSlides/notesSlide24.xml"/>
  <Override ContentType="application/vnd.openxmlformats-officedocument.presentationml.notesSlide+xml" PartName="/ppt/notesSlides/notesSlide48.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4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31.xml"/>
  <Override ContentType="application/vnd.openxmlformats-officedocument.presentationml.notesSlide+xml" PartName="/ppt/notesSlides/notesSlide58.xml"/>
  <Override ContentType="application/vnd.openxmlformats-officedocument.presentationml.notesSlide+xml" PartName="/ppt/notesSlides/notesSlide63.xml"/>
  <Override ContentType="application/vnd.openxmlformats-officedocument.presentationml.notesSlide+xml" PartName="/ppt/notesSlides/notesSlide52.xml"/>
  <Override ContentType="application/vnd.openxmlformats-officedocument.presentationml.notesSlide+xml" PartName="/ppt/notesSlides/notesSlide61.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38.xml"/>
  <Override ContentType="application/vnd.openxmlformats-officedocument.presentationml.notesSlide+xml" PartName="/ppt/notesSlides/notesSlide8.xml"/>
  <Override ContentType="application/vnd.openxmlformats-officedocument.presentationml.notesSlide+xml" PartName="/ppt/notesSlides/notesSlide45.xml"/>
  <Override ContentType="application/vnd.openxmlformats-officedocument.presentationml.notesSlide+xml" PartName="/ppt/notesSlides/notesSlide55.xml"/>
  <Override ContentType="application/vnd.openxmlformats-officedocument.presentationml.notesSlide+xml" PartName="/ppt/notesSlides/notesSlide44.xml"/>
  <Override ContentType="application/vnd.openxmlformats-officedocument.presentationml.notesSlide+xml" PartName="/ppt/notesSlides/notesSlide57.xml"/>
  <Override ContentType="application/vnd.openxmlformats-officedocument.presentationml.notesSlide+xml" PartName="/ppt/notesSlides/notesSlide60.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45.xml"/>
  <Override ContentType="application/vnd.openxmlformats-officedocument.presentationml.slide+xml" PartName="/ppt/slides/slide6.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56.xml"/>
  <Override ContentType="application/vnd.openxmlformats-officedocument.presentationml.slide+xml" PartName="/ppt/slides/slide24.xml"/>
  <Override ContentType="application/vnd.openxmlformats-officedocument.presentationml.slide+xml" PartName="/ppt/slides/slide61.xml"/>
  <Override ContentType="application/vnd.openxmlformats-officedocument.presentationml.slide+xml" PartName="/ppt/slides/slide5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46.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58.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4.xml"/>
  <Override ContentType="application/vnd.openxmlformats-officedocument.presentationml.slide+xml" PartName="/ppt/slides/slide28.xml"/>
  <Override ContentType="application/vnd.openxmlformats-officedocument.presentationml.slide+xml" PartName="/ppt/slides/slide14.xml"/>
  <Override ContentType="application/vnd.openxmlformats-officedocument.presentationml.slide+xml" PartName="/ppt/slides/slide52.xml"/>
  <Override ContentType="application/vnd.openxmlformats-officedocument.presentationml.slide+xml" PartName="/ppt/slides/slide22.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62.xml"/>
  <Override ContentType="application/vnd.openxmlformats-officedocument.presentationml.slide+xml" PartName="/ppt/slides/slide48.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54.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34.xml"/>
  <Override ContentType="application/vnd.openxmlformats-officedocument.presentationml.slide+xml" PartName="/ppt/slides/slide60.xml"/>
  <Override ContentType="application/vnd.openxmlformats-officedocument.presentationml.slide+xml" PartName="/ppt/slides/slide10.xml"/>
  <Override ContentType="application/vnd.openxmlformats-officedocument.presentationml.slide+xml" PartName="/ppt/slides/slide51.xml"/>
  <Override ContentType="application/vnd.openxmlformats-officedocument.presentationml.slide+xml" PartName="/ppt/slides/slide57.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3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59.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1.xml"/>
  <Override ContentType="application/vnd.openxmlformats-officedocument.presentationml.slide+xml" PartName="/ppt/slides/slide55.xml"/>
  <Override ContentType="application/vnd.openxmlformats-officedocument.presentationml.slide+xml" PartName="/ppt/slides/slide5.xml"/>
  <Override ContentType="application/vnd.openxmlformats-officedocument.presentationml.slide+xml" PartName="/ppt/slides/slide6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6858000" cx="9144000"/>
  <p:notesSz cx="6997700" cy="92837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0" Type="http://schemas.openxmlformats.org/officeDocument/2006/relationships/slide" Target="slides/slide24.xml"/><Relationship Id="rId31" Type="http://schemas.openxmlformats.org/officeDocument/2006/relationships/slide" Target="slides/slide25.xml"/><Relationship Id="rId34" Type="http://schemas.openxmlformats.org/officeDocument/2006/relationships/slide" Target="slides/slide28.xml"/><Relationship Id="rId35" Type="http://schemas.openxmlformats.org/officeDocument/2006/relationships/slide" Target="slides/slide29.xml"/><Relationship Id="rId32" Type="http://schemas.openxmlformats.org/officeDocument/2006/relationships/slide" Target="slides/slide26.xml"/><Relationship Id="rId33" Type="http://schemas.openxmlformats.org/officeDocument/2006/relationships/slide" Target="slides/slide27.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2" Type="http://schemas.openxmlformats.org/officeDocument/2006/relationships/presProps" Target="presProps.xml"/><Relationship Id="rId1" Type="http://schemas.openxmlformats.org/officeDocument/2006/relationships/theme" Target="theme/theme1.xml"/><Relationship Id="rId40" Type="http://schemas.openxmlformats.org/officeDocument/2006/relationships/slide" Target="slides/slide34.xml"/><Relationship Id="rId4" Type="http://schemas.openxmlformats.org/officeDocument/2006/relationships/slideMaster" Target="slideMasters/slideMaster1.xml"/><Relationship Id="rId41" Type="http://schemas.openxmlformats.org/officeDocument/2006/relationships/slide" Target="slides/slide35.xml"/><Relationship Id="rId3" Type="http://schemas.openxmlformats.org/officeDocument/2006/relationships/tableStyles" Target="tableStyles.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9"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Master" Target="slideMasters/slideMaster2.xml"/><Relationship Id="rId8" Type="http://schemas.openxmlformats.org/officeDocument/2006/relationships/slide" Target="slides/slide2.xml"/><Relationship Id="rId7" Type="http://schemas.openxmlformats.org/officeDocument/2006/relationships/slide" Target="slides/slide1.xml"/><Relationship Id="rId58" Type="http://schemas.openxmlformats.org/officeDocument/2006/relationships/slide" Target="slides/slide52.xml"/><Relationship Id="rId59" Type="http://schemas.openxmlformats.org/officeDocument/2006/relationships/slide" Target="slides/slide53.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2" Type="http://schemas.openxmlformats.org/officeDocument/2006/relationships/slide" Target="slides/slide6.xml"/><Relationship Id="rId13" Type="http://schemas.openxmlformats.org/officeDocument/2006/relationships/slide" Target="slides/slide7.xml"/><Relationship Id="rId10" Type="http://schemas.openxmlformats.org/officeDocument/2006/relationships/slide" Target="slides/slide4.xml"/><Relationship Id="rId11" Type="http://schemas.openxmlformats.org/officeDocument/2006/relationships/slide" Target="slides/slide5.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69" Type="http://schemas.openxmlformats.org/officeDocument/2006/relationships/slide" Target="slides/slide63.xml"/><Relationship Id="rId29" Type="http://schemas.openxmlformats.org/officeDocument/2006/relationships/slide" Target="slides/slide2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1" Type="http://schemas.openxmlformats.org/officeDocument/2006/relationships/slide" Target="slides/slide15.xml"/><Relationship Id="rId22" Type="http://schemas.openxmlformats.org/officeDocument/2006/relationships/slide" Target="slides/slide16.xml"/><Relationship Id="rId60" Type="http://schemas.openxmlformats.org/officeDocument/2006/relationships/slide" Target="slides/slide54.xml"/><Relationship Id="rId23" Type="http://schemas.openxmlformats.org/officeDocument/2006/relationships/slide" Target="slides/slide17.xml"/><Relationship Id="rId24" Type="http://schemas.openxmlformats.org/officeDocument/2006/relationships/slide" Target="slides/slide18.xml"/><Relationship Id="rId20" Type="http://schemas.openxmlformats.org/officeDocument/2006/relationships/slide" Target="slides/slide14.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3030537" cy="46355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967162" y="0"/>
            <a:ext cx="3030537" cy="46355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cap="rnd" w="9525">
            <a:solidFill>
              <a:srgbClr val="000000"/>
            </a:solidFill>
            <a:prstDash val="solid"/>
            <a:miter/>
            <a:headEnd len="med" w="med" type="none"/>
            <a:tailEnd len="med" w="med" type="none"/>
          </a:ln>
        </p:spPr>
      </p:sp>
      <p:sp>
        <p:nvSpPr>
          <p:cNvPr id="5" name="Shape 5"/>
          <p:cNvSpPr txBox="1"/>
          <p:nvPr>
            <p:ph idx="1" type="body"/>
          </p:nvPr>
        </p:nvSpPr>
        <p:spPr>
          <a:xfrm>
            <a:off x="931862" y="4410075"/>
            <a:ext cx="5133975" cy="4176711"/>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820150"/>
            <a:ext cx="3030537" cy="46355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967162" y="8820150"/>
            <a:ext cx="3030537" cy="46355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70" name="Shape 70"/>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71" name="Shape 71"/>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33" name="Shape 133"/>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34" name="Shape 134"/>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40" name="Shape 140"/>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41" name="Shape 141"/>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47" name="Shape 147"/>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48" name="Shape 148"/>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54" name="Shape 154"/>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55" name="Shape 155"/>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61" name="Shape 161"/>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62" name="Shape 162"/>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68" name="Shape 168"/>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69" name="Shape 169"/>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75" name="Shape 175"/>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76" name="Shape 176"/>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82" name="Shape 182"/>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83" name="Shape 183"/>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89" name="Shape 189"/>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90" name="Shape 190"/>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96" name="Shape 196"/>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97" name="Shape 197"/>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77" name="Shape 77"/>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78" name="Shape 78"/>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03" name="Shape 203"/>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04" name="Shape 204"/>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11" name="Shape 211"/>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12" name="Shape 212"/>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19" name="Shape 219"/>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20" name="Shape 220"/>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26" name="Shape 226"/>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27" name="Shape 227"/>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33" name="Shape 233"/>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34" name="Shape 234"/>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40" name="Shape 240"/>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41" name="Shape 241"/>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47" name="Shape 247"/>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48" name="Shape 248"/>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54" name="Shape 254"/>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55" name="Shape 255"/>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61" name="Shape 261"/>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62" name="Shape 262"/>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68" name="Shape 268"/>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69" name="Shape 269"/>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84" name="Shape 84"/>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85" name="Shape 85"/>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75" name="Shape 275"/>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76" name="Shape 276"/>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82" name="Shape 282"/>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83" name="Shape 283"/>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89" name="Shape 289"/>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90" name="Shape 290"/>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296" name="Shape 296"/>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297" name="Shape 297"/>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03" name="Shape 303"/>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04" name="Shape 304"/>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10" name="Shape 310"/>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11" name="Shape 311"/>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17" name="Shape 317"/>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18" name="Shape 318"/>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24" name="Shape 324"/>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25" name="Shape 325"/>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31" name="Shape 331"/>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32" name="Shape 332"/>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38" name="Shape 338"/>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39" name="Shape 339"/>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91" name="Shape 91"/>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92" name="Shape 92"/>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45" name="Shape 345"/>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46" name="Shape 346"/>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52" name="Shape 352"/>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53" name="Shape 353"/>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59" name="Shape 359"/>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60" name="Shape 360"/>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66" name="Shape 366"/>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67" name="Shape 367"/>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73" name="Shape 373"/>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74" name="Shape 374"/>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80" name="Shape 380"/>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81" name="Shape 381"/>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5" name="Shape 385"/>
        <p:cNvGrpSpPr/>
        <p:nvPr/>
      </p:nvGrpSpPr>
      <p:grpSpPr>
        <a:xfrm>
          <a:off x="0" y="0"/>
          <a:ext cx="0" cy="0"/>
          <a:chOff x="0" y="0"/>
          <a:chExt cx="0" cy="0"/>
        </a:xfrm>
      </p:grpSpPr>
      <p:sp>
        <p:nvSpPr>
          <p:cNvPr id="386" name="Shape 386"/>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87" name="Shape 387"/>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88" name="Shape 388"/>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394" name="Shape 394"/>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395" name="Shape 395"/>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01" name="Shape 401"/>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02" name="Shape 402"/>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08" name="Shape 408"/>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09" name="Shape 409"/>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98" name="Shape 98"/>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99" name="Shape 99"/>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15" name="Shape 415"/>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16" name="Shape 416"/>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22" name="Shape 422"/>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23" name="Shape 423"/>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29" name="Shape 429"/>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30" name="Shape 430"/>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36" name="Shape 436"/>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37" name="Shape 437"/>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43" name="Shape 443"/>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44" name="Shape 444"/>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50" name="Shape 450"/>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51" name="Shape 451"/>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57" name="Shape 457"/>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58" name="Shape 458"/>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64" name="Shape 464"/>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65" name="Shape 465"/>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71" name="Shape 471"/>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72" name="Shape 472"/>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78" name="Shape 478"/>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79" name="Shape 479"/>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05" name="Shape 105"/>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06" name="Shape 106"/>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85" name="Shape 485"/>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86" name="Shape 486"/>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92" name="Shape 492"/>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493" name="Shape 493"/>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499" name="Shape 499"/>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500" name="Shape 500"/>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506" name="Shape 506"/>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507" name="Shape 507"/>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12" name="Shape 112"/>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13" name="Shape 113"/>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19" name="Shape 119"/>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20" name="Shape 120"/>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nvSpPr>
        <p:spPr>
          <a:xfrm>
            <a:off x="3967162" y="8820150"/>
            <a:ext cx="3030537" cy="463550"/>
          </a:xfrm>
          <a:prstGeom prst="rect">
            <a:avLst/>
          </a:prstGeom>
          <a:noFill/>
          <a:ln>
            <a:noFill/>
          </a:ln>
        </p:spPr>
        <p:txBody>
          <a:bodyPr anchorCtr="0" anchor="b" bIns="46500" lIns="93025" rIns="93025" tIns="46500">
            <a:noAutofit/>
          </a:bodyPr>
          <a:lstStyle/>
          <a:p>
            <a:pPr indent="0" lvl="0" marL="0" marR="0" rtl="0" algn="r">
              <a:spcBef>
                <a:spcPts val="0"/>
              </a:spcBef>
              <a:buSzPct val="25000"/>
              <a:buFont typeface="Times New Roman"/>
              <a:buNone/>
            </a:pPr>
            <a:r>
              <a:rPr b="0" baseline="0" i="0" lang="en-US" sz="1300" u="none" cap="none" strike="noStrike">
                <a:latin typeface="Times New Roman"/>
                <a:ea typeface="Times New Roman"/>
                <a:cs typeface="Times New Roman"/>
                <a:sym typeface="Times New Roman"/>
              </a:rPr>
              <a:t>*</a:t>
            </a:r>
          </a:p>
        </p:txBody>
      </p:sp>
      <p:sp>
        <p:nvSpPr>
          <p:cNvPr id="126" name="Shape 126"/>
          <p:cNvSpPr/>
          <p:nvPr>
            <p:ph idx="2" type="sldImg"/>
          </p:nvPr>
        </p:nvSpPr>
        <p:spPr>
          <a:xfrm>
            <a:off x="1177925" y="696912"/>
            <a:ext cx="4641849" cy="3481387"/>
          </a:xfrm>
          <a:custGeom>
            <a:pathLst>
              <a:path extrusionOk="0" h="120000" w="120000">
                <a:moveTo>
                  <a:pt x="0" y="0"/>
                </a:moveTo>
                <a:lnTo>
                  <a:pt x="120000" y="0"/>
                </a:lnTo>
                <a:lnTo>
                  <a:pt x="120000" y="120000"/>
                </a:lnTo>
                <a:lnTo>
                  <a:pt x="0" y="120000"/>
                </a:lnTo>
                <a:close/>
              </a:path>
            </a:pathLst>
          </a:custGeom>
          <a:noFill/>
          <a:ln>
            <a:noFill/>
          </a:ln>
        </p:spPr>
      </p:sp>
      <p:sp>
        <p:nvSpPr>
          <p:cNvPr id="127" name="Shape 127"/>
          <p:cNvSpPr txBox="1"/>
          <p:nvPr>
            <p:ph idx="1" type="body"/>
          </p:nvPr>
        </p:nvSpPr>
        <p:spPr>
          <a:xfrm>
            <a:off x="931862" y="4410075"/>
            <a:ext cx="5133975" cy="4176711"/>
          </a:xfrm>
          <a:prstGeom prst="rect">
            <a:avLst/>
          </a:prstGeom>
          <a:noFill/>
          <a:ln>
            <a:noFill/>
          </a:ln>
        </p:spPr>
        <p:txBody>
          <a:bodyPr anchorCtr="0" anchor="ctr" bIns="46500" lIns="93025" rIns="93025" tIns="4650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0" name="Shape 20"/>
        <p:cNvGrpSpPr/>
        <p:nvPr/>
      </p:nvGrpSpPr>
      <p:grpSpPr>
        <a:xfrm>
          <a:off x="0" y="0"/>
          <a:ext cx="0" cy="0"/>
          <a:chOff x="0" y="0"/>
          <a:chExt cx="0" cy="0"/>
        </a:xfrm>
      </p:grpSpPr>
      <p:sp>
        <p:nvSpPr>
          <p:cNvPr id="21" name="Shape 21"/>
          <p:cNvSpPr txBox="1"/>
          <p:nvPr>
            <p:ph type="title"/>
          </p:nvPr>
        </p:nvSpPr>
        <p:spPr>
          <a:xfrm rot="5400000">
            <a:off x="5220494" y="1948656"/>
            <a:ext cx="5486399" cy="2144712"/>
          </a:xfrm>
          <a:prstGeom prst="rect">
            <a:avLst/>
          </a:prstGeom>
          <a:noFill/>
          <a:ln>
            <a:noFill/>
          </a:ln>
        </p:spPr>
        <p:txBody>
          <a:bodyPr anchorCtr="0" anchor="b"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2" name="Shape 22"/>
          <p:cNvSpPr txBox="1"/>
          <p:nvPr>
            <p:ph idx="1" type="body"/>
          </p:nvPr>
        </p:nvSpPr>
        <p:spPr>
          <a:xfrm rot="5400000">
            <a:off x="854869" y="-119855"/>
            <a:ext cx="5486399" cy="6281737"/>
          </a:xfrm>
          <a:prstGeom prst="rect">
            <a:avLst/>
          </a:prstGeom>
          <a:noFill/>
          <a:ln>
            <a:noFill/>
          </a:ln>
        </p:spPr>
        <p:txBody>
          <a:bodyPr anchorCtr="0" anchor="t" bIns="91425" lIns="91425" rIns="91425" tIns="91425"/>
          <a:lstStyle>
            <a:lvl1pPr indent="-240030" marL="342900" rtl="0" algn="l">
              <a:spcBef>
                <a:spcPts val="630"/>
              </a:spcBef>
              <a:spcAft>
                <a:spcPts val="0"/>
              </a:spcAft>
              <a:buClr>
                <a:srgbClr val="993300"/>
              </a:buClr>
              <a:buFont typeface="Helvetica Neue"/>
              <a:buChar char="n"/>
              <a:defRPr/>
            </a:lvl1pPr>
            <a:lvl2pPr indent="-194309" marL="742950" rtl="0" algn="l">
              <a:spcBef>
                <a:spcPts val="630"/>
              </a:spcBef>
              <a:spcAft>
                <a:spcPts val="0"/>
              </a:spcAft>
              <a:buClr>
                <a:srgbClr val="CC6600"/>
              </a:buClr>
              <a:buFont typeface="Helvetica Neue"/>
              <a:buChar char="l"/>
              <a:defRPr/>
            </a:lvl2pPr>
            <a:lvl3pPr indent="-149225" marL="1085850" rtl="0" algn="l">
              <a:spcBef>
                <a:spcPts val="630"/>
              </a:spcBef>
              <a:spcAft>
                <a:spcPts val="0"/>
              </a:spcAft>
              <a:buClr>
                <a:srgbClr val="009900"/>
              </a:buClr>
              <a:buFont typeface="Helvetica Neue"/>
              <a:buChar char="4"/>
              <a:defRPr/>
            </a:lvl3pPr>
            <a:lvl4pPr indent="-149225" marL="1428750" rtl="0" algn="l">
              <a:spcBef>
                <a:spcPts val="630"/>
              </a:spcBef>
              <a:spcAft>
                <a:spcPts val="0"/>
              </a:spcAft>
              <a:buClr>
                <a:schemeClr val="hlink"/>
              </a:buClr>
              <a:buFont typeface="Helvetica Neue"/>
              <a:buChar char="–"/>
              <a:defRPr/>
            </a:lvl4pPr>
            <a:lvl5pPr indent="-149225" marL="1771650" rtl="0" algn="l">
              <a:spcBef>
                <a:spcPts val="630"/>
              </a:spcBef>
              <a:spcAft>
                <a:spcPts val="0"/>
              </a:spcAft>
              <a:buClr>
                <a:srgbClr val="FF0066"/>
              </a:buClr>
              <a:buFont typeface="Helvetica Neue"/>
              <a:buChar char="»"/>
              <a:defRPr/>
            </a:lvl5pPr>
            <a:lvl6pPr indent="-149225" marL="2228850" rtl="0" algn="l">
              <a:spcBef>
                <a:spcPts val="630"/>
              </a:spcBef>
              <a:spcAft>
                <a:spcPts val="0"/>
              </a:spcAft>
              <a:buClr>
                <a:srgbClr val="FF0066"/>
              </a:buClr>
              <a:buFont typeface="Helvetica Neue"/>
              <a:buChar char="»"/>
              <a:defRPr/>
            </a:lvl6pPr>
            <a:lvl7pPr indent="-149225" marL="2686050" rtl="0" algn="l">
              <a:spcBef>
                <a:spcPts val="630"/>
              </a:spcBef>
              <a:spcAft>
                <a:spcPts val="0"/>
              </a:spcAft>
              <a:buClr>
                <a:srgbClr val="FF0066"/>
              </a:buClr>
              <a:buFont typeface="Helvetica Neue"/>
              <a:buChar char="»"/>
              <a:defRPr/>
            </a:lvl7pPr>
            <a:lvl8pPr indent="-149225" marL="3143250" rtl="0" algn="l">
              <a:spcBef>
                <a:spcPts val="630"/>
              </a:spcBef>
              <a:spcAft>
                <a:spcPts val="0"/>
              </a:spcAft>
              <a:buClr>
                <a:srgbClr val="FF0066"/>
              </a:buClr>
              <a:buFont typeface="Helvetica Neue"/>
              <a:buChar char="»"/>
              <a:defRPr/>
            </a:lvl8pPr>
            <a:lvl9pPr indent="-149225" marL="3600450" rtl="0" algn="l">
              <a:spcBef>
                <a:spcPts val="630"/>
              </a:spcBef>
              <a:spcAft>
                <a:spcPts val="0"/>
              </a:spcAft>
              <a:buClr>
                <a:srgbClr val="FF0066"/>
              </a:buClr>
              <a:buFont typeface="Helvetica Neue"/>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0" name="Shape 50"/>
        <p:cNvGrpSpPr/>
        <p:nvPr/>
      </p:nvGrpSpPr>
      <p:grpSpPr>
        <a:xfrm>
          <a:off x="0" y="0"/>
          <a:ext cx="0" cy="0"/>
          <a:chOff x="0" y="0"/>
          <a:chExt cx="0" cy="0"/>
        </a:xfrm>
      </p:grpSpPr>
      <p:sp>
        <p:nvSpPr>
          <p:cNvPr id="51" name="Shape 51"/>
          <p:cNvSpPr txBox="1"/>
          <p:nvPr>
            <p:ph type="title"/>
          </p:nvPr>
        </p:nvSpPr>
        <p:spPr>
          <a:xfrm>
            <a:off x="457200" y="277812"/>
            <a:ext cx="8229600" cy="576262"/>
          </a:xfrm>
          <a:prstGeom prst="rect">
            <a:avLst/>
          </a:prstGeom>
          <a:noFill/>
          <a:ln>
            <a:noFill/>
          </a:ln>
        </p:spPr>
        <p:txBody>
          <a:bodyPr anchorCtr="0" anchor="b"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52" name="Shape 52"/>
          <p:cNvSpPr txBox="1"/>
          <p:nvPr>
            <p:ph idx="1" type="body"/>
          </p:nvPr>
        </p:nvSpPr>
        <p:spPr>
          <a:xfrm>
            <a:off x="806450" y="1233487"/>
            <a:ext cx="8229600" cy="4530724"/>
          </a:xfrm>
          <a:prstGeom prst="rect">
            <a:avLst/>
          </a:prstGeom>
          <a:noFill/>
          <a:ln>
            <a:noFill/>
          </a:ln>
        </p:spPr>
        <p:txBody>
          <a:bodyPr anchorCtr="0" anchor="t" bIns="91425" lIns="91425" rIns="91425" tIns="91425"/>
          <a:lstStyle>
            <a:lvl1pPr indent="-240030" marL="342900" rtl="0" algn="l">
              <a:spcBef>
                <a:spcPts val="630"/>
              </a:spcBef>
              <a:spcAft>
                <a:spcPts val="0"/>
              </a:spcAft>
              <a:buClr>
                <a:srgbClr val="993300"/>
              </a:buClr>
              <a:buFont typeface="Helvetica Neue"/>
              <a:buChar char="n"/>
              <a:defRPr/>
            </a:lvl1pPr>
            <a:lvl2pPr indent="-194309" marL="742950" rtl="0" algn="l">
              <a:spcBef>
                <a:spcPts val="630"/>
              </a:spcBef>
              <a:spcAft>
                <a:spcPts val="0"/>
              </a:spcAft>
              <a:buClr>
                <a:srgbClr val="CC6600"/>
              </a:buClr>
              <a:buFont typeface="Helvetica Neue"/>
              <a:buChar char="l"/>
              <a:defRPr/>
            </a:lvl2pPr>
            <a:lvl3pPr indent="-149225" marL="1085850" rtl="0" algn="l">
              <a:spcBef>
                <a:spcPts val="630"/>
              </a:spcBef>
              <a:spcAft>
                <a:spcPts val="0"/>
              </a:spcAft>
              <a:buClr>
                <a:srgbClr val="009900"/>
              </a:buClr>
              <a:buFont typeface="Helvetica Neue"/>
              <a:buChar char="4"/>
              <a:defRPr/>
            </a:lvl3pPr>
            <a:lvl4pPr indent="-149225" marL="1428750" rtl="0" algn="l">
              <a:spcBef>
                <a:spcPts val="630"/>
              </a:spcBef>
              <a:spcAft>
                <a:spcPts val="0"/>
              </a:spcAft>
              <a:buClr>
                <a:schemeClr val="hlink"/>
              </a:buClr>
              <a:buFont typeface="Helvetica Neue"/>
              <a:buChar char="–"/>
              <a:defRPr/>
            </a:lvl4pPr>
            <a:lvl5pPr indent="-149225" marL="1771650" rtl="0" algn="l">
              <a:spcBef>
                <a:spcPts val="630"/>
              </a:spcBef>
              <a:spcAft>
                <a:spcPts val="0"/>
              </a:spcAft>
              <a:buClr>
                <a:srgbClr val="FF0066"/>
              </a:buClr>
              <a:buFont typeface="Helvetica Neue"/>
              <a:buChar char="»"/>
              <a:defRPr/>
            </a:lvl5pPr>
            <a:lvl6pPr indent="-149225" marL="2228850" rtl="0" algn="l">
              <a:spcBef>
                <a:spcPts val="630"/>
              </a:spcBef>
              <a:spcAft>
                <a:spcPts val="0"/>
              </a:spcAft>
              <a:buClr>
                <a:srgbClr val="FF0066"/>
              </a:buClr>
              <a:buFont typeface="Helvetica Neue"/>
              <a:buChar char="»"/>
              <a:defRPr/>
            </a:lvl6pPr>
            <a:lvl7pPr indent="-149225" marL="2686050" rtl="0" algn="l">
              <a:spcBef>
                <a:spcPts val="630"/>
              </a:spcBef>
              <a:spcAft>
                <a:spcPts val="0"/>
              </a:spcAft>
              <a:buClr>
                <a:srgbClr val="FF0066"/>
              </a:buClr>
              <a:buFont typeface="Helvetica Neue"/>
              <a:buChar char="»"/>
              <a:defRPr/>
            </a:lvl7pPr>
            <a:lvl8pPr indent="-149225" marL="3143250" rtl="0" algn="l">
              <a:spcBef>
                <a:spcPts val="630"/>
              </a:spcBef>
              <a:spcAft>
                <a:spcPts val="0"/>
              </a:spcAft>
              <a:buClr>
                <a:srgbClr val="FF0066"/>
              </a:buClr>
              <a:buFont typeface="Helvetica Neue"/>
              <a:buChar char="»"/>
              <a:defRPr/>
            </a:lvl8pPr>
            <a:lvl9pPr indent="-149225" marL="3600450" rtl="0" algn="l">
              <a:spcBef>
                <a:spcPts val="630"/>
              </a:spcBef>
              <a:spcAft>
                <a:spcPts val="0"/>
              </a:spcAft>
              <a:buClr>
                <a:srgbClr val="FF0066"/>
              </a:buClr>
              <a:buFont typeface="Helvetica Neue"/>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4" name="Shape 64"/>
        <p:cNvGrpSpPr/>
        <p:nvPr/>
      </p:nvGrpSpPr>
      <p:grpSpPr>
        <a:xfrm>
          <a:off x="0" y="0"/>
          <a:ext cx="0" cy="0"/>
          <a:chOff x="0" y="0"/>
          <a:chExt cx="0" cy="0"/>
        </a:xfrm>
      </p:grpSpPr>
      <p:sp>
        <p:nvSpPr>
          <p:cNvPr id="65" name="Shape 65"/>
          <p:cNvSpPr txBox="1"/>
          <p:nvPr>
            <p:ph type="ctrTitle"/>
          </p:nvPr>
        </p:nvSpPr>
        <p:spPr>
          <a:xfrm>
            <a:off x="685800" y="685800"/>
            <a:ext cx="7772400" cy="2127249"/>
          </a:xfrm>
          <a:prstGeom prst="rect">
            <a:avLst/>
          </a:prstGeom>
          <a:noFill/>
          <a:ln>
            <a:noFill/>
          </a:ln>
        </p:spPr>
        <p:txBody>
          <a:bodyPr anchorCtr="0" anchor="b"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3" name="Shape 23"/>
        <p:cNvGrpSpPr/>
        <p:nvPr/>
      </p:nvGrpSpPr>
      <p:grpSpPr>
        <a:xfrm>
          <a:off x="0" y="0"/>
          <a:ext cx="0" cy="0"/>
          <a:chOff x="0" y="0"/>
          <a:chExt cx="0" cy="0"/>
        </a:xfrm>
      </p:grpSpPr>
      <p:sp>
        <p:nvSpPr>
          <p:cNvPr id="24" name="Shape 24"/>
          <p:cNvSpPr txBox="1"/>
          <p:nvPr>
            <p:ph type="title"/>
          </p:nvPr>
        </p:nvSpPr>
        <p:spPr>
          <a:xfrm>
            <a:off x="457200" y="277812"/>
            <a:ext cx="8229600" cy="576262"/>
          </a:xfrm>
          <a:prstGeom prst="rect">
            <a:avLst/>
          </a:prstGeom>
          <a:noFill/>
          <a:ln>
            <a:noFill/>
          </a:ln>
        </p:spPr>
        <p:txBody>
          <a:bodyPr anchorCtr="0" anchor="b"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5" name="Shape 25"/>
          <p:cNvSpPr txBox="1"/>
          <p:nvPr>
            <p:ph idx="1" type="body"/>
          </p:nvPr>
        </p:nvSpPr>
        <p:spPr>
          <a:xfrm rot="5400000">
            <a:off x="2655887" y="-615950"/>
            <a:ext cx="4530724" cy="8229600"/>
          </a:xfrm>
          <a:prstGeom prst="rect">
            <a:avLst/>
          </a:prstGeom>
          <a:noFill/>
          <a:ln>
            <a:noFill/>
          </a:ln>
        </p:spPr>
        <p:txBody>
          <a:bodyPr anchorCtr="0" anchor="t" bIns="91425" lIns="91425" rIns="91425" tIns="91425"/>
          <a:lstStyle>
            <a:lvl1pPr indent="-240030" marL="342900" rtl="0" algn="l">
              <a:spcBef>
                <a:spcPts val="630"/>
              </a:spcBef>
              <a:spcAft>
                <a:spcPts val="0"/>
              </a:spcAft>
              <a:buClr>
                <a:srgbClr val="993300"/>
              </a:buClr>
              <a:buFont typeface="Helvetica Neue"/>
              <a:buChar char="n"/>
              <a:defRPr/>
            </a:lvl1pPr>
            <a:lvl2pPr indent="-194309" marL="742950" rtl="0" algn="l">
              <a:spcBef>
                <a:spcPts val="630"/>
              </a:spcBef>
              <a:spcAft>
                <a:spcPts val="0"/>
              </a:spcAft>
              <a:buClr>
                <a:srgbClr val="CC6600"/>
              </a:buClr>
              <a:buFont typeface="Helvetica Neue"/>
              <a:buChar char="l"/>
              <a:defRPr/>
            </a:lvl2pPr>
            <a:lvl3pPr indent="-149225" marL="1085850" rtl="0" algn="l">
              <a:spcBef>
                <a:spcPts val="630"/>
              </a:spcBef>
              <a:spcAft>
                <a:spcPts val="0"/>
              </a:spcAft>
              <a:buClr>
                <a:srgbClr val="009900"/>
              </a:buClr>
              <a:buFont typeface="Helvetica Neue"/>
              <a:buChar char="4"/>
              <a:defRPr/>
            </a:lvl3pPr>
            <a:lvl4pPr indent="-149225" marL="1428750" rtl="0" algn="l">
              <a:spcBef>
                <a:spcPts val="630"/>
              </a:spcBef>
              <a:spcAft>
                <a:spcPts val="0"/>
              </a:spcAft>
              <a:buClr>
                <a:schemeClr val="hlink"/>
              </a:buClr>
              <a:buFont typeface="Helvetica Neue"/>
              <a:buChar char="–"/>
              <a:defRPr/>
            </a:lvl4pPr>
            <a:lvl5pPr indent="-149225" marL="1771650" rtl="0" algn="l">
              <a:spcBef>
                <a:spcPts val="630"/>
              </a:spcBef>
              <a:spcAft>
                <a:spcPts val="0"/>
              </a:spcAft>
              <a:buClr>
                <a:srgbClr val="FF0066"/>
              </a:buClr>
              <a:buFont typeface="Helvetica Neue"/>
              <a:buChar char="»"/>
              <a:defRPr/>
            </a:lvl5pPr>
            <a:lvl6pPr indent="-149225" marL="2228850" rtl="0" algn="l">
              <a:spcBef>
                <a:spcPts val="630"/>
              </a:spcBef>
              <a:spcAft>
                <a:spcPts val="0"/>
              </a:spcAft>
              <a:buClr>
                <a:srgbClr val="FF0066"/>
              </a:buClr>
              <a:buFont typeface="Helvetica Neue"/>
              <a:buChar char="»"/>
              <a:defRPr/>
            </a:lvl6pPr>
            <a:lvl7pPr indent="-149225" marL="2686050" rtl="0" algn="l">
              <a:spcBef>
                <a:spcPts val="630"/>
              </a:spcBef>
              <a:spcAft>
                <a:spcPts val="0"/>
              </a:spcAft>
              <a:buClr>
                <a:srgbClr val="FF0066"/>
              </a:buClr>
              <a:buFont typeface="Helvetica Neue"/>
              <a:buChar char="»"/>
              <a:defRPr/>
            </a:lvl7pPr>
            <a:lvl8pPr indent="-149225" marL="3143250" rtl="0" algn="l">
              <a:spcBef>
                <a:spcPts val="630"/>
              </a:spcBef>
              <a:spcAft>
                <a:spcPts val="0"/>
              </a:spcAft>
              <a:buClr>
                <a:srgbClr val="FF0066"/>
              </a:buClr>
              <a:buFont typeface="Helvetica Neue"/>
              <a:buChar char="»"/>
              <a:defRPr/>
            </a:lvl8pPr>
            <a:lvl9pPr indent="-149225" marL="3600450" rtl="0" algn="l">
              <a:spcBef>
                <a:spcPts val="630"/>
              </a:spcBef>
              <a:spcAft>
                <a:spcPts val="0"/>
              </a:spcAft>
              <a:buClr>
                <a:srgbClr val="FF0066"/>
              </a:buClr>
              <a:buFont typeface="Helvetica Neue"/>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6" name="Shape 26"/>
        <p:cNvGrpSpPr/>
        <p:nvPr/>
      </p:nvGrpSpPr>
      <p:grpSpPr>
        <a:xfrm>
          <a:off x="0" y="0"/>
          <a:ext cx="0" cy="0"/>
          <a:chOff x="0" y="0"/>
          <a:chExt cx="0" cy="0"/>
        </a:xfrm>
      </p:grpSpPr>
      <p:sp>
        <p:nvSpPr>
          <p:cNvPr id="27" name="Shape 27"/>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p:nvPr>
            <p:ph idx="2" type="pic"/>
          </p:nvPr>
        </p:nvSpPr>
        <p:spPr>
          <a:xfrm>
            <a:off x="1792288" y="612775"/>
            <a:ext cx="5486399" cy="4114800"/>
          </a:xfrm>
          <a:prstGeom prst="rect">
            <a:avLst/>
          </a:prstGeom>
          <a:noFill/>
          <a:ln>
            <a:noFill/>
          </a:ln>
        </p:spPr>
      </p:sp>
      <p:sp>
        <p:nvSpPr>
          <p:cNvPr id="29" name="Shape 29"/>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Helvetica Neue"/>
              <a:buNone/>
              <a:defRPr/>
            </a:lvl1pPr>
            <a:lvl2pPr indent="0" marL="457200" rtl="0">
              <a:spcBef>
                <a:spcPts val="0"/>
              </a:spcBef>
              <a:buFont typeface="Helvetica Neue"/>
              <a:buNone/>
              <a:defRPr/>
            </a:lvl2pPr>
            <a:lvl3pPr indent="0" marL="914400" rtl="0">
              <a:spcBef>
                <a:spcPts val="0"/>
              </a:spcBef>
              <a:buFont typeface="Helvetica Neue"/>
              <a:buNone/>
              <a:defRPr/>
            </a:lvl3pPr>
            <a:lvl4pPr indent="0" marL="1371600" rtl="0">
              <a:spcBef>
                <a:spcPts val="0"/>
              </a:spcBef>
              <a:buFont typeface="Helvetica Neue"/>
              <a:buNone/>
              <a:defRPr/>
            </a:lvl4pPr>
            <a:lvl5pPr indent="0" marL="1828800" rtl="0">
              <a:spcBef>
                <a:spcPts val="0"/>
              </a:spcBef>
              <a:buFont typeface="Helvetica Neue"/>
              <a:buNone/>
              <a:defRPr/>
            </a:lvl5pPr>
            <a:lvl6pPr indent="0" marL="2286000" rtl="0">
              <a:spcBef>
                <a:spcPts val="0"/>
              </a:spcBef>
              <a:buFont typeface="Helvetica Neue"/>
              <a:buNone/>
              <a:defRPr/>
            </a:lvl6pPr>
            <a:lvl7pPr indent="0" marL="2743200" rtl="0">
              <a:spcBef>
                <a:spcPts val="0"/>
              </a:spcBef>
              <a:buFont typeface="Helvetica Neue"/>
              <a:buNone/>
              <a:defRPr/>
            </a:lvl7pPr>
            <a:lvl8pPr indent="0" marL="3200400" rtl="0">
              <a:spcBef>
                <a:spcPts val="0"/>
              </a:spcBef>
              <a:buFont typeface="Helvetica Neue"/>
              <a:buNone/>
              <a:defRPr/>
            </a:lvl8pPr>
            <a:lvl9pPr indent="0" marL="3657600" rtl="0">
              <a:spcBef>
                <a:spcPts val="0"/>
              </a:spcBef>
              <a:buFont typeface="Helvetica Neue"/>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0" name="Shape 30"/>
        <p:cNvGrpSpPr/>
        <p:nvPr/>
      </p:nvGrpSpPr>
      <p:grpSpPr>
        <a:xfrm>
          <a:off x="0" y="0"/>
          <a:ext cx="0" cy="0"/>
          <a:chOff x="0" y="0"/>
          <a:chExt cx="0" cy="0"/>
        </a:xfrm>
      </p:grpSpPr>
      <p:sp>
        <p:nvSpPr>
          <p:cNvPr id="31" name="Shape 31"/>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Helvetica Neue"/>
              <a:buNone/>
              <a:defRPr/>
            </a:lvl1pPr>
            <a:lvl2pPr indent="0" marL="457200" rtl="0">
              <a:spcBef>
                <a:spcPts val="0"/>
              </a:spcBef>
              <a:buFont typeface="Helvetica Neue"/>
              <a:buNone/>
              <a:defRPr/>
            </a:lvl2pPr>
            <a:lvl3pPr indent="0" marL="914400" rtl="0">
              <a:spcBef>
                <a:spcPts val="0"/>
              </a:spcBef>
              <a:buFont typeface="Helvetica Neue"/>
              <a:buNone/>
              <a:defRPr/>
            </a:lvl3pPr>
            <a:lvl4pPr indent="0" marL="1371600" rtl="0">
              <a:spcBef>
                <a:spcPts val="0"/>
              </a:spcBef>
              <a:buFont typeface="Helvetica Neue"/>
              <a:buNone/>
              <a:defRPr/>
            </a:lvl4pPr>
            <a:lvl5pPr indent="0" marL="1828800" rtl="0">
              <a:spcBef>
                <a:spcPts val="0"/>
              </a:spcBef>
              <a:buFont typeface="Helvetica Neue"/>
              <a:buNone/>
              <a:defRPr/>
            </a:lvl5pPr>
            <a:lvl6pPr indent="0" marL="2286000" rtl="0">
              <a:spcBef>
                <a:spcPts val="0"/>
              </a:spcBef>
              <a:buFont typeface="Helvetica Neue"/>
              <a:buNone/>
              <a:defRPr/>
            </a:lvl6pPr>
            <a:lvl7pPr indent="0" marL="2743200" rtl="0">
              <a:spcBef>
                <a:spcPts val="0"/>
              </a:spcBef>
              <a:buFont typeface="Helvetica Neue"/>
              <a:buNone/>
              <a:defRPr/>
            </a:lvl7pPr>
            <a:lvl8pPr indent="0" marL="3200400" rtl="0">
              <a:spcBef>
                <a:spcPts val="0"/>
              </a:spcBef>
              <a:buFont typeface="Helvetica Neue"/>
              <a:buNone/>
              <a:defRPr/>
            </a:lvl8pPr>
            <a:lvl9pPr indent="0" marL="3657600" rtl="0">
              <a:spcBef>
                <a:spcPts val="0"/>
              </a:spcBef>
              <a:buFont typeface="Helvetica Neue"/>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457200" y="277812"/>
            <a:ext cx="8229600" cy="576262"/>
          </a:xfrm>
          <a:prstGeom prst="rect">
            <a:avLst/>
          </a:prstGeom>
          <a:noFill/>
          <a:ln>
            <a:noFill/>
          </a:ln>
        </p:spPr>
        <p:txBody>
          <a:bodyPr anchorCtr="0" anchor="b"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Helvetica Neue"/>
              <a:buNone/>
              <a:defRPr/>
            </a:lvl1pPr>
            <a:lvl2pPr indent="0" marL="457200" rtl="0">
              <a:spcBef>
                <a:spcPts val="0"/>
              </a:spcBef>
              <a:buFont typeface="Helvetica Neue"/>
              <a:buNone/>
              <a:defRPr/>
            </a:lvl2pPr>
            <a:lvl3pPr indent="0" marL="914400" rtl="0">
              <a:spcBef>
                <a:spcPts val="0"/>
              </a:spcBef>
              <a:buFont typeface="Helvetica Neue"/>
              <a:buNone/>
              <a:defRPr/>
            </a:lvl3pPr>
            <a:lvl4pPr indent="0" marL="1371600" rtl="0">
              <a:spcBef>
                <a:spcPts val="0"/>
              </a:spcBef>
              <a:buFont typeface="Helvetica Neue"/>
              <a:buNone/>
              <a:defRPr/>
            </a:lvl4pPr>
            <a:lvl5pPr indent="0" marL="1828800" rtl="0">
              <a:spcBef>
                <a:spcPts val="0"/>
              </a:spcBef>
              <a:buFont typeface="Helvetica Neue"/>
              <a:buNone/>
              <a:defRPr/>
            </a:lvl5pPr>
            <a:lvl6pPr indent="0" marL="2286000" rtl="0">
              <a:spcBef>
                <a:spcPts val="0"/>
              </a:spcBef>
              <a:buFont typeface="Helvetica Neue"/>
              <a:buNone/>
              <a:defRPr/>
            </a:lvl6pPr>
            <a:lvl7pPr indent="0" marL="2743200" rtl="0">
              <a:spcBef>
                <a:spcPts val="0"/>
              </a:spcBef>
              <a:buFont typeface="Helvetica Neue"/>
              <a:buNone/>
              <a:defRPr/>
            </a:lvl7pPr>
            <a:lvl8pPr indent="0" marL="3200400" rtl="0">
              <a:spcBef>
                <a:spcPts val="0"/>
              </a:spcBef>
              <a:buFont typeface="Helvetica Neue"/>
              <a:buNone/>
              <a:defRPr/>
            </a:lvl8pPr>
            <a:lvl9pPr indent="0" marL="3657600" rtl="0">
              <a:spcBef>
                <a:spcPts val="0"/>
              </a:spcBef>
              <a:buFont typeface="Helvetica Neue"/>
              <a:buNone/>
              <a:defRPr/>
            </a:lvl9pPr>
          </a:lstStyle>
          <a:p/>
        </p:txBody>
      </p:sp>
      <p:sp>
        <p:nvSpPr>
          <p:cNvPr id="40" name="Shape 40"/>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Helvetica Neue"/>
              <a:buNone/>
              <a:defRPr/>
            </a:lvl1pPr>
            <a:lvl2pPr indent="0" marL="457200" rtl="0">
              <a:spcBef>
                <a:spcPts val="0"/>
              </a:spcBef>
              <a:buFont typeface="Helvetica Neue"/>
              <a:buNone/>
              <a:defRPr/>
            </a:lvl2pPr>
            <a:lvl3pPr indent="0" marL="914400" rtl="0">
              <a:spcBef>
                <a:spcPts val="0"/>
              </a:spcBef>
              <a:buFont typeface="Helvetica Neue"/>
              <a:buNone/>
              <a:defRPr/>
            </a:lvl3pPr>
            <a:lvl4pPr indent="0" marL="1371600" rtl="0">
              <a:spcBef>
                <a:spcPts val="0"/>
              </a:spcBef>
              <a:buFont typeface="Helvetica Neue"/>
              <a:buNone/>
              <a:defRPr/>
            </a:lvl4pPr>
            <a:lvl5pPr indent="0" marL="1828800" rtl="0">
              <a:spcBef>
                <a:spcPts val="0"/>
              </a:spcBef>
              <a:buFont typeface="Helvetica Neue"/>
              <a:buNone/>
              <a:defRPr/>
            </a:lvl5pPr>
            <a:lvl6pPr indent="0" marL="2286000" rtl="0">
              <a:spcBef>
                <a:spcPts val="0"/>
              </a:spcBef>
              <a:buFont typeface="Helvetica Neue"/>
              <a:buNone/>
              <a:defRPr/>
            </a:lvl6pPr>
            <a:lvl7pPr indent="0" marL="2743200" rtl="0">
              <a:spcBef>
                <a:spcPts val="0"/>
              </a:spcBef>
              <a:buFont typeface="Helvetica Neue"/>
              <a:buNone/>
              <a:defRPr/>
            </a:lvl7pPr>
            <a:lvl8pPr indent="0" marL="3200400" rtl="0">
              <a:spcBef>
                <a:spcPts val="0"/>
              </a:spcBef>
              <a:buFont typeface="Helvetica Neue"/>
              <a:buNone/>
              <a:defRPr/>
            </a:lvl8pPr>
            <a:lvl9pPr indent="0" marL="3657600" rtl="0">
              <a:spcBef>
                <a:spcPts val="0"/>
              </a:spcBef>
              <a:buFont typeface="Helvetica Neue"/>
              <a:buNone/>
              <a:defRPr/>
            </a:lvl9pPr>
          </a:lstStyle>
          <a:p/>
        </p:txBody>
      </p:sp>
      <p:sp>
        <p:nvSpPr>
          <p:cNvPr id="42" name="Shape 42"/>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3" name="Shape 43"/>
        <p:cNvGrpSpPr/>
        <p:nvPr/>
      </p:nvGrpSpPr>
      <p:grpSpPr>
        <a:xfrm>
          <a:off x="0" y="0"/>
          <a:ext cx="0" cy="0"/>
          <a:chOff x="0" y="0"/>
          <a:chExt cx="0" cy="0"/>
        </a:xfrm>
      </p:grpSpPr>
      <p:sp>
        <p:nvSpPr>
          <p:cNvPr id="44" name="Shape 44"/>
          <p:cNvSpPr txBox="1"/>
          <p:nvPr>
            <p:ph type="title"/>
          </p:nvPr>
        </p:nvSpPr>
        <p:spPr>
          <a:xfrm>
            <a:off x="457200" y="277812"/>
            <a:ext cx="8229600" cy="576262"/>
          </a:xfrm>
          <a:prstGeom prst="rect">
            <a:avLst/>
          </a:prstGeom>
          <a:noFill/>
          <a:ln>
            <a:noFill/>
          </a:ln>
        </p:spPr>
        <p:txBody>
          <a:bodyPr anchorCtr="0" anchor="b"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45" name="Shape 45"/>
          <p:cNvSpPr txBox="1"/>
          <p:nvPr>
            <p:ph idx="1" type="body"/>
          </p:nvPr>
        </p:nvSpPr>
        <p:spPr>
          <a:xfrm>
            <a:off x="806450" y="1233487"/>
            <a:ext cx="4038599" cy="4530724"/>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2" type="body"/>
          </p:nvPr>
        </p:nvSpPr>
        <p:spPr>
          <a:xfrm>
            <a:off x="4997450" y="1233487"/>
            <a:ext cx="4038599" cy="4530724"/>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7" name="Shape 47"/>
        <p:cNvGrpSpPr/>
        <p:nvPr/>
      </p:nvGrpSpPr>
      <p:grpSpPr>
        <a:xfrm>
          <a:off x="0" y="0"/>
          <a:ext cx="0" cy="0"/>
          <a:chOff x="0" y="0"/>
          <a:chExt cx="0" cy="0"/>
        </a:xfrm>
      </p:grpSpPr>
      <p:sp>
        <p:nvSpPr>
          <p:cNvPr id="48" name="Shape 48"/>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Helvetica Neue"/>
              <a:buNone/>
              <a:defRPr/>
            </a:lvl1pPr>
            <a:lvl2pPr indent="0" marL="457200" rtl="0">
              <a:spcBef>
                <a:spcPts val="0"/>
              </a:spcBef>
              <a:buFont typeface="Helvetica Neue"/>
              <a:buNone/>
              <a:defRPr/>
            </a:lvl2pPr>
            <a:lvl3pPr indent="0" marL="914400" rtl="0">
              <a:spcBef>
                <a:spcPts val="0"/>
              </a:spcBef>
              <a:buFont typeface="Helvetica Neue"/>
              <a:buNone/>
              <a:defRPr/>
            </a:lvl3pPr>
            <a:lvl4pPr indent="0" marL="1371600" rtl="0">
              <a:spcBef>
                <a:spcPts val="0"/>
              </a:spcBef>
              <a:buFont typeface="Helvetica Neue"/>
              <a:buNone/>
              <a:defRPr/>
            </a:lvl4pPr>
            <a:lvl5pPr indent="0" marL="1828800" rtl="0">
              <a:spcBef>
                <a:spcPts val="0"/>
              </a:spcBef>
              <a:buFont typeface="Helvetica Neue"/>
              <a:buNone/>
              <a:defRPr/>
            </a:lvl5pPr>
            <a:lvl6pPr indent="0" marL="2286000" rtl="0">
              <a:spcBef>
                <a:spcPts val="0"/>
              </a:spcBef>
              <a:buFont typeface="Helvetica Neue"/>
              <a:buNone/>
              <a:defRPr/>
            </a:lvl6pPr>
            <a:lvl7pPr indent="0" marL="2743200" rtl="0">
              <a:spcBef>
                <a:spcPts val="0"/>
              </a:spcBef>
              <a:buFont typeface="Helvetica Neue"/>
              <a:buNone/>
              <a:defRPr/>
            </a:lvl7pPr>
            <a:lvl8pPr indent="0" marL="3200400" rtl="0">
              <a:spcBef>
                <a:spcPts val="0"/>
              </a:spcBef>
              <a:buFont typeface="Helvetica Neue"/>
              <a:buNone/>
              <a:defRPr/>
            </a:lvl8pPr>
            <a:lvl9pPr indent="0" marL="3657600" rtl="0">
              <a:spcBef>
                <a:spcPts val="0"/>
              </a:spcBef>
              <a:buFont typeface="Helvetica Neue"/>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01.jpg"/><Relationship Id="rId12" Type="http://schemas.openxmlformats.org/officeDocument/2006/relationships/slideLayout" Target="../slideLayouts/slideLayout10.xml"/><Relationship Id="rId13" Type="http://schemas.openxmlformats.org/officeDocument/2006/relationships/theme" Target="../theme/theme4.xml"/><Relationship Id="rId1" Type="http://schemas.openxmlformats.org/officeDocument/2006/relationships/image" Target="../media/image00.jpg"/><Relationship Id="rId4" Type="http://schemas.openxmlformats.org/officeDocument/2006/relationships/slideLayout" Target="../slideLayouts/slideLayout2.xml"/><Relationship Id="rId10" Type="http://schemas.openxmlformats.org/officeDocument/2006/relationships/slideLayout" Target="../slideLayouts/slideLayout8.xml"/><Relationship Id="rId3" Type="http://schemas.openxmlformats.org/officeDocument/2006/relationships/slideLayout" Target="../slideLayouts/slideLayout1.xml"/><Relationship Id="rId11" Type="http://schemas.openxmlformats.org/officeDocument/2006/relationships/slideLayout" Target="../slideLayouts/slideLayout9.xml"/><Relationship Id="rId9" Type="http://schemas.openxmlformats.org/officeDocument/2006/relationships/slideLayout" Target="../slideLayouts/slideLayout7.xml"/><Relationship Id="rId6" Type="http://schemas.openxmlformats.org/officeDocument/2006/relationships/slideLayout" Target="../slideLayouts/slideLayout4.xml"/><Relationship Id="rId5" Type="http://schemas.openxmlformats.org/officeDocument/2006/relationships/slideLayout" Target="../slideLayouts/slideLayout3.xml"/><Relationship Id="rId8" Type="http://schemas.openxmlformats.org/officeDocument/2006/relationships/slideLayout" Target="../slideLayouts/slideLayout6.xml"/><Relationship Id="rId7"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02.jpg"/><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pic>
        <p:nvPicPr>
          <p:cNvPr id="9" name="Shape 9"/>
          <p:cNvPicPr preferRelativeResize="0"/>
          <p:nvPr/>
        </p:nvPicPr>
        <p:blipFill rotWithShape="1">
          <a:blip r:embed="rId1">
            <a:alphaModFix/>
          </a:blip>
          <a:srcRect b="0" l="0" r="0" t="0"/>
          <a:stretch/>
        </p:blipFill>
        <p:spPr>
          <a:xfrm>
            <a:off x="285750" y="0"/>
            <a:ext cx="1195386" cy="908049"/>
          </a:xfrm>
          <a:prstGeom prst="rect">
            <a:avLst/>
          </a:prstGeom>
          <a:noFill/>
          <a:ln>
            <a:noFill/>
          </a:ln>
        </p:spPr>
      </p:pic>
      <p:sp>
        <p:nvSpPr>
          <p:cNvPr id="10" name="Shape 10"/>
          <p:cNvSpPr txBox="1"/>
          <p:nvPr>
            <p:ph type="title"/>
          </p:nvPr>
        </p:nvSpPr>
        <p:spPr>
          <a:xfrm>
            <a:off x="457200" y="277812"/>
            <a:ext cx="8229600" cy="576262"/>
          </a:xfrm>
          <a:prstGeom prst="rect">
            <a:avLst/>
          </a:prstGeom>
          <a:noFill/>
          <a:ln>
            <a:noFill/>
          </a:ln>
        </p:spPr>
        <p:txBody>
          <a:bodyPr anchorCtr="0" anchor="b"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1" name="Shape 11"/>
          <p:cNvSpPr txBox="1"/>
          <p:nvPr>
            <p:ph idx="1" type="body"/>
          </p:nvPr>
        </p:nvSpPr>
        <p:spPr>
          <a:xfrm>
            <a:off x="806450" y="1233487"/>
            <a:ext cx="8229600" cy="4530724"/>
          </a:xfrm>
          <a:prstGeom prst="rect">
            <a:avLst/>
          </a:prstGeom>
          <a:noFill/>
          <a:ln>
            <a:noFill/>
          </a:ln>
        </p:spPr>
        <p:txBody>
          <a:bodyPr anchorCtr="0" anchor="t" bIns="91425" lIns="91425" rIns="91425" tIns="91425"/>
          <a:lstStyle>
            <a:lvl1pPr indent="-240030" marL="342900" marR="0" rtl="0" algn="l">
              <a:spcBef>
                <a:spcPts val="630"/>
              </a:spcBef>
              <a:spcAft>
                <a:spcPts val="0"/>
              </a:spcAft>
              <a:buClr>
                <a:srgbClr val="993300"/>
              </a:buClr>
              <a:buFont typeface="Helvetica Neue"/>
              <a:buChar char="n"/>
              <a:defRPr/>
            </a:lvl1pPr>
            <a:lvl2pPr indent="-194309" marL="742950" marR="0" rtl="0" algn="l">
              <a:spcBef>
                <a:spcPts val="630"/>
              </a:spcBef>
              <a:spcAft>
                <a:spcPts val="0"/>
              </a:spcAft>
              <a:buClr>
                <a:srgbClr val="CC6600"/>
              </a:buClr>
              <a:buFont typeface="Helvetica Neue"/>
              <a:buChar char="l"/>
              <a:defRPr/>
            </a:lvl2pPr>
            <a:lvl3pPr indent="-149225" marL="1085850" marR="0" rtl="0" algn="l">
              <a:spcBef>
                <a:spcPts val="630"/>
              </a:spcBef>
              <a:spcAft>
                <a:spcPts val="0"/>
              </a:spcAft>
              <a:buClr>
                <a:srgbClr val="009900"/>
              </a:buClr>
              <a:buFont typeface="Helvetica Neue"/>
              <a:buChar char="4"/>
              <a:defRPr/>
            </a:lvl3pPr>
            <a:lvl4pPr indent="-149225" marL="1428750" marR="0" rtl="0" algn="l">
              <a:spcBef>
                <a:spcPts val="630"/>
              </a:spcBef>
              <a:spcAft>
                <a:spcPts val="0"/>
              </a:spcAft>
              <a:buClr>
                <a:schemeClr val="hlink"/>
              </a:buClr>
              <a:buFont typeface="Helvetica Neue"/>
              <a:buChar char="–"/>
              <a:defRPr/>
            </a:lvl4pPr>
            <a:lvl5pPr indent="-149225" marL="1771650" marR="0" rtl="0" algn="l">
              <a:spcBef>
                <a:spcPts val="630"/>
              </a:spcBef>
              <a:spcAft>
                <a:spcPts val="0"/>
              </a:spcAft>
              <a:buClr>
                <a:srgbClr val="FF0066"/>
              </a:buClr>
              <a:buFont typeface="Helvetica Neue"/>
              <a:buChar char="»"/>
              <a:defRPr/>
            </a:lvl5pPr>
            <a:lvl6pPr indent="-149225" marL="2228850" marR="0" rtl="0" algn="l">
              <a:spcBef>
                <a:spcPts val="630"/>
              </a:spcBef>
              <a:spcAft>
                <a:spcPts val="0"/>
              </a:spcAft>
              <a:buClr>
                <a:srgbClr val="FF0066"/>
              </a:buClr>
              <a:buFont typeface="Helvetica Neue"/>
              <a:buChar char="»"/>
              <a:defRPr/>
            </a:lvl6pPr>
            <a:lvl7pPr indent="-149225" marL="2686050" marR="0" rtl="0" algn="l">
              <a:spcBef>
                <a:spcPts val="630"/>
              </a:spcBef>
              <a:spcAft>
                <a:spcPts val="0"/>
              </a:spcAft>
              <a:buClr>
                <a:srgbClr val="FF0066"/>
              </a:buClr>
              <a:buFont typeface="Helvetica Neue"/>
              <a:buChar char="»"/>
              <a:defRPr/>
            </a:lvl7pPr>
            <a:lvl8pPr indent="-149225" marL="3143250" marR="0" rtl="0" algn="l">
              <a:spcBef>
                <a:spcPts val="630"/>
              </a:spcBef>
              <a:spcAft>
                <a:spcPts val="0"/>
              </a:spcAft>
              <a:buClr>
                <a:srgbClr val="FF0066"/>
              </a:buClr>
              <a:buFont typeface="Helvetica Neue"/>
              <a:buChar char="»"/>
              <a:defRPr/>
            </a:lvl8pPr>
            <a:lvl9pPr indent="-149225" marL="3600450" marR="0" rtl="0" algn="l">
              <a:spcBef>
                <a:spcPts val="630"/>
              </a:spcBef>
              <a:spcAft>
                <a:spcPts val="0"/>
              </a:spcAft>
              <a:buClr>
                <a:srgbClr val="FF0066"/>
              </a:buClr>
              <a:buFont typeface="Helvetica Neue"/>
              <a:buChar char="»"/>
              <a:defRPr/>
            </a:lvl9pPr>
          </a:lstStyle>
          <a:p/>
        </p:txBody>
      </p:sp>
      <p:sp>
        <p:nvSpPr>
          <p:cNvPr id="12" name="Shape 12"/>
          <p:cNvSpPr txBox="1"/>
          <p:nvPr/>
        </p:nvSpPr>
        <p:spPr>
          <a:xfrm>
            <a:off x="0" y="0"/>
            <a:ext cx="228600" cy="2286000"/>
          </a:xfrm>
          <a:prstGeom prst="rect">
            <a:avLst/>
          </a:prstGeom>
          <a:solidFill>
            <a:srgbClr val="336699"/>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cxnSp>
        <p:nvCxnSpPr>
          <p:cNvPr id="13" name="Shape 13"/>
          <p:cNvCxnSpPr/>
          <p:nvPr/>
        </p:nvCxnSpPr>
        <p:spPr>
          <a:xfrm>
            <a:off x="457200" y="860425"/>
            <a:ext cx="8077199" cy="0"/>
          </a:xfrm>
          <a:prstGeom prst="straightConnector1">
            <a:avLst/>
          </a:prstGeom>
          <a:noFill/>
          <a:ln cap="rnd" w="19050">
            <a:solidFill>
              <a:srgbClr val="336699"/>
            </a:solidFill>
            <a:prstDash val="solid"/>
            <a:miter/>
            <a:headEnd len="med" w="med" type="none"/>
            <a:tailEnd len="med" w="med" type="none"/>
          </a:ln>
        </p:spPr>
      </p:cxnSp>
      <p:sp>
        <p:nvSpPr>
          <p:cNvPr id="14" name="Shape 14"/>
          <p:cNvSpPr txBox="1"/>
          <p:nvPr/>
        </p:nvSpPr>
        <p:spPr>
          <a:xfrm>
            <a:off x="0" y="2286000"/>
            <a:ext cx="228600" cy="2286000"/>
          </a:xfrm>
          <a:prstGeom prst="rect">
            <a:avLst/>
          </a:prstGeom>
          <a:solidFill>
            <a:srgbClr val="99CC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sp>
        <p:nvSpPr>
          <p:cNvPr id="15" name="Shape 15"/>
          <p:cNvSpPr txBox="1"/>
          <p:nvPr/>
        </p:nvSpPr>
        <p:spPr>
          <a:xfrm>
            <a:off x="0" y="4572000"/>
            <a:ext cx="228600" cy="2286000"/>
          </a:xfrm>
          <a:prstGeom prst="rect">
            <a:avLst/>
          </a:prstGeom>
          <a:solidFill>
            <a:srgbClr val="336699"/>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sp>
        <p:nvSpPr>
          <p:cNvPr id="16" name="Shape 16"/>
          <p:cNvSpPr txBox="1"/>
          <p:nvPr/>
        </p:nvSpPr>
        <p:spPr>
          <a:xfrm>
            <a:off x="4221162" y="6613525"/>
            <a:ext cx="517524" cy="24606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6699"/>
              </a:buClr>
              <a:buSzPct val="25000"/>
              <a:buFont typeface="Helvetica Neue"/>
              <a:buNone/>
            </a:pPr>
            <a:r>
              <a:rPr b="1" baseline="0" i="0" lang="en-US" sz="1000" u="none" cap="none" strike="noStrike">
                <a:solidFill>
                  <a:srgbClr val="006699"/>
                </a:solidFill>
                <a:latin typeface="Helvetica Neue"/>
                <a:ea typeface="Helvetica Neue"/>
                <a:cs typeface="Helvetica Neue"/>
                <a:sym typeface="Helvetica Neue"/>
              </a:rPr>
              <a:t>19.*</a:t>
            </a:r>
          </a:p>
        </p:txBody>
      </p:sp>
      <p:sp>
        <p:nvSpPr>
          <p:cNvPr id="17" name="Shape 17"/>
          <p:cNvSpPr txBox="1"/>
          <p:nvPr/>
        </p:nvSpPr>
        <p:spPr>
          <a:xfrm>
            <a:off x="6489700" y="6588125"/>
            <a:ext cx="2713037" cy="244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6699"/>
              </a:buClr>
              <a:buSzPct val="25000"/>
              <a:buFont typeface="Helvetica Neue"/>
              <a:buNone/>
            </a:pPr>
            <a:r>
              <a:rPr b="1" baseline="0" i="0" lang="en-US" sz="1000" u="none" cap="none" strike="noStrike">
                <a:solidFill>
                  <a:srgbClr val="006699"/>
                </a:solidFill>
                <a:latin typeface="Helvetica Neue"/>
                <a:ea typeface="Helvetica Neue"/>
                <a:cs typeface="Helvetica Neue"/>
                <a:sym typeface="Helvetica Neue"/>
              </a:rPr>
              <a:t>Silberschatz, Galvin and Gagne ©2013</a:t>
            </a:r>
          </a:p>
        </p:txBody>
      </p:sp>
      <p:sp>
        <p:nvSpPr>
          <p:cNvPr id="18" name="Shape 18"/>
          <p:cNvSpPr txBox="1"/>
          <p:nvPr/>
        </p:nvSpPr>
        <p:spPr>
          <a:xfrm>
            <a:off x="185736" y="6621461"/>
            <a:ext cx="2635249" cy="244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6699"/>
              </a:buClr>
              <a:buSzPct val="25000"/>
              <a:buFont typeface="Helvetica Neue"/>
              <a:buNone/>
            </a:pPr>
            <a:r>
              <a:rPr b="1" baseline="0" i="0" lang="en-US" sz="1000" u="none" cap="none" strike="noStrike">
                <a:solidFill>
                  <a:srgbClr val="006699"/>
                </a:solidFill>
                <a:latin typeface="Helvetica Neue"/>
                <a:ea typeface="Helvetica Neue"/>
                <a:cs typeface="Helvetica Neue"/>
                <a:sym typeface="Helvetica Neue"/>
              </a:rPr>
              <a:t>Operating System Concepts – 9</a:t>
            </a:r>
            <a:r>
              <a:rPr b="1" baseline="30000" i="0" lang="en-US" sz="1000" u="none" cap="none" strike="noStrike">
                <a:solidFill>
                  <a:srgbClr val="006699"/>
                </a:solidFill>
                <a:latin typeface="Helvetica Neue"/>
                <a:ea typeface="Helvetica Neue"/>
                <a:cs typeface="Helvetica Neue"/>
                <a:sym typeface="Helvetica Neue"/>
              </a:rPr>
              <a:t>th</a:t>
            </a:r>
            <a:r>
              <a:rPr b="1" baseline="0" i="0" lang="en-US" sz="1000" u="none" cap="none" strike="noStrike">
                <a:solidFill>
                  <a:srgbClr val="006699"/>
                </a:solidFill>
                <a:latin typeface="Helvetica Neue"/>
                <a:ea typeface="Helvetica Neue"/>
                <a:cs typeface="Helvetica Neue"/>
                <a:sym typeface="Helvetica Neue"/>
              </a:rPr>
              <a:t> Edition</a:t>
            </a:r>
          </a:p>
        </p:txBody>
      </p:sp>
      <p:pic>
        <p:nvPicPr>
          <p:cNvPr id="19" name="Shape 19"/>
          <p:cNvPicPr preferRelativeResize="0"/>
          <p:nvPr/>
        </p:nvPicPr>
        <p:blipFill rotWithShape="1">
          <a:blip r:embed="rId2">
            <a:alphaModFix/>
          </a:blip>
          <a:srcRect b="0" l="0" r="0" t="0"/>
          <a:stretch/>
        </p:blipFill>
        <p:spPr>
          <a:xfrm>
            <a:off x="7773986" y="5849937"/>
            <a:ext cx="1284287" cy="7921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 name="Shape 53"/>
        <p:cNvGrpSpPr/>
        <p:nvPr/>
      </p:nvGrpSpPr>
      <p:grpSpPr>
        <a:xfrm>
          <a:off x="0" y="0"/>
          <a:ext cx="0" cy="0"/>
          <a:chOff x="0" y="0"/>
          <a:chExt cx="0" cy="0"/>
        </a:xfrm>
      </p:grpSpPr>
      <p:grpSp>
        <p:nvGrpSpPr>
          <p:cNvPr id="54" name="Shape 54"/>
          <p:cNvGrpSpPr/>
          <p:nvPr/>
        </p:nvGrpSpPr>
        <p:grpSpPr>
          <a:xfrm>
            <a:off x="198436" y="2960686"/>
            <a:ext cx="8610600" cy="201611"/>
            <a:chOff x="198436" y="2960686"/>
            <a:chExt cx="8610600" cy="201611"/>
          </a:xfrm>
        </p:grpSpPr>
        <p:sp>
          <p:nvSpPr>
            <p:cNvPr id="55" name="Shape 55"/>
            <p:cNvSpPr txBox="1"/>
            <p:nvPr/>
          </p:nvSpPr>
          <p:spPr>
            <a:xfrm>
              <a:off x="198436" y="2960686"/>
              <a:ext cx="2870200" cy="201611"/>
            </a:xfrm>
            <a:prstGeom prst="rect">
              <a:avLst/>
            </a:prstGeom>
            <a:solidFill>
              <a:srgbClr val="336699"/>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sp>
          <p:nvSpPr>
            <p:cNvPr id="56" name="Shape 56"/>
            <p:cNvSpPr txBox="1"/>
            <p:nvPr/>
          </p:nvSpPr>
          <p:spPr>
            <a:xfrm>
              <a:off x="3068636" y="2960686"/>
              <a:ext cx="2870200" cy="201611"/>
            </a:xfrm>
            <a:prstGeom prst="rect">
              <a:avLst/>
            </a:prstGeom>
            <a:solidFill>
              <a:srgbClr val="99CC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sp>
          <p:nvSpPr>
            <p:cNvPr id="57" name="Shape 57"/>
            <p:cNvSpPr txBox="1"/>
            <p:nvPr/>
          </p:nvSpPr>
          <p:spPr>
            <a:xfrm>
              <a:off x="5938837" y="2960686"/>
              <a:ext cx="2870200" cy="201611"/>
            </a:xfrm>
            <a:prstGeom prst="rect">
              <a:avLst/>
            </a:prstGeom>
            <a:solidFill>
              <a:srgbClr val="336699"/>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grpSp>
      <p:sp>
        <p:nvSpPr>
          <p:cNvPr id="58" name="Shape 58"/>
          <p:cNvSpPr txBox="1"/>
          <p:nvPr/>
        </p:nvSpPr>
        <p:spPr>
          <a:xfrm>
            <a:off x="6489700" y="6588125"/>
            <a:ext cx="2713037" cy="244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336699"/>
              </a:buClr>
              <a:buSzPct val="25000"/>
              <a:buFont typeface="Helvetica Neue"/>
              <a:buNone/>
            </a:pPr>
            <a:r>
              <a:rPr b="1" baseline="0" i="0" lang="en-US" sz="1000" u="none" cap="none" strike="noStrike">
                <a:solidFill>
                  <a:srgbClr val="336699"/>
                </a:solidFill>
                <a:latin typeface="Helvetica Neue"/>
                <a:ea typeface="Helvetica Neue"/>
                <a:cs typeface="Helvetica Neue"/>
                <a:sym typeface="Helvetica Neue"/>
              </a:rPr>
              <a:t>Silberschatz, Galvin and Gagne ©2013</a:t>
            </a:r>
          </a:p>
        </p:txBody>
      </p:sp>
      <p:sp>
        <p:nvSpPr>
          <p:cNvPr id="59" name="Shape 59"/>
          <p:cNvSpPr txBox="1"/>
          <p:nvPr/>
        </p:nvSpPr>
        <p:spPr>
          <a:xfrm>
            <a:off x="26986" y="6613525"/>
            <a:ext cx="2638424" cy="244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336699"/>
              </a:buClr>
              <a:buSzPct val="25000"/>
              <a:buFont typeface="Helvetica Neue"/>
              <a:buNone/>
            </a:pPr>
            <a:r>
              <a:rPr b="1" baseline="0" i="0" lang="en-US" sz="1000" u="none" cap="none" strike="noStrike">
                <a:solidFill>
                  <a:srgbClr val="336699"/>
                </a:solidFill>
                <a:latin typeface="Helvetica Neue"/>
                <a:ea typeface="Helvetica Neue"/>
                <a:cs typeface="Helvetica Neue"/>
                <a:sym typeface="Helvetica Neue"/>
              </a:rPr>
              <a:t>Operating System Concepts – 9</a:t>
            </a:r>
            <a:r>
              <a:rPr b="1" baseline="30000" i="0" lang="en-US" sz="1000" u="none" cap="none" strike="noStrike">
                <a:solidFill>
                  <a:srgbClr val="336699"/>
                </a:solidFill>
                <a:latin typeface="Helvetica Neue"/>
                <a:ea typeface="Helvetica Neue"/>
                <a:cs typeface="Helvetica Neue"/>
                <a:sym typeface="Helvetica Neue"/>
              </a:rPr>
              <a:t>th</a:t>
            </a:r>
            <a:r>
              <a:rPr b="1" baseline="0" i="0" lang="en-US" sz="1000" u="none" cap="none" strike="noStrike">
                <a:solidFill>
                  <a:srgbClr val="336699"/>
                </a:solidFill>
                <a:latin typeface="Helvetica Neue"/>
                <a:ea typeface="Helvetica Neue"/>
                <a:cs typeface="Helvetica Neue"/>
                <a:sym typeface="Helvetica Neue"/>
              </a:rPr>
              <a:t> Edition</a:t>
            </a:r>
          </a:p>
        </p:txBody>
      </p:sp>
      <p:pic>
        <p:nvPicPr>
          <p:cNvPr id="60" name="Shape 60"/>
          <p:cNvPicPr preferRelativeResize="0"/>
          <p:nvPr/>
        </p:nvPicPr>
        <p:blipFill rotWithShape="1">
          <a:blip r:embed="rId1">
            <a:alphaModFix/>
          </a:blip>
          <a:srcRect b="0" l="0" r="0" t="0"/>
          <a:stretch/>
        </p:blipFill>
        <p:spPr>
          <a:xfrm>
            <a:off x="3360737" y="4157662"/>
            <a:ext cx="2062162" cy="1593849"/>
          </a:xfrm>
          <a:prstGeom prst="rect">
            <a:avLst/>
          </a:prstGeom>
          <a:noFill/>
          <a:ln cap="rnd" w="76200">
            <a:solidFill>
              <a:srgbClr val="336699"/>
            </a:solidFill>
            <a:prstDash val="solid"/>
            <a:miter/>
            <a:headEnd len="med" w="med" type="none"/>
            <a:tailEnd len="med" w="med" type="none"/>
          </a:ln>
        </p:spPr>
      </p:pic>
      <p:sp>
        <p:nvSpPr>
          <p:cNvPr id="61" name="Shape 61"/>
          <p:cNvSpPr txBox="1"/>
          <p:nvPr/>
        </p:nvSpPr>
        <p:spPr>
          <a:xfrm>
            <a:off x="3224211" y="4006850"/>
            <a:ext cx="2336800" cy="1887537"/>
          </a:xfrm>
          <a:prstGeom prst="rect">
            <a:avLst/>
          </a:prstGeom>
          <a:noFill/>
          <a:ln cap="rnd" w="57150">
            <a:solidFill>
              <a:srgbClr val="66CC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Verdana"/>
              <a:ea typeface="Verdana"/>
              <a:cs typeface="Verdana"/>
              <a:sym typeface="Verdana"/>
            </a:endParaRPr>
          </a:p>
        </p:txBody>
      </p:sp>
      <p:sp>
        <p:nvSpPr>
          <p:cNvPr id="62" name="Shape 62"/>
          <p:cNvSpPr txBox="1"/>
          <p:nvPr>
            <p:ph type="title"/>
          </p:nvPr>
        </p:nvSpPr>
        <p:spPr>
          <a:xfrm>
            <a:off x="457200" y="277812"/>
            <a:ext cx="8229600" cy="576262"/>
          </a:xfrm>
          <a:prstGeom prst="rect">
            <a:avLst/>
          </a:prstGeom>
          <a:noFill/>
          <a:ln>
            <a:noFill/>
          </a:ln>
        </p:spPr>
        <p:txBody>
          <a:bodyPr anchorCtr="0" anchor="b"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63" name="Shape 63"/>
          <p:cNvSpPr txBox="1"/>
          <p:nvPr>
            <p:ph idx="1" type="body"/>
          </p:nvPr>
        </p:nvSpPr>
        <p:spPr>
          <a:xfrm>
            <a:off x="806450" y="1233487"/>
            <a:ext cx="8229600" cy="4530724"/>
          </a:xfrm>
          <a:prstGeom prst="rect">
            <a:avLst/>
          </a:prstGeom>
          <a:noFill/>
          <a:ln>
            <a:noFill/>
          </a:ln>
        </p:spPr>
        <p:txBody>
          <a:bodyPr anchorCtr="0" anchor="t" bIns="91425" lIns="91425" rIns="91425" tIns="91425"/>
          <a:lstStyle>
            <a:lvl1pPr indent="-240030" marL="342900" marR="0" rtl="0" algn="l">
              <a:spcBef>
                <a:spcPts val="630"/>
              </a:spcBef>
              <a:spcAft>
                <a:spcPts val="0"/>
              </a:spcAft>
              <a:buClr>
                <a:srgbClr val="993300"/>
              </a:buClr>
              <a:buFont typeface="Helvetica Neue"/>
              <a:buChar char="n"/>
              <a:defRPr/>
            </a:lvl1pPr>
            <a:lvl2pPr indent="-194309" marL="742950" marR="0" rtl="0" algn="l">
              <a:spcBef>
                <a:spcPts val="630"/>
              </a:spcBef>
              <a:spcAft>
                <a:spcPts val="0"/>
              </a:spcAft>
              <a:buClr>
                <a:srgbClr val="CC6600"/>
              </a:buClr>
              <a:buFont typeface="Helvetica Neue"/>
              <a:buChar char="l"/>
              <a:defRPr/>
            </a:lvl2pPr>
            <a:lvl3pPr indent="-149225" marL="1085850" marR="0" rtl="0" algn="l">
              <a:spcBef>
                <a:spcPts val="630"/>
              </a:spcBef>
              <a:spcAft>
                <a:spcPts val="0"/>
              </a:spcAft>
              <a:buClr>
                <a:srgbClr val="009900"/>
              </a:buClr>
              <a:buFont typeface="Helvetica Neue"/>
              <a:buChar char="4"/>
              <a:defRPr/>
            </a:lvl3pPr>
            <a:lvl4pPr indent="-149225" marL="1428750" marR="0" rtl="0" algn="l">
              <a:spcBef>
                <a:spcPts val="630"/>
              </a:spcBef>
              <a:spcAft>
                <a:spcPts val="0"/>
              </a:spcAft>
              <a:buClr>
                <a:schemeClr val="hlink"/>
              </a:buClr>
              <a:buFont typeface="Helvetica Neue"/>
              <a:buChar char="–"/>
              <a:defRPr/>
            </a:lvl4pPr>
            <a:lvl5pPr indent="-149225" marL="1771650" marR="0" rtl="0" algn="l">
              <a:spcBef>
                <a:spcPts val="630"/>
              </a:spcBef>
              <a:spcAft>
                <a:spcPts val="0"/>
              </a:spcAft>
              <a:buClr>
                <a:srgbClr val="FF0066"/>
              </a:buClr>
              <a:buFont typeface="Helvetica Neue"/>
              <a:buChar char="»"/>
              <a:defRPr/>
            </a:lvl5pPr>
            <a:lvl6pPr indent="-149225" marL="2228850" marR="0" rtl="0" algn="l">
              <a:spcBef>
                <a:spcPts val="630"/>
              </a:spcBef>
              <a:spcAft>
                <a:spcPts val="0"/>
              </a:spcAft>
              <a:buClr>
                <a:srgbClr val="FF0066"/>
              </a:buClr>
              <a:buFont typeface="Helvetica Neue"/>
              <a:buChar char="»"/>
              <a:defRPr/>
            </a:lvl6pPr>
            <a:lvl7pPr indent="-149225" marL="2686050" marR="0" rtl="0" algn="l">
              <a:spcBef>
                <a:spcPts val="630"/>
              </a:spcBef>
              <a:spcAft>
                <a:spcPts val="0"/>
              </a:spcAft>
              <a:buClr>
                <a:srgbClr val="FF0066"/>
              </a:buClr>
              <a:buFont typeface="Helvetica Neue"/>
              <a:buChar char="»"/>
              <a:defRPr/>
            </a:lvl7pPr>
            <a:lvl8pPr indent="-149225" marL="3143250" marR="0" rtl="0" algn="l">
              <a:spcBef>
                <a:spcPts val="630"/>
              </a:spcBef>
              <a:spcAft>
                <a:spcPts val="0"/>
              </a:spcAft>
              <a:buClr>
                <a:srgbClr val="FF0066"/>
              </a:buClr>
              <a:buFont typeface="Helvetica Neue"/>
              <a:buChar char="»"/>
              <a:defRPr/>
            </a:lvl8pPr>
            <a:lvl9pPr indent="-149225" marL="3600450" marR="0" rtl="0" algn="l">
              <a:spcBef>
                <a:spcPts val="630"/>
              </a:spcBef>
              <a:spcAft>
                <a:spcPts val="0"/>
              </a:spcAft>
              <a:buClr>
                <a:srgbClr val="FF0066"/>
              </a:buClr>
              <a:buFont typeface="Helvetica Neue"/>
              <a:buChar char="»"/>
              <a:defRPr/>
            </a:lvl9pPr>
          </a:lstStyle>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 Id="rId3" Type="http://schemas.openxmlformats.org/officeDocument/2006/relationships/image" Target="../media/image0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 Id="rId3" Type="http://schemas.openxmlformats.org/officeDocument/2006/relationships/image" Target="../media/image0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 Id="rId3" Type="http://schemas.openxmlformats.org/officeDocument/2006/relationships/image" Target="../media/image0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 Id="rId3" Type="http://schemas.openxmlformats.org/officeDocument/2006/relationships/image" Target="../media/image0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 Id="rId3" Type="http://schemas.openxmlformats.org/officeDocument/2006/relationships/image" Target="../media/image0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 Id="rId3" Type="http://schemas.openxmlformats.org/officeDocument/2006/relationships/image" Target="../media/image0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 Id="rId3"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685800" y="685800"/>
            <a:ext cx="7772400" cy="2127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4300" u="none" cap="none" strike="noStrike">
                <a:solidFill>
                  <a:srgbClr val="006699"/>
                </a:solidFill>
                <a:latin typeface="Arial"/>
                <a:ea typeface="Arial"/>
                <a:cs typeface="Arial"/>
                <a:sym typeface="Arial"/>
              </a:rPr>
              <a:t>Chapter 17:  Windows 7</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idx="1" type="body"/>
          </p:nvPr>
        </p:nvSpPr>
        <p:spPr>
          <a:xfrm>
            <a:off x="806450" y="1223962"/>
            <a:ext cx="7669212" cy="498951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Foundation for the executive and the subsystems</a:t>
            </a: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Never paged out of memory; execution is never preempted</a:t>
            </a: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Four main responsibilities: </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thread scheduling</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interrupt and exception handling </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low-level processor synchronization</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recovery after a power failure</a:t>
            </a: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Kernel is object-oriented, uses two sets of objects</a:t>
            </a:r>
          </a:p>
          <a:p>
            <a:pPr indent="-285750" lvl="1" marL="742950" marR="0" rtl="0" algn="l">
              <a:lnSpc>
                <a:spcPct val="100000"/>
              </a:lnSpc>
              <a:spcBef>
                <a:spcPts val="630"/>
              </a:spcBef>
              <a:spcAft>
                <a:spcPts val="0"/>
              </a:spcAft>
              <a:buClr>
                <a:srgbClr val="CC6600"/>
              </a:buClr>
              <a:buSzPct val="79999"/>
              <a:buFont typeface="Helvetica Neue"/>
              <a:buChar char="l"/>
            </a:pPr>
            <a:r>
              <a:rPr b="0" baseline="0" i="1" lang="en-US" sz="1800" u="none" cap="none" strike="noStrike">
                <a:solidFill>
                  <a:schemeClr val="dk1"/>
                </a:solidFill>
                <a:latin typeface="Helvetica Neue"/>
                <a:ea typeface="Helvetica Neue"/>
                <a:cs typeface="Helvetica Neue"/>
                <a:sym typeface="Helvetica Neue"/>
              </a:rPr>
              <a:t>dispatcher objects</a:t>
            </a:r>
            <a:r>
              <a:rPr b="0" baseline="0" i="0" lang="en-US" sz="1800" u="none" cap="none" strike="noStrike">
                <a:solidFill>
                  <a:schemeClr val="dk1"/>
                </a:solidFill>
                <a:latin typeface="Helvetica Neue"/>
                <a:ea typeface="Helvetica Neue"/>
                <a:cs typeface="Helvetica Neue"/>
                <a:sym typeface="Helvetica Neue"/>
              </a:rPr>
              <a:t> control dispatching and synchronization (events, mutants, mutexes, semaphores, threads and timers) </a:t>
            </a:r>
          </a:p>
          <a:p>
            <a:pPr indent="-285750" lvl="1" marL="742950" marR="0" rtl="0" algn="l">
              <a:lnSpc>
                <a:spcPct val="100000"/>
              </a:lnSpc>
              <a:spcBef>
                <a:spcPts val="630"/>
              </a:spcBef>
              <a:spcAft>
                <a:spcPts val="0"/>
              </a:spcAft>
              <a:buClr>
                <a:srgbClr val="CC6600"/>
              </a:buClr>
              <a:buSzPct val="79999"/>
              <a:buFont typeface="Helvetica Neue"/>
              <a:buChar char="l"/>
            </a:pPr>
            <a:r>
              <a:rPr b="0" baseline="0" i="1" lang="en-US" sz="1800" u="none" cap="none" strike="noStrike">
                <a:solidFill>
                  <a:schemeClr val="dk1"/>
                </a:solidFill>
                <a:latin typeface="Helvetica Neue"/>
                <a:ea typeface="Helvetica Neue"/>
                <a:cs typeface="Helvetica Neue"/>
                <a:sym typeface="Helvetica Neue"/>
              </a:rPr>
              <a:t>control objects</a:t>
            </a:r>
            <a:r>
              <a:rPr b="0" baseline="0" i="0" lang="en-US" sz="1800" u="none" cap="none" strike="noStrike">
                <a:solidFill>
                  <a:schemeClr val="dk1"/>
                </a:solidFill>
                <a:latin typeface="Helvetica Neue"/>
                <a:ea typeface="Helvetica Neue"/>
                <a:cs typeface="Helvetica Neue"/>
                <a:sym typeface="Helvetica Neue"/>
              </a:rPr>
              <a:t> (asynchronous procedure calls, interrupts, power notify, power status, process and profile objects)</a:t>
            </a:r>
          </a:p>
        </p:txBody>
      </p:sp>
      <p:sp>
        <p:nvSpPr>
          <p:cNvPr id="130" name="Shape 130"/>
          <p:cNvSpPr txBox="1"/>
          <p:nvPr>
            <p:ph type="title"/>
          </p:nvPr>
        </p:nvSpPr>
        <p:spPr>
          <a:xfrm>
            <a:off x="992187" y="277812"/>
            <a:ext cx="7694611"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System Components — Kernel</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895350" y="277812"/>
            <a:ext cx="779145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Kernel — Process and Threads</a:t>
            </a:r>
          </a:p>
        </p:txBody>
      </p:sp>
      <p:sp>
        <p:nvSpPr>
          <p:cNvPr id="137" name="Shape 137"/>
          <p:cNvSpPr txBox="1"/>
          <p:nvPr>
            <p:ph idx="1" type="body"/>
          </p:nvPr>
        </p:nvSpPr>
        <p:spPr>
          <a:xfrm>
            <a:off x="806450" y="1233487"/>
            <a:ext cx="7713661" cy="4530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process has a virtual memory address space, information (such as a base priority), and an affinity for one or more processors.</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Threads are the unit of execution scheduled by the kernel’s dispatcher.</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Each thread has its own state, including a priority, processor affinity, and accounting information.</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thread can be one of six states:  </a:t>
            </a:r>
            <a:r>
              <a:rPr b="0" baseline="0" i="1" lang="en-US" sz="1800" u="none" cap="none" strike="noStrike">
                <a:solidFill>
                  <a:srgbClr val="000000"/>
                </a:solidFill>
                <a:latin typeface="Helvetica Neue"/>
                <a:ea typeface="Helvetica Neue"/>
                <a:cs typeface="Helvetica Neue"/>
                <a:sym typeface="Helvetica Neue"/>
              </a:rPr>
              <a:t>ready</a:t>
            </a:r>
            <a:r>
              <a:rPr b="0" baseline="0" i="1" lang="en-US" sz="1800" u="none" cap="none" strike="noStrike">
                <a:solidFill>
                  <a:schemeClr val="dk1"/>
                </a:solidFill>
                <a:latin typeface="Helvetica Neue"/>
                <a:ea typeface="Helvetica Neue"/>
                <a:cs typeface="Helvetica Neue"/>
                <a:sym typeface="Helvetica Neue"/>
              </a:rPr>
              <a:t>, standby, running, waiting, transition</a:t>
            </a:r>
            <a:r>
              <a:rPr b="0" baseline="0" i="0" lang="en-US" sz="1800" u="none" cap="none" strike="noStrike">
                <a:solidFill>
                  <a:schemeClr val="dk1"/>
                </a:solidFill>
                <a:latin typeface="Helvetica Neue"/>
                <a:ea typeface="Helvetica Neue"/>
                <a:cs typeface="Helvetica Neue"/>
                <a:sym typeface="Helvetica Neue"/>
              </a:rPr>
              <a:t>, and </a:t>
            </a:r>
            <a:r>
              <a:rPr b="0" baseline="0" i="1" lang="en-US" sz="1800" u="none" cap="none" strike="noStrike">
                <a:solidFill>
                  <a:schemeClr val="dk1"/>
                </a:solidFill>
                <a:latin typeface="Helvetica Neue"/>
                <a:ea typeface="Helvetica Neue"/>
                <a:cs typeface="Helvetica Neue"/>
                <a:sym typeface="Helvetica Neue"/>
              </a:rPr>
              <a:t>terminated.</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7781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Kernel — Scheduling</a:t>
            </a:r>
          </a:p>
        </p:txBody>
      </p:sp>
      <p:sp>
        <p:nvSpPr>
          <p:cNvPr id="144" name="Shape 144"/>
          <p:cNvSpPr txBox="1"/>
          <p:nvPr>
            <p:ph idx="1" type="body"/>
          </p:nvPr>
        </p:nvSpPr>
        <p:spPr>
          <a:xfrm>
            <a:off x="819150" y="1273175"/>
            <a:ext cx="7162799" cy="47624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dispatcher uses a 32-level priority scheme to determine the order of thread execution.  </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Priorities are divided into two classes</a:t>
            </a:r>
          </a:p>
          <a:p>
            <a:pPr indent="-234950" lvl="2" marL="1085850"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The real-time class contains threads with priorities ranging from 16 to 31</a:t>
            </a:r>
          </a:p>
          <a:p>
            <a:pPr indent="-234950" lvl="2" marL="1085850"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The variable class contains threads having priorities from 0 to 15</a:t>
            </a:r>
          </a:p>
          <a:p>
            <a:pPr indent="-149225" lvl="2" marL="1085850" marR="0" rtl="0" algn="l">
              <a:lnSpc>
                <a:spcPct val="100000"/>
              </a:lnSpc>
              <a:spcBef>
                <a:spcPts val="630"/>
              </a:spcBef>
              <a:spcAft>
                <a:spcPts val="0"/>
              </a:spcAft>
              <a:buClr>
                <a:srgbClr val="0099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Characteristics of Windows 7’s priority strategy</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Trends to give very good response times to interactive threads that are using the mouse and windows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Enables I/O-bound threads to keep the I/O devices busy</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Complete-bound threads soak up the spare CPU cycles in the background</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904875" y="277812"/>
            <a:ext cx="7781925"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Kernel — Scheduling (Cont.) </a:t>
            </a:r>
          </a:p>
        </p:txBody>
      </p:sp>
      <p:sp>
        <p:nvSpPr>
          <p:cNvPr id="151" name="Shape 151"/>
          <p:cNvSpPr txBox="1"/>
          <p:nvPr>
            <p:ph idx="1" type="body"/>
          </p:nvPr>
        </p:nvSpPr>
        <p:spPr>
          <a:xfrm>
            <a:off x="806450" y="1233487"/>
            <a:ext cx="7570786" cy="446563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Scheduling can occur when a thread enters the ready or wait state, when a thread terminates, or when an application changes a thread’s priority or processor affinity.</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Real-time threads are given preferential access to the CPU; but 7 does not guarantee that a real-time thread will start to execute within any particular time limit .</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This is known as </a:t>
            </a:r>
            <a:r>
              <a:rPr b="0" baseline="0" i="1" lang="en-US" sz="1800" u="none" cap="none" strike="noStrike">
                <a:solidFill>
                  <a:schemeClr val="dk1"/>
                </a:solidFill>
                <a:latin typeface="Helvetica Neue"/>
                <a:ea typeface="Helvetica Neue"/>
                <a:cs typeface="Helvetica Neue"/>
                <a:sym typeface="Helvetica Neue"/>
              </a:rPr>
              <a:t>soft realtime.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1012825" y="0"/>
            <a:ext cx="7893050" cy="84455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Windows 7 Interrupt Request Levels</a:t>
            </a:r>
          </a:p>
        </p:txBody>
      </p:sp>
      <p:pic>
        <p:nvPicPr>
          <p:cNvPr id="158" name="Shape 158"/>
          <p:cNvPicPr preferRelativeResize="0"/>
          <p:nvPr/>
        </p:nvPicPr>
        <p:blipFill rotWithShape="1">
          <a:blip r:embed="rId3">
            <a:alphaModFix/>
          </a:blip>
          <a:srcRect b="0" l="0" r="0" t="0"/>
          <a:stretch/>
        </p:blipFill>
        <p:spPr>
          <a:xfrm>
            <a:off x="866775" y="1274762"/>
            <a:ext cx="7759700" cy="403542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808037" y="277812"/>
            <a:ext cx="7878762"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Kernel — Trap Handling</a:t>
            </a:r>
          </a:p>
        </p:txBody>
      </p:sp>
      <p:sp>
        <p:nvSpPr>
          <p:cNvPr id="165" name="Shape 165"/>
          <p:cNvSpPr txBox="1"/>
          <p:nvPr>
            <p:ph idx="1" type="body"/>
          </p:nvPr>
        </p:nvSpPr>
        <p:spPr>
          <a:xfrm>
            <a:off x="806450" y="1233487"/>
            <a:ext cx="7694611" cy="4530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kernel provides trap handling when exceptions and interrupts are generated by hardware of software.</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Exceptions that cannot be handled by the trap handler are handled by the kernel's </a:t>
            </a:r>
            <a:r>
              <a:rPr b="1" baseline="0" i="0" lang="en-US" sz="1800" u="none" cap="none" strike="noStrike">
                <a:solidFill>
                  <a:srgbClr val="3366FF"/>
                </a:solidFill>
                <a:latin typeface="Helvetica Neue"/>
                <a:ea typeface="Helvetica Neue"/>
                <a:cs typeface="Helvetica Neue"/>
                <a:sym typeface="Helvetica Neue"/>
              </a:rPr>
              <a:t>exception dispatcher</a:t>
            </a:r>
            <a:r>
              <a:rPr b="0" baseline="0" i="0" lang="en-US" sz="1800" u="none" cap="none" strike="noStrike">
                <a:solidFill>
                  <a:schemeClr val="dk1"/>
                </a:solidFill>
                <a:latin typeface="Helvetica Neue"/>
                <a:ea typeface="Helvetica Neue"/>
                <a:cs typeface="Helvetica Neue"/>
                <a:sym typeface="Helvetica Neue"/>
              </a:rPr>
              <a:t>.</a:t>
            </a:r>
          </a:p>
          <a:p>
            <a:pPr indent="-240030" lvl="0" marL="342900" marR="0" rtl="0" algn="l">
              <a:lnSpc>
                <a:spcPct val="100000"/>
              </a:lnSpc>
              <a:spcBef>
                <a:spcPts val="630"/>
              </a:spcBef>
              <a:spcAft>
                <a:spcPts val="0"/>
              </a:spcAft>
              <a:buClr>
                <a:srgbClr val="993300"/>
              </a:buClr>
              <a:buFont typeface="Helvetica Neue"/>
              <a:buNone/>
            </a:pPr>
            <a:r>
              <a:t/>
            </a:r>
            <a:endParaRPr b="1" baseline="0" i="0" sz="1800" u="none" cap="none" strike="noStrike">
              <a:solidFill>
                <a:srgbClr val="3366FF"/>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interrupt dispatcher in the kernel handles interrupts by calling either an interrupt service routine (such as in a device driver) or an internal kernel routine.</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kernel uses spin locks that reside in global memory to achieve multiprocessor mutual exclusion.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788987" y="277812"/>
            <a:ext cx="7897811"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Executive — Object Manager</a:t>
            </a:r>
          </a:p>
        </p:txBody>
      </p:sp>
      <p:sp>
        <p:nvSpPr>
          <p:cNvPr id="172" name="Shape 172"/>
          <p:cNvSpPr txBox="1"/>
          <p:nvPr>
            <p:ph idx="1" type="body"/>
          </p:nvPr>
        </p:nvSpPr>
        <p:spPr>
          <a:xfrm>
            <a:off x="806450" y="1233487"/>
            <a:ext cx="7704136" cy="4530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Windows 7 uses objects for all its services and entities; the object manger supervises the use of all the objects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Generates an object </a:t>
            </a:r>
            <a:r>
              <a:rPr b="0" baseline="0" i="1" lang="en-US" sz="1800" u="none" cap="none" strike="noStrike">
                <a:solidFill>
                  <a:schemeClr val="dk1"/>
                </a:solidFill>
                <a:latin typeface="Helvetica Neue"/>
                <a:ea typeface="Helvetica Neue"/>
                <a:cs typeface="Helvetica Neue"/>
                <a:sym typeface="Helvetica Neue"/>
              </a:rPr>
              <a:t>handle</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Checks security</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Keeps track of which processes are using each object</a:t>
            </a:r>
          </a:p>
          <a:p>
            <a:pPr indent="-194309" lvl="1" marL="7429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Objects are manipulated by a standard set of methods, namely </a:t>
            </a:r>
            <a:r>
              <a:rPr b="0" baseline="0" i="0" lang="en-US" sz="1800" u="none" cap="none" strike="noStrike">
                <a:solidFill>
                  <a:schemeClr val="dk1"/>
                </a:solidFill>
                <a:latin typeface="Courier New"/>
                <a:ea typeface="Courier New"/>
                <a:cs typeface="Courier New"/>
                <a:sym typeface="Courier New"/>
              </a:rPr>
              <a:t>create, open, close, delete, query name, parse</a:t>
            </a:r>
            <a:r>
              <a:rPr b="0" baseline="0" i="0" lang="en-US" sz="1800" u="none" cap="none" strike="noStrike">
                <a:solidFill>
                  <a:schemeClr val="dk1"/>
                </a:solidFill>
                <a:latin typeface="Helvetica Neue"/>
                <a:ea typeface="Helvetica Neue"/>
                <a:cs typeface="Helvetica Neue"/>
                <a:sym typeface="Helvetica Neue"/>
              </a:rPr>
              <a:t> and </a:t>
            </a:r>
            <a:r>
              <a:rPr b="0" baseline="0" i="0" lang="en-US" sz="1800" u="none" cap="none" strike="noStrike">
                <a:solidFill>
                  <a:schemeClr val="dk1"/>
                </a:solidFill>
                <a:latin typeface="Courier New"/>
                <a:ea typeface="Courier New"/>
                <a:cs typeface="Courier New"/>
                <a:sym typeface="Courier New"/>
              </a:rPr>
              <a:t>security</a:t>
            </a:r>
            <a:r>
              <a:rPr b="0" baseline="0" i="0" lang="en-US" sz="1800" u="none" cap="none" strike="noStrike">
                <a:solidFill>
                  <a:schemeClr val="dk1"/>
                </a:solidFill>
                <a:latin typeface="Helvetica Neue"/>
                <a:ea typeface="Helvetica Neue"/>
                <a:cs typeface="Helvetica Neue"/>
                <a:sym typeface="Helvetica Neue"/>
              </a:rPr>
              <a: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661987" y="277812"/>
            <a:ext cx="8024811"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Executive — Naming Objects</a:t>
            </a:r>
          </a:p>
        </p:txBody>
      </p:sp>
      <p:sp>
        <p:nvSpPr>
          <p:cNvPr id="179" name="Shape 179"/>
          <p:cNvSpPr txBox="1"/>
          <p:nvPr>
            <p:ph idx="1" type="body"/>
          </p:nvPr>
        </p:nvSpPr>
        <p:spPr>
          <a:xfrm>
            <a:off x="819150" y="1273175"/>
            <a:ext cx="7627937" cy="49434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Windows 7 executive allows almost any object to be given a name, which may be either permanent or temporary. Exceptions are process, thread and some others object types.</a:t>
            </a:r>
          </a:p>
          <a:p>
            <a:pPr indent="-285750" lvl="0" marL="342900" marR="0" rtl="0" algn="l">
              <a:lnSpc>
                <a:spcPct val="100000"/>
              </a:lnSpc>
              <a:spcBef>
                <a:spcPts val="350"/>
              </a:spcBef>
              <a:spcAft>
                <a:spcPts val="0"/>
              </a:spcAft>
              <a:buClr>
                <a:srgbClr val="993300"/>
              </a:buClr>
              <a:buFont typeface="Helvetica Neue"/>
              <a:buNone/>
            </a:pPr>
            <a:r>
              <a:t/>
            </a:r>
            <a:endParaRPr b="0" baseline="0" i="0" sz="10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Object names are structured like file path names in MS-DOS and UNIX.</a:t>
            </a:r>
          </a:p>
          <a:p>
            <a:pPr indent="-285750" lvl="0" marL="342900" marR="0" rtl="0" algn="l">
              <a:lnSpc>
                <a:spcPct val="100000"/>
              </a:lnSpc>
              <a:spcBef>
                <a:spcPts val="350"/>
              </a:spcBef>
              <a:spcAft>
                <a:spcPts val="0"/>
              </a:spcAft>
              <a:buClr>
                <a:srgbClr val="993300"/>
              </a:buClr>
              <a:buFont typeface="Helvetica Neue"/>
              <a:buNone/>
            </a:pPr>
            <a:r>
              <a:t/>
            </a:r>
            <a:endParaRPr b="0" baseline="0" i="0" sz="10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Windows 7 implements a </a:t>
            </a:r>
            <a:r>
              <a:rPr b="0" baseline="0" i="1" lang="en-US" sz="1800" u="none" cap="none" strike="noStrike">
                <a:solidFill>
                  <a:schemeClr val="dk1"/>
                </a:solidFill>
                <a:latin typeface="Helvetica Neue"/>
                <a:ea typeface="Helvetica Neue"/>
                <a:cs typeface="Helvetica Neue"/>
                <a:sym typeface="Helvetica Neue"/>
              </a:rPr>
              <a:t>symbolic link object</a:t>
            </a:r>
            <a:r>
              <a:rPr b="0" baseline="0" i="0" lang="en-US" sz="1800" u="none" cap="none" strike="noStrike">
                <a:solidFill>
                  <a:schemeClr val="dk1"/>
                </a:solidFill>
                <a:latin typeface="Helvetica Neue"/>
                <a:ea typeface="Helvetica Neue"/>
                <a:cs typeface="Helvetica Neue"/>
                <a:sym typeface="Helvetica Neue"/>
              </a:rPr>
              <a:t>, which is similar to </a:t>
            </a:r>
            <a:r>
              <a:rPr b="0" baseline="0" i="1" lang="en-US" sz="1800" u="none" cap="none" strike="noStrike">
                <a:solidFill>
                  <a:schemeClr val="dk1"/>
                </a:solidFill>
                <a:latin typeface="Helvetica Neue"/>
                <a:ea typeface="Helvetica Neue"/>
                <a:cs typeface="Helvetica Neue"/>
                <a:sym typeface="Helvetica Neue"/>
              </a:rPr>
              <a:t>symbolic links</a:t>
            </a:r>
            <a:r>
              <a:rPr b="0" baseline="0" i="0" lang="en-US" sz="1800" u="none" cap="none" strike="noStrike">
                <a:solidFill>
                  <a:schemeClr val="dk1"/>
                </a:solidFill>
                <a:latin typeface="Helvetica Neue"/>
                <a:ea typeface="Helvetica Neue"/>
                <a:cs typeface="Helvetica Neue"/>
                <a:sym typeface="Helvetica Neue"/>
              </a:rPr>
              <a:t> in UNIX that allow multiple nicknames or aliases to refer to the same file.</a:t>
            </a:r>
          </a:p>
          <a:p>
            <a:pPr indent="-285750" lvl="0" marL="342900" marR="0" rtl="0" algn="l">
              <a:lnSpc>
                <a:spcPct val="100000"/>
              </a:lnSpc>
              <a:spcBef>
                <a:spcPts val="350"/>
              </a:spcBef>
              <a:spcAft>
                <a:spcPts val="0"/>
              </a:spcAft>
              <a:buClr>
                <a:srgbClr val="993300"/>
              </a:buClr>
              <a:buFont typeface="Helvetica Neue"/>
              <a:buNone/>
            </a:pPr>
            <a:r>
              <a:t/>
            </a:r>
            <a:endParaRPr b="0" baseline="0" i="0" sz="10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process gets an object handle by creating an object by opening an existing one, by receiving a duplicated handle from another process, or by inheriting a handle from a parent process.</a:t>
            </a:r>
          </a:p>
          <a:p>
            <a:pPr indent="-285750" lvl="0" marL="342900" marR="0" rtl="0" algn="l">
              <a:lnSpc>
                <a:spcPct val="100000"/>
              </a:lnSpc>
              <a:spcBef>
                <a:spcPts val="350"/>
              </a:spcBef>
              <a:spcAft>
                <a:spcPts val="0"/>
              </a:spcAft>
              <a:buClr>
                <a:srgbClr val="993300"/>
              </a:buClr>
              <a:buFont typeface="Helvetica Neue"/>
              <a:buNone/>
            </a:pPr>
            <a:r>
              <a:t/>
            </a:r>
            <a:endParaRPr b="0" baseline="0" i="0" sz="10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Each object is protected by an access control list.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660400" y="257175"/>
            <a:ext cx="8407399" cy="60959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Executive — Virtual Memory Manager</a:t>
            </a:r>
          </a:p>
        </p:txBody>
      </p:sp>
      <p:sp>
        <p:nvSpPr>
          <p:cNvPr id="186" name="Shape 186"/>
          <p:cNvSpPr txBox="1"/>
          <p:nvPr>
            <p:ph idx="1" type="body"/>
          </p:nvPr>
        </p:nvSpPr>
        <p:spPr>
          <a:xfrm>
            <a:off x="819150" y="1273175"/>
            <a:ext cx="7545387" cy="49037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design of the VM manager assumes that the underlying hardware supports virtual to physical mapping a paging mechanism, transparent cache coherence on multiprocessor systems, and virtual addressing aliasing.</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VM manager in Windows 7 uses a page-based management scheme with a page size of 4 KB.</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Windows 7 VM manager uses a two step process to allocate memory</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The first step reserves a portion of the process’s address space</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The second step commits the allocation by assigning space in the system’s paging file(s)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457200" y="27781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Virtual-Memory Layout</a:t>
            </a:r>
          </a:p>
        </p:txBody>
      </p:sp>
      <p:pic>
        <p:nvPicPr>
          <p:cNvPr id="193" name="Shape 193"/>
          <p:cNvPicPr preferRelativeResize="0"/>
          <p:nvPr/>
        </p:nvPicPr>
        <p:blipFill rotWithShape="1">
          <a:blip r:embed="rId3">
            <a:alphaModFix/>
          </a:blip>
          <a:srcRect b="0" l="0" r="0" t="0"/>
          <a:stretch/>
        </p:blipFill>
        <p:spPr>
          <a:xfrm>
            <a:off x="1574800" y="1181100"/>
            <a:ext cx="6473824" cy="48514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1031875" y="277812"/>
            <a:ext cx="7654925"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Chapter 17:  Windows 7</a:t>
            </a:r>
          </a:p>
        </p:txBody>
      </p:sp>
      <p:sp>
        <p:nvSpPr>
          <p:cNvPr id="74" name="Shape 74"/>
          <p:cNvSpPr txBox="1"/>
          <p:nvPr>
            <p:ph idx="1" type="body"/>
          </p:nvPr>
        </p:nvSpPr>
        <p:spPr>
          <a:xfrm>
            <a:off x="806450" y="1233487"/>
            <a:ext cx="8229600" cy="4530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History</a:t>
            </a: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Design Principles</a:t>
            </a: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System Components</a:t>
            </a: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Environmental Subsystems </a:t>
            </a: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File system</a:t>
            </a: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Networking</a:t>
            </a: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Programmer Interface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788987" y="277812"/>
            <a:ext cx="7897811"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Virtual Memory Manager (Cont.)</a:t>
            </a:r>
          </a:p>
        </p:txBody>
      </p:sp>
      <p:sp>
        <p:nvSpPr>
          <p:cNvPr id="200" name="Shape 200"/>
          <p:cNvSpPr txBox="1"/>
          <p:nvPr>
            <p:ph idx="1" type="body"/>
          </p:nvPr>
        </p:nvSpPr>
        <p:spPr>
          <a:xfrm>
            <a:off x="819150" y="1246187"/>
            <a:ext cx="7591424" cy="518795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virtual address translation in Windows 7 uses several data structures</a:t>
            </a:r>
          </a:p>
          <a:p>
            <a:pPr indent="-285750" lvl="1" marL="742950" marR="0" rtl="0" algn="l">
              <a:lnSpc>
                <a:spcPct val="9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Each process has a </a:t>
            </a:r>
            <a:r>
              <a:rPr b="0" baseline="0" i="1" lang="en-US" sz="1800" u="none" cap="none" strike="noStrike">
                <a:solidFill>
                  <a:schemeClr val="dk1"/>
                </a:solidFill>
                <a:latin typeface="Helvetica Neue"/>
                <a:ea typeface="Helvetica Neue"/>
                <a:cs typeface="Helvetica Neue"/>
                <a:sym typeface="Helvetica Neue"/>
              </a:rPr>
              <a:t>page directory</a:t>
            </a:r>
            <a:r>
              <a:rPr b="0" baseline="0" i="0" lang="en-US" sz="1800" u="none" cap="none" strike="noStrike">
                <a:solidFill>
                  <a:schemeClr val="dk1"/>
                </a:solidFill>
                <a:latin typeface="Helvetica Neue"/>
                <a:ea typeface="Helvetica Neue"/>
                <a:cs typeface="Helvetica Neue"/>
                <a:sym typeface="Helvetica Neue"/>
              </a:rPr>
              <a:t> that contains 1024 </a:t>
            </a:r>
            <a:r>
              <a:rPr b="0" baseline="0" i="1" lang="en-US" sz="1800" u="none" cap="none" strike="noStrike">
                <a:solidFill>
                  <a:schemeClr val="dk1"/>
                </a:solidFill>
                <a:latin typeface="Helvetica Neue"/>
                <a:ea typeface="Helvetica Neue"/>
                <a:cs typeface="Helvetica Neue"/>
                <a:sym typeface="Helvetica Neue"/>
              </a:rPr>
              <a:t>page directory</a:t>
            </a:r>
            <a:r>
              <a:rPr b="0" baseline="0" i="0" lang="en-US" sz="1800" u="none" cap="none" strike="noStrike">
                <a:solidFill>
                  <a:schemeClr val="dk1"/>
                </a:solidFill>
                <a:latin typeface="Helvetica Neue"/>
                <a:ea typeface="Helvetica Neue"/>
                <a:cs typeface="Helvetica Neue"/>
                <a:sym typeface="Helvetica Neue"/>
              </a:rPr>
              <a:t> </a:t>
            </a:r>
            <a:r>
              <a:rPr b="0" baseline="0" i="1" lang="en-US" sz="1800" u="none" cap="none" strike="noStrike">
                <a:solidFill>
                  <a:schemeClr val="dk1"/>
                </a:solidFill>
                <a:latin typeface="Helvetica Neue"/>
                <a:ea typeface="Helvetica Neue"/>
                <a:cs typeface="Helvetica Neue"/>
                <a:sym typeface="Helvetica Neue"/>
              </a:rPr>
              <a:t>entries</a:t>
            </a:r>
            <a:r>
              <a:rPr b="0" baseline="0" i="0" lang="en-US" sz="1800" u="none" cap="none" strike="noStrike">
                <a:solidFill>
                  <a:schemeClr val="dk1"/>
                </a:solidFill>
                <a:latin typeface="Helvetica Neue"/>
                <a:ea typeface="Helvetica Neue"/>
                <a:cs typeface="Helvetica Neue"/>
                <a:sym typeface="Helvetica Neue"/>
              </a:rPr>
              <a:t> of size 4 bytes.</a:t>
            </a:r>
          </a:p>
          <a:p>
            <a:pPr indent="-285750" lvl="1" marL="742950" marR="0" rtl="0" algn="l">
              <a:lnSpc>
                <a:spcPct val="9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Each page directory entry points to a </a:t>
            </a:r>
            <a:r>
              <a:rPr b="0" baseline="0" i="1" lang="en-US" sz="1800" u="none" cap="none" strike="noStrike">
                <a:solidFill>
                  <a:schemeClr val="dk1"/>
                </a:solidFill>
                <a:latin typeface="Helvetica Neue"/>
                <a:ea typeface="Helvetica Neue"/>
                <a:cs typeface="Helvetica Neue"/>
                <a:sym typeface="Helvetica Neue"/>
              </a:rPr>
              <a:t>page table</a:t>
            </a:r>
            <a:r>
              <a:rPr b="0" baseline="0" i="0" lang="en-US" sz="1800" u="none" cap="none" strike="noStrike">
                <a:solidFill>
                  <a:schemeClr val="dk1"/>
                </a:solidFill>
                <a:latin typeface="Helvetica Neue"/>
                <a:ea typeface="Helvetica Neue"/>
                <a:cs typeface="Helvetica Neue"/>
                <a:sym typeface="Helvetica Neue"/>
              </a:rPr>
              <a:t> which contains 1024 </a:t>
            </a:r>
            <a:r>
              <a:rPr b="0" baseline="0" i="1" lang="en-US" sz="1800" u="none" cap="none" strike="noStrike">
                <a:solidFill>
                  <a:schemeClr val="dk1"/>
                </a:solidFill>
                <a:latin typeface="Helvetica Neue"/>
                <a:ea typeface="Helvetica Neue"/>
                <a:cs typeface="Helvetica Neue"/>
                <a:sym typeface="Helvetica Neue"/>
              </a:rPr>
              <a:t>page table entries</a:t>
            </a:r>
            <a:r>
              <a:rPr b="0" baseline="0" i="0" lang="en-US" sz="1800" u="none" cap="none" strike="noStrike">
                <a:solidFill>
                  <a:schemeClr val="dk1"/>
                </a:solidFill>
                <a:latin typeface="Helvetica Neue"/>
                <a:ea typeface="Helvetica Neue"/>
                <a:cs typeface="Helvetica Neue"/>
                <a:sym typeface="Helvetica Neue"/>
              </a:rPr>
              <a:t> (PTEs) of size 4 bytes.</a:t>
            </a:r>
          </a:p>
          <a:p>
            <a:pPr indent="-285750" lvl="1" marL="742950" marR="0" rtl="0" algn="l">
              <a:lnSpc>
                <a:spcPct val="9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Each PTE points to a 4 KB </a:t>
            </a:r>
            <a:r>
              <a:rPr b="0" baseline="0" i="1" lang="en-US" sz="1800" u="none" cap="none" strike="noStrike">
                <a:solidFill>
                  <a:schemeClr val="dk1"/>
                </a:solidFill>
                <a:latin typeface="Helvetica Neue"/>
                <a:ea typeface="Helvetica Neue"/>
                <a:cs typeface="Helvetica Neue"/>
                <a:sym typeface="Helvetica Neue"/>
              </a:rPr>
              <a:t>page frame</a:t>
            </a:r>
            <a:r>
              <a:rPr b="0" baseline="0" i="0" lang="en-US" sz="1800" u="none" cap="none" strike="noStrike">
                <a:solidFill>
                  <a:schemeClr val="dk1"/>
                </a:solidFill>
                <a:latin typeface="Helvetica Neue"/>
                <a:ea typeface="Helvetica Neue"/>
                <a:cs typeface="Helvetica Neue"/>
                <a:sym typeface="Helvetica Neue"/>
              </a:rPr>
              <a:t> in physical memory.</a:t>
            </a:r>
          </a:p>
          <a:p>
            <a:pPr indent="-194309" lvl="1" marL="742950" marR="0" rtl="0" algn="l">
              <a:lnSpc>
                <a:spcPct val="9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9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10-bit integer can represent all the values form 0 to 1023, therefore, can select any entry in the page directory, or in a page table.</a:t>
            </a:r>
          </a:p>
          <a:p>
            <a:pPr indent="-240030" lvl="0" marL="342900" marR="0" rtl="0" algn="l">
              <a:lnSpc>
                <a:spcPct val="9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9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This property is used when translating a virtual address pointer to a bye address in physical memory.</a:t>
            </a:r>
          </a:p>
          <a:p>
            <a:pPr indent="-240030" lvl="0" marL="342900" marR="0" rtl="0" algn="l">
              <a:lnSpc>
                <a:spcPct val="9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9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page can be in one of six states: valid, zeroed, free standby, modified and bad.</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1014412" y="290512"/>
            <a:ext cx="7758112" cy="59055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100" u="none" cap="none" strike="noStrike">
                <a:solidFill>
                  <a:srgbClr val="006699"/>
                </a:solidFill>
                <a:latin typeface="Arial"/>
                <a:ea typeface="Arial"/>
                <a:cs typeface="Arial"/>
                <a:sym typeface="Arial"/>
              </a:rPr>
              <a:t>Virtual-to-Physical Address Translation</a:t>
            </a:r>
          </a:p>
        </p:txBody>
      </p:sp>
      <p:sp>
        <p:nvSpPr>
          <p:cNvPr id="207" name="Shape 207"/>
          <p:cNvSpPr txBox="1"/>
          <p:nvPr>
            <p:ph idx="1" type="body"/>
          </p:nvPr>
        </p:nvSpPr>
        <p:spPr>
          <a:xfrm>
            <a:off x="819150" y="3171825"/>
            <a:ext cx="7164386" cy="69214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10 bits for page directory entry, 20 bits for page table entry, and 12 bits for byte offset in page</a:t>
            </a:r>
          </a:p>
        </p:txBody>
      </p:sp>
      <p:pic>
        <p:nvPicPr>
          <p:cNvPr id="208" name="Shape 208"/>
          <p:cNvPicPr preferRelativeResize="0"/>
          <p:nvPr/>
        </p:nvPicPr>
        <p:blipFill rotWithShape="1">
          <a:blip r:embed="rId3">
            <a:alphaModFix/>
          </a:blip>
          <a:srcRect b="0" l="0" r="0" t="0"/>
          <a:stretch/>
        </p:blipFill>
        <p:spPr>
          <a:xfrm>
            <a:off x="712787" y="1136650"/>
            <a:ext cx="7796211" cy="17271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457200" y="27781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Page File Page-Table Entry</a:t>
            </a:r>
          </a:p>
        </p:txBody>
      </p:sp>
      <p:sp>
        <p:nvSpPr>
          <p:cNvPr id="215" name="Shape 215"/>
          <p:cNvSpPr txBox="1"/>
          <p:nvPr/>
        </p:nvSpPr>
        <p:spPr>
          <a:xfrm>
            <a:off x="819150" y="3175000"/>
            <a:ext cx="7213600" cy="10096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0" baseline="0" i="0" lang="en-US" sz="1800" u="none" cap="none" strike="noStrike">
                <a:solidFill>
                  <a:schemeClr val="dk1"/>
                </a:solidFill>
                <a:latin typeface="Helvetica Neue"/>
                <a:ea typeface="Helvetica Neue"/>
                <a:cs typeface="Helvetica Neue"/>
                <a:sym typeface="Helvetica Neue"/>
              </a:rPr>
              <a:t>5 bits for page protection, 20 bits for page frame address, 4 bits to select a paging file, and 3 bits that describe the page state.  V = 0</a:t>
            </a:r>
          </a:p>
        </p:txBody>
      </p:sp>
      <p:pic>
        <p:nvPicPr>
          <p:cNvPr id="216" name="Shape 216"/>
          <p:cNvPicPr preferRelativeResize="0"/>
          <p:nvPr/>
        </p:nvPicPr>
        <p:blipFill rotWithShape="1">
          <a:blip r:embed="rId3">
            <a:alphaModFix/>
          </a:blip>
          <a:srcRect b="0" l="0" r="0" t="0"/>
          <a:stretch/>
        </p:blipFill>
        <p:spPr>
          <a:xfrm>
            <a:off x="722312" y="1071562"/>
            <a:ext cx="7340600" cy="195897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457200" y="27781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Executive — Process Manager</a:t>
            </a:r>
          </a:p>
        </p:txBody>
      </p:sp>
      <p:sp>
        <p:nvSpPr>
          <p:cNvPr id="223" name="Shape 223"/>
          <p:cNvSpPr txBox="1"/>
          <p:nvPr>
            <p:ph idx="1" type="body"/>
          </p:nvPr>
        </p:nvSpPr>
        <p:spPr>
          <a:xfrm>
            <a:off x="819150" y="1273175"/>
            <a:ext cx="7351711" cy="44830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Provides services for creating, deleting, and using threads and processes</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Issues such as parent/child relationships or process hierarchies are left to the particular environmental subsystem that owns the process.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984250" y="438150"/>
            <a:ext cx="78867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000" u="none" cap="none" strike="noStrike">
                <a:solidFill>
                  <a:srgbClr val="006699"/>
                </a:solidFill>
                <a:latin typeface="Arial"/>
                <a:ea typeface="Arial"/>
                <a:cs typeface="Arial"/>
                <a:sym typeface="Arial"/>
              </a:rPr>
              <a:t>Executive — Local Procedure Call Facility</a:t>
            </a:r>
          </a:p>
        </p:txBody>
      </p:sp>
      <p:sp>
        <p:nvSpPr>
          <p:cNvPr id="230" name="Shape 230"/>
          <p:cNvSpPr txBox="1"/>
          <p:nvPr>
            <p:ph idx="1" type="body"/>
          </p:nvPr>
        </p:nvSpPr>
        <p:spPr>
          <a:xfrm>
            <a:off x="819150" y="1273175"/>
            <a:ext cx="7686675" cy="48895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LPC passes requests and results between client and server processes within a single machine.</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In particular, it is used to request services from the various Windows 7 subsystems.</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When a LPC channel is created, one of three types of message passing techniques must be specified.</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First type is suitable for small messages, up to 256 bytes; port's message queue is used as intermediate storage, and the messages are copied from one process to the other.</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Second type avoids copying large messages by pointing to a shared memory section object created for the channel.</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Third method, called </a:t>
            </a:r>
            <a:r>
              <a:rPr b="0" baseline="0" i="1" lang="en-US" sz="1800" u="none" cap="none" strike="noStrike">
                <a:solidFill>
                  <a:schemeClr val="dk1"/>
                </a:solidFill>
                <a:latin typeface="Helvetica Neue"/>
                <a:ea typeface="Helvetica Neue"/>
                <a:cs typeface="Helvetica Neue"/>
                <a:sym typeface="Helvetica Neue"/>
              </a:rPr>
              <a:t>quick</a:t>
            </a:r>
            <a:r>
              <a:rPr b="0" baseline="0" i="0" lang="en-US" sz="1800" u="none" cap="none" strike="noStrike">
                <a:solidFill>
                  <a:schemeClr val="dk1"/>
                </a:solidFill>
                <a:latin typeface="Helvetica Neue"/>
                <a:ea typeface="Helvetica Neue"/>
                <a:cs typeface="Helvetica Neue"/>
                <a:sym typeface="Helvetica Neue"/>
              </a:rPr>
              <a:t> LPC was used by graphical display portions of the Win32 subsystem.</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808037" y="277812"/>
            <a:ext cx="7878762"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Executive — I/O Manager</a:t>
            </a:r>
          </a:p>
        </p:txBody>
      </p:sp>
      <p:sp>
        <p:nvSpPr>
          <p:cNvPr id="237" name="Shape 237"/>
          <p:cNvSpPr txBox="1"/>
          <p:nvPr>
            <p:ph idx="1" type="body"/>
          </p:nvPr>
        </p:nvSpPr>
        <p:spPr>
          <a:xfrm>
            <a:off x="806450" y="1233487"/>
            <a:ext cx="7637462" cy="50418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I/O manager is responsible for </a:t>
            </a:r>
          </a:p>
          <a:p>
            <a:pPr indent="-285750" lvl="1" marL="742950" marR="0" rtl="0" algn="l">
              <a:lnSpc>
                <a:spcPct val="9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file systems</a:t>
            </a:r>
          </a:p>
          <a:p>
            <a:pPr indent="-285750" lvl="1" marL="742950" marR="0" rtl="0" algn="l">
              <a:lnSpc>
                <a:spcPct val="9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cache management </a:t>
            </a:r>
          </a:p>
          <a:p>
            <a:pPr indent="-285750" lvl="1" marL="742950" marR="0" rtl="0" algn="l">
              <a:lnSpc>
                <a:spcPct val="9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device drivers</a:t>
            </a:r>
          </a:p>
          <a:p>
            <a:pPr indent="-285750" lvl="1" marL="742950" marR="0" rtl="0" algn="l">
              <a:lnSpc>
                <a:spcPct val="9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network drivers</a:t>
            </a:r>
          </a:p>
          <a:p>
            <a:pPr indent="-234950" lvl="1" marL="742950" marR="0" rtl="0" algn="l">
              <a:lnSpc>
                <a:spcPct val="90000"/>
              </a:lnSpc>
              <a:spcBef>
                <a:spcPts val="350"/>
              </a:spcBef>
              <a:spcAft>
                <a:spcPts val="0"/>
              </a:spcAft>
              <a:buClr>
                <a:srgbClr val="CC6600"/>
              </a:buClr>
              <a:buFont typeface="Helvetica Neue"/>
              <a:buNone/>
            </a:pPr>
            <a:r>
              <a:t/>
            </a:r>
            <a:endParaRPr b="0" baseline="0" i="0" sz="1000" u="none" cap="none" strike="noStrike">
              <a:solidFill>
                <a:schemeClr val="dk1"/>
              </a:solidFill>
              <a:latin typeface="Helvetica Neue"/>
              <a:ea typeface="Helvetica Neue"/>
              <a:cs typeface="Helvetica Neue"/>
              <a:sym typeface="Helvetica Neue"/>
            </a:endParaRPr>
          </a:p>
          <a:p>
            <a:pPr indent="-342900" lvl="0" marL="342900" marR="0" rtl="0" algn="l">
              <a:lnSpc>
                <a:spcPct val="9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Keeps track of which installable file systems are loaded, and manages buffers for I/O requests</a:t>
            </a:r>
          </a:p>
          <a:p>
            <a:pPr indent="-285750" lvl="0" marL="342900" marR="0" rtl="0" algn="l">
              <a:lnSpc>
                <a:spcPct val="90000"/>
              </a:lnSpc>
              <a:spcBef>
                <a:spcPts val="350"/>
              </a:spcBef>
              <a:spcAft>
                <a:spcPts val="0"/>
              </a:spcAft>
              <a:buClr>
                <a:srgbClr val="993300"/>
              </a:buClr>
              <a:buFont typeface="Helvetica Neue"/>
              <a:buNone/>
            </a:pPr>
            <a:r>
              <a:t/>
            </a:r>
            <a:endParaRPr b="0" baseline="0" i="0" sz="1000" u="none" cap="none" strike="noStrike">
              <a:solidFill>
                <a:schemeClr val="dk1"/>
              </a:solidFill>
              <a:latin typeface="Helvetica Neue"/>
              <a:ea typeface="Helvetica Neue"/>
              <a:cs typeface="Helvetica Neue"/>
              <a:sym typeface="Helvetica Neue"/>
            </a:endParaRPr>
          </a:p>
          <a:p>
            <a:pPr indent="-342900" lvl="0" marL="342900" marR="0" rtl="0" algn="l">
              <a:lnSpc>
                <a:spcPct val="9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Works with VM Manager to provide memory-mapped file I/O</a:t>
            </a:r>
          </a:p>
          <a:p>
            <a:pPr indent="-285750" lvl="0" marL="342900" marR="0" rtl="0" algn="l">
              <a:lnSpc>
                <a:spcPct val="90000"/>
              </a:lnSpc>
              <a:spcBef>
                <a:spcPts val="350"/>
              </a:spcBef>
              <a:spcAft>
                <a:spcPts val="0"/>
              </a:spcAft>
              <a:buClr>
                <a:srgbClr val="993300"/>
              </a:buClr>
              <a:buFont typeface="Helvetica Neue"/>
              <a:buNone/>
            </a:pPr>
            <a:r>
              <a:t/>
            </a:r>
            <a:endParaRPr b="0" baseline="0" i="0" sz="1000" u="none" cap="none" strike="noStrike">
              <a:solidFill>
                <a:schemeClr val="dk1"/>
              </a:solidFill>
              <a:latin typeface="Helvetica Neue"/>
              <a:ea typeface="Helvetica Neue"/>
              <a:cs typeface="Helvetica Neue"/>
              <a:sym typeface="Helvetica Neue"/>
            </a:endParaRPr>
          </a:p>
          <a:p>
            <a:pPr indent="-342900" lvl="0" marL="342900" marR="0" rtl="0" algn="l">
              <a:lnSpc>
                <a:spcPct val="9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Controls the Windows 7 cache manager, which handles caching for the entire I/O system</a:t>
            </a:r>
          </a:p>
          <a:p>
            <a:pPr indent="-285750" lvl="0" marL="342900" marR="0" rtl="0" algn="l">
              <a:lnSpc>
                <a:spcPct val="90000"/>
              </a:lnSpc>
              <a:spcBef>
                <a:spcPts val="350"/>
              </a:spcBef>
              <a:spcAft>
                <a:spcPts val="0"/>
              </a:spcAft>
              <a:buClr>
                <a:srgbClr val="993300"/>
              </a:buClr>
              <a:buFont typeface="Helvetica Neue"/>
              <a:buNone/>
            </a:pPr>
            <a:r>
              <a:t/>
            </a:r>
            <a:endParaRPr b="0" baseline="0" i="0" sz="1000" u="none" cap="none" strike="noStrike">
              <a:solidFill>
                <a:schemeClr val="dk1"/>
              </a:solidFill>
              <a:latin typeface="Helvetica Neue"/>
              <a:ea typeface="Helvetica Neue"/>
              <a:cs typeface="Helvetica Neue"/>
              <a:sym typeface="Helvetica Neue"/>
            </a:endParaRPr>
          </a:p>
          <a:p>
            <a:pPr indent="-342900" lvl="0" marL="342900" marR="0" rtl="0" algn="l">
              <a:lnSpc>
                <a:spcPct val="9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Supports both synchronous and asynchronous operations, provides time outs for drivers, and has mechanisms for one driver to call another</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457200" y="27781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File I/O</a:t>
            </a:r>
          </a:p>
        </p:txBody>
      </p:sp>
      <p:pic>
        <p:nvPicPr>
          <p:cNvPr id="244" name="Shape 244"/>
          <p:cNvPicPr preferRelativeResize="0"/>
          <p:nvPr/>
        </p:nvPicPr>
        <p:blipFill rotWithShape="1">
          <a:blip r:embed="rId3">
            <a:alphaModFix/>
          </a:blip>
          <a:srcRect b="0" l="0" r="0" t="0"/>
          <a:stretch/>
        </p:blipFill>
        <p:spPr>
          <a:xfrm>
            <a:off x="1446212" y="1044575"/>
            <a:ext cx="5929311" cy="4460875"/>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803275" y="425450"/>
            <a:ext cx="8039099"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000" u="none" cap="none" strike="noStrike">
                <a:solidFill>
                  <a:srgbClr val="006699"/>
                </a:solidFill>
                <a:latin typeface="Arial"/>
                <a:ea typeface="Arial"/>
                <a:cs typeface="Arial"/>
                <a:sym typeface="Arial"/>
              </a:rPr>
              <a:t>Executive — Security Reference Monitor</a:t>
            </a:r>
          </a:p>
        </p:txBody>
      </p:sp>
      <p:sp>
        <p:nvSpPr>
          <p:cNvPr id="251" name="Shape 251"/>
          <p:cNvSpPr txBox="1"/>
          <p:nvPr>
            <p:ph idx="1" type="body"/>
          </p:nvPr>
        </p:nvSpPr>
        <p:spPr>
          <a:xfrm>
            <a:off x="819150" y="1273175"/>
            <a:ext cx="7750174" cy="460851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object-oriented nature of Windows 7 enables the use of a uniform mechanism to perform runtime access validation and audit checks for every entity in the system.</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Whenever a process opens a handle to an object, the security reference monitor checks the process’s security token and the object’s access control list to see whether the process has the necessary rights.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836612" y="220662"/>
            <a:ext cx="7850187" cy="644524"/>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Executive – Plug-and-Play Manager</a:t>
            </a:r>
          </a:p>
        </p:txBody>
      </p:sp>
      <p:sp>
        <p:nvSpPr>
          <p:cNvPr id="258" name="Shape 258"/>
          <p:cNvSpPr txBox="1"/>
          <p:nvPr>
            <p:ph idx="1" type="body"/>
          </p:nvPr>
        </p:nvSpPr>
        <p:spPr>
          <a:xfrm>
            <a:off x="806450" y="1233487"/>
            <a:ext cx="7680325" cy="4530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Plug-and-Play (PnP) manager is used to recognize and adapt to changes in the hardware configuration.</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When new devices are added (for example, PCI or USB), the PnP manager loads the appropriate driver.</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manager also keeps track of the resources used by each device.</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992187" y="277812"/>
            <a:ext cx="7694611"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Environmental Subsystems</a:t>
            </a:r>
          </a:p>
        </p:txBody>
      </p:sp>
      <p:sp>
        <p:nvSpPr>
          <p:cNvPr id="265" name="Shape 265"/>
          <p:cNvSpPr txBox="1"/>
          <p:nvPr>
            <p:ph idx="1" type="body"/>
          </p:nvPr>
        </p:nvSpPr>
        <p:spPr>
          <a:xfrm>
            <a:off x="806450" y="1233487"/>
            <a:ext cx="7680325" cy="4530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User-mode processes layered over the native Windows 7 executive services to enable 7 to run programs developed for other operating system.</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Windows 7 uses the Win32 subsystem as the main operating environment; Win32 is used to start all processes.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It also provides all the keyboard, mouse and graphical display capabilities.</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MS-DOS environment is provided by a Win32 application called the </a:t>
            </a:r>
            <a:r>
              <a:rPr b="0" baseline="0" i="1" lang="en-US" sz="1800" u="none" cap="none" strike="noStrike">
                <a:solidFill>
                  <a:schemeClr val="dk1"/>
                </a:solidFill>
                <a:latin typeface="Helvetica Neue"/>
                <a:ea typeface="Helvetica Neue"/>
                <a:cs typeface="Helvetica Neue"/>
                <a:sym typeface="Helvetica Neue"/>
              </a:rPr>
              <a:t>virtual dos machine</a:t>
            </a:r>
            <a:r>
              <a:rPr b="0" baseline="0" i="0" lang="en-US" sz="1800" u="none" cap="none" strike="noStrike">
                <a:solidFill>
                  <a:schemeClr val="dk1"/>
                </a:solidFill>
                <a:latin typeface="Helvetica Neue"/>
                <a:ea typeface="Helvetica Neue"/>
                <a:cs typeface="Helvetica Neue"/>
                <a:sym typeface="Helvetica Neue"/>
              </a:rPr>
              <a:t> (VDM), a user-mode process that is paged and dispatched like any other Windows 7 thread.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57200" y="27781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Objectives</a:t>
            </a:r>
          </a:p>
        </p:txBody>
      </p:sp>
      <p:sp>
        <p:nvSpPr>
          <p:cNvPr id="81" name="Shape 81"/>
          <p:cNvSpPr txBox="1"/>
          <p:nvPr>
            <p:ph idx="1" type="body"/>
          </p:nvPr>
        </p:nvSpPr>
        <p:spPr>
          <a:xfrm>
            <a:off x="806450" y="1233487"/>
            <a:ext cx="7723186" cy="4530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explore the principles upon which Windows 7 is designed and the specific components involved in the system</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understand how Windows 7 can run programs designed for other operating systems</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provide a detailed explanation of the Windows 7 file system</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illustrate the networking protocols supported in Windows 7</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cover the interface available to system and application programmers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1022350" y="277812"/>
            <a:ext cx="766445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Environmental Subsystems (Cont.)</a:t>
            </a:r>
          </a:p>
        </p:txBody>
      </p:sp>
      <p:sp>
        <p:nvSpPr>
          <p:cNvPr id="272" name="Shape 272"/>
          <p:cNvSpPr txBox="1"/>
          <p:nvPr>
            <p:ph idx="1" type="body"/>
          </p:nvPr>
        </p:nvSpPr>
        <p:spPr>
          <a:xfrm>
            <a:off x="781050" y="1330325"/>
            <a:ext cx="7718424"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16-Bit Windows Environment:</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Provided by a VDM that incorporates </a:t>
            </a:r>
            <a:r>
              <a:rPr b="0" baseline="0" i="1" lang="en-US" sz="1800" u="none" cap="none" strike="noStrike">
                <a:solidFill>
                  <a:schemeClr val="dk1"/>
                </a:solidFill>
                <a:latin typeface="Helvetica Neue"/>
                <a:ea typeface="Helvetica Neue"/>
                <a:cs typeface="Helvetica Neue"/>
                <a:sym typeface="Helvetica Neue"/>
              </a:rPr>
              <a:t>Windows on Windows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Provides the Windows 3.1 kernel routines and sub routines for window manager and GDI functions</a:t>
            </a:r>
          </a:p>
          <a:p>
            <a:pPr indent="-194309" lvl="1" marL="7429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POSIX subsystem is designed to run POSIX applications following the POSIX.1 standard which is based on the UNIX model.</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857250" y="277812"/>
            <a:ext cx="7829549"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Environmental Subsystems (Cont.)</a:t>
            </a:r>
          </a:p>
        </p:txBody>
      </p:sp>
      <p:sp>
        <p:nvSpPr>
          <p:cNvPr id="279" name="Shape 279"/>
          <p:cNvSpPr txBox="1"/>
          <p:nvPr>
            <p:ph idx="1" type="body"/>
          </p:nvPr>
        </p:nvSpPr>
        <p:spPr>
          <a:xfrm>
            <a:off x="819150" y="1273175"/>
            <a:ext cx="7499349" cy="49037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OS/2 subsystems runs OS/2 applications</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Logon and Security Subsystems authenticates users logging on to Windows 7 systems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Users are required to have account names and passwords.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The authentication package authenticates users whenever they attempt to access an object in the system.</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Windows 7 uses Kerberos as the default authentication package</a:t>
            </a:r>
          </a:p>
          <a:p>
            <a:pPr indent="-240030" lvl="0" marL="342900" marR="0" rtl="0" algn="l">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457200" y="27781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File System</a:t>
            </a:r>
          </a:p>
        </p:txBody>
      </p:sp>
      <p:sp>
        <p:nvSpPr>
          <p:cNvPr id="286" name="Shape 286"/>
          <p:cNvSpPr txBox="1"/>
          <p:nvPr>
            <p:ph idx="1" type="body"/>
          </p:nvPr>
        </p:nvSpPr>
        <p:spPr>
          <a:xfrm>
            <a:off x="819150" y="1273175"/>
            <a:ext cx="7646987" cy="489108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fundamental structure of the Windows 7 file system (NTFS) is a </a:t>
            </a:r>
            <a:r>
              <a:rPr b="0" baseline="0" i="1" lang="en-US" sz="1800" u="none" cap="none" strike="noStrike">
                <a:solidFill>
                  <a:schemeClr val="dk1"/>
                </a:solidFill>
                <a:latin typeface="Helvetica Neue"/>
                <a:ea typeface="Helvetica Neue"/>
                <a:cs typeface="Helvetica Neue"/>
                <a:sym typeface="Helvetica Neue"/>
              </a:rPr>
              <a:t>volume</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Created by the Windows 7 disk administrator utility</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Based on a logical disk partition</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May occupy a portions of a disk, an entire disk, or span  across several disks</a:t>
            </a:r>
          </a:p>
          <a:p>
            <a:pPr indent="-194309" lvl="1" marL="7429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All </a:t>
            </a:r>
            <a:r>
              <a:rPr b="0" baseline="0" i="1" lang="en-US" sz="1800" u="none" cap="none" strike="noStrike">
                <a:solidFill>
                  <a:schemeClr val="dk1"/>
                </a:solidFill>
                <a:latin typeface="Helvetica Neue"/>
                <a:ea typeface="Helvetica Neue"/>
                <a:cs typeface="Helvetica Neue"/>
                <a:sym typeface="Helvetica Neue"/>
              </a:rPr>
              <a:t>metadata</a:t>
            </a:r>
            <a:r>
              <a:rPr b="0" baseline="0" i="0" lang="en-US" sz="1800" u="none" cap="none" strike="noStrike">
                <a:solidFill>
                  <a:schemeClr val="dk1"/>
                </a:solidFill>
                <a:latin typeface="Helvetica Neue"/>
                <a:ea typeface="Helvetica Neue"/>
                <a:cs typeface="Helvetica Neue"/>
                <a:sym typeface="Helvetica Neue"/>
              </a:rPr>
              <a:t>, such as information about the volume, is stored in a regular file</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NTFS uses </a:t>
            </a:r>
            <a:r>
              <a:rPr b="0" baseline="0" i="1" lang="en-US" sz="1800" u="none" cap="none" strike="noStrike">
                <a:solidFill>
                  <a:schemeClr val="dk1"/>
                </a:solidFill>
                <a:latin typeface="Helvetica Neue"/>
                <a:ea typeface="Helvetica Neue"/>
                <a:cs typeface="Helvetica Neue"/>
                <a:sym typeface="Helvetica Neue"/>
              </a:rPr>
              <a:t>clusters</a:t>
            </a:r>
            <a:r>
              <a:rPr b="0" baseline="0" i="0" lang="en-US" sz="1800" u="none" cap="none" strike="noStrike">
                <a:solidFill>
                  <a:schemeClr val="dk1"/>
                </a:solidFill>
                <a:latin typeface="Helvetica Neue"/>
                <a:ea typeface="Helvetica Neue"/>
                <a:cs typeface="Helvetica Neue"/>
                <a:sym typeface="Helvetica Neue"/>
              </a:rPr>
              <a:t> as the underlying unit of disk allocation</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 cluster is a number of disk sectors that is a power of two</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Because the cluster size is smaller than for the 16-bit FAT file system, the amount of internal fragmentation is reduced</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768350" y="277812"/>
            <a:ext cx="791845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File System — Internal Layout</a:t>
            </a:r>
          </a:p>
        </p:txBody>
      </p:sp>
      <p:sp>
        <p:nvSpPr>
          <p:cNvPr id="293" name="Shape 293"/>
          <p:cNvSpPr txBox="1"/>
          <p:nvPr>
            <p:ph idx="1" type="body"/>
          </p:nvPr>
        </p:nvSpPr>
        <p:spPr>
          <a:xfrm>
            <a:off x="819150" y="1273175"/>
            <a:ext cx="7742237" cy="477361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NTFS uses logical cluster numbers (LCNs) as disk addresses</a:t>
            </a:r>
          </a:p>
          <a:p>
            <a:pPr indent="-274320" lvl="0" marL="342900" marR="0" rtl="0" algn="l">
              <a:lnSpc>
                <a:spcPct val="100000"/>
              </a:lnSpc>
              <a:spcBef>
                <a:spcPts val="420"/>
              </a:spcBef>
              <a:spcAft>
                <a:spcPts val="0"/>
              </a:spcAft>
              <a:buClr>
                <a:srgbClr val="993300"/>
              </a:buClr>
              <a:buFont typeface="Helvetica Neue"/>
              <a:buNone/>
            </a:pPr>
            <a:r>
              <a:t/>
            </a:r>
            <a:endParaRPr b="0" baseline="0" i="0" sz="12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file in NTFS is not a simple byte stream, as in MS-DOS or UNIX, rather, it is a structured object consisting of attributes</a:t>
            </a:r>
          </a:p>
          <a:p>
            <a:pPr indent="-274320" lvl="0" marL="342900" marR="0" rtl="0" algn="l">
              <a:lnSpc>
                <a:spcPct val="100000"/>
              </a:lnSpc>
              <a:spcBef>
                <a:spcPts val="420"/>
              </a:spcBef>
              <a:spcAft>
                <a:spcPts val="0"/>
              </a:spcAft>
              <a:buClr>
                <a:srgbClr val="993300"/>
              </a:buClr>
              <a:buFont typeface="Helvetica Neue"/>
              <a:buNone/>
            </a:pPr>
            <a:r>
              <a:t/>
            </a:r>
            <a:endParaRPr b="0" baseline="0" i="0" sz="12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Every file in NTFS is described by one or more records in an array stored in a special file called the Master File Table (MFT)</a:t>
            </a:r>
          </a:p>
          <a:p>
            <a:pPr indent="-274320" lvl="0" marL="342900" marR="0" rtl="0" algn="l">
              <a:lnSpc>
                <a:spcPct val="100000"/>
              </a:lnSpc>
              <a:spcBef>
                <a:spcPts val="420"/>
              </a:spcBef>
              <a:spcAft>
                <a:spcPts val="0"/>
              </a:spcAft>
              <a:buClr>
                <a:srgbClr val="993300"/>
              </a:buClr>
              <a:buFont typeface="Helvetica Neue"/>
              <a:buNone/>
            </a:pPr>
            <a:r>
              <a:t/>
            </a:r>
            <a:endParaRPr b="0" baseline="0" i="0" sz="12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Each file on an NTFS volume has a unique ID called a file reference.</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64-bit quantity that consists of a 48-bit file number and a 16-bit sequence number</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Can be used to perform internal consistency checks</a:t>
            </a:r>
          </a:p>
          <a:p>
            <a:pPr indent="-224790" lvl="1" marL="742950" marR="0" rtl="0" algn="l">
              <a:lnSpc>
                <a:spcPct val="100000"/>
              </a:lnSpc>
              <a:spcBef>
                <a:spcPts val="420"/>
              </a:spcBef>
              <a:spcAft>
                <a:spcPts val="0"/>
              </a:spcAft>
              <a:buClr>
                <a:srgbClr val="CC6600"/>
              </a:buClr>
              <a:buFont typeface="Helvetica Neue"/>
              <a:buNone/>
            </a:pPr>
            <a:r>
              <a:t/>
            </a:r>
            <a:endParaRPr b="0" baseline="0" i="0" sz="12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NTFS name space is organized by a hierarchy of directories; the index root contains the top level of the B+ tree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836612" y="277812"/>
            <a:ext cx="7850187"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File System — Recovery</a:t>
            </a:r>
          </a:p>
        </p:txBody>
      </p:sp>
      <p:sp>
        <p:nvSpPr>
          <p:cNvPr id="300" name="Shape 300"/>
          <p:cNvSpPr txBox="1"/>
          <p:nvPr>
            <p:ph idx="1" type="body"/>
          </p:nvPr>
        </p:nvSpPr>
        <p:spPr>
          <a:xfrm>
            <a:off x="819150" y="1273175"/>
            <a:ext cx="7658100" cy="49577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All file system data structure updates are performed inside transactions that are logged.</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Before a data structure is altered, the transaction writes a log record that contains redo and undo information.</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After the data structure has been changed, a commit record is written to the log to signify that the transaction succeeded.</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After a crash, the file system data structures can be restored to a consistent state by processing the log records.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895350" y="277812"/>
            <a:ext cx="779145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File System — Recovery (Cont.)</a:t>
            </a:r>
          </a:p>
        </p:txBody>
      </p:sp>
      <p:sp>
        <p:nvSpPr>
          <p:cNvPr id="307" name="Shape 307"/>
          <p:cNvSpPr txBox="1"/>
          <p:nvPr>
            <p:ph idx="1" type="body"/>
          </p:nvPr>
        </p:nvSpPr>
        <p:spPr>
          <a:xfrm>
            <a:off x="819150" y="1273175"/>
            <a:ext cx="7593011" cy="49037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This scheme does not guarantee that all the user file data can be recovered after a crash, just that the file system data structures (the metadata files) are undamaged and reflect some consistent state prior to the crash.</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log is stored in the third metadata file at the beginning of the volume.</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logging functionality is provided by the Windows 7 </a:t>
            </a:r>
            <a:r>
              <a:rPr b="0" baseline="0" i="1" lang="en-US" sz="1800" u="none" cap="none" strike="noStrike">
                <a:solidFill>
                  <a:schemeClr val="dk1"/>
                </a:solidFill>
                <a:latin typeface="Helvetica Neue"/>
                <a:ea typeface="Helvetica Neue"/>
                <a:cs typeface="Helvetica Neue"/>
                <a:sym typeface="Helvetica Neue"/>
              </a:rPr>
              <a:t>log file service.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type="title"/>
          </p:nvPr>
        </p:nvSpPr>
        <p:spPr>
          <a:xfrm>
            <a:off x="954087" y="277812"/>
            <a:ext cx="7732712"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File System — Security</a:t>
            </a:r>
          </a:p>
        </p:txBody>
      </p:sp>
      <p:sp>
        <p:nvSpPr>
          <p:cNvPr id="314" name="Shape 314"/>
          <p:cNvSpPr txBox="1"/>
          <p:nvPr>
            <p:ph idx="1" type="body"/>
          </p:nvPr>
        </p:nvSpPr>
        <p:spPr>
          <a:xfrm>
            <a:off x="819150" y="1273175"/>
            <a:ext cx="7566025" cy="497204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Security of an NTFS volume is derived from the Windows 7 object model.</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Each file object has a security descriptor attribute stored in this MFT record.</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This attribute contains the access token of the owner of the file, and an access control list that states the access privileges that are granted to each user that has access to the file.</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1112837" y="447675"/>
            <a:ext cx="7553325" cy="43179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2800" u="none" cap="none" strike="noStrike">
                <a:solidFill>
                  <a:srgbClr val="006699"/>
                </a:solidFill>
                <a:latin typeface="Arial"/>
                <a:ea typeface="Arial"/>
                <a:cs typeface="Arial"/>
                <a:sym typeface="Arial"/>
              </a:rPr>
              <a:t>Volume Management and Fault Tolerance</a:t>
            </a:r>
          </a:p>
        </p:txBody>
      </p:sp>
      <p:sp>
        <p:nvSpPr>
          <p:cNvPr id="321" name="Shape 321"/>
          <p:cNvSpPr txBox="1"/>
          <p:nvPr>
            <p:ph idx="1" type="body"/>
          </p:nvPr>
        </p:nvSpPr>
        <p:spPr>
          <a:xfrm>
            <a:off x="819150" y="1273175"/>
            <a:ext cx="7753350" cy="5113337"/>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Courier New"/>
              <a:buChar char="n"/>
            </a:pPr>
            <a:r>
              <a:rPr b="0" baseline="0" i="0" lang="en-US" sz="1800" u="none" cap="none" strike="noStrike">
                <a:solidFill>
                  <a:schemeClr val="dk1"/>
                </a:solidFill>
                <a:latin typeface="Courier New"/>
                <a:ea typeface="Courier New"/>
                <a:cs typeface="Courier New"/>
                <a:sym typeface="Courier New"/>
              </a:rPr>
              <a:t>FtDisk</a:t>
            </a:r>
            <a:r>
              <a:rPr b="0" baseline="0" i="0" lang="en-US" sz="1800" u="none" cap="none" strike="noStrike">
                <a:solidFill>
                  <a:schemeClr val="dk1"/>
                </a:solidFill>
                <a:latin typeface="Helvetica Neue"/>
                <a:ea typeface="Helvetica Neue"/>
                <a:cs typeface="Helvetica Neue"/>
                <a:sym typeface="Helvetica Neue"/>
              </a:rPr>
              <a:t>, the fault tolerant disk driver for Windows 7, provides several ways to combine multiple SCSI disk drives into one logical volume</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Logically concatenate multiple disks to form a large logical volume, a </a:t>
            </a:r>
            <a:r>
              <a:rPr b="0" baseline="0" i="1" lang="en-US" sz="1800" u="none" cap="none" strike="noStrike">
                <a:solidFill>
                  <a:schemeClr val="dk1"/>
                </a:solidFill>
                <a:latin typeface="Helvetica Neue"/>
                <a:ea typeface="Helvetica Neue"/>
                <a:cs typeface="Helvetica Neue"/>
                <a:sym typeface="Helvetica Neue"/>
              </a:rPr>
              <a:t>volume set</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Interleave multiple physical partitions in round-robin fashion to form a </a:t>
            </a:r>
            <a:r>
              <a:rPr b="0" baseline="0" i="1" lang="en-US" sz="1800" u="none" cap="none" strike="noStrike">
                <a:solidFill>
                  <a:schemeClr val="dk1"/>
                </a:solidFill>
                <a:latin typeface="Helvetica Neue"/>
                <a:ea typeface="Helvetica Neue"/>
                <a:cs typeface="Helvetica Neue"/>
                <a:sym typeface="Helvetica Neue"/>
              </a:rPr>
              <a:t>stripe set</a:t>
            </a:r>
            <a:r>
              <a:rPr b="0" baseline="0" i="0" lang="en-US" sz="1800" u="none" cap="none" strike="noStrike">
                <a:solidFill>
                  <a:schemeClr val="dk1"/>
                </a:solidFill>
                <a:latin typeface="Helvetica Neue"/>
                <a:ea typeface="Helvetica Neue"/>
                <a:cs typeface="Helvetica Neue"/>
                <a:sym typeface="Helvetica Neue"/>
              </a:rPr>
              <a:t> (also called RAID level 0, or “disk striping”)</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Variation: </a:t>
            </a:r>
            <a:r>
              <a:rPr b="0" baseline="0" i="1" lang="en-US" sz="1800" u="none" cap="none" strike="noStrike">
                <a:solidFill>
                  <a:schemeClr val="dk1"/>
                </a:solidFill>
                <a:latin typeface="Helvetica Neue"/>
                <a:ea typeface="Helvetica Neue"/>
                <a:cs typeface="Helvetica Neue"/>
                <a:sym typeface="Helvetica Neue"/>
              </a:rPr>
              <a:t>stripe set with parity,</a:t>
            </a:r>
            <a:r>
              <a:rPr b="0" baseline="0" i="0" lang="en-US" sz="1800" u="none" cap="none" strike="noStrike">
                <a:solidFill>
                  <a:schemeClr val="dk1"/>
                </a:solidFill>
                <a:latin typeface="Helvetica Neue"/>
                <a:ea typeface="Helvetica Neue"/>
                <a:cs typeface="Helvetica Neue"/>
                <a:sym typeface="Helvetica Neue"/>
              </a:rPr>
              <a:t> or RAID level 5</a:t>
            </a:r>
          </a:p>
          <a:p>
            <a:pPr indent="-245109" lvl="1" marL="742950" marR="0" rtl="0" algn="l">
              <a:lnSpc>
                <a:spcPct val="100000"/>
              </a:lnSpc>
              <a:spcBef>
                <a:spcPts val="280"/>
              </a:spcBef>
              <a:spcAft>
                <a:spcPts val="0"/>
              </a:spcAft>
              <a:buClr>
                <a:srgbClr val="CC66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Disk mirroring, or RAID level 1, is a robust scheme that uses a </a:t>
            </a:r>
            <a:r>
              <a:rPr b="0" baseline="0" i="1" lang="en-US" sz="1800" u="none" cap="none" strike="noStrike">
                <a:solidFill>
                  <a:schemeClr val="dk1"/>
                </a:solidFill>
                <a:latin typeface="Helvetica Neue"/>
                <a:ea typeface="Helvetica Neue"/>
                <a:cs typeface="Helvetica Neue"/>
                <a:sym typeface="Helvetica Neue"/>
              </a:rPr>
              <a:t>mirror set</a:t>
            </a:r>
            <a:r>
              <a:rPr b="0" baseline="0" i="0" lang="en-US" sz="1800" u="none" cap="none" strike="noStrike">
                <a:solidFill>
                  <a:schemeClr val="dk1"/>
                </a:solidFill>
                <a:latin typeface="Helvetica Neue"/>
                <a:ea typeface="Helvetica Neue"/>
                <a:cs typeface="Helvetica Neue"/>
                <a:sym typeface="Helvetica Neue"/>
              </a:rPr>
              <a:t> — two equally sized partitions on tow disks with identical data contents</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deal with disk sectors that go bad, </a:t>
            </a:r>
            <a:r>
              <a:rPr b="0" baseline="0" i="0" lang="en-US" sz="1800" u="none" cap="none" strike="noStrike">
                <a:solidFill>
                  <a:schemeClr val="dk1"/>
                </a:solidFill>
                <a:latin typeface="Courier New"/>
                <a:ea typeface="Courier New"/>
                <a:cs typeface="Courier New"/>
                <a:sym typeface="Courier New"/>
              </a:rPr>
              <a:t>FtDisk</a:t>
            </a:r>
            <a:r>
              <a:rPr b="0" baseline="0" i="0" lang="en-US" sz="1800" u="none" cap="none" strike="noStrike">
                <a:solidFill>
                  <a:schemeClr val="dk1"/>
                </a:solidFill>
                <a:latin typeface="Helvetica Neue"/>
                <a:ea typeface="Helvetica Neue"/>
                <a:cs typeface="Helvetica Neue"/>
                <a:sym typeface="Helvetica Neue"/>
              </a:rPr>
              <a:t>, uses a hardware technique called </a:t>
            </a:r>
            <a:r>
              <a:rPr b="0" baseline="0" i="1" lang="en-US" sz="1800" u="none" cap="none" strike="noStrike">
                <a:solidFill>
                  <a:schemeClr val="dk1"/>
                </a:solidFill>
                <a:latin typeface="Helvetica Neue"/>
                <a:ea typeface="Helvetica Neue"/>
                <a:cs typeface="Helvetica Neue"/>
                <a:sym typeface="Helvetica Neue"/>
              </a:rPr>
              <a:t>sector sparing</a:t>
            </a:r>
            <a:r>
              <a:rPr b="0" baseline="0" i="0" lang="en-US" sz="1800" u="none" cap="none" strike="noStrike">
                <a:solidFill>
                  <a:schemeClr val="dk1"/>
                </a:solidFill>
                <a:latin typeface="Helvetica Neue"/>
                <a:ea typeface="Helvetica Neue"/>
                <a:cs typeface="Helvetica Neue"/>
                <a:sym typeface="Helvetica Neue"/>
              </a:rPr>
              <a:t> and NTFS uses a software technique called </a:t>
            </a:r>
            <a:r>
              <a:rPr b="0" baseline="0" i="1" lang="en-US" sz="1800" u="none" cap="none" strike="noStrike">
                <a:solidFill>
                  <a:schemeClr val="dk1"/>
                </a:solidFill>
                <a:latin typeface="Helvetica Neue"/>
                <a:ea typeface="Helvetica Neue"/>
                <a:cs typeface="Helvetica Neue"/>
                <a:sym typeface="Helvetica Neue"/>
              </a:rPr>
              <a:t>cluster remapping</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846137" y="277812"/>
            <a:ext cx="7840662"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Volume Set On Two Drives</a:t>
            </a:r>
          </a:p>
        </p:txBody>
      </p:sp>
      <p:pic>
        <p:nvPicPr>
          <p:cNvPr id="328" name="Shape 328"/>
          <p:cNvPicPr preferRelativeResize="0"/>
          <p:nvPr/>
        </p:nvPicPr>
        <p:blipFill rotWithShape="1">
          <a:blip r:embed="rId3">
            <a:alphaModFix/>
          </a:blip>
          <a:srcRect b="0" l="0" r="0" t="0"/>
          <a:stretch/>
        </p:blipFill>
        <p:spPr>
          <a:xfrm>
            <a:off x="927100" y="1320800"/>
            <a:ext cx="7040561" cy="4627561"/>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846137" y="277812"/>
            <a:ext cx="7840662"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Stripe Set on Two Drives</a:t>
            </a:r>
          </a:p>
        </p:txBody>
      </p:sp>
      <p:pic>
        <p:nvPicPr>
          <p:cNvPr id="335" name="Shape 335"/>
          <p:cNvPicPr preferRelativeResize="0"/>
          <p:nvPr/>
        </p:nvPicPr>
        <p:blipFill rotWithShape="1">
          <a:blip r:embed="rId3">
            <a:alphaModFix/>
          </a:blip>
          <a:srcRect b="0" l="0" r="0" t="0"/>
          <a:stretch/>
        </p:blipFill>
        <p:spPr>
          <a:xfrm>
            <a:off x="1196975" y="1262062"/>
            <a:ext cx="6650037" cy="496093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57200" y="27781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Windows 7 </a:t>
            </a:r>
          </a:p>
        </p:txBody>
      </p:sp>
      <p:sp>
        <p:nvSpPr>
          <p:cNvPr id="88" name="Shape 88"/>
          <p:cNvSpPr txBox="1"/>
          <p:nvPr>
            <p:ph idx="1" type="body"/>
          </p:nvPr>
        </p:nvSpPr>
        <p:spPr>
          <a:xfrm>
            <a:off x="806450" y="1233487"/>
            <a:ext cx="7731124" cy="5311774"/>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993300"/>
              </a:buClr>
              <a:buSzPct val="90000"/>
              <a:buFont typeface="Helvetica Neue"/>
              <a:buChar char="n"/>
            </a:pPr>
            <a:r>
              <a:rPr b="0" baseline="0" i="0" lang="en-US" sz="1600" u="none" cap="none" strike="noStrike">
                <a:solidFill>
                  <a:schemeClr val="dk1"/>
                </a:solidFill>
                <a:latin typeface="Helvetica Neue"/>
                <a:ea typeface="Helvetica Neue"/>
                <a:cs typeface="Helvetica Neue"/>
                <a:sym typeface="Helvetica Neue"/>
              </a:rPr>
              <a:t>32-bit preemptive multitasking operating system for Intel microprocessors</a:t>
            </a:r>
          </a:p>
          <a:p>
            <a:pPr indent="-342900" lvl="0" marL="342900" marR="0" rtl="0" algn="l">
              <a:lnSpc>
                <a:spcPct val="90000"/>
              </a:lnSpc>
              <a:spcBef>
                <a:spcPts val="560"/>
              </a:spcBef>
              <a:spcAft>
                <a:spcPts val="0"/>
              </a:spcAft>
              <a:buClr>
                <a:srgbClr val="993300"/>
              </a:buClr>
              <a:buSzPct val="90000"/>
              <a:buFont typeface="Helvetica Neue"/>
              <a:buChar char="n"/>
            </a:pPr>
            <a:r>
              <a:rPr b="0" baseline="0" i="0" lang="en-US" sz="1600" u="none" cap="none" strike="noStrike">
                <a:solidFill>
                  <a:schemeClr val="dk1"/>
                </a:solidFill>
                <a:latin typeface="Helvetica Neue"/>
                <a:ea typeface="Helvetica Neue"/>
                <a:cs typeface="Helvetica Neue"/>
                <a:sym typeface="Helvetica Neue"/>
              </a:rPr>
              <a:t>Key goals for the system:</a:t>
            </a:r>
          </a:p>
          <a:p>
            <a:pPr indent="-285750" lvl="1" marL="742950" marR="0" rtl="0" algn="l">
              <a:lnSpc>
                <a:spcPct val="90000"/>
              </a:lnSpc>
              <a:spcBef>
                <a:spcPts val="560"/>
              </a:spcBef>
              <a:spcAft>
                <a:spcPts val="0"/>
              </a:spcAft>
              <a:buClr>
                <a:srgbClr val="CC6600"/>
              </a:buClr>
              <a:buSzPct val="80000"/>
              <a:buFont typeface="Helvetica Neue"/>
              <a:buChar char="l"/>
            </a:pPr>
            <a:r>
              <a:rPr b="0" baseline="0" i="0" lang="en-US" sz="1600" u="none" cap="none" strike="noStrike">
                <a:solidFill>
                  <a:schemeClr val="dk1"/>
                </a:solidFill>
                <a:latin typeface="Helvetica Neue"/>
                <a:ea typeface="Helvetica Neue"/>
                <a:cs typeface="Helvetica Neue"/>
                <a:sym typeface="Helvetica Neue"/>
              </a:rPr>
              <a:t>portability</a:t>
            </a:r>
          </a:p>
          <a:p>
            <a:pPr indent="-285750" lvl="1" marL="742950" marR="0" rtl="0" algn="l">
              <a:lnSpc>
                <a:spcPct val="90000"/>
              </a:lnSpc>
              <a:spcBef>
                <a:spcPts val="560"/>
              </a:spcBef>
              <a:spcAft>
                <a:spcPts val="0"/>
              </a:spcAft>
              <a:buClr>
                <a:srgbClr val="CC6600"/>
              </a:buClr>
              <a:buSzPct val="80000"/>
              <a:buFont typeface="Helvetica Neue"/>
              <a:buChar char="l"/>
            </a:pPr>
            <a:r>
              <a:rPr b="0" baseline="0" i="0" lang="en-US" sz="1600" u="none" cap="none" strike="noStrike">
                <a:solidFill>
                  <a:schemeClr val="dk1"/>
                </a:solidFill>
                <a:latin typeface="Helvetica Neue"/>
                <a:ea typeface="Helvetica Neue"/>
                <a:cs typeface="Helvetica Neue"/>
                <a:sym typeface="Helvetica Neue"/>
              </a:rPr>
              <a:t>security </a:t>
            </a:r>
          </a:p>
          <a:p>
            <a:pPr indent="-285750" lvl="1" marL="742950" marR="0" rtl="0" algn="l">
              <a:lnSpc>
                <a:spcPct val="90000"/>
              </a:lnSpc>
              <a:spcBef>
                <a:spcPts val="560"/>
              </a:spcBef>
              <a:spcAft>
                <a:spcPts val="0"/>
              </a:spcAft>
              <a:buClr>
                <a:srgbClr val="CC6600"/>
              </a:buClr>
              <a:buSzPct val="80000"/>
              <a:buFont typeface="Helvetica Neue"/>
              <a:buChar char="l"/>
            </a:pPr>
            <a:r>
              <a:rPr b="0" baseline="0" i="0" lang="en-US" sz="1600" u="none" cap="none" strike="noStrike">
                <a:solidFill>
                  <a:schemeClr val="dk1"/>
                </a:solidFill>
                <a:latin typeface="Helvetica Neue"/>
                <a:ea typeface="Helvetica Neue"/>
                <a:cs typeface="Helvetica Neue"/>
                <a:sym typeface="Helvetica Neue"/>
              </a:rPr>
              <a:t>POSIX compliance </a:t>
            </a:r>
          </a:p>
          <a:p>
            <a:pPr indent="-285750" lvl="1" marL="742950" marR="0" rtl="0" algn="l">
              <a:lnSpc>
                <a:spcPct val="90000"/>
              </a:lnSpc>
              <a:spcBef>
                <a:spcPts val="560"/>
              </a:spcBef>
              <a:spcAft>
                <a:spcPts val="0"/>
              </a:spcAft>
              <a:buClr>
                <a:srgbClr val="CC6600"/>
              </a:buClr>
              <a:buSzPct val="80000"/>
              <a:buFont typeface="Helvetica Neue"/>
              <a:buChar char="l"/>
            </a:pPr>
            <a:r>
              <a:rPr b="0" baseline="0" i="0" lang="en-US" sz="1600" u="none" cap="none" strike="noStrike">
                <a:solidFill>
                  <a:schemeClr val="dk1"/>
                </a:solidFill>
                <a:latin typeface="Helvetica Neue"/>
                <a:ea typeface="Helvetica Neue"/>
                <a:cs typeface="Helvetica Neue"/>
                <a:sym typeface="Helvetica Neue"/>
              </a:rPr>
              <a:t>multiprocessor support </a:t>
            </a:r>
          </a:p>
          <a:p>
            <a:pPr indent="-285750" lvl="1" marL="742950" marR="0" rtl="0" algn="l">
              <a:lnSpc>
                <a:spcPct val="90000"/>
              </a:lnSpc>
              <a:spcBef>
                <a:spcPts val="560"/>
              </a:spcBef>
              <a:spcAft>
                <a:spcPts val="0"/>
              </a:spcAft>
              <a:buClr>
                <a:srgbClr val="CC6600"/>
              </a:buClr>
              <a:buSzPct val="80000"/>
              <a:buFont typeface="Helvetica Neue"/>
              <a:buChar char="l"/>
            </a:pPr>
            <a:r>
              <a:rPr b="0" baseline="0" i="0" lang="en-US" sz="1600" u="none" cap="none" strike="noStrike">
                <a:solidFill>
                  <a:schemeClr val="dk1"/>
                </a:solidFill>
                <a:latin typeface="Helvetica Neue"/>
                <a:ea typeface="Helvetica Neue"/>
                <a:cs typeface="Helvetica Neue"/>
                <a:sym typeface="Helvetica Neue"/>
              </a:rPr>
              <a:t>extensibility </a:t>
            </a:r>
          </a:p>
          <a:p>
            <a:pPr indent="-285750" lvl="1" marL="742950" marR="0" rtl="0" algn="l">
              <a:lnSpc>
                <a:spcPct val="90000"/>
              </a:lnSpc>
              <a:spcBef>
                <a:spcPts val="560"/>
              </a:spcBef>
              <a:spcAft>
                <a:spcPts val="0"/>
              </a:spcAft>
              <a:buClr>
                <a:srgbClr val="CC6600"/>
              </a:buClr>
              <a:buSzPct val="80000"/>
              <a:buFont typeface="Helvetica Neue"/>
              <a:buChar char="l"/>
            </a:pPr>
            <a:r>
              <a:rPr b="0" baseline="0" i="0" lang="en-US" sz="1600" u="none" cap="none" strike="noStrike">
                <a:solidFill>
                  <a:schemeClr val="dk1"/>
                </a:solidFill>
                <a:latin typeface="Helvetica Neue"/>
                <a:ea typeface="Helvetica Neue"/>
                <a:cs typeface="Helvetica Neue"/>
                <a:sym typeface="Helvetica Neue"/>
              </a:rPr>
              <a:t>international support </a:t>
            </a:r>
          </a:p>
          <a:p>
            <a:pPr indent="-285750" lvl="1" marL="742950" marR="0" rtl="0" algn="l">
              <a:lnSpc>
                <a:spcPct val="90000"/>
              </a:lnSpc>
              <a:spcBef>
                <a:spcPts val="560"/>
              </a:spcBef>
              <a:spcAft>
                <a:spcPts val="0"/>
              </a:spcAft>
              <a:buClr>
                <a:srgbClr val="CC6600"/>
              </a:buClr>
              <a:buSzPct val="80000"/>
              <a:buFont typeface="Helvetica Neue"/>
              <a:buChar char="l"/>
            </a:pPr>
            <a:r>
              <a:rPr b="0" baseline="0" i="0" lang="en-US" sz="1600" u="none" cap="none" strike="noStrike">
                <a:solidFill>
                  <a:schemeClr val="dk1"/>
                </a:solidFill>
                <a:latin typeface="Helvetica Neue"/>
                <a:ea typeface="Helvetica Neue"/>
                <a:cs typeface="Helvetica Neue"/>
                <a:sym typeface="Helvetica Neue"/>
              </a:rPr>
              <a:t>compatibility with MS-DOS and MS-Windows applications.</a:t>
            </a:r>
          </a:p>
          <a:p>
            <a:pPr indent="-342900" lvl="0" marL="342900" marR="0" rtl="0" algn="l">
              <a:lnSpc>
                <a:spcPct val="90000"/>
              </a:lnSpc>
              <a:spcBef>
                <a:spcPts val="560"/>
              </a:spcBef>
              <a:spcAft>
                <a:spcPts val="0"/>
              </a:spcAft>
              <a:buClr>
                <a:srgbClr val="993300"/>
              </a:buClr>
              <a:buSzPct val="90000"/>
              <a:buFont typeface="Helvetica Neue"/>
              <a:buChar char="n"/>
            </a:pPr>
            <a:r>
              <a:rPr b="0" baseline="0" i="0" lang="en-US" sz="1600" u="none" cap="none" strike="noStrike">
                <a:solidFill>
                  <a:schemeClr val="dk1"/>
                </a:solidFill>
                <a:latin typeface="Helvetica Neue"/>
                <a:ea typeface="Helvetica Neue"/>
                <a:cs typeface="Helvetica Neue"/>
                <a:sym typeface="Helvetica Neue"/>
              </a:rPr>
              <a:t>Uses a micro-kernel architecture</a:t>
            </a:r>
          </a:p>
          <a:p>
            <a:pPr indent="-342900" lvl="0" marL="342900" marR="0" rtl="0" algn="l">
              <a:lnSpc>
                <a:spcPct val="90000"/>
              </a:lnSpc>
              <a:spcBef>
                <a:spcPts val="560"/>
              </a:spcBef>
              <a:spcAft>
                <a:spcPts val="0"/>
              </a:spcAft>
              <a:buClr>
                <a:srgbClr val="993300"/>
              </a:buClr>
              <a:buSzPct val="90000"/>
              <a:buFont typeface="Helvetica Neue"/>
              <a:buChar char="n"/>
            </a:pPr>
            <a:r>
              <a:rPr b="0" baseline="0" i="0" lang="en-US" sz="1600" u="none" cap="none" strike="noStrike">
                <a:solidFill>
                  <a:schemeClr val="dk1"/>
                </a:solidFill>
                <a:latin typeface="Helvetica Neue"/>
                <a:ea typeface="Helvetica Neue"/>
                <a:cs typeface="Helvetica Neue"/>
                <a:sym typeface="Helvetica Neue"/>
              </a:rPr>
              <a:t>Available in six client versions, Starter, Home Basic, Home Premium, Professional, Enterprise and Ultimate. With the exception of Starter edition (32-bit only) all are available in both 32-bit and 64-bit.</a:t>
            </a:r>
          </a:p>
          <a:p>
            <a:pPr indent="-342900" lvl="0" marL="342900" marR="0" rtl="0" algn="l">
              <a:lnSpc>
                <a:spcPct val="90000"/>
              </a:lnSpc>
              <a:spcBef>
                <a:spcPts val="560"/>
              </a:spcBef>
              <a:spcAft>
                <a:spcPts val="0"/>
              </a:spcAft>
              <a:buClr>
                <a:srgbClr val="993300"/>
              </a:buClr>
              <a:buSzPct val="90000"/>
              <a:buFont typeface="Helvetica Neue"/>
              <a:buChar char="n"/>
            </a:pPr>
            <a:r>
              <a:rPr b="0" baseline="0" i="0" lang="en-US" sz="1600" u="none" cap="none" strike="noStrike">
                <a:solidFill>
                  <a:schemeClr val="dk1"/>
                </a:solidFill>
                <a:latin typeface="Helvetica Neue"/>
                <a:ea typeface="Helvetica Neue"/>
                <a:cs typeface="Helvetica Neue"/>
                <a:sym typeface="Helvetica Neue"/>
              </a:rPr>
              <a:t>Available in three server versions (all 64-bit only), Standard, Enterprise and Datacenter</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838200" y="228600"/>
            <a:ext cx="8077199" cy="60959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Stripe Set With Parity on Three Drives</a:t>
            </a:r>
          </a:p>
        </p:txBody>
      </p:sp>
      <p:pic>
        <p:nvPicPr>
          <p:cNvPr id="342" name="Shape 342"/>
          <p:cNvPicPr preferRelativeResize="0"/>
          <p:nvPr/>
        </p:nvPicPr>
        <p:blipFill rotWithShape="1">
          <a:blip r:embed="rId3">
            <a:alphaModFix/>
          </a:blip>
          <a:srcRect b="0" l="0" r="0" t="0"/>
          <a:stretch/>
        </p:blipFill>
        <p:spPr>
          <a:xfrm>
            <a:off x="1014412" y="1349375"/>
            <a:ext cx="7031036" cy="4503736"/>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type="title"/>
          </p:nvPr>
        </p:nvSpPr>
        <p:spPr>
          <a:xfrm>
            <a:off x="885825" y="277812"/>
            <a:ext cx="7800975"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Mirror Set on Two Drives</a:t>
            </a:r>
          </a:p>
        </p:txBody>
      </p:sp>
      <p:pic>
        <p:nvPicPr>
          <p:cNvPr id="349" name="Shape 349"/>
          <p:cNvPicPr preferRelativeResize="0"/>
          <p:nvPr/>
        </p:nvPicPr>
        <p:blipFill rotWithShape="1">
          <a:blip r:embed="rId3">
            <a:alphaModFix/>
          </a:blip>
          <a:srcRect b="0" l="0" r="0" t="0"/>
          <a:stretch/>
        </p:blipFill>
        <p:spPr>
          <a:xfrm>
            <a:off x="922337" y="1517650"/>
            <a:ext cx="6772275" cy="4513261"/>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1031875" y="277812"/>
            <a:ext cx="7654925"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File System — Compression</a:t>
            </a:r>
          </a:p>
        </p:txBody>
      </p:sp>
      <p:sp>
        <p:nvSpPr>
          <p:cNvPr id="356" name="Shape 356"/>
          <p:cNvSpPr txBox="1"/>
          <p:nvPr>
            <p:ph idx="1" type="body"/>
          </p:nvPr>
        </p:nvSpPr>
        <p:spPr>
          <a:xfrm>
            <a:off x="819150" y="1273175"/>
            <a:ext cx="7605711" cy="48767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compress a file, NTFS divides the file’s data into </a:t>
            </a:r>
            <a:r>
              <a:rPr b="0" baseline="0" i="1" lang="en-US" sz="1800" u="none" cap="none" strike="noStrike">
                <a:solidFill>
                  <a:schemeClr val="dk1"/>
                </a:solidFill>
                <a:latin typeface="Helvetica Neue"/>
                <a:ea typeface="Helvetica Neue"/>
                <a:cs typeface="Helvetica Neue"/>
                <a:sym typeface="Helvetica Neue"/>
              </a:rPr>
              <a:t>compression units</a:t>
            </a:r>
            <a:r>
              <a:rPr b="0" baseline="0" i="0" lang="en-US" sz="1800" u="none" cap="none" strike="noStrike">
                <a:solidFill>
                  <a:schemeClr val="dk1"/>
                </a:solidFill>
                <a:latin typeface="Helvetica Neue"/>
                <a:ea typeface="Helvetica Neue"/>
                <a:cs typeface="Helvetica Neue"/>
                <a:sym typeface="Helvetica Neue"/>
              </a:rPr>
              <a:t>, which are blocks of 16 contiguous clusters.</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For sparse files, NTFS uses another technique to save space.</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Clusters that contain all zeros are not actually allocated or stored on disk.</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Instead, gaps are left in the sequence of virtual cluster numbers stored in the MFT entry for the file.</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When reading a file, if a gap in the virtual cluster numbers is found, NTFS just zero-fills that portion of the caller’s buffer.</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type="title"/>
          </p:nvPr>
        </p:nvSpPr>
        <p:spPr>
          <a:xfrm>
            <a:off x="971550" y="277812"/>
            <a:ext cx="7715249"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File System — Reparse Points</a:t>
            </a:r>
          </a:p>
        </p:txBody>
      </p:sp>
      <p:sp>
        <p:nvSpPr>
          <p:cNvPr id="363" name="Shape 363"/>
          <p:cNvSpPr txBox="1"/>
          <p:nvPr>
            <p:ph idx="1" type="body"/>
          </p:nvPr>
        </p:nvSpPr>
        <p:spPr>
          <a:xfrm>
            <a:off x="819150" y="1273175"/>
            <a:ext cx="7566025" cy="48767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reparse point returns an error code when accessed. The reparse data tells the I/O manager what to do next.</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Reparse points can be used to provide the functionality of UNIX </a:t>
            </a:r>
            <a:r>
              <a:rPr b="0" baseline="0" i="1" lang="en-US" sz="1800" u="none" cap="none" strike="noStrike">
                <a:solidFill>
                  <a:schemeClr val="dk1"/>
                </a:solidFill>
                <a:latin typeface="Helvetica Neue"/>
                <a:ea typeface="Helvetica Neue"/>
                <a:cs typeface="Helvetica Neue"/>
                <a:sym typeface="Helvetica Neue"/>
              </a:rPr>
              <a:t>mounts.</a:t>
            </a:r>
            <a:br>
              <a:rPr b="0" baseline="0" i="1"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Reparse points can also be used to access files that have been moved to offline storage.</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457200" y="27781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Networking</a:t>
            </a:r>
          </a:p>
        </p:txBody>
      </p:sp>
      <p:sp>
        <p:nvSpPr>
          <p:cNvPr id="370" name="Shape 370"/>
          <p:cNvSpPr txBox="1"/>
          <p:nvPr>
            <p:ph idx="1" type="body"/>
          </p:nvPr>
        </p:nvSpPr>
        <p:spPr>
          <a:xfrm>
            <a:off x="819150" y="1273175"/>
            <a:ext cx="7740649" cy="48895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Windows 7 supports both peer-to-peer and client/server networking; it also has facilities for network management.</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describe networking in Windows 7, we refer to two of the internal networking interfaces: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NDIS (Network Device Interface Specification) — Separates network adapters from the transport protocols so that either can be changed without affecting the other.</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TDI (Transport Driver Interface) — Enables any session layer component to use any available transport mechanism.</a:t>
            </a:r>
          </a:p>
          <a:p>
            <a:pPr indent="-194309" lvl="1" marL="7429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Windows 7 implements transport protocols as drivers that can be loaded and unloaded from the system dynamically.</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1216025" y="277812"/>
            <a:ext cx="7470774"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Networking — Protocols</a:t>
            </a:r>
          </a:p>
        </p:txBody>
      </p:sp>
      <p:sp>
        <p:nvSpPr>
          <p:cNvPr id="377" name="Shape 377"/>
          <p:cNvSpPr txBox="1"/>
          <p:nvPr>
            <p:ph idx="1" type="body"/>
          </p:nvPr>
        </p:nvSpPr>
        <p:spPr>
          <a:xfrm>
            <a:off x="806450" y="1233487"/>
            <a:ext cx="7675561" cy="510381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server message block (SMB) protocol is used to send I/O requests over the network.  It has four message types:</a:t>
            </a:r>
          </a:p>
          <a:p>
            <a:pPr indent="-285750" lvl="1" marL="742950" marR="0" rtl="0" algn="l">
              <a:lnSpc>
                <a:spcPct val="100000"/>
              </a:lnSpc>
              <a:spcBef>
                <a:spcPts val="630"/>
              </a:spcBef>
              <a:spcAft>
                <a:spcPts val="0"/>
              </a:spcAft>
              <a:buClr>
                <a:schemeClr val="dk1"/>
              </a:buClr>
              <a:buSzPct val="79999"/>
              <a:buFont typeface="Courier New"/>
              <a:buChar char="-"/>
            </a:pPr>
            <a:r>
              <a:rPr b="0" baseline="0" i="0" lang="en-US" sz="1800" u="none" cap="none" strike="noStrike">
                <a:solidFill>
                  <a:schemeClr val="dk1"/>
                </a:solidFill>
                <a:latin typeface="Courier New"/>
                <a:ea typeface="Courier New"/>
                <a:cs typeface="Courier New"/>
                <a:sym typeface="Courier New"/>
              </a:rPr>
              <a:t>Session control</a:t>
            </a:r>
          </a:p>
          <a:p>
            <a:pPr indent="-285750" lvl="1" marL="742950" marR="0" rtl="0" algn="l">
              <a:lnSpc>
                <a:spcPct val="100000"/>
              </a:lnSpc>
              <a:spcBef>
                <a:spcPts val="630"/>
              </a:spcBef>
              <a:spcAft>
                <a:spcPts val="0"/>
              </a:spcAft>
              <a:buClr>
                <a:schemeClr val="dk1"/>
              </a:buClr>
              <a:buSzPct val="79999"/>
              <a:buFont typeface="Courier New"/>
              <a:buChar char="-"/>
            </a:pPr>
            <a:r>
              <a:rPr b="0" baseline="0" i="0" lang="en-US" sz="1800" u="none" cap="none" strike="noStrike">
                <a:solidFill>
                  <a:schemeClr val="dk1"/>
                </a:solidFill>
                <a:latin typeface="Courier New"/>
                <a:ea typeface="Courier New"/>
                <a:cs typeface="Courier New"/>
                <a:sym typeface="Courier New"/>
              </a:rPr>
              <a:t>File </a:t>
            </a:r>
          </a:p>
          <a:p>
            <a:pPr indent="-285750" lvl="1" marL="742950" marR="0" rtl="0" algn="l">
              <a:lnSpc>
                <a:spcPct val="100000"/>
              </a:lnSpc>
              <a:spcBef>
                <a:spcPts val="630"/>
              </a:spcBef>
              <a:spcAft>
                <a:spcPts val="0"/>
              </a:spcAft>
              <a:buClr>
                <a:schemeClr val="dk1"/>
              </a:buClr>
              <a:buSzPct val="79999"/>
              <a:buFont typeface="Courier New"/>
              <a:buChar char="-"/>
            </a:pPr>
            <a:r>
              <a:rPr b="0" baseline="0" i="0" lang="en-US" sz="1800" u="none" cap="none" strike="noStrike">
                <a:solidFill>
                  <a:schemeClr val="dk1"/>
                </a:solidFill>
                <a:latin typeface="Courier New"/>
                <a:ea typeface="Courier New"/>
                <a:cs typeface="Courier New"/>
                <a:sym typeface="Courier New"/>
              </a:rPr>
              <a:t>Printer </a:t>
            </a:r>
          </a:p>
          <a:p>
            <a:pPr indent="-285750" lvl="1" marL="742950" marR="0" rtl="0" algn="l">
              <a:lnSpc>
                <a:spcPct val="100000"/>
              </a:lnSpc>
              <a:spcBef>
                <a:spcPts val="630"/>
              </a:spcBef>
              <a:spcAft>
                <a:spcPts val="0"/>
              </a:spcAft>
              <a:buClr>
                <a:schemeClr val="dk1"/>
              </a:buClr>
              <a:buSzPct val="79999"/>
              <a:buFont typeface="Courier New"/>
              <a:buChar char="-"/>
            </a:pPr>
            <a:r>
              <a:rPr b="0" baseline="0" i="0" lang="en-US" sz="1800" u="none" cap="none" strike="noStrike">
                <a:solidFill>
                  <a:schemeClr val="dk1"/>
                </a:solidFill>
                <a:latin typeface="Courier New"/>
                <a:ea typeface="Courier New"/>
                <a:cs typeface="Courier New"/>
                <a:sym typeface="Courier New"/>
              </a:rPr>
              <a:t>Message</a:t>
            </a:r>
          </a:p>
          <a:p>
            <a:pPr indent="-245109" lvl="1" marL="742950" marR="0" rtl="0" algn="l">
              <a:lnSpc>
                <a:spcPct val="100000"/>
              </a:lnSpc>
              <a:spcBef>
                <a:spcPts val="280"/>
              </a:spcBef>
              <a:spcAft>
                <a:spcPts val="0"/>
              </a:spcAft>
              <a:buClr>
                <a:schemeClr val="dk1"/>
              </a:buClr>
              <a:buFont typeface="Helvetica Neue"/>
              <a:buNone/>
            </a:pPr>
            <a:r>
              <a:t/>
            </a:r>
            <a:endParaRPr b="0" baseline="0" i="0" sz="800" u="none" cap="none" strike="noStrike">
              <a:solidFill>
                <a:schemeClr val="dk1"/>
              </a:solidFill>
              <a:latin typeface="Courier New"/>
              <a:ea typeface="Courier New"/>
              <a:cs typeface="Courier New"/>
              <a:sym typeface="Courier New"/>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network basic Input/Output system (NetBIOS) is a hardware abstraction interface for networks</a:t>
            </a:r>
          </a:p>
          <a:p>
            <a:pPr indent="-285750" lvl="1" marL="742950" marR="0" rtl="0" algn="l">
              <a:lnSpc>
                <a:spcPct val="100000"/>
              </a:lnSpc>
              <a:spcBef>
                <a:spcPts val="630"/>
              </a:spcBef>
              <a:spcAft>
                <a:spcPts val="0"/>
              </a:spcAft>
              <a:buClr>
                <a:srgbClr val="CC6600"/>
              </a:buClr>
              <a:buSzPct val="79999"/>
              <a:buFont typeface="Helvetica Neue"/>
              <a:buChar char="-"/>
            </a:pPr>
            <a:r>
              <a:rPr b="0" baseline="0" i="0" lang="en-US" sz="1800" u="none" cap="none" strike="noStrike">
                <a:solidFill>
                  <a:schemeClr val="dk1"/>
                </a:solidFill>
                <a:latin typeface="Helvetica Neue"/>
                <a:ea typeface="Helvetica Neue"/>
                <a:cs typeface="Helvetica Neue"/>
                <a:sym typeface="Helvetica Neue"/>
              </a:rPr>
              <a:t>Used to: </a:t>
            </a:r>
          </a:p>
          <a:p>
            <a:pPr indent="-234950" lvl="2" marL="1085850"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Establish logical names on the network</a:t>
            </a:r>
          </a:p>
          <a:p>
            <a:pPr indent="-234950" lvl="2" marL="1085850"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Establish logical connections of sessions between two logical names on the network</a:t>
            </a:r>
          </a:p>
          <a:p>
            <a:pPr indent="-234950" lvl="2" marL="1085850"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Support reliable data transfer for a session via NetBIOS requests or </a:t>
            </a:r>
            <a:r>
              <a:rPr b="0" baseline="0" i="1" lang="en-US" sz="1800" u="none" cap="none" strike="noStrike">
                <a:solidFill>
                  <a:schemeClr val="dk1"/>
                </a:solidFill>
                <a:latin typeface="Helvetica Neue"/>
                <a:ea typeface="Helvetica Neue"/>
                <a:cs typeface="Helvetica Neue"/>
                <a:sym typeface="Helvetica Neue"/>
              </a:rPr>
              <a:t>SMBs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sp>
        <p:nvSpPr>
          <p:cNvPr id="383" name="Shape 383"/>
          <p:cNvSpPr txBox="1"/>
          <p:nvPr>
            <p:ph type="title"/>
          </p:nvPr>
        </p:nvSpPr>
        <p:spPr>
          <a:xfrm>
            <a:off x="933450" y="277812"/>
            <a:ext cx="775335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Networking — Protocols (Cont.)</a:t>
            </a:r>
          </a:p>
        </p:txBody>
      </p:sp>
      <p:sp>
        <p:nvSpPr>
          <p:cNvPr id="384" name="Shape 384"/>
          <p:cNvSpPr txBox="1"/>
          <p:nvPr>
            <p:ph idx="1" type="body"/>
          </p:nvPr>
        </p:nvSpPr>
        <p:spPr>
          <a:xfrm>
            <a:off x="819150" y="1273175"/>
            <a:ext cx="7553325" cy="48767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Windows 7 uses the TCP/IP Internet protocol version 4 and version 6 to connect to a wide variety of operating systems and hardware platforms.</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PPTP (Point-to-Point Tunneling Protocol) is used to communicate between Remote Access Server modules running on Windows 7 machines that are connected over the Internet.</a:t>
            </a:r>
          </a:p>
          <a:p>
            <a:pPr indent="-240030" lvl="0" marL="342900" marR="0" rtl="0" algn="l">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sp>
        <p:nvSpPr>
          <p:cNvPr id="390" name="Shape 390"/>
          <p:cNvSpPr txBox="1"/>
          <p:nvPr>
            <p:ph type="title"/>
          </p:nvPr>
        </p:nvSpPr>
        <p:spPr>
          <a:xfrm>
            <a:off x="836612" y="277812"/>
            <a:ext cx="7850187"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Networking — Protocols (Cont.)</a:t>
            </a:r>
          </a:p>
        </p:txBody>
      </p:sp>
      <p:sp>
        <p:nvSpPr>
          <p:cNvPr id="391" name="Shape 391"/>
          <p:cNvSpPr txBox="1"/>
          <p:nvPr>
            <p:ph idx="1" type="body"/>
          </p:nvPr>
        </p:nvSpPr>
        <p:spPr>
          <a:xfrm>
            <a:off x="806450" y="1233487"/>
            <a:ext cx="7834311" cy="4530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Data Link Control protocol (DLC) is used to access IBM mainframes and HP printers that are directly connected to the network (possible on 32-bit only versions using unsigned drivers).</a:t>
            </a:r>
          </a:p>
          <a:p>
            <a:pPr indent="-240030" lvl="0" marL="342900" marR="0" rtl="0" algn="l">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sp>
        <p:nvSpPr>
          <p:cNvPr id="397" name="Shape 397"/>
          <p:cNvSpPr txBox="1"/>
          <p:nvPr>
            <p:ph type="title"/>
          </p:nvPr>
        </p:nvSpPr>
        <p:spPr>
          <a:xfrm>
            <a:off x="849312" y="417512"/>
            <a:ext cx="7939086"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2800" u="none" cap="none" strike="noStrike">
                <a:solidFill>
                  <a:srgbClr val="006699"/>
                </a:solidFill>
                <a:latin typeface="Arial"/>
                <a:ea typeface="Arial"/>
                <a:cs typeface="Arial"/>
                <a:sym typeface="Arial"/>
              </a:rPr>
              <a:t>Networking — </a:t>
            </a:r>
            <a:br>
              <a:rPr b="1" baseline="0" i="0" lang="en-US" sz="2800" u="none" cap="none" strike="noStrike">
                <a:solidFill>
                  <a:srgbClr val="006699"/>
                </a:solidFill>
                <a:latin typeface="Arial"/>
                <a:ea typeface="Arial"/>
                <a:cs typeface="Arial"/>
                <a:sym typeface="Arial"/>
              </a:rPr>
            </a:br>
            <a:r>
              <a:rPr b="1" baseline="0" i="0" lang="en-US" sz="2800" u="none" cap="none" strike="noStrike">
                <a:solidFill>
                  <a:srgbClr val="006699"/>
                </a:solidFill>
                <a:latin typeface="Arial"/>
                <a:ea typeface="Arial"/>
                <a:cs typeface="Arial"/>
                <a:sym typeface="Arial"/>
              </a:rPr>
              <a:t>Dist. Processing Mechanisms</a:t>
            </a:r>
          </a:p>
        </p:txBody>
      </p:sp>
      <p:sp>
        <p:nvSpPr>
          <p:cNvPr id="398" name="Shape 398"/>
          <p:cNvSpPr txBox="1"/>
          <p:nvPr>
            <p:ph idx="1" type="body"/>
          </p:nvPr>
        </p:nvSpPr>
        <p:spPr>
          <a:xfrm>
            <a:off x="819150" y="1273175"/>
            <a:ext cx="7634287" cy="51958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Windows 7 supports distributed applications via named NetBIOS, named pipes and mailslots, Windows Sockets, Remote Procedure Calls (RPC), and Network Dynamic Data Exchange (NetDDE).</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NetBIOS applications can communicate over the network using TCP/IP.</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Named pipes are connection-oriented messaging mechanism that are named via the uniform naming convention (UNC).</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Mailslots are a connectionless messaging mechanism that are used for broadcast applications, such as for finding components on the network.</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Winsock, the windows sockets API, is a session-layer interface that provides a standardized interface to many transport protocols that may have different addressing schemes.</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sp>
        <p:nvSpPr>
          <p:cNvPr id="404" name="Shape 404"/>
          <p:cNvSpPr txBox="1"/>
          <p:nvPr>
            <p:ph type="title"/>
          </p:nvPr>
        </p:nvSpPr>
        <p:spPr>
          <a:xfrm>
            <a:off x="1000125" y="419100"/>
            <a:ext cx="7737474"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2800" u="none" cap="none" strike="noStrike">
                <a:solidFill>
                  <a:srgbClr val="006699"/>
                </a:solidFill>
                <a:latin typeface="Arial"/>
                <a:ea typeface="Arial"/>
                <a:cs typeface="Arial"/>
                <a:sym typeface="Arial"/>
              </a:rPr>
              <a:t>Distributed Processing Mechanisms (Cont.)</a:t>
            </a:r>
          </a:p>
        </p:txBody>
      </p:sp>
      <p:sp>
        <p:nvSpPr>
          <p:cNvPr id="405" name="Shape 405"/>
          <p:cNvSpPr txBox="1"/>
          <p:nvPr>
            <p:ph idx="1" type="body"/>
          </p:nvPr>
        </p:nvSpPr>
        <p:spPr>
          <a:xfrm>
            <a:off x="819150" y="1273175"/>
            <a:ext cx="7634287" cy="49164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Windows 7 RPC mechanism follows the widely-used Distributed Computing Environment standard for RPC messages, so programs written to use Windows 7 RPCs are very portable.</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RPC messages are sent using NetBIOS, or Winsock on TCP/IP networks, or named pipes on LAN Manager networks.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Windows 7 provides the Microsoft </a:t>
            </a:r>
            <a:r>
              <a:rPr b="0" baseline="0" i="1" lang="en-US" sz="1800" u="none" cap="none" strike="noStrike">
                <a:solidFill>
                  <a:schemeClr val="dk1"/>
                </a:solidFill>
                <a:latin typeface="Helvetica Neue"/>
                <a:ea typeface="Helvetica Neue"/>
                <a:cs typeface="Helvetica Neue"/>
                <a:sym typeface="Helvetica Neue"/>
              </a:rPr>
              <a:t>Interface Definition</a:t>
            </a:r>
            <a:r>
              <a:rPr b="0" baseline="0" i="0" lang="en-US" sz="1800" u="none" cap="none" strike="noStrike">
                <a:solidFill>
                  <a:schemeClr val="dk1"/>
                </a:solidFill>
                <a:latin typeface="Helvetica Neue"/>
                <a:ea typeface="Helvetica Neue"/>
                <a:cs typeface="Helvetica Neue"/>
                <a:sym typeface="Helvetica Neue"/>
              </a:rPr>
              <a:t> </a:t>
            </a:r>
            <a:r>
              <a:rPr b="0" baseline="0" i="1" lang="en-US" sz="1800" u="none" cap="none" strike="noStrike">
                <a:solidFill>
                  <a:schemeClr val="dk1"/>
                </a:solidFill>
                <a:latin typeface="Helvetica Neue"/>
                <a:ea typeface="Helvetica Neue"/>
                <a:cs typeface="Helvetica Neue"/>
                <a:sym typeface="Helvetica Neue"/>
              </a:rPr>
              <a:t>Language</a:t>
            </a:r>
            <a:r>
              <a:rPr b="0" baseline="0" i="0" lang="en-US" sz="1800" u="none" cap="none" strike="noStrike">
                <a:solidFill>
                  <a:schemeClr val="dk1"/>
                </a:solidFill>
                <a:latin typeface="Helvetica Neue"/>
                <a:ea typeface="Helvetica Neue"/>
                <a:cs typeface="Helvetica Neue"/>
                <a:sym typeface="Helvetica Neue"/>
              </a:rPr>
              <a:t> to describe the remote procedure names, arguments, and results.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57200" y="27781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History</a:t>
            </a:r>
          </a:p>
        </p:txBody>
      </p:sp>
      <p:sp>
        <p:nvSpPr>
          <p:cNvPr id="95" name="Shape 95"/>
          <p:cNvSpPr txBox="1"/>
          <p:nvPr>
            <p:ph idx="1" type="body"/>
          </p:nvPr>
        </p:nvSpPr>
        <p:spPr>
          <a:xfrm>
            <a:off x="806450" y="1233487"/>
            <a:ext cx="7704136" cy="4530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In 1988, Microsoft decided to develop a “new technology” (NT) portable operating system that supported both the OS/2 and POSIX APIs.</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Originally, NT was supposed to use the OS/2 API as its native environment but during development NT was changed to use the Win32 API, reflecting the popularity of Windows 3.0.</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txBox="1"/>
          <p:nvPr>
            <p:ph type="title"/>
          </p:nvPr>
        </p:nvSpPr>
        <p:spPr>
          <a:xfrm>
            <a:off x="831850" y="190500"/>
            <a:ext cx="7772400" cy="72231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2800" u="none" cap="none" strike="noStrike">
                <a:solidFill>
                  <a:srgbClr val="006699"/>
                </a:solidFill>
                <a:latin typeface="Arial"/>
                <a:ea typeface="Arial"/>
                <a:cs typeface="Arial"/>
                <a:sym typeface="Arial"/>
              </a:rPr>
              <a:t>Networking — </a:t>
            </a:r>
            <a:br>
              <a:rPr b="1" baseline="0" i="0" lang="en-US" sz="2800" u="none" cap="none" strike="noStrike">
                <a:solidFill>
                  <a:srgbClr val="006699"/>
                </a:solidFill>
                <a:latin typeface="Arial"/>
                <a:ea typeface="Arial"/>
                <a:cs typeface="Arial"/>
                <a:sym typeface="Arial"/>
              </a:rPr>
            </a:br>
            <a:r>
              <a:rPr b="1" baseline="0" i="0" lang="en-US" sz="2800" u="none" cap="none" strike="noStrike">
                <a:solidFill>
                  <a:srgbClr val="006699"/>
                </a:solidFill>
                <a:latin typeface="Arial"/>
                <a:ea typeface="Arial"/>
                <a:cs typeface="Arial"/>
                <a:sym typeface="Arial"/>
              </a:rPr>
              <a:t>Redirectors and Servers</a:t>
            </a:r>
          </a:p>
        </p:txBody>
      </p:sp>
      <p:sp>
        <p:nvSpPr>
          <p:cNvPr id="412" name="Shape 412"/>
          <p:cNvSpPr txBox="1"/>
          <p:nvPr>
            <p:ph idx="1" type="body"/>
          </p:nvPr>
        </p:nvSpPr>
        <p:spPr>
          <a:xfrm>
            <a:off x="819150" y="1273175"/>
            <a:ext cx="7208837" cy="44830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In Windows 7, an application can use the Windows 7 I/O API to access files from a remote computer as if they were local, provided that the remote computer is running an MS-NET server.</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a:t>
            </a:r>
            <a:r>
              <a:rPr b="0" baseline="0" i="1" lang="en-US" sz="1800" u="none" cap="none" strike="noStrike">
                <a:solidFill>
                  <a:schemeClr val="dk1"/>
                </a:solidFill>
                <a:latin typeface="Helvetica Neue"/>
                <a:ea typeface="Helvetica Neue"/>
                <a:cs typeface="Helvetica Neue"/>
                <a:sym typeface="Helvetica Neue"/>
              </a:rPr>
              <a:t>redirector</a:t>
            </a:r>
            <a:r>
              <a:rPr b="0" baseline="0" i="0" lang="en-US" sz="1800" u="none" cap="none" strike="noStrike">
                <a:solidFill>
                  <a:schemeClr val="dk1"/>
                </a:solidFill>
                <a:latin typeface="Helvetica Neue"/>
                <a:ea typeface="Helvetica Neue"/>
                <a:cs typeface="Helvetica Neue"/>
                <a:sym typeface="Helvetica Neue"/>
              </a:rPr>
              <a:t> is the client-side object that forwards I/O requests to remote files, where they are satisfied by a server.</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For performance and security, the redirectors and servers run in kernel mode.</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x="0" y="0"/>
          <a:ext cx="0" cy="0"/>
          <a:chOff x="0" y="0"/>
          <a:chExt cx="0" cy="0"/>
        </a:xfrm>
      </p:grpSpPr>
      <p:sp>
        <p:nvSpPr>
          <p:cNvPr id="418" name="Shape 418"/>
          <p:cNvSpPr txBox="1"/>
          <p:nvPr>
            <p:ph type="title"/>
          </p:nvPr>
        </p:nvSpPr>
        <p:spPr>
          <a:xfrm>
            <a:off x="638175" y="33496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Access to a Remote File</a:t>
            </a:r>
          </a:p>
        </p:txBody>
      </p:sp>
      <p:sp>
        <p:nvSpPr>
          <p:cNvPr id="419" name="Shape 419"/>
          <p:cNvSpPr txBox="1"/>
          <p:nvPr>
            <p:ph idx="1" type="body"/>
          </p:nvPr>
        </p:nvSpPr>
        <p:spPr>
          <a:xfrm>
            <a:off x="819150" y="1273175"/>
            <a:ext cx="7581899" cy="51228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application calls the I/O manager to request that a file be opened (we assume that the file name is in the standard UNC format).</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I/O manager builds an I/O request packet.</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I/O manager recognizes that the access is for a remote file, and calls a driver called a Multiple Universal Naming Convention Provider (MUP).</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MUP sends the I/O request packet asynchronously to all registered redirectors.</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redirector that can satisfy the request responds to the MUP</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To avoid asking all the redirectors the same question in the future, the MUP uses a cache to remember with redirector can handle this file.</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sp>
        <p:nvSpPr>
          <p:cNvPr id="425" name="Shape 425"/>
          <p:cNvSpPr txBox="1"/>
          <p:nvPr>
            <p:ph type="title"/>
          </p:nvPr>
        </p:nvSpPr>
        <p:spPr>
          <a:xfrm>
            <a:off x="904875" y="277812"/>
            <a:ext cx="7781925"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Access to a Remote File (Cont.)</a:t>
            </a:r>
          </a:p>
        </p:txBody>
      </p:sp>
      <p:sp>
        <p:nvSpPr>
          <p:cNvPr id="426" name="Shape 426"/>
          <p:cNvSpPr txBox="1"/>
          <p:nvPr>
            <p:ph idx="1" type="body"/>
          </p:nvPr>
        </p:nvSpPr>
        <p:spPr>
          <a:xfrm>
            <a:off x="806450" y="1233487"/>
            <a:ext cx="7610474" cy="451802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redirector sends the network request to the remote system.</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remote system network drivers receive the request and pass it to the server driver.</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server driver hands the request to the proper local file system driver.</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proper device driver is called to access the data.</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results are returned to the server driver, which sends the data back to the requesting redirector.</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type="title"/>
          </p:nvPr>
        </p:nvSpPr>
        <p:spPr>
          <a:xfrm>
            <a:off x="963612" y="277812"/>
            <a:ext cx="7723186"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Networking — Domains</a:t>
            </a:r>
          </a:p>
        </p:txBody>
      </p:sp>
      <p:sp>
        <p:nvSpPr>
          <p:cNvPr id="433" name="Shape 433"/>
          <p:cNvSpPr txBox="1"/>
          <p:nvPr>
            <p:ph idx="1" type="body"/>
          </p:nvPr>
        </p:nvSpPr>
        <p:spPr>
          <a:xfrm>
            <a:off x="806450" y="1233487"/>
            <a:ext cx="7585074" cy="448151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NT uses the concept of a domain to manage global access rights within groups.</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domain is a group of machines running NT server that share a common security policy and user database.</a:t>
            </a:r>
          </a:p>
          <a:p>
            <a:pPr indent="-34290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Windows 7 provides three models of setting up trust relationships</a:t>
            </a:r>
          </a:p>
          <a:p>
            <a:pPr indent="-285750" lvl="1" marL="742950" marR="0" rtl="0" algn="l">
              <a:lnSpc>
                <a:spcPct val="100000"/>
              </a:lnSpc>
              <a:spcBef>
                <a:spcPts val="630"/>
              </a:spcBef>
              <a:spcAft>
                <a:spcPts val="0"/>
              </a:spcAft>
              <a:buClr>
                <a:srgbClr val="CC6600"/>
              </a:buClr>
              <a:buSzPct val="79999"/>
              <a:buFont typeface="Helvetica Neue"/>
              <a:buChar char="l"/>
            </a:pPr>
            <a:r>
              <a:rPr b="0" baseline="0" i="1" lang="en-US" sz="1800" u="none" cap="none" strike="noStrike">
                <a:solidFill>
                  <a:schemeClr val="dk1"/>
                </a:solidFill>
                <a:latin typeface="Helvetica Neue"/>
                <a:ea typeface="Helvetica Neue"/>
                <a:cs typeface="Helvetica Neue"/>
                <a:sym typeface="Helvetica Neue"/>
              </a:rPr>
              <a:t>One way, A trusts B</a:t>
            </a:r>
          </a:p>
          <a:p>
            <a:pPr indent="-285750" lvl="1" marL="742950" marR="0" rtl="0" algn="l">
              <a:lnSpc>
                <a:spcPct val="100000"/>
              </a:lnSpc>
              <a:spcBef>
                <a:spcPts val="630"/>
              </a:spcBef>
              <a:spcAft>
                <a:spcPts val="0"/>
              </a:spcAft>
              <a:buClr>
                <a:srgbClr val="CC6600"/>
              </a:buClr>
              <a:buSzPct val="79999"/>
              <a:buFont typeface="Helvetica Neue"/>
              <a:buChar char="l"/>
            </a:pPr>
            <a:r>
              <a:rPr b="0" baseline="0" i="1" lang="en-US" sz="1800" u="none" cap="none" strike="noStrike">
                <a:solidFill>
                  <a:schemeClr val="dk1"/>
                </a:solidFill>
                <a:latin typeface="Helvetica Neue"/>
                <a:ea typeface="Helvetica Neue"/>
                <a:cs typeface="Helvetica Neue"/>
                <a:sym typeface="Helvetica Neue"/>
              </a:rPr>
              <a:t>Two way, transitive, A trusts B, B trusts C so A, B, C trust each other</a:t>
            </a:r>
          </a:p>
          <a:p>
            <a:pPr indent="-285750" lvl="1" marL="742950" marR="0" rtl="0" algn="l">
              <a:lnSpc>
                <a:spcPct val="100000"/>
              </a:lnSpc>
              <a:spcBef>
                <a:spcPts val="630"/>
              </a:spcBef>
              <a:spcAft>
                <a:spcPts val="0"/>
              </a:spcAft>
              <a:buClr>
                <a:srgbClr val="CC6600"/>
              </a:buClr>
              <a:buSzPct val="79999"/>
              <a:buFont typeface="Helvetica Neue"/>
              <a:buChar char="l"/>
            </a:pPr>
            <a:r>
              <a:rPr b="0" baseline="0" i="1" lang="en-US" sz="1800" u="none" cap="none" strike="noStrike">
                <a:solidFill>
                  <a:schemeClr val="dk1"/>
                </a:solidFill>
                <a:latin typeface="Helvetica Neue"/>
                <a:ea typeface="Helvetica Neue"/>
                <a:cs typeface="Helvetica Neue"/>
                <a:sym typeface="Helvetica Neue"/>
              </a:rPr>
              <a:t>Crosslink – allows authentication to bypass hierarchy to cut down on authentication traffic.</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sp>
        <p:nvSpPr>
          <p:cNvPr id="439" name="Shape 439"/>
          <p:cNvSpPr txBox="1"/>
          <p:nvPr>
            <p:ph type="title"/>
          </p:nvPr>
        </p:nvSpPr>
        <p:spPr>
          <a:xfrm>
            <a:off x="749300" y="295275"/>
            <a:ext cx="8077199" cy="60959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Name Resolution in </a:t>
            </a:r>
            <a:r>
              <a:rPr b="0" baseline="0" i="0" lang="en-US" sz="3200" u="none" cap="none" strike="noStrike">
                <a:solidFill>
                  <a:srgbClr val="006699"/>
                </a:solidFill>
                <a:latin typeface="Arial"/>
                <a:ea typeface="Arial"/>
                <a:cs typeface="Arial"/>
                <a:sym typeface="Arial"/>
              </a:rPr>
              <a:t>TCP/IP</a:t>
            </a:r>
            <a:r>
              <a:rPr b="1" baseline="0" i="0" lang="en-US" sz="3200" u="none" cap="none" strike="noStrike">
                <a:solidFill>
                  <a:srgbClr val="006699"/>
                </a:solidFill>
                <a:latin typeface="Arial"/>
                <a:ea typeface="Arial"/>
                <a:cs typeface="Arial"/>
                <a:sym typeface="Arial"/>
              </a:rPr>
              <a:t> Networks</a:t>
            </a:r>
          </a:p>
        </p:txBody>
      </p:sp>
      <p:sp>
        <p:nvSpPr>
          <p:cNvPr id="440" name="Shape 440"/>
          <p:cNvSpPr txBox="1"/>
          <p:nvPr>
            <p:ph idx="1" type="body"/>
          </p:nvPr>
        </p:nvSpPr>
        <p:spPr>
          <a:xfrm>
            <a:off x="819150" y="1273175"/>
            <a:ext cx="7702549"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On an IP network, name resolution is the process of converting a computer name to an IP address</a:t>
            </a:r>
            <a:br>
              <a:rPr b="0" baseline="0" i="0" lang="en-US" sz="1800" u="none" cap="none" strike="noStrike">
                <a:solidFill>
                  <a:schemeClr val="dk1"/>
                </a:solidFill>
                <a:latin typeface="Helvetica Neue"/>
                <a:ea typeface="Helvetica Neue"/>
                <a:cs typeface="Helvetica Neue"/>
                <a:sym typeface="Helvetica Neue"/>
              </a:rPr>
            </a:br>
            <a:br>
              <a:rPr b="0" baseline="0" i="0" lang="en-US" sz="1800" u="none" cap="none" strike="noStrike">
                <a:solidFill>
                  <a:schemeClr val="dk1"/>
                </a:solidFill>
                <a:latin typeface="Helvetica Neue"/>
                <a:ea typeface="Helvetica Neue"/>
                <a:cs typeface="Helvetica Neue"/>
                <a:sym typeface="Helvetica Neue"/>
              </a:rPr>
            </a:br>
            <a:r>
              <a:rPr b="0" baseline="0" i="0" lang="en-US" sz="1800" u="none" cap="none" strike="noStrike">
                <a:solidFill>
                  <a:schemeClr val="dk1"/>
                </a:solidFill>
                <a:latin typeface="Helvetica Neue"/>
                <a:ea typeface="Helvetica Neue"/>
                <a:cs typeface="Helvetica Neue"/>
                <a:sym typeface="Helvetica Neue"/>
              </a:rPr>
              <a:t>	e.g., </a:t>
            </a:r>
            <a:r>
              <a:rPr b="0" baseline="0" i="0" lang="en-US" sz="1800" u="none" cap="none" strike="noStrike">
                <a:solidFill>
                  <a:schemeClr val="dk1"/>
                </a:solidFill>
                <a:latin typeface="Courier New"/>
                <a:ea typeface="Courier New"/>
                <a:cs typeface="Courier New"/>
                <a:sym typeface="Courier New"/>
              </a:rPr>
              <a:t>www.bell-labs.com</a:t>
            </a:r>
            <a:r>
              <a:rPr b="0" baseline="0" i="0" lang="en-US" sz="1800" u="none" cap="none" strike="noStrike">
                <a:solidFill>
                  <a:schemeClr val="dk1"/>
                </a:solidFill>
                <a:latin typeface="Helvetica Neue"/>
                <a:ea typeface="Helvetica Neue"/>
                <a:cs typeface="Helvetica Neue"/>
                <a:sym typeface="Helvetica Neue"/>
              </a:rPr>
              <a:t> resolves to </a:t>
            </a:r>
            <a:r>
              <a:rPr b="0" baseline="0" i="0" lang="en-US" sz="1800" u="none" cap="none" strike="noStrike">
                <a:solidFill>
                  <a:schemeClr val="dk1"/>
                </a:solidFill>
                <a:latin typeface="Courier New"/>
                <a:ea typeface="Courier New"/>
                <a:cs typeface="Courier New"/>
                <a:sym typeface="Courier New"/>
              </a:rPr>
              <a:t>135.104.1.14</a:t>
            </a:r>
            <a:br>
              <a:rPr b="0" baseline="0" i="0" lang="en-US" sz="1800" u="none" cap="none" strike="noStrike">
                <a:solidFill>
                  <a:schemeClr val="dk1"/>
                </a:solidFill>
                <a:latin typeface="Courier New"/>
                <a:ea typeface="Courier New"/>
                <a:cs typeface="Courier New"/>
                <a:sym typeface="Courier New"/>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Windows 7 provides several methods of name resolution:</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Windows Internet Name Service (WINS)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broadcast name resolution</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domain name system (DNS)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 host file </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an LMHOSTS file</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5" name="Shape 445"/>
        <p:cNvGrpSpPr/>
        <p:nvPr/>
      </p:nvGrpSpPr>
      <p:grpSpPr>
        <a:xfrm>
          <a:off x="0" y="0"/>
          <a:ext cx="0" cy="0"/>
          <a:chOff x="0" y="0"/>
          <a:chExt cx="0" cy="0"/>
        </a:xfrm>
      </p:grpSpPr>
      <p:sp>
        <p:nvSpPr>
          <p:cNvPr id="446" name="Shape 446"/>
          <p:cNvSpPr txBox="1"/>
          <p:nvPr>
            <p:ph type="title"/>
          </p:nvPr>
        </p:nvSpPr>
        <p:spPr>
          <a:xfrm>
            <a:off x="827087" y="277812"/>
            <a:ext cx="7859712"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Name Resolution (Cont.)</a:t>
            </a:r>
          </a:p>
        </p:txBody>
      </p:sp>
      <p:sp>
        <p:nvSpPr>
          <p:cNvPr id="447" name="Shape 447"/>
          <p:cNvSpPr txBox="1"/>
          <p:nvPr>
            <p:ph idx="1" type="body"/>
          </p:nvPr>
        </p:nvSpPr>
        <p:spPr>
          <a:xfrm>
            <a:off x="819150" y="1246187"/>
            <a:ext cx="7591424" cy="44672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WINS consists of two or more WINS servers that maintain a dynamic database of name to IP address bindings, and client software to query the servers.</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WINS uses the Dynamic Host Configuration Protocol (DHCP), which automatically updates address configurations in the WINS database, without user or administrator intervention.</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x="0" y="0"/>
          <a:ext cx="0" cy="0"/>
          <a:chOff x="0" y="0"/>
          <a:chExt cx="0" cy="0"/>
        </a:xfrm>
      </p:grpSpPr>
      <p:sp>
        <p:nvSpPr>
          <p:cNvPr id="453" name="Shape 453"/>
          <p:cNvSpPr txBox="1"/>
          <p:nvPr>
            <p:ph type="title"/>
          </p:nvPr>
        </p:nvSpPr>
        <p:spPr>
          <a:xfrm>
            <a:off x="668337" y="414337"/>
            <a:ext cx="8142286"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2800" u="none" cap="none" strike="noStrike">
                <a:solidFill>
                  <a:srgbClr val="006699"/>
                </a:solidFill>
                <a:latin typeface="Arial"/>
                <a:ea typeface="Arial"/>
                <a:cs typeface="Arial"/>
                <a:sym typeface="Arial"/>
              </a:rPr>
              <a:t>Programmer Interface — </a:t>
            </a:r>
            <a:br>
              <a:rPr b="1" baseline="0" i="0" lang="en-US" sz="2800" u="none" cap="none" strike="noStrike">
                <a:solidFill>
                  <a:srgbClr val="006699"/>
                </a:solidFill>
                <a:latin typeface="Arial"/>
                <a:ea typeface="Arial"/>
                <a:cs typeface="Arial"/>
                <a:sym typeface="Arial"/>
              </a:rPr>
            </a:br>
            <a:r>
              <a:rPr b="1" baseline="0" i="0" lang="en-US" sz="2800" u="none" cap="none" strike="noStrike">
                <a:solidFill>
                  <a:srgbClr val="006699"/>
                </a:solidFill>
                <a:latin typeface="Arial"/>
                <a:ea typeface="Arial"/>
                <a:cs typeface="Arial"/>
                <a:sym typeface="Arial"/>
              </a:rPr>
              <a:t>Access to Kernel Obj.</a:t>
            </a:r>
          </a:p>
        </p:txBody>
      </p:sp>
      <p:sp>
        <p:nvSpPr>
          <p:cNvPr id="454" name="Shape 454"/>
          <p:cNvSpPr txBox="1"/>
          <p:nvPr>
            <p:ph idx="1" type="body"/>
          </p:nvPr>
        </p:nvSpPr>
        <p:spPr>
          <a:xfrm>
            <a:off x="819150" y="1273175"/>
            <a:ext cx="7780337" cy="51403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process gains access to a kernel object named </a:t>
            </a:r>
            <a:r>
              <a:rPr b="0" baseline="0" i="0" lang="en-US" sz="1800" u="none" cap="none" strike="noStrike">
                <a:solidFill>
                  <a:schemeClr val="dk1"/>
                </a:solidFill>
                <a:latin typeface="Courier New"/>
                <a:ea typeface="Courier New"/>
                <a:cs typeface="Courier New"/>
                <a:sym typeface="Courier New"/>
              </a:rPr>
              <a:t>XXX</a:t>
            </a:r>
            <a:r>
              <a:rPr b="0" baseline="0" i="0" lang="en-US" sz="1800" u="none" cap="none" strike="noStrike">
                <a:solidFill>
                  <a:schemeClr val="dk1"/>
                </a:solidFill>
                <a:latin typeface="Helvetica Neue"/>
                <a:ea typeface="Helvetica Neue"/>
                <a:cs typeface="Helvetica Neue"/>
                <a:sym typeface="Helvetica Neue"/>
              </a:rPr>
              <a:t> by calling the </a:t>
            </a:r>
            <a:r>
              <a:rPr b="0" baseline="0" i="0" lang="en-US" sz="1800" u="none" cap="none" strike="noStrike">
                <a:solidFill>
                  <a:schemeClr val="dk1"/>
                </a:solidFill>
                <a:latin typeface="Courier New"/>
                <a:ea typeface="Courier New"/>
                <a:cs typeface="Courier New"/>
                <a:sym typeface="Courier New"/>
              </a:rPr>
              <a:t>CreateXXX</a:t>
            </a:r>
            <a:r>
              <a:rPr b="0" baseline="0" i="0" lang="en-US" sz="1800" u="none" cap="none" strike="noStrike">
                <a:solidFill>
                  <a:schemeClr val="dk1"/>
                </a:solidFill>
                <a:latin typeface="Helvetica Neue"/>
                <a:ea typeface="Helvetica Neue"/>
                <a:cs typeface="Helvetica Neue"/>
                <a:sym typeface="Helvetica Neue"/>
              </a:rPr>
              <a:t> function to open a </a:t>
            </a:r>
            <a:r>
              <a:rPr b="0" baseline="0" i="1" lang="en-US" sz="1800" u="none" cap="none" strike="noStrike">
                <a:solidFill>
                  <a:schemeClr val="dk1"/>
                </a:solidFill>
                <a:latin typeface="Helvetica Neue"/>
                <a:ea typeface="Helvetica Neue"/>
                <a:cs typeface="Helvetica Neue"/>
                <a:sym typeface="Helvetica Neue"/>
              </a:rPr>
              <a:t>handle</a:t>
            </a:r>
            <a:r>
              <a:rPr b="0" baseline="0" i="0" lang="en-US" sz="1800" u="none" cap="none" strike="noStrike">
                <a:solidFill>
                  <a:schemeClr val="dk1"/>
                </a:solidFill>
                <a:latin typeface="Helvetica Neue"/>
                <a:ea typeface="Helvetica Neue"/>
                <a:cs typeface="Helvetica Neue"/>
                <a:sym typeface="Helvetica Neue"/>
              </a:rPr>
              <a:t> to </a:t>
            </a:r>
            <a:r>
              <a:rPr b="0" baseline="0" i="0" lang="en-US" sz="1800" u="none" cap="none" strike="noStrike">
                <a:solidFill>
                  <a:schemeClr val="dk1"/>
                </a:solidFill>
                <a:latin typeface="Courier New"/>
                <a:ea typeface="Courier New"/>
                <a:cs typeface="Courier New"/>
                <a:sym typeface="Courier New"/>
              </a:rPr>
              <a:t>XXX</a:t>
            </a:r>
            <a:r>
              <a:rPr b="0" baseline="0" i="0" lang="en-US" sz="1800" u="none" cap="none" strike="noStrike">
                <a:solidFill>
                  <a:schemeClr val="dk1"/>
                </a:solidFill>
                <a:latin typeface="Helvetica Neue"/>
                <a:ea typeface="Helvetica Neue"/>
                <a:cs typeface="Helvetica Neue"/>
                <a:sym typeface="Helvetica Neue"/>
              </a:rPr>
              <a:t>; the handle is unique to that process.</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handle can be closed by calling the </a:t>
            </a:r>
            <a:r>
              <a:rPr b="0" baseline="0" i="0" lang="en-US" sz="1800" u="none" cap="none" strike="noStrike">
                <a:solidFill>
                  <a:schemeClr val="dk1"/>
                </a:solidFill>
                <a:latin typeface="Courier New"/>
                <a:ea typeface="Courier New"/>
                <a:cs typeface="Courier New"/>
                <a:sym typeface="Courier New"/>
              </a:rPr>
              <a:t>CloseHandle</a:t>
            </a:r>
            <a:r>
              <a:rPr b="0" baseline="0" i="0" lang="en-US" sz="1800" u="none" cap="none" strike="noStrike">
                <a:solidFill>
                  <a:schemeClr val="dk1"/>
                </a:solidFill>
                <a:latin typeface="Helvetica Neue"/>
                <a:ea typeface="Helvetica Neue"/>
                <a:cs typeface="Helvetica Neue"/>
                <a:sym typeface="Helvetica Neue"/>
              </a:rPr>
              <a:t> function; the system may delete the object if the count of processes using the object drops to 0.</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Windows 7 provides three ways to share objects between processes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 child process inherits a handle to the object</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One process gives the object a name when it is created and the second process opens that name</a:t>
            </a:r>
          </a:p>
          <a:p>
            <a:pPr indent="-285750" lvl="1" marL="742950" marR="0" rtl="0" algn="l">
              <a:lnSpc>
                <a:spcPct val="100000"/>
              </a:lnSpc>
              <a:spcBef>
                <a:spcPts val="630"/>
              </a:spcBef>
              <a:spcAft>
                <a:spcPts val="0"/>
              </a:spcAft>
              <a:buClr>
                <a:srgbClr val="CC6600"/>
              </a:buClr>
              <a:buSzPct val="79999"/>
              <a:buFont typeface="Courier New"/>
              <a:buChar char="l"/>
            </a:pPr>
            <a:r>
              <a:rPr b="0" baseline="0" i="0" lang="en-US" sz="1800" u="none" cap="none" strike="noStrike">
                <a:solidFill>
                  <a:schemeClr val="dk1"/>
                </a:solidFill>
                <a:latin typeface="Courier New"/>
                <a:ea typeface="Courier New"/>
                <a:cs typeface="Courier New"/>
                <a:sym typeface="Courier New"/>
              </a:rPr>
              <a:t>DuplicateHandle</a:t>
            </a:r>
            <a:r>
              <a:rPr b="0" baseline="0" i="0" lang="en-US" sz="1800" u="none" cap="none" strike="noStrike">
                <a:solidFill>
                  <a:schemeClr val="dk1"/>
                </a:solidFill>
                <a:latin typeface="Helvetica Neue"/>
                <a:ea typeface="Helvetica Neue"/>
                <a:cs typeface="Helvetica Neue"/>
                <a:sym typeface="Helvetica Neue"/>
              </a:rPr>
              <a:t> function:</a:t>
            </a:r>
          </a:p>
          <a:p>
            <a:pPr indent="-234950" lvl="2" marL="1085850" marR="0" rtl="0" algn="l">
              <a:lnSpc>
                <a:spcPct val="100000"/>
              </a:lnSpc>
              <a:spcBef>
                <a:spcPts val="630"/>
              </a:spcBef>
              <a:spcAft>
                <a:spcPts val="0"/>
              </a:spcAft>
              <a:buClr>
                <a:srgbClr val="009900"/>
              </a:buClr>
              <a:buSzPct val="75000"/>
              <a:buFont typeface="Helvetica Neue"/>
              <a:buChar char="4"/>
            </a:pPr>
            <a:r>
              <a:rPr b="0" baseline="0" i="0" lang="en-US" sz="1800" u="none" cap="none" strike="noStrike">
                <a:solidFill>
                  <a:schemeClr val="dk1"/>
                </a:solidFill>
                <a:latin typeface="Helvetica Neue"/>
                <a:ea typeface="Helvetica Neue"/>
                <a:cs typeface="Helvetica Neue"/>
                <a:sym typeface="Helvetica Neue"/>
              </a:rPr>
              <a:t>Given a handle to process and the handle’s value a second process can get a handle to the same object, and thus share it </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sp>
        <p:nvSpPr>
          <p:cNvPr id="460" name="Shape 460"/>
          <p:cNvSpPr txBox="1"/>
          <p:nvPr>
            <p:ph type="title"/>
          </p:nvPr>
        </p:nvSpPr>
        <p:spPr>
          <a:xfrm>
            <a:off x="604837" y="414337"/>
            <a:ext cx="8258174"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2800" u="none" cap="none" strike="noStrike">
                <a:solidFill>
                  <a:srgbClr val="006699"/>
                </a:solidFill>
                <a:latin typeface="Arial"/>
                <a:ea typeface="Arial"/>
                <a:cs typeface="Arial"/>
                <a:sym typeface="Arial"/>
              </a:rPr>
              <a:t>Programmer Interface — </a:t>
            </a:r>
            <a:br>
              <a:rPr b="1" baseline="0" i="0" lang="en-US" sz="2800" u="none" cap="none" strike="noStrike">
                <a:solidFill>
                  <a:srgbClr val="006699"/>
                </a:solidFill>
                <a:latin typeface="Arial"/>
                <a:ea typeface="Arial"/>
                <a:cs typeface="Arial"/>
                <a:sym typeface="Arial"/>
              </a:rPr>
            </a:br>
            <a:r>
              <a:rPr b="1" baseline="0" i="0" lang="en-US" sz="2800" u="none" cap="none" strike="noStrike">
                <a:solidFill>
                  <a:srgbClr val="006699"/>
                </a:solidFill>
                <a:latin typeface="Arial"/>
                <a:ea typeface="Arial"/>
                <a:cs typeface="Arial"/>
                <a:sym typeface="Arial"/>
              </a:rPr>
              <a:t>Process Management</a:t>
            </a:r>
          </a:p>
        </p:txBody>
      </p:sp>
      <p:sp>
        <p:nvSpPr>
          <p:cNvPr id="461" name="Shape 461"/>
          <p:cNvSpPr txBox="1"/>
          <p:nvPr>
            <p:ph idx="1" type="body"/>
          </p:nvPr>
        </p:nvSpPr>
        <p:spPr>
          <a:xfrm>
            <a:off x="819150" y="1273175"/>
            <a:ext cx="7727949" cy="478313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Process is started via the </a:t>
            </a:r>
            <a:r>
              <a:rPr b="0" baseline="0" i="0" lang="en-US" sz="1800" u="none" cap="none" strike="noStrike">
                <a:solidFill>
                  <a:schemeClr val="dk1"/>
                </a:solidFill>
                <a:latin typeface="Courier New"/>
                <a:ea typeface="Courier New"/>
                <a:cs typeface="Courier New"/>
                <a:sym typeface="Courier New"/>
              </a:rPr>
              <a:t>CreateProcess</a:t>
            </a:r>
            <a:r>
              <a:rPr b="0" baseline="0" i="0" lang="en-US" sz="1800" u="none" cap="none" strike="noStrike">
                <a:solidFill>
                  <a:schemeClr val="dk1"/>
                </a:solidFill>
                <a:latin typeface="Helvetica Neue"/>
                <a:ea typeface="Helvetica Neue"/>
                <a:cs typeface="Helvetica Neue"/>
                <a:sym typeface="Helvetica Neue"/>
              </a:rPr>
              <a:t> routine which loads any dynamic link libraries that are used by the process, and creates a </a:t>
            </a:r>
            <a:r>
              <a:rPr b="0" baseline="0" i="1" lang="en-US" sz="1800" u="none" cap="none" strike="noStrike">
                <a:solidFill>
                  <a:schemeClr val="dk1"/>
                </a:solidFill>
                <a:latin typeface="Helvetica Neue"/>
                <a:ea typeface="Helvetica Neue"/>
                <a:cs typeface="Helvetica Neue"/>
                <a:sym typeface="Helvetica Neue"/>
              </a:rPr>
              <a:t>primary thread.</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Additional threads can be created by the </a:t>
            </a:r>
            <a:r>
              <a:rPr b="0" baseline="0" i="0" lang="en-US" sz="1800" u="none" cap="none" strike="noStrike">
                <a:solidFill>
                  <a:schemeClr val="dk1"/>
                </a:solidFill>
                <a:latin typeface="Courier New"/>
                <a:ea typeface="Courier New"/>
                <a:cs typeface="Courier New"/>
                <a:sym typeface="Courier New"/>
              </a:rPr>
              <a:t>CreateThread</a:t>
            </a:r>
            <a:r>
              <a:rPr b="0" baseline="0" i="0" lang="en-US" sz="1800" u="none" cap="none" strike="noStrike">
                <a:solidFill>
                  <a:schemeClr val="dk1"/>
                </a:solidFill>
                <a:latin typeface="Helvetica Neue"/>
                <a:ea typeface="Helvetica Neue"/>
                <a:cs typeface="Helvetica Neue"/>
                <a:sym typeface="Helvetica Neue"/>
              </a:rPr>
              <a:t> function.</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Every dynamic link library or executable file that is loaded into the address space of a process is identified by an </a:t>
            </a:r>
            <a:r>
              <a:rPr b="0" baseline="0" i="1" lang="en-US" sz="1800" u="none" cap="none" strike="noStrike">
                <a:solidFill>
                  <a:schemeClr val="dk1"/>
                </a:solidFill>
                <a:latin typeface="Helvetica Neue"/>
                <a:ea typeface="Helvetica Neue"/>
                <a:cs typeface="Helvetica Neue"/>
                <a:sym typeface="Helvetica Neue"/>
              </a:rPr>
              <a:t>instance handle.</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sp>
        <p:nvSpPr>
          <p:cNvPr id="467" name="Shape 467"/>
          <p:cNvSpPr txBox="1"/>
          <p:nvPr>
            <p:ph type="title"/>
          </p:nvPr>
        </p:nvSpPr>
        <p:spPr>
          <a:xfrm>
            <a:off x="1109662" y="277812"/>
            <a:ext cx="7577136"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Process Management (Cont.)</a:t>
            </a:r>
          </a:p>
        </p:txBody>
      </p:sp>
      <p:sp>
        <p:nvSpPr>
          <p:cNvPr id="468" name="Shape 468"/>
          <p:cNvSpPr txBox="1"/>
          <p:nvPr>
            <p:ph idx="1" type="body"/>
          </p:nvPr>
        </p:nvSpPr>
        <p:spPr>
          <a:xfrm>
            <a:off x="819150" y="1273175"/>
            <a:ext cx="7661275" cy="511175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Scheduling in Win32 utilizes four priority classes:</a:t>
            </a:r>
          </a:p>
          <a:p>
            <a:pPr indent="-285750" lvl="1" marL="742950" marR="0" rtl="0" algn="l">
              <a:lnSpc>
                <a:spcPct val="100000"/>
              </a:lnSpc>
              <a:spcBef>
                <a:spcPts val="630"/>
              </a:spcBef>
              <a:spcAft>
                <a:spcPts val="0"/>
              </a:spcAft>
              <a:buClr>
                <a:schemeClr val="dk1"/>
              </a:buClr>
              <a:buSzPct val="79999"/>
              <a:buFont typeface="Courier New"/>
              <a:buChar char="-"/>
            </a:pPr>
            <a:r>
              <a:rPr b="0" baseline="0" i="0" lang="en-US" sz="1800" u="none" cap="none" strike="noStrike">
                <a:solidFill>
                  <a:schemeClr val="dk1"/>
                </a:solidFill>
                <a:latin typeface="Courier New"/>
                <a:ea typeface="Courier New"/>
                <a:cs typeface="Courier New"/>
                <a:sym typeface="Courier New"/>
              </a:rPr>
              <a:t>IDLE_PRIORITY_CLASS</a:t>
            </a:r>
            <a:r>
              <a:rPr b="0" baseline="0" i="0" lang="en-US" sz="1800" u="none" cap="none" strike="noStrike">
                <a:solidFill>
                  <a:schemeClr val="dk1"/>
                </a:solidFill>
                <a:latin typeface="Helvetica Neue"/>
                <a:ea typeface="Helvetica Neue"/>
                <a:cs typeface="Helvetica Neue"/>
                <a:sym typeface="Helvetica Neue"/>
              </a:rPr>
              <a:t> (priority level 4)</a:t>
            </a:r>
          </a:p>
          <a:p>
            <a:pPr indent="-285750" lvl="1" marL="742950" marR="0" rtl="0" algn="l">
              <a:lnSpc>
                <a:spcPct val="100000"/>
              </a:lnSpc>
              <a:spcBef>
                <a:spcPts val="630"/>
              </a:spcBef>
              <a:spcAft>
                <a:spcPts val="0"/>
              </a:spcAft>
              <a:buClr>
                <a:schemeClr val="dk1"/>
              </a:buClr>
              <a:buSzPct val="79999"/>
              <a:buFont typeface="Courier New"/>
              <a:buChar char="-"/>
            </a:pPr>
            <a:r>
              <a:rPr b="0" baseline="0" i="0" lang="en-US" sz="1800" u="none" cap="none" strike="noStrike">
                <a:solidFill>
                  <a:schemeClr val="dk1"/>
                </a:solidFill>
                <a:latin typeface="Courier New"/>
                <a:ea typeface="Courier New"/>
                <a:cs typeface="Courier New"/>
                <a:sym typeface="Courier New"/>
              </a:rPr>
              <a:t>NORMAL_PRIORITY_CLASS</a:t>
            </a:r>
            <a:r>
              <a:rPr b="0" baseline="0" i="0" lang="en-US" sz="1800" u="none" cap="none" strike="noStrike">
                <a:solidFill>
                  <a:schemeClr val="dk1"/>
                </a:solidFill>
                <a:latin typeface="Helvetica Neue"/>
                <a:ea typeface="Helvetica Neue"/>
                <a:cs typeface="Helvetica Neue"/>
                <a:sym typeface="Helvetica Neue"/>
              </a:rPr>
              <a:t> (level8 — typical for most processes</a:t>
            </a:r>
          </a:p>
          <a:p>
            <a:pPr indent="-285750" lvl="1" marL="742950" marR="0" rtl="0" algn="l">
              <a:lnSpc>
                <a:spcPct val="100000"/>
              </a:lnSpc>
              <a:spcBef>
                <a:spcPts val="630"/>
              </a:spcBef>
              <a:spcAft>
                <a:spcPts val="0"/>
              </a:spcAft>
              <a:buClr>
                <a:schemeClr val="dk1"/>
              </a:buClr>
              <a:buSzPct val="79999"/>
              <a:buFont typeface="Courier New"/>
              <a:buChar char="-"/>
            </a:pPr>
            <a:r>
              <a:rPr b="0" baseline="0" i="0" lang="en-US" sz="1800" u="none" cap="none" strike="noStrike">
                <a:solidFill>
                  <a:schemeClr val="dk1"/>
                </a:solidFill>
                <a:latin typeface="Courier New"/>
                <a:ea typeface="Courier New"/>
                <a:cs typeface="Courier New"/>
                <a:sym typeface="Courier New"/>
              </a:rPr>
              <a:t>HIGH_PRIORITY_CLASS</a:t>
            </a:r>
            <a:r>
              <a:rPr b="0" baseline="0" i="0" lang="en-US" sz="1800" u="none" cap="none" strike="noStrike">
                <a:solidFill>
                  <a:schemeClr val="dk1"/>
                </a:solidFill>
                <a:latin typeface="Helvetica Neue"/>
                <a:ea typeface="Helvetica Neue"/>
                <a:cs typeface="Helvetica Neue"/>
                <a:sym typeface="Helvetica Neue"/>
              </a:rPr>
              <a:t> (level 13)</a:t>
            </a:r>
          </a:p>
          <a:p>
            <a:pPr indent="-285750" lvl="1" marL="742950" marR="0" rtl="0" algn="l">
              <a:lnSpc>
                <a:spcPct val="100000"/>
              </a:lnSpc>
              <a:spcBef>
                <a:spcPts val="630"/>
              </a:spcBef>
              <a:spcAft>
                <a:spcPts val="0"/>
              </a:spcAft>
              <a:buClr>
                <a:schemeClr val="dk1"/>
              </a:buClr>
              <a:buSzPct val="79999"/>
              <a:buFont typeface="Courier New"/>
              <a:buChar char="-"/>
            </a:pPr>
            <a:r>
              <a:rPr b="0" baseline="0" i="0" lang="en-US" sz="1800" u="none" cap="none" strike="noStrike">
                <a:solidFill>
                  <a:schemeClr val="dk1"/>
                </a:solidFill>
                <a:latin typeface="Courier New"/>
                <a:ea typeface="Courier New"/>
                <a:cs typeface="Courier New"/>
                <a:sym typeface="Courier New"/>
              </a:rPr>
              <a:t>REALTIME_PRIORITY_CLASS</a:t>
            </a:r>
            <a:r>
              <a:rPr b="0" baseline="0" i="0" lang="en-US" sz="1800" u="none" cap="none" strike="noStrike">
                <a:solidFill>
                  <a:schemeClr val="dk1"/>
                </a:solidFill>
                <a:latin typeface="Helvetica Neue"/>
                <a:ea typeface="Helvetica Neue"/>
                <a:cs typeface="Helvetica Neue"/>
                <a:sym typeface="Helvetica Neue"/>
              </a:rPr>
              <a:t> (level 24)</a:t>
            </a:r>
          </a:p>
          <a:p>
            <a:pPr indent="-194309" lvl="1" marL="742950" marR="0" rtl="0" algn="l">
              <a:lnSpc>
                <a:spcPct val="100000"/>
              </a:lnSpc>
              <a:spcBef>
                <a:spcPts val="630"/>
              </a:spcBef>
              <a:spcAft>
                <a:spcPts val="0"/>
              </a:spcAft>
              <a:buClr>
                <a:schemeClr val="dk1"/>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provide performance levels needed for interactive programs, 7 has a special scheduling rule for processes in the </a:t>
            </a:r>
            <a:r>
              <a:rPr b="0" baseline="0" i="0" lang="en-US" sz="1800" u="none" cap="none" strike="noStrike">
                <a:solidFill>
                  <a:schemeClr val="dk1"/>
                </a:solidFill>
                <a:latin typeface="Courier New"/>
                <a:ea typeface="Courier New"/>
                <a:cs typeface="Courier New"/>
                <a:sym typeface="Courier New"/>
              </a:rPr>
              <a:t>NORMAL_PRIORITY_CLASS</a:t>
            </a:r>
          </a:p>
          <a:p>
            <a:pPr indent="-285750" lvl="1" marL="742950" marR="0" rtl="0" algn="l">
              <a:lnSpc>
                <a:spcPct val="100000"/>
              </a:lnSpc>
              <a:spcBef>
                <a:spcPts val="630"/>
              </a:spcBef>
              <a:spcAft>
                <a:spcPts val="0"/>
              </a:spcAft>
              <a:buClr>
                <a:srgbClr val="CC6600"/>
              </a:buClr>
              <a:buSzPct val="79999"/>
              <a:buFont typeface="Helvetica Neue"/>
              <a:buChar char="-"/>
            </a:pPr>
            <a:r>
              <a:rPr b="0" baseline="0" i="0" lang="en-US" sz="1800" u="none" cap="none" strike="noStrike">
                <a:solidFill>
                  <a:schemeClr val="dk1"/>
                </a:solidFill>
                <a:latin typeface="Helvetica Neue"/>
                <a:ea typeface="Helvetica Neue"/>
                <a:cs typeface="Helvetica Neue"/>
                <a:sym typeface="Helvetica Neue"/>
              </a:rPr>
              <a:t>7 distinguishes between the </a:t>
            </a:r>
            <a:r>
              <a:rPr b="0" baseline="0" i="1" lang="en-US" sz="1800" u="none" cap="none" strike="noStrike">
                <a:solidFill>
                  <a:schemeClr val="dk1"/>
                </a:solidFill>
                <a:latin typeface="Helvetica Neue"/>
                <a:ea typeface="Helvetica Neue"/>
                <a:cs typeface="Helvetica Neue"/>
                <a:sym typeface="Helvetica Neue"/>
              </a:rPr>
              <a:t>foreground process</a:t>
            </a:r>
            <a:r>
              <a:rPr b="0" baseline="0" i="0" lang="en-US" sz="1800" u="none" cap="none" strike="noStrike">
                <a:solidFill>
                  <a:schemeClr val="dk1"/>
                </a:solidFill>
                <a:latin typeface="Helvetica Neue"/>
                <a:ea typeface="Helvetica Neue"/>
                <a:cs typeface="Helvetica Neue"/>
                <a:sym typeface="Helvetica Neue"/>
              </a:rPr>
              <a:t> that is currently selected on the screen, and the </a:t>
            </a:r>
            <a:r>
              <a:rPr b="0" baseline="0" i="1" lang="en-US" sz="1800" u="none" cap="none" strike="noStrike">
                <a:solidFill>
                  <a:schemeClr val="dk1"/>
                </a:solidFill>
                <a:latin typeface="Helvetica Neue"/>
                <a:ea typeface="Helvetica Neue"/>
                <a:cs typeface="Helvetica Neue"/>
                <a:sym typeface="Helvetica Neue"/>
              </a:rPr>
              <a:t>background processes</a:t>
            </a:r>
            <a:r>
              <a:rPr b="0" baseline="0" i="0" lang="en-US" sz="1800" u="none" cap="none" strike="noStrike">
                <a:solidFill>
                  <a:schemeClr val="dk1"/>
                </a:solidFill>
                <a:latin typeface="Helvetica Neue"/>
                <a:ea typeface="Helvetica Neue"/>
                <a:cs typeface="Helvetica Neue"/>
                <a:sym typeface="Helvetica Neue"/>
              </a:rPr>
              <a:t> that are not currently selected.</a:t>
            </a:r>
          </a:p>
          <a:p>
            <a:pPr indent="-285750" lvl="1" marL="742950" marR="0" rtl="0" algn="l">
              <a:lnSpc>
                <a:spcPct val="100000"/>
              </a:lnSpc>
              <a:spcBef>
                <a:spcPts val="630"/>
              </a:spcBef>
              <a:spcAft>
                <a:spcPts val="0"/>
              </a:spcAft>
              <a:buClr>
                <a:srgbClr val="CC6600"/>
              </a:buClr>
              <a:buSzPct val="79999"/>
              <a:buFont typeface="Helvetica Neue"/>
              <a:buChar char="-"/>
            </a:pPr>
            <a:r>
              <a:rPr b="0" baseline="0" i="0" lang="en-US" sz="1800" u="none" cap="none" strike="noStrike">
                <a:solidFill>
                  <a:schemeClr val="dk1"/>
                </a:solidFill>
                <a:latin typeface="Helvetica Neue"/>
                <a:ea typeface="Helvetica Neue"/>
                <a:cs typeface="Helvetica Neue"/>
                <a:sym typeface="Helvetica Neue"/>
              </a:rPr>
              <a:t>When a process moves into the foreground, 7 increases the scheduling quantum by some factor, typically 3.</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3" name="Shape 473"/>
        <p:cNvGrpSpPr/>
        <p:nvPr/>
      </p:nvGrpSpPr>
      <p:grpSpPr>
        <a:xfrm>
          <a:off x="0" y="0"/>
          <a:ext cx="0" cy="0"/>
          <a:chOff x="0" y="0"/>
          <a:chExt cx="0" cy="0"/>
        </a:xfrm>
      </p:grpSpPr>
      <p:sp>
        <p:nvSpPr>
          <p:cNvPr id="474" name="Shape 474"/>
          <p:cNvSpPr txBox="1"/>
          <p:nvPr>
            <p:ph type="title"/>
          </p:nvPr>
        </p:nvSpPr>
        <p:spPr>
          <a:xfrm>
            <a:off x="844550" y="277812"/>
            <a:ext cx="7842249"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Process Management (Cont.)</a:t>
            </a:r>
          </a:p>
        </p:txBody>
      </p:sp>
      <p:sp>
        <p:nvSpPr>
          <p:cNvPr id="475" name="Shape 475"/>
          <p:cNvSpPr txBox="1"/>
          <p:nvPr>
            <p:ph idx="1" type="body"/>
          </p:nvPr>
        </p:nvSpPr>
        <p:spPr>
          <a:xfrm>
            <a:off x="819150" y="1273175"/>
            <a:ext cx="7432675" cy="471487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The kernel dynamically adjusts the priority of a thread depending on whether it is I/O-bound or CPU-bound.</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To synchronize the concurrent access to shared objects by threads, the kernel provides synchronization objects, such as semaphores and mutexes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In addition, threads can synchronize by using the </a:t>
            </a:r>
            <a:r>
              <a:rPr b="0" baseline="0" i="0" lang="en-US" sz="1800" u="none" cap="none" strike="noStrike">
                <a:solidFill>
                  <a:schemeClr val="dk1"/>
                </a:solidFill>
                <a:latin typeface="Courier New"/>
                <a:ea typeface="Courier New"/>
                <a:cs typeface="Courier New"/>
                <a:sym typeface="Courier New"/>
              </a:rPr>
              <a:t>WaitForSingleObject</a:t>
            </a:r>
            <a:r>
              <a:rPr b="0" baseline="0" i="0" lang="en-US" sz="1800" u="none" cap="none" strike="noStrike">
                <a:solidFill>
                  <a:schemeClr val="dk1"/>
                </a:solidFill>
                <a:latin typeface="Helvetica Neue"/>
                <a:ea typeface="Helvetica Neue"/>
                <a:cs typeface="Helvetica Neue"/>
                <a:sym typeface="Helvetica Neue"/>
              </a:rPr>
              <a:t> or </a:t>
            </a:r>
            <a:r>
              <a:rPr b="0" baseline="0" i="0" lang="en-US" sz="1800" u="none" cap="none" strike="noStrike">
                <a:solidFill>
                  <a:schemeClr val="dk1"/>
                </a:solidFill>
                <a:latin typeface="Courier New"/>
                <a:ea typeface="Courier New"/>
                <a:cs typeface="Courier New"/>
                <a:sym typeface="Courier New"/>
              </a:rPr>
              <a:t>WaitForMultipleObjects</a:t>
            </a:r>
            <a:r>
              <a:rPr b="0" baseline="0" i="0" lang="en-US" sz="1800" u="none" cap="none" strike="noStrike">
                <a:solidFill>
                  <a:schemeClr val="dk1"/>
                </a:solidFill>
                <a:latin typeface="Helvetica Neue"/>
                <a:ea typeface="Helvetica Neue"/>
                <a:cs typeface="Helvetica Neue"/>
                <a:sym typeface="Helvetica Neue"/>
              </a:rPr>
              <a:t> functions.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Another method of synchronization in the Win32 API is the critical section.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1050925" y="277812"/>
            <a:ext cx="7635874"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Design Principles</a:t>
            </a:r>
          </a:p>
        </p:txBody>
      </p:sp>
      <p:sp>
        <p:nvSpPr>
          <p:cNvPr id="102" name="Shape 102"/>
          <p:cNvSpPr txBox="1"/>
          <p:nvPr>
            <p:ph idx="1" type="body"/>
          </p:nvPr>
        </p:nvSpPr>
        <p:spPr>
          <a:xfrm>
            <a:off x="806450" y="1233487"/>
            <a:ext cx="7773987" cy="484663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700" u="none" cap="none" strike="noStrike">
                <a:solidFill>
                  <a:schemeClr val="dk1"/>
                </a:solidFill>
                <a:latin typeface="Helvetica Neue"/>
                <a:ea typeface="Helvetica Neue"/>
                <a:cs typeface="Helvetica Neue"/>
                <a:sym typeface="Helvetica Neue"/>
              </a:rPr>
              <a:t>Extensibility — layered architecture</a:t>
            </a:r>
          </a:p>
          <a:p>
            <a:pPr indent="-285750" lvl="1" marL="742950" marR="0" rtl="0" algn="l">
              <a:lnSpc>
                <a:spcPct val="100000"/>
              </a:lnSpc>
              <a:spcBef>
                <a:spcPts val="595"/>
              </a:spcBef>
              <a:spcAft>
                <a:spcPts val="0"/>
              </a:spcAft>
              <a:buClr>
                <a:srgbClr val="CC6600"/>
              </a:buClr>
              <a:buSzPct val="80000"/>
              <a:buFont typeface="Helvetica Neue"/>
              <a:buChar char="l"/>
            </a:pPr>
            <a:r>
              <a:rPr b="0" baseline="0" i="0" lang="en-US" sz="1700" u="none" cap="none" strike="noStrike">
                <a:solidFill>
                  <a:schemeClr val="dk1"/>
                </a:solidFill>
                <a:latin typeface="Helvetica Neue"/>
                <a:ea typeface="Helvetica Neue"/>
                <a:cs typeface="Helvetica Neue"/>
                <a:sym typeface="Helvetica Neue"/>
              </a:rPr>
              <a:t>Executive, which runs in protected mode, provides the basic system services</a:t>
            </a:r>
          </a:p>
          <a:p>
            <a:pPr indent="-285750" lvl="1" marL="742950" marR="0" rtl="0" algn="l">
              <a:lnSpc>
                <a:spcPct val="100000"/>
              </a:lnSpc>
              <a:spcBef>
                <a:spcPts val="595"/>
              </a:spcBef>
              <a:spcAft>
                <a:spcPts val="0"/>
              </a:spcAft>
              <a:buClr>
                <a:srgbClr val="CC6600"/>
              </a:buClr>
              <a:buSzPct val="80000"/>
              <a:buFont typeface="Helvetica Neue"/>
              <a:buChar char="l"/>
            </a:pPr>
            <a:r>
              <a:rPr b="0" baseline="0" i="0" lang="en-US" sz="1700" u="none" cap="none" strike="noStrike">
                <a:solidFill>
                  <a:schemeClr val="dk1"/>
                </a:solidFill>
                <a:latin typeface="Helvetica Neue"/>
                <a:ea typeface="Helvetica Neue"/>
                <a:cs typeface="Helvetica Neue"/>
                <a:sym typeface="Helvetica Neue"/>
              </a:rPr>
              <a:t>On top of the executive, several server subsystems operate in user mode</a:t>
            </a:r>
          </a:p>
          <a:p>
            <a:pPr indent="-285750" lvl="1" marL="742950" marR="0" rtl="0" algn="l">
              <a:lnSpc>
                <a:spcPct val="100000"/>
              </a:lnSpc>
              <a:spcBef>
                <a:spcPts val="595"/>
              </a:spcBef>
              <a:spcAft>
                <a:spcPts val="0"/>
              </a:spcAft>
              <a:buClr>
                <a:srgbClr val="CC6600"/>
              </a:buClr>
              <a:buSzPct val="80000"/>
              <a:buFont typeface="Helvetica Neue"/>
              <a:buChar char="l"/>
            </a:pPr>
            <a:r>
              <a:rPr b="0" baseline="0" i="0" lang="en-US" sz="1700" u="none" cap="none" strike="noStrike">
                <a:solidFill>
                  <a:schemeClr val="dk1"/>
                </a:solidFill>
                <a:latin typeface="Helvetica Neue"/>
                <a:ea typeface="Helvetica Neue"/>
                <a:cs typeface="Helvetica Neue"/>
                <a:sym typeface="Helvetica Neue"/>
              </a:rPr>
              <a:t>Modular structure allows additional environmental subsystems to be added without affecting the executive</a:t>
            </a:r>
          </a:p>
          <a:p>
            <a:pPr indent="-199390" lvl="1" marL="742950" marR="0" rtl="0" algn="l">
              <a:lnSpc>
                <a:spcPct val="100000"/>
              </a:lnSpc>
              <a:spcBef>
                <a:spcPts val="595"/>
              </a:spcBef>
              <a:spcAft>
                <a:spcPts val="0"/>
              </a:spcAft>
              <a:buClr>
                <a:srgbClr val="CC6600"/>
              </a:buClr>
              <a:buFont typeface="Helvetica Neue"/>
              <a:buNone/>
            </a:pPr>
            <a:r>
              <a:t/>
            </a:r>
            <a:endParaRPr b="0" baseline="0" i="0" sz="17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595"/>
              </a:spcBef>
              <a:spcAft>
                <a:spcPts val="0"/>
              </a:spcAft>
              <a:buClr>
                <a:srgbClr val="993300"/>
              </a:buClr>
              <a:buSzPct val="90000"/>
              <a:buFont typeface="Helvetica Neue"/>
              <a:buChar char="n"/>
            </a:pPr>
            <a:r>
              <a:rPr b="0" baseline="0" i="0" lang="en-US" sz="1700" u="none" cap="none" strike="noStrike">
                <a:solidFill>
                  <a:schemeClr val="dk1"/>
                </a:solidFill>
                <a:latin typeface="Helvetica Neue"/>
                <a:ea typeface="Helvetica Neue"/>
                <a:cs typeface="Helvetica Neue"/>
                <a:sym typeface="Helvetica Neue"/>
              </a:rPr>
              <a:t>Portability  — Windows 7 can be moved from one hardware architecture to another with relatively few changes</a:t>
            </a:r>
          </a:p>
          <a:p>
            <a:pPr indent="-285750" lvl="1" marL="742950" marR="0" rtl="0" algn="l">
              <a:lnSpc>
                <a:spcPct val="100000"/>
              </a:lnSpc>
              <a:spcBef>
                <a:spcPts val="595"/>
              </a:spcBef>
              <a:spcAft>
                <a:spcPts val="0"/>
              </a:spcAft>
              <a:buClr>
                <a:srgbClr val="CC6600"/>
              </a:buClr>
              <a:buSzPct val="80000"/>
              <a:buFont typeface="Helvetica Neue"/>
              <a:buChar char="l"/>
            </a:pPr>
            <a:r>
              <a:rPr b="0" baseline="0" i="0" lang="en-US" sz="1700" u="none" cap="none" strike="noStrike">
                <a:solidFill>
                  <a:schemeClr val="dk1"/>
                </a:solidFill>
                <a:latin typeface="Helvetica Neue"/>
                <a:ea typeface="Helvetica Neue"/>
                <a:cs typeface="Helvetica Neue"/>
                <a:sym typeface="Helvetica Neue"/>
              </a:rPr>
              <a:t>Written in C and C++</a:t>
            </a:r>
          </a:p>
          <a:p>
            <a:pPr indent="-285750" lvl="1" marL="742950" marR="0" rtl="0" algn="l">
              <a:lnSpc>
                <a:spcPct val="100000"/>
              </a:lnSpc>
              <a:spcBef>
                <a:spcPts val="595"/>
              </a:spcBef>
              <a:spcAft>
                <a:spcPts val="0"/>
              </a:spcAft>
              <a:buClr>
                <a:srgbClr val="CC6600"/>
              </a:buClr>
              <a:buSzPct val="80000"/>
              <a:buFont typeface="Helvetica Neue"/>
              <a:buChar char="l"/>
            </a:pPr>
            <a:r>
              <a:rPr b="0" baseline="0" i="0" lang="en-US" sz="1700" u="none" cap="none" strike="noStrike">
                <a:solidFill>
                  <a:schemeClr val="dk1"/>
                </a:solidFill>
                <a:latin typeface="Helvetica Neue"/>
                <a:ea typeface="Helvetica Neue"/>
                <a:cs typeface="Helvetica Neue"/>
                <a:sym typeface="Helvetica Neue"/>
              </a:rPr>
              <a:t>Processor-specific portions are written in assembly language for a given processor architecture (small amount of such code).</a:t>
            </a:r>
          </a:p>
          <a:p>
            <a:pPr indent="-285750" lvl="1" marL="742950" marR="0" rtl="0" algn="l">
              <a:lnSpc>
                <a:spcPct val="100000"/>
              </a:lnSpc>
              <a:spcBef>
                <a:spcPts val="595"/>
              </a:spcBef>
              <a:spcAft>
                <a:spcPts val="0"/>
              </a:spcAft>
              <a:buClr>
                <a:srgbClr val="CC6600"/>
              </a:buClr>
              <a:buSzPct val="80000"/>
              <a:buFont typeface="Helvetica Neue"/>
              <a:buChar char="l"/>
            </a:pPr>
            <a:r>
              <a:rPr b="0" baseline="0" i="0" lang="en-US" sz="1700" u="none" cap="none" strike="noStrike">
                <a:solidFill>
                  <a:schemeClr val="dk1"/>
                </a:solidFill>
                <a:latin typeface="Helvetica Neue"/>
                <a:ea typeface="Helvetica Neue"/>
                <a:cs typeface="Helvetica Neue"/>
                <a:sym typeface="Helvetica Neue"/>
              </a:rPr>
              <a:t>Platform-dependent code is isolated in a dynamic link library (DLL) called the “hardware abstraction layer” (HAL)</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0" name="Shape 480"/>
        <p:cNvGrpSpPr/>
        <p:nvPr/>
      </p:nvGrpSpPr>
      <p:grpSpPr>
        <a:xfrm>
          <a:off x="0" y="0"/>
          <a:ext cx="0" cy="0"/>
          <a:chOff x="0" y="0"/>
          <a:chExt cx="0" cy="0"/>
        </a:xfrm>
      </p:grpSpPr>
      <p:sp>
        <p:nvSpPr>
          <p:cNvPr id="481" name="Shape 481"/>
          <p:cNvSpPr txBox="1"/>
          <p:nvPr>
            <p:ph type="title"/>
          </p:nvPr>
        </p:nvSpPr>
        <p:spPr>
          <a:xfrm>
            <a:off x="709612" y="277812"/>
            <a:ext cx="7977187"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Process Management (Cont.)</a:t>
            </a:r>
          </a:p>
        </p:txBody>
      </p:sp>
      <p:sp>
        <p:nvSpPr>
          <p:cNvPr id="482" name="Shape 482"/>
          <p:cNvSpPr txBox="1"/>
          <p:nvPr>
            <p:ph idx="1" type="body"/>
          </p:nvPr>
        </p:nvSpPr>
        <p:spPr>
          <a:xfrm>
            <a:off x="819150" y="1273175"/>
            <a:ext cx="7585074" cy="46751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fiber is user-mode code that gets scheduled according to a user-defined scheduling algorithm.</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Only one fiber at a time is permitted to execute, even on multiprocessor hardware.</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Windows 7 includes fibers to facilitate the porting of legacy UNIX applications that are written for a fiber execution model.</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Windows 7 also introduced user-mode scheduling for 64-bit systems which allows finer grained control of scheduling work without requiring kernel transitions.</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x="0" y="0"/>
          <a:ext cx="0" cy="0"/>
          <a:chOff x="0" y="0"/>
          <a:chExt cx="0" cy="0"/>
        </a:xfrm>
      </p:grpSpPr>
      <p:sp>
        <p:nvSpPr>
          <p:cNvPr id="488" name="Shape 488"/>
          <p:cNvSpPr txBox="1"/>
          <p:nvPr>
            <p:ph type="title"/>
          </p:nvPr>
        </p:nvSpPr>
        <p:spPr>
          <a:xfrm>
            <a:off x="641350" y="458787"/>
            <a:ext cx="8139111"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2800" u="none" cap="none" strike="noStrike">
                <a:solidFill>
                  <a:srgbClr val="006699"/>
                </a:solidFill>
                <a:latin typeface="Arial"/>
                <a:ea typeface="Arial"/>
                <a:cs typeface="Arial"/>
                <a:sym typeface="Arial"/>
              </a:rPr>
              <a:t>Programmer Interface — </a:t>
            </a:r>
            <a:br>
              <a:rPr b="1" baseline="0" i="0" lang="en-US" sz="2800" u="none" cap="none" strike="noStrike">
                <a:solidFill>
                  <a:srgbClr val="006699"/>
                </a:solidFill>
                <a:latin typeface="Arial"/>
                <a:ea typeface="Arial"/>
                <a:cs typeface="Arial"/>
                <a:sym typeface="Arial"/>
              </a:rPr>
            </a:br>
            <a:r>
              <a:rPr b="1" baseline="0" i="0" lang="en-US" sz="2800" u="none" cap="none" strike="noStrike">
                <a:solidFill>
                  <a:srgbClr val="006699"/>
                </a:solidFill>
                <a:latin typeface="Arial"/>
                <a:ea typeface="Arial"/>
                <a:cs typeface="Arial"/>
                <a:sym typeface="Arial"/>
              </a:rPr>
              <a:t>Interprocess Communication</a:t>
            </a:r>
          </a:p>
        </p:txBody>
      </p:sp>
      <p:sp>
        <p:nvSpPr>
          <p:cNvPr id="489" name="Shape 489"/>
          <p:cNvSpPr txBox="1"/>
          <p:nvPr>
            <p:ph idx="1" type="body"/>
          </p:nvPr>
        </p:nvSpPr>
        <p:spPr>
          <a:xfrm>
            <a:off x="819150" y="1273175"/>
            <a:ext cx="7634287" cy="48625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Win32 applications can have interprocess communication by sharing kernel objects.</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An alternate means of interprocess communications is message passing, which is particularly popular for Windows GUI applications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One thread sends a message to another thread or to a window.</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 thread can also send data with the message.</a:t>
            </a:r>
          </a:p>
          <a:p>
            <a:pPr indent="-194309" lvl="1" marL="7429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Every Win32 thread has its own input  queue from which the thread receives messages.</a:t>
            </a:r>
          </a:p>
          <a:p>
            <a:pPr indent="-240030" lvl="0" marL="342900" marR="0" rtl="0" algn="l">
              <a:lnSpc>
                <a:spcPct val="100000"/>
              </a:lnSpc>
              <a:spcBef>
                <a:spcPts val="630"/>
              </a:spcBef>
              <a:spcAft>
                <a:spcPts val="0"/>
              </a:spcAft>
              <a:buClr>
                <a:srgbClr val="9933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This is more reliable than the shared input queue of 16-bit windows, because with separate queues, one stuck application cannot block input to the other applications</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4" name="Shape 494"/>
        <p:cNvGrpSpPr/>
        <p:nvPr/>
      </p:nvGrpSpPr>
      <p:grpSpPr>
        <a:xfrm>
          <a:off x="0" y="0"/>
          <a:ext cx="0" cy="0"/>
          <a:chOff x="0" y="0"/>
          <a:chExt cx="0" cy="0"/>
        </a:xfrm>
      </p:grpSpPr>
      <p:sp>
        <p:nvSpPr>
          <p:cNvPr id="495" name="Shape 495"/>
          <p:cNvSpPr txBox="1"/>
          <p:nvPr>
            <p:ph type="title"/>
          </p:nvPr>
        </p:nvSpPr>
        <p:spPr>
          <a:xfrm>
            <a:off x="657225" y="412750"/>
            <a:ext cx="8239125"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2800" u="none" cap="none" strike="noStrike">
                <a:solidFill>
                  <a:srgbClr val="006699"/>
                </a:solidFill>
                <a:latin typeface="Arial"/>
                <a:ea typeface="Arial"/>
                <a:cs typeface="Arial"/>
                <a:sym typeface="Arial"/>
              </a:rPr>
              <a:t>Programmer Interface — </a:t>
            </a:r>
            <a:br>
              <a:rPr b="1" baseline="0" i="0" lang="en-US" sz="2800" u="none" cap="none" strike="noStrike">
                <a:solidFill>
                  <a:srgbClr val="006699"/>
                </a:solidFill>
                <a:latin typeface="Arial"/>
                <a:ea typeface="Arial"/>
                <a:cs typeface="Arial"/>
                <a:sym typeface="Arial"/>
              </a:rPr>
            </a:br>
            <a:r>
              <a:rPr b="1" baseline="0" i="0" lang="en-US" sz="2800" u="none" cap="none" strike="noStrike">
                <a:solidFill>
                  <a:srgbClr val="006699"/>
                </a:solidFill>
                <a:latin typeface="Arial"/>
                <a:ea typeface="Arial"/>
                <a:cs typeface="Arial"/>
                <a:sym typeface="Arial"/>
              </a:rPr>
              <a:t>Memory Management</a:t>
            </a:r>
          </a:p>
        </p:txBody>
      </p:sp>
      <p:sp>
        <p:nvSpPr>
          <p:cNvPr id="496" name="Shape 496"/>
          <p:cNvSpPr txBox="1"/>
          <p:nvPr>
            <p:ph idx="1" type="body"/>
          </p:nvPr>
        </p:nvSpPr>
        <p:spPr>
          <a:xfrm>
            <a:off x="819150" y="1246187"/>
            <a:ext cx="7677150" cy="423545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Virtual memory:</a:t>
            </a:r>
          </a:p>
          <a:p>
            <a:pPr indent="-285750" lvl="1" marL="742950" marR="0" rtl="0" algn="l">
              <a:lnSpc>
                <a:spcPct val="100000"/>
              </a:lnSpc>
              <a:spcBef>
                <a:spcPts val="630"/>
              </a:spcBef>
              <a:spcAft>
                <a:spcPts val="0"/>
              </a:spcAft>
              <a:buClr>
                <a:srgbClr val="CC6600"/>
              </a:buClr>
              <a:buSzPct val="79999"/>
              <a:buFont typeface="Courier New"/>
              <a:buChar char="l"/>
            </a:pPr>
            <a:r>
              <a:rPr b="0" baseline="0" i="0" lang="en-US" sz="1800" u="none" cap="none" strike="noStrike">
                <a:solidFill>
                  <a:schemeClr val="dk1"/>
                </a:solidFill>
                <a:latin typeface="Courier New"/>
                <a:ea typeface="Courier New"/>
                <a:cs typeface="Courier New"/>
                <a:sym typeface="Courier New"/>
              </a:rPr>
              <a:t>VirtualAlloc </a:t>
            </a:r>
            <a:r>
              <a:rPr b="0" baseline="0" i="0" lang="en-US" sz="1800" u="none" cap="none" strike="noStrike">
                <a:solidFill>
                  <a:schemeClr val="dk1"/>
                </a:solidFill>
                <a:latin typeface="Helvetica Neue"/>
                <a:ea typeface="Helvetica Neue"/>
                <a:cs typeface="Helvetica Neue"/>
                <a:sym typeface="Helvetica Neue"/>
              </a:rPr>
              <a:t>reserves or commits virtual memory</a:t>
            </a:r>
          </a:p>
          <a:p>
            <a:pPr indent="-285750" lvl="1" marL="742950" marR="0" rtl="0" algn="l">
              <a:lnSpc>
                <a:spcPct val="100000"/>
              </a:lnSpc>
              <a:spcBef>
                <a:spcPts val="630"/>
              </a:spcBef>
              <a:spcAft>
                <a:spcPts val="0"/>
              </a:spcAft>
              <a:buClr>
                <a:srgbClr val="CC6600"/>
              </a:buClr>
              <a:buSzPct val="79999"/>
              <a:buFont typeface="Courier New"/>
              <a:buChar char="l"/>
            </a:pPr>
            <a:r>
              <a:rPr b="0" baseline="0" i="0" lang="en-US" sz="1800" u="none" cap="none" strike="noStrike">
                <a:solidFill>
                  <a:schemeClr val="dk1"/>
                </a:solidFill>
                <a:latin typeface="Courier New"/>
                <a:ea typeface="Courier New"/>
                <a:cs typeface="Courier New"/>
                <a:sym typeface="Courier New"/>
              </a:rPr>
              <a:t>VirtualFree</a:t>
            </a:r>
            <a:r>
              <a:rPr b="0" baseline="0" i="0" lang="en-US" sz="1800" u="none" cap="none" strike="noStrike">
                <a:solidFill>
                  <a:schemeClr val="dk1"/>
                </a:solidFill>
                <a:latin typeface="Helvetica Neue"/>
                <a:ea typeface="Helvetica Neue"/>
                <a:cs typeface="Helvetica Neue"/>
                <a:sym typeface="Helvetica Neue"/>
              </a:rPr>
              <a:t> decommits or releases the memory</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These functions enable the application to determine the virtual address at which the memory is allocated</a:t>
            </a:r>
          </a:p>
          <a:p>
            <a:pPr indent="-194309" lvl="1" marL="7429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An application can use memory by memory mapping a file into its address space</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Multistage process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Two processes share memory by mapping the same file into their virtual memory</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1" name="Shape 501"/>
        <p:cNvGrpSpPr/>
        <p:nvPr/>
      </p:nvGrpSpPr>
      <p:grpSpPr>
        <a:xfrm>
          <a:off x="0" y="0"/>
          <a:ext cx="0" cy="0"/>
          <a:chOff x="0" y="0"/>
          <a:chExt cx="0" cy="0"/>
        </a:xfrm>
      </p:grpSpPr>
      <p:sp>
        <p:nvSpPr>
          <p:cNvPr id="502" name="Shape 502"/>
          <p:cNvSpPr txBox="1"/>
          <p:nvPr>
            <p:ph type="title"/>
          </p:nvPr>
        </p:nvSpPr>
        <p:spPr>
          <a:xfrm>
            <a:off x="798512" y="277812"/>
            <a:ext cx="7888287"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Memory Management (Cont.)</a:t>
            </a:r>
          </a:p>
        </p:txBody>
      </p:sp>
      <p:sp>
        <p:nvSpPr>
          <p:cNvPr id="503" name="Shape 503"/>
          <p:cNvSpPr txBox="1"/>
          <p:nvPr>
            <p:ph idx="1" type="body"/>
          </p:nvPr>
        </p:nvSpPr>
        <p:spPr>
          <a:xfrm>
            <a:off x="806450" y="1233487"/>
            <a:ext cx="7619999" cy="441801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A heap in the Win32 environment is a region of reserved address space</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 Win 32 process is created with a 1 MB </a:t>
            </a:r>
            <a:r>
              <a:rPr b="0" baseline="0" i="1" lang="en-US" sz="1800" u="none" cap="none" strike="noStrike">
                <a:solidFill>
                  <a:schemeClr val="dk1"/>
                </a:solidFill>
                <a:latin typeface="Helvetica Neue"/>
                <a:ea typeface="Helvetica Neue"/>
                <a:cs typeface="Helvetica Neue"/>
                <a:sym typeface="Helvetica Neue"/>
              </a:rPr>
              <a:t>default heap</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Access is synchronized to protect the heap’s space allocation data structures from damage by concurrent updates by multiple threads</a:t>
            </a:r>
          </a:p>
          <a:p>
            <a:pPr indent="-194309" lvl="1" marL="742950" marR="0" rtl="0" algn="l">
              <a:lnSpc>
                <a:spcPct val="100000"/>
              </a:lnSpc>
              <a:spcBef>
                <a:spcPts val="630"/>
              </a:spcBef>
              <a:spcAft>
                <a:spcPts val="0"/>
              </a:spcAft>
              <a:buClr>
                <a:srgbClr val="CC6600"/>
              </a:buClr>
              <a:buFont typeface="Helvetica Neue"/>
              <a:buNone/>
            </a:pPr>
            <a:r>
              <a:t/>
            </a:r>
            <a:endParaRPr b="0" baseline="0" i="0" sz="1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Because functions that rely on global or static data typically fail to work properly in a multithreaded environment, the thread-local storage mechanism allocates global storage on a per-thread basis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The mechanism provides both dynamic and static methods of creating thread-local storage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847725" y="277812"/>
            <a:ext cx="7839074"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Design Principles (Cont.)</a:t>
            </a:r>
          </a:p>
        </p:txBody>
      </p:sp>
      <p:sp>
        <p:nvSpPr>
          <p:cNvPr id="109" name="Shape 109"/>
          <p:cNvSpPr txBox="1"/>
          <p:nvPr>
            <p:ph idx="1" type="body"/>
          </p:nvPr>
        </p:nvSpPr>
        <p:spPr>
          <a:xfrm>
            <a:off x="806450" y="1233487"/>
            <a:ext cx="7753350" cy="50657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Reliability — Windows 7 uses hardware protection for virtual memory, and software protection mechanisms for operating system resources</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Compatibility — applications that follow the IEEE 1003.1 (POSIX) standard can be complied to run on 7 without changing the source code</a:t>
            </a:r>
          </a:p>
          <a:p>
            <a:pPr indent="-297180" lvl="0" marL="342900" marR="0" rtl="0" algn="l">
              <a:lnSpc>
                <a:spcPct val="100000"/>
              </a:lnSpc>
              <a:spcBef>
                <a:spcPts val="280"/>
              </a:spcBef>
              <a:spcAft>
                <a:spcPts val="0"/>
              </a:spcAft>
              <a:buClr>
                <a:srgbClr val="9933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Performance — Windows 7 subsystems can communicate with one another via high-performance message passing</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Preemption of low priority threads enables the system to respond quickly to external events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Designed for symmetrical multiprocessing</a:t>
            </a:r>
          </a:p>
          <a:p>
            <a:pPr indent="-245109" lvl="1" marL="742950" marR="0" rtl="0" algn="l">
              <a:lnSpc>
                <a:spcPct val="100000"/>
              </a:lnSpc>
              <a:spcBef>
                <a:spcPts val="280"/>
              </a:spcBef>
              <a:spcAft>
                <a:spcPts val="0"/>
              </a:spcAft>
              <a:buClr>
                <a:srgbClr val="CC6600"/>
              </a:buClr>
              <a:buFont typeface="Helvetica Neue"/>
              <a:buNone/>
            </a:pPr>
            <a:r>
              <a:t/>
            </a:r>
            <a:endParaRPr b="0" baseline="0" i="0" sz="800" u="none" cap="none" strike="noStrike">
              <a:solidFill>
                <a:schemeClr val="dk1"/>
              </a:solidFill>
              <a:latin typeface="Helvetica Neue"/>
              <a:ea typeface="Helvetica Neue"/>
              <a:cs typeface="Helvetica Neue"/>
              <a:sym typeface="Helvetica Neue"/>
            </a:endParaRP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International support  — supports different locales via the national language support (NLS) API</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77812"/>
            <a:ext cx="8229600"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Windows 7 Architecture</a:t>
            </a:r>
          </a:p>
        </p:txBody>
      </p:sp>
      <p:sp>
        <p:nvSpPr>
          <p:cNvPr id="116" name="Shape 116"/>
          <p:cNvSpPr txBox="1"/>
          <p:nvPr>
            <p:ph idx="1" type="body"/>
          </p:nvPr>
        </p:nvSpPr>
        <p:spPr>
          <a:xfrm>
            <a:off x="806450" y="1233487"/>
            <a:ext cx="7654925" cy="4530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Layered system of modules</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Protected mode  —  </a:t>
            </a:r>
            <a:r>
              <a:rPr b="1" baseline="0" i="0" lang="en-US" sz="1800" u="none" cap="none" strike="noStrike">
                <a:solidFill>
                  <a:srgbClr val="3366FF"/>
                </a:solidFill>
                <a:latin typeface="Helvetica Neue"/>
                <a:ea typeface="Helvetica Neue"/>
                <a:cs typeface="Helvetica Neue"/>
                <a:sym typeface="Helvetica Neue"/>
              </a:rPr>
              <a:t>hardware abstraction layer </a:t>
            </a:r>
            <a:r>
              <a:rPr b="0" baseline="0" i="0" lang="en-US" sz="1800" u="none" cap="none" strike="noStrike">
                <a:solidFill>
                  <a:schemeClr val="dk1"/>
                </a:solidFill>
                <a:latin typeface="Helvetica Neue"/>
                <a:ea typeface="Helvetica Neue"/>
                <a:cs typeface="Helvetica Neue"/>
                <a:sym typeface="Helvetica Neue"/>
              </a:rPr>
              <a:t>(</a:t>
            </a:r>
            <a:r>
              <a:rPr b="1" baseline="0" i="0" lang="en-US" sz="1800" u="none" cap="none" strike="noStrike">
                <a:solidFill>
                  <a:srgbClr val="3366FF"/>
                </a:solidFill>
                <a:latin typeface="Helvetica Neue"/>
                <a:ea typeface="Helvetica Neue"/>
                <a:cs typeface="Helvetica Neue"/>
                <a:sym typeface="Helvetica Neue"/>
              </a:rPr>
              <a:t>HAL</a:t>
            </a:r>
            <a:r>
              <a:rPr b="0" baseline="0" i="0" lang="en-US" sz="1800" u="none" cap="none" strike="noStrike">
                <a:solidFill>
                  <a:srgbClr val="000000"/>
                </a:solidFill>
                <a:latin typeface="Helvetica Neue"/>
                <a:ea typeface="Helvetica Neue"/>
                <a:cs typeface="Helvetica Neue"/>
                <a:sym typeface="Helvetica Neue"/>
              </a:rPr>
              <a:t>)</a:t>
            </a:r>
            <a:r>
              <a:rPr b="0" baseline="0" i="0" lang="en-US" sz="1800" u="none" cap="none" strike="noStrike">
                <a:solidFill>
                  <a:schemeClr val="dk1"/>
                </a:solidFill>
                <a:latin typeface="Helvetica Neue"/>
                <a:ea typeface="Helvetica Neue"/>
                <a:cs typeface="Helvetica Neue"/>
                <a:sym typeface="Helvetica Neue"/>
              </a:rPr>
              <a:t>, kernel, executive</a:t>
            </a:r>
            <a:br>
              <a:rPr b="0" baseline="0" i="0" lang="en-US" sz="1800" u="none" cap="none" strike="noStrike">
                <a:solidFill>
                  <a:schemeClr val="dk1"/>
                </a:solidFill>
                <a:latin typeface="Helvetica Neue"/>
                <a:ea typeface="Helvetica Neue"/>
                <a:cs typeface="Helvetica Neue"/>
                <a:sym typeface="Helvetica Neue"/>
              </a:rPr>
            </a:br>
          </a:p>
          <a:p>
            <a:pPr indent="-342900" lvl="0" marL="342900" marR="0" rtl="0" algn="l">
              <a:lnSpc>
                <a:spcPct val="100000"/>
              </a:lnSpc>
              <a:spcBef>
                <a:spcPts val="630"/>
              </a:spcBef>
              <a:spcAft>
                <a:spcPts val="0"/>
              </a:spcAft>
              <a:buClr>
                <a:srgbClr val="993300"/>
              </a:buClr>
              <a:buSzPct val="90000"/>
              <a:buFont typeface="Helvetica Neue"/>
              <a:buChar char="n"/>
            </a:pPr>
            <a:r>
              <a:rPr b="0" baseline="0" i="0" lang="en-US" sz="1800" u="none" cap="none" strike="noStrike">
                <a:solidFill>
                  <a:schemeClr val="dk1"/>
                </a:solidFill>
                <a:latin typeface="Helvetica Neue"/>
                <a:ea typeface="Helvetica Neue"/>
                <a:cs typeface="Helvetica Neue"/>
                <a:sym typeface="Helvetica Neue"/>
              </a:rPr>
              <a:t>User mode  — collection of subsystems</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Environmental subsystems emulate different operating systems </a:t>
            </a:r>
          </a:p>
          <a:p>
            <a:pPr indent="-285750" lvl="1" marL="742950" marR="0" rtl="0" algn="l">
              <a:lnSpc>
                <a:spcPct val="100000"/>
              </a:lnSpc>
              <a:spcBef>
                <a:spcPts val="630"/>
              </a:spcBef>
              <a:spcAft>
                <a:spcPts val="0"/>
              </a:spcAft>
              <a:buClr>
                <a:srgbClr val="CC6600"/>
              </a:buClr>
              <a:buSzPct val="79999"/>
              <a:buFont typeface="Helvetica Neue"/>
              <a:buChar char="l"/>
            </a:pPr>
            <a:r>
              <a:rPr b="0" baseline="0" i="0" lang="en-US" sz="1800" u="none" cap="none" strike="noStrike">
                <a:solidFill>
                  <a:schemeClr val="dk1"/>
                </a:solidFill>
                <a:latin typeface="Helvetica Neue"/>
                <a:ea typeface="Helvetica Neue"/>
                <a:cs typeface="Helvetica Neue"/>
                <a:sym typeface="Helvetica Neue"/>
              </a:rPr>
              <a:t>Protection subsystems provide security functions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954087" y="277812"/>
            <a:ext cx="7732712" cy="576262"/>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006699"/>
              </a:buClr>
              <a:buSzPct val="25000"/>
              <a:buFont typeface="Arial"/>
              <a:buNone/>
            </a:pPr>
            <a:r>
              <a:rPr b="1" baseline="0" i="0" lang="en-US" sz="3200" u="none" cap="none" strike="noStrike">
                <a:solidFill>
                  <a:srgbClr val="006699"/>
                </a:solidFill>
                <a:latin typeface="Arial"/>
                <a:ea typeface="Arial"/>
                <a:cs typeface="Arial"/>
                <a:sym typeface="Arial"/>
              </a:rPr>
              <a:t>Depiction of 7 Architecture</a:t>
            </a:r>
          </a:p>
        </p:txBody>
      </p:sp>
      <p:pic>
        <p:nvPicPr>
          <p:cNvPr id="123" name="Shape 123"/>
          <p:cNvPicPr preferRelativeResize="0"/>
          <p:nvPr/>
        </p:nvPicPr>
        <p:blipFill rotWithShape="1">
          <a:blip r:embed="rId3">
            <a:alphaModFix/>
          </a:blip>
          <a:srcRect b="0" l="0" r="0" t="0"/>
          <a:stretch/>
        </p:blipFill>
        <p:spPr>
          <a:xfrm>
            <a:off x="1235075" y="1006475"/>
            <a:ext cx="6824661" cy="51212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1_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