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9144000" cx="13716000"/>
  <p:notesSz cx="6997700" cy="92837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12" Type="http://schemas.openxmlformats.org/officeDocument/2006/relationships/slide" Target="slides/slide6.xml"/><Relationship Id="rId31" Type="http://schemas.openxmlformats.org/officeDocument/2006/relationships/slide" Target="slides/slide25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34" Type="http://schemas.openxmlformats.org/officeDocument/2006/relationships/slide" Target="slides/slide28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29" Type="http://schemas.openxmlformats.org/officeDocument/2006/relationships/slide" Target="slides/slide2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" Type="http://schemas.openxmlformats.org/officeDocument/2006/relationships/presProps" Target="presProps.xml"/><Relationship Id="rId21" Type="http://schemas.openxmlformats.org/officeDocument/2006/relationships/slide" Target="slides/slide15.xml"/><Relationship Id="rId1" Type="http://schemas.openxmlformats.org/officeDocument/2006/relationships/theme" Target="theme/theme3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7.xml"/><Relationship Id="rId3" Type="http://schemas.openxmlformats.org/officeDocument/2006/relationships/tableStyles" Target="tableStyles.xml"/><Relationship Id="rId24" Type="http://schemas.openxmlformats.org/officeDocument/2006/relationships/slide" Target="slides/slide18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967162" y="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00" rIns="93000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00" rIns="93000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 rot="5400000">
            <a:off x="8287940" y="2419483"/>
            <a:ext cx="7315200" cy="32170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 rot="5400000">
            <a:off x="1739503" y="-683286"/>
            <a:ext cx="7315200" cy="9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x="1028700" y="914400"/>
            <a:ext cx="11658599" cy="28363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5409" marL="65311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0819" marL="130622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3530" marL="1959331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8940" marL="261244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x="4361656" y="-1507331"/>
            <a:ext cx="6040436" cy="1234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2688432" y="6400800"/>
            <a:ext cx="8229600" cy="7556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/>
          <p:nvPr>
            <p:ph idx="2" type="pic"/>
          </p:nvPr>
        </p:nvSpPr>
        <p:spPr>
          <a:xfrm>
            <a:off x="2688432" y="817033"/>
            <a:ext cx="8229600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2688432" y="7156450"/>
            <a:ext cx="8229600" cy="10731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685800" y="364066"/>
            <a:ext cx="4512470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5362575" y="364066"/>
            <a:ext cx="7667625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685800" y="1913466"/>
            <a:ext cx="4512470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685800" y="366184"/>
            <a:ext cx="123443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2046816"/>
            <a:ext cx="6060281" cy="8530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685800" y="2899833"/>
            <a:ext cx="6060281" cy="5268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6967538" y="2046816"/>
            <a:ext cx="6062662" cy="8530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6967538" y="2899833"/>
            <a:ext cx="6062662" cy="5268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1209675" y="1644650"/>
            <a:ext cx="6057899" cy="604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7496175" y="1644650"/>
            <a:ext cx="6057899" cy="604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1083470" y="5875867"/>
            <a:ext cx="11658599" cy="181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1083470" y="3875617"/>
            <a:ext cx="11658599" cy="2000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jpg"/><Relationship Id="rId1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" Type="http://schemas.openxmlformats.org/officeDocument/2006/relationships/image" Target="../media/image00.jpg"/><Relationship Id="rId4" Type="http://schemas.openxmlformats.org/officeDocument/2006/relationships/slideLayout" Target="../slideLayouts/slideLayout2.xml"/><Relationship Id="rId10" Type="http://schemas.openxmlformats.org/officeDocument/2006/relationships/slideLayout" Target="../slideLayouts/slideLayout8.xml"/><Relationship Id="rId3" Type="http://schemas.openxmlformats.org/officeDocument/2006/relationships/slideLayout" Target="../slideLayouts/slideLayout1.xml"/><Relationship Id="rId11" Type="http://schemas.openxmlformats.org/officeDocument/2006/relationships/slideLayout" Target="../slideLayouts/slideLayout9.xml"/><Relationship Id="rId9" Type="http://schemas.openxmlformats.org/officeDocument/2006/relationships/slideLayout" Target="../slideLayouts/slideLayout7.xml"/><Relationship Id="rId6" Type="http://schemas.openxmlformats.org/officeDocument/2006/relationships/slideLayout" Target="../slideLayouts/slideLayout4.xml"/><Relationship Id="rId5" Type="http://schemas.openxmlformats.org/officeDocument/2006/relationships/slideLayout" Target="../slideLayouts/slideLayout3.xml"/><Relationship Id="rId8" Type="http://schemas.openxmlformats.org/officeDocument/2006/relationships/slideLayout" Target="../slideLayouts/slideLayout6.xml"/><Relationship Id="rId7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02.jpg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8625" y="0"/>
            <a:ext cx="1793874" cy="12112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5409" marL="65311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0819" marL="130622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3530" marL="1959331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8940" marL="261244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marR="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marR="0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marR="0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12" name="Shape 12"/>
          <p:cNvSpPr txBox="1"/>
          <p:nvPr/>
        </p:nvSpPr>
        <p:spPr>
          <a:xfrm>
            <a:off x="0" y="0"/>
            <a:ext cx="342899" cy="304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685800" y="1147762"/>
            <a:ext cx="12115799" cy="0"/>
          </a:xfrm>
          <a:prstGeom prst="straightConnector1">
            <a:avLst/>
          </a:prstGeom>
          <a:noFill/>
          <a:ln cap="rnd" w="19050">
            <a:solidFill>
              <a:srgbClr val="336699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" name="Shape 14"/>
          <p:cNvSpPr txBox="1"/>
          <p:nvPr/>
        </p:nvSpPr>
        <p:spPr>
          <a:xfrm>
            <a:off x="0" y="3048000"/>
            <a:ext cx="342899" cy="3048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0" y="6096000"/>
            <a:ext cx="342899" cy="304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6354762" y="8818561"/>
            <a:ext cx="7302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14.*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9734550" y="8783636"/>
            <a:ext cx="40703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279400" y="8828086"/>
            <a:ext cx="37274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– 9</a:t>
            </a:r>
            <a:r>
              <a:rPr b="1" baseline="3000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1" baseline="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61775" y="7799386"/>
            <a:ext cx="1925637" cy="10572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298449" y="3948111"/>
            <a:ext cx="12915900" cy="268286"/>
            <a:chOff x="198436" y="2960686"/>
            <a:chExt cx="8610600" cy="201611"/>
          </a:xfrm>
        </p:grpSpPr>
        <p:sp>
          <p:nvSpPr>
            <p:cNvPr id="55" name="Shape 55"/>
            <p:cNvSpPr txBox="1"/>
            <p:nvPr/>
          </p:nvSpPr>
          <p:spPr>
            <a:xfrm>
              <a:off x="198436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" name="Shape 56"/>
            <p:cNvSpPr txBox="1"/>
            <p:nvPr/>
          </p:nvSpPr>
          <p:spPr>
            <a:xfrm>
              <a:off x="3068636" y="2960686"/>
              <a:ext cx="2870200" cy="20161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Shape 57"/>
            <p:cNvSpPr txBox="1"/>
            <p:nvPr/>
          </p:nvSpPr>
          <p:spPr>
            <a:xfrm>
              <a:off x="5938837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8" name="Shape 58"/>
          <p:cNvSpPr txBox="1"/>
          <p:nvPr/>
        </p:nvSpPr>
        <p:spPr>
          <a:xfrm>
            <a:off x="9734550" y="8783636"/>
            <a:ext cx="40703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41275" y="8818561"/>
            <a:ext cx="3678236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Concepts– 9</a:t>
            </a:r>
            <a:r>
              <a:rPr b="1" baseline="30000" i="0" lang="en-US" sz="14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1" baseline="0" i="0" lang="en-US" sz="14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41900" y="5543550"/>
            <a:ext cx="3092450" cy="2125662"/>
          </a:xfrm>
          <a:prstGeom prst="rect">
            <a:avLst/>
          </a:prstGeom>
          <a:noFill/>
          <a:ln cap="rnd" w="76200">
            <a:solidFill>
              <a:srgbClr val="336699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61" name="Shape 61"/>
          <p:cNvSpPr txBox="1"/>
          <p:nvPr/>
        </p:nvSpPr>
        <p:spPr>
          <a:xfrm>
            <a:off x="4837112" y="5354637"/>
            <a:ext cx="3505200" cy="2517774"/>
          </a:xfrm>
          <a:prstGeom prst="rect">
            <a:avLst/>
          </a:prstGeom>
          <a:noFill/>
          <a:ln cap="rnd" w="57150">
            <a:solidFill>
              <a:srgbClr val="66CC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5409" marL="65311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0819" marL="130622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3530" marL="1959331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8940" marL="261244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marR="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marR="0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marR="0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6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8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7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9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1028700" y="914400"/>
            <a:ext cx="11658599" cy="2836861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61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14:  System Protection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1403350" y="369887"/>
            <a:ext cx="116268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Access Matrix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1209675" y="1644650"/>
            <a:ext cx="11382375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 protection as a matrix 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matrix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Rows represent domains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Columns represent objects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Access(i, j)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the set of operations that a process executing in Domain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can invoke on Object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Access Matrix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1919286"/>
            <a:ext cx="10356850" cy="53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1022350" y="369887"/>
            <a:ext cx="1200785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Use of Access Matrix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1209675" y="1644650"/>
            <a:ext cx="11468100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a process in Domain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tries to do “op” on object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then “op” must be in the access matrix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who creates object can define access column for that object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expanded to dynamic protection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Operations to add, delete access rights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 access rights: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owner of O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 op from O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O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(denoted by “*”)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 – D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can modify D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access rights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transfer – switch from domain D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D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</a:p>
          <a:p>
            <a:pPr indent="-246062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None/>
            </a:pPr>
            <a:r>
              <a:t/>
            </a:r>
            <a:endParaRPr b="0" baseline="-25000" i="1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46062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None/>
            </a:pPr>
            <a:r>
              <a:t/>
            </a:r>
            <a:endParaRPr b="0" baseline="-25000" i="1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Owner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applicable to an object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applicable to domain object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1314450" y="369887"/>
            <a:ext cx="1171575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Use of Access Matrix (Cont.)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1209675" y="1644650"/>
            <a:ext cx="11630024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matrix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separates mechanism from policy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Mechanism 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provides access-matrix + rules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ensures that the matrix is only manipulated by authorized agents and that rules are strictly enforced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Policy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dictates policy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can access what object and in what mode</a:t>
            </a:r>
          </a:p>
          <a:p>
            <a:pPr indent="-246062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doesn’t solve the general confinement problem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1495425" y="63500"/>
            <a:ext cx="11620500" cy="1116012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Access Matrix of Figure A </a:t>
            </a:r>
            <a:b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with Domains as Objects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87" y="1916111"/>
            <a:ext cx="12144374" cy="449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1400175" y="369887"/>
            <a:ext cx="11630024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Access Matrix with </a:t>
            </a:r>
            <a:r>
              <a:rPr b="1" baseline="0" i="1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Copy</a:t>
            </a: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Rights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2111" y="1401762"/>
            <a:ext cx="7200900" cy="673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1357312" y="369887"/>
            <a:ext cx="11672887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Access Matrix With </a:t>
            </a:r>
            <a:r>
              <a:rPr b="1" baseline="0" i="1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Owner</a:t>
            </a: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Rights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125" y="1376362"/>
            <a:ext cx="6400799" cy="737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1270000" y="369887"/>
            <a:ext cx="11760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Modified Access Matrix of Figure B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125" y="1989136"/>
            <a:ext cx="12434886" cy="470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1371600" y="369887"/>
            <a:ext cx="116585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Implementation of Access Matrix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1228725" y="1662111"/>
            <a:ext cx="11004549" cy="5133975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Generally, a sparse matrix</a:t>
            </a: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Option 1 – Global table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Store ordered triples &lt;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domain, object, rights-set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 in table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requested operation M on object O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within domain D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-&gt; search table for &lt; D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R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 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M ∈ R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table could be large -&gt; won’t fit in main memory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Difficult to group objects (consider an object that all domains can read)</a:t>
            </a:r>
          </a:p>
          <a:p>
            <a:pPr indent="-32131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Option 2 – Access lists for objects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column implemented as an access list for one object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Resulting per-object list consists of ordered pairs &lt;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domain, rights-set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defining all domains with non-empty set of access rights for the object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Easily extended to contain default set -&gt; If M ∈ default set, also allow access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4600" u="none" cap="none" strike="noStrike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115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column = Access-control list for one object 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Defines who can perform what operation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Domain 1 = Read, Write</a:t>
            </a:r>
            <a:b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Domain 2 = Read</a:t>
            </a:r>
            <a:b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Domain 3 = Read</a:t>
            </a:r>
            <a:b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 </a:t>
            </a: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Row = Capability List (like a key)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each domain, what operations allowed on what objects</a:t>
            </a:r>
          </a:p>
          <a:p>
            <a:pPr indent="-325436" lvl="3" marL="2039936" marR="0" rtl="0" algn="l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 F1 – Read</a:t>
            </a:r>
          </a:p>
          <a:p>
            <a:pPr indent="-325436" lvl="3" marL="2039936" marR="0" rtl="0" algn="l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 F4 – Read, Write, Execute</a:t>
            </a:r>
          </a:p>
          <a:p>
            <a:pPr indent="-325436" lvl="3" marL="2039936" marR="0" rtl="0" algn="l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 F5 – Read, Write, Delete, Copy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3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14: System Protection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227137" y="1714500"/>
            <a:ext cx="11026775" cy="59769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Goals of Protection 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Principles of Protection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 of Protection 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Matrix 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Implementation of Access Matrix 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Control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Revocation of Access Rights 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Capability-Based Systems 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Language-Based Protection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Implementation of Access Matrix (Cont.)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Option 3 – Capability list for domains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Instead of object-based, list is domain based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Capability list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domain is list of objects together with operations allows on them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 represented by its name or address, called a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capability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Execute operation M on object O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process requests operation and specifies capability as parameter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Possession of capability means access is allowed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Capability list associated with domain but never directly accessible by domain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Rather, protected object, maintained by OS and accessed indirectly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Like a “secure pointer”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 can be extended up to applications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Option 4 – Lock-key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Compromise between access lists and capability lists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object has list of unique bit patterns, called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locks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domain as list of unique bit patterns called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in a domain can only access object if domain has key that matches one of the locks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Comparison of Implementations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trade-offs to consider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 table is simple, but can be large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lists correspond to needs of users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Determining set of access rights for domain non-localized so difficult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access to an object must be checked</a:t>
            </a:r>
          </a:p>
          <a:p>
            <a:pPr indent="-325436" lvl="3" marL="2039936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Helvetica Neue"/>
              <a:buChar char="–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objects and access rights -&gt; slow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Capability lists useful for localizing information for a given process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revocation capabilities can be inefficient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Lock-key effective and flexible, keys can be passed freely from domain to domain, easy revocation 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systems use combination of access lists and capabilities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access to an object -&gt; access list searched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allowed, capability created and attached to process</a:t>
            </a:r>
          </a:p>
          <a:p>
            <a:pPr indent="-325436" lvl="3" marL="2039936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Helvetica Neue"/>
              <a:buChar char="–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accesses need not be checked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last access, capability destroyed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file system with ACLs per file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1036637" y="369887"/>
            <a:ext cx="11993561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Access Control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1209675" y="1644650"/>
            <a:ext cx="11528424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Protection can be applied to non-file resources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Solaris 10 provides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role-based access control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RBAC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implement least privilege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Privilege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right to execute system call or use an option within a system call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assigned to processes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Users assigned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roles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granting access to privileges and programs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Enable role via password to gain its privileges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Similar to access matrix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1503362" y="369887"/>
            <a:ext cx="11526836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3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Role-based Access Control in Solaris 10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6537" y="1844675"/>
            <a:ext cx="5018086" cy="6243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1519237" y="369887"/>
            <a:ext cx="11510961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Revocation of Access Rights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1209675" y="1644650"/>
            <a:ext cx="11542711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Various options to remove the access right of a domain to an object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Immediate vs. delayed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Selective vs. general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Partial vs. total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Temporary vs. permanent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List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Delete access rights from access list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 – search access list and remove entry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Immediate, general or selective, total or partial, permanent or temporary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Capability List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Scheme required to locate capability in the system before capability can be revoked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Reacquisition – periodic delete, with require and denial if revoked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Back-pointers – set of pointers from each object to all capabilities of that object (Multics)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Indirection – capability points to global table entry which points to object – delete entry from global table, not selective (CAL)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Keys – unique bits associated with capability, generated when capability created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Master key associated with object, key matches master key for access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Revocation – create new master key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Policy decision of who can create and modify keys – object owner or others?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1447800" y="369887"/>
            <a:ext cx="115824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Capability-Based Systems 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1209675" y="1644650"/>
            <a:ext cx="11280775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Hydra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Fixed set of access rights known to and interpreted by the system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i.e. read, write, or execute each memory segment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can declare other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auxiliary rights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register those with protection system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Accessing process must hold capability and know name of operation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Rights amplification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allowed by trustworthy  procedures for a specific type 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Interpretation of user-defined rights performed solely by user's program; system provides access protection for use of these rights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Operations on objects defined procedurally – procedures are objects accessed indirectly by capabilities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Solves the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of mutually suspicious subsystems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Includes library of prewritten security routines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Cambridge CAP System 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Simpler but powerful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capability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provides standard read, write, execute of individual storage segments associated with object – implemented in microcode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capability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-interpretation left to the subsystem, through its protected procedures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has access to its own subsystem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Programmers must learn principles and techniques of protection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1227137" y="369887"/>
            <a:ext cx="11803062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Language-Based Protection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1209675" y="1644650"/>
            <a:ext cx="11382375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Specification of protection in a programming language allows the high-level description of policies for the allocation and use of resources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Language implementation can provide software for protection enforcement when automatic hardware-supported checking is unavailable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Interpret protection specifications to generate calls on whatever protection system is provided by the hardware and the operating system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962025" y="369887"/>
            <a:ext cx="12068175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Protection in Java 2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1209675" y="1644650"/>
            <a:ext cx="11482387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Protection is handled by the Java Virtual Machine (JVM)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class is assigned a protection domain when it is loaded by the JVM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protection domain indicates what operations the class can (and cannot) perform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a library method is invoked that performs a privileged operation, the stack is inspected to ensure the operation can be performed by the library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1093787" y="369887"/>
            <a:ext cx="11936412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Stack Inspection</a:t>
            </a: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450" y="2039936"/>
            <a:ext cx="11449049" cy="4011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1209675" y="1644650"/>
            <a:ext cx="11366500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 the goals and principles of protection in a modern computer system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Explain how protection domains combined with an access matrix are used to specify the resources a process may access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Examine capability and language-based protection systems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414462" y="369887"/>
            <a:ext cx="11615736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Goals of Protection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209675" y="1644650"/>
            <a:ext cx="11482387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one protection model,  computer consists of a collection of objects, hardware or software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object has a unique name and can be accessed through a well-defined set of operations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Protection problem - ensure that each object is accessed correctly and only by those processes that are allowed to do so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1403350" y="369887"/>
            <a:ext cx="116268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Principles of Protection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1209675" y="1644650"/>
            <a:ext cx="11366500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Guiding principle –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principle of least privilege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Programs, users and systems should be given just enough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privileges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perform their tasks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Limits damage if entity has a bug, gets abused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static (during life of system, during life of process) 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dynamic (changed by process as needed) –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 switching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privilege escalation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“Need to know” a similar concept regarding access to data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Must consider “grain” aspect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Rough-grained  privilege management easier, simpler, but least privilege now done in large chunks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example, traditional Unix processes either have abilities of the associated user, or of root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Fine-grained management more complex, more overhead, but more protective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ACL lists, RBAC</a:t>
            </a:r>
          </a:p>
          <a:p>
            <a:pPr indent="-246062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 can be user, process, procedure</a:t>
            </a:r>
          </a:p>
          <a:p>
            <a:pPr indent="-246062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46062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Domain Structure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1209675" y="1644650"/>
            <a:ext cx="11528424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Access-right = &lt;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object-name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rights-set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rights-set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subset of all valid operations that can be performed on the object 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 = set of access-rights 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4825" y="4818062"/>
            <a:ext cx="10617199" cy="207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1371600" y="369887"/>
            <a:ext cx="116585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Domain Implementation (UNIX)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209675" y="1644650"/>
            <a:ext cx="11468100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 = user-id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 switch accomplished via file system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file has associated with it a domain bit (setuid bit)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file is executed and setuid = on, then user-id is set to owner of the file being executed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When execution completes user-id is reset </a:t>
            </a:r>
          </a:p>
          <a:p>
            <a:pPr indent="-246062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 switch accomplished via passwords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Courier New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command temporarily switches to another user’s domain when other domain’s password provided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 switching via commands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Courier New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sudo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command prefix executes specified command in another domain (if original domain has privilege or password given)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1460500" y="369887"/>
            <a:ext cx="115697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Domain Implementation (MULTICS)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1541462" y="1903411"/>
            <a:ext cx="11053761" cy="1577975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 any two domain rings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⇒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⊆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5561" y="3124200"/>
            <a:ext cx="8556625" cy="516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Multics Benefits and Limits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Ring / hierarchical structure provided more than the basic kernel / user or root / normal user design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Fairly complex -&gt; more overhead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does not allow strict need-to-know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 accessible in D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but not in D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then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must be &lt;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then every segment accessible in D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also accessible in D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1_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