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42.xml"/>
  <Override ContentType="application/vnd.openxmlformats-officedocument.presentationml.slide+xml" PartName="/ppt/slides/slide31.xml"/>
  <Override ContentType="application/vnd.openxmlformats-officedocument.presentationml.slide+xml" PartName="/ppt/slides/slide43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</p:sldIdLst>
  <p:sldSz cy="6858000" cx="9144000"/>
  <p:notesSz cx="6997700" cy="92837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19" Type="http://schemas.openxmlformats.org/officeDocument/2006/relationships/slide" Target="slides/slide13.xml"/><Relationship Id="rId36" Type="http://schemas.openxmlformats.org/officeDocument/2006/relationships/slide" Target="slides/slide30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29" Type="http://schemas.openxmlformats.org/officeDocument/2006/relationships/slide" Target="slides/slide23.xml"/><Relationship Id="rId49" Type="http://schemas.openxmlformats.org/officeDocument/2006/relationships/slide" Target="slides/slide4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40" Type="http://schemas.openxmlformats.org/officeDocument/2006/relationships/slide" Target="slides/slide34.xml"/><Relationship Id="rId1" Type="http://schemas.openxmlformats.org/officeDocument/2006/relationships/theme" Target="theme/theme1.xml"/><Relationship Id="rId22" Type="http://schemas.openxmlformats.org/officeDocument/2006/relationships/slide" Target="slides/slide16.xml"/><Relationship Id="rId41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42" Type="http://schemas.openxmlformats.org/officeDocument/2006/relationships/slide" Target="slides/slide36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62400" y="0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82" name="Shape 182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23" name="Shape 223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60" name="Shape 260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76" name="Shape 276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298" name="Shape 298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49" name="Shape 349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7" name="Shape 357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77" name="Shape 377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01" name="Shape 401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408" name="Shape 408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2" name="Shape 112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9" name="Shape 119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962400" y="8816975"/>
            <a:ext cx="3033712" cy="465137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rIns="92425" tIns="462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Times New Roman"/>
              <a:buNone/>
            </a:pPr>
            <a:r>
              <a:rPr b="0" baseline="0" i="0" lang="en-US" sz="12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77925" y="695325"/>
            <a:ext cx="464184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00087" y="4410075"/>
            <a:ext cx="5599112" cy="41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rIns="92425" tIns="462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5220494" y="1948656"/>
            <a:ext cx="5486399" cy="21447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854869" y="-119855"/>
            <a:ext cx="5486399" cy="62817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0030" marL="34290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194309" marL="7429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149225" marL="108585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149225" marL="142875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149225" marL="17716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149225" marL="22288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149225" marL="26860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149225" marL="31432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149225" marL="36004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0030" marL="34290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194309" marL="7429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149225" marL="108585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149225" marL="142875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149225" marL="17716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149225" marL="22288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149225" marL="26860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149225" marL="31432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149225" marL="36004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685800" y="685800"/>
            <a:ext cx="7772400" cy="21272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2655887" y="-615950"/>
            <a:ext cx="4530724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0030" marL="34290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194309" marL="7429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149225" marL="108585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149225" marL="142875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149225" marL="17716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149225" marL="22288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149225" marL="26860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149225" marL="31432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149225" marL="360045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0" marL="457200" rtl="0">
              <a:spcBef>
                <a:spcPts val="0"/>
              </a:spcBef>
              <a:buFont typeface="Helvetica Neue"/>
              <a:buNone/>
              <a:defRPr/>
            </a:lvl2pPr>
            <a:lvl3pPr indent="0" marL="914400" rtl="0">
              <a:spcBef>
                <a:spcPts val="0"/>
              </a:spcBef>
              <a:buFont typeface="Helvetica Neue"/>
              <a:buNone/>
              <a:defRPr/>
            </a:lvl3pPr>
            <a:lvl4pPr indent="0" marL="1371600" rtl="0">
              <a:spcBef>
                <a:spcPts val="0"/>
              </a:spcBef>
              <a:buFont typeface="Helvetica Neue"/>
              <a:buNone/>
              <a:defRPr/>
            </a:lvl4pPr>
            <a:lvl5pPr indent="0" marL="1828800" rtl="0">
              <a:spcBef>
                <a:spcPts val="0"/>
              </a:spcBef>
              <a:buFont typeface="Helvetica Neue"/>
              <a:buNone/>
              <a:defRPr/>
            </a:lvl5pPr>
            <a:lvl6pPr indent="0" marL="2286000" rtl="0">
              <a:spcBef>
                <a:spcPts val="0"/>
              </a:spcBef>
              <a:buFont typeface="Helvetica Neue"/>
              <a:buNone/>
              <a:defRPr/>
            </a:lvl6pPr>
            <a:lvl7pPr indent="0" marL="2743200" rtl="0">
              <a:spcBef>
                <a:spcPts val="0"/>
              </a:spcBef>
              <a:buFont typeface="Helvetica Neue"/>
              <a:buNone/>
              <a:defRPr/>
            </a:lvl7pPr>
            <a:lvl8pPr indent="0" marL="3200400" rtl="0">
              <a:spcBef>
                <a:spcPts val="0"/>
              </a:spcBef>
              <a:buFont typeface="Helvetica Neue"/>
              <a:buNone/>
              <a:defRPr/>
            </a:lvl8pPr>
            <a:lvl9pPr indent="0" marL="3657600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0" marL="457200" rtl="0">
              <a:spcBef>
                <a:spcPts val="0"/>
              </a:spcBef>
              <a:buFont typeface="Helvetica Neue"/>
              <a:buNone/>
              <a:defRPr/>
            </a:lvl2pPr>
            <a:lvl3pPr indent="0" marL="914400" rtl="0">
              <a:spcBef>
                <a:spcPts val="0"/>
              </a:spcBef>
              <a:buFont typeface="Helvetica Neue"/>
              <a:buNone/>
              <a:defRPr/>
            </a:lvl3pPr>
            <a:lvl4pPr indent="0" marL="1371600" rtl="0">
              <a:spcBef>
                <a:spcPts val="0"/>
              </a:spcBef>
              <a:buFont typeface="Helvetica Neue"/>
              <a:buNone/>
              <a:defRPr/>
            </a:lvl4pPr>
            <a:lvl5pPr indent="0" marL="1828800" rtl="0">
              <a:spcBef>
                <a:spcPts val="0"/>
              </a:spcBef>
              <a:buFont typeface="Helvetica Neue"/>
              <a:buNone/>
              <a:defRPr/>
            </a:lvl5pPr>
            <a:lvl6pPr indent="0" marL="2286000" rtl="0">
              <a:spcBef>
                <a:spcPts val="0"/>
              </a:spcBef>
              <a:buFont typeface="Helvetica Neue"/>
              <a:buNone/>
              <a:defRPr/>
            </a:lvl6pPr>
            <a:lvl7pPr indent="0" marL="2743200" rtl="0">
              <a:spcBef>
                <a:spcPts val="0"/>
              </a:spcBef>
              <a:buFont typeface="Helvetica Neue"/>
              <a:buNone/>
              <a:defRPr/>
            </a:lvl7pPr>
            <a:lvl8pPr indent="0" marL="3200400" rtl="0">
              <a:spcBef>
                <a:spcPts val="0"/>
              </a:spcBef>
              <a:buFont typeface="Helvetica Neue"/>
              <a:buNone/>
              <a:defRPr/>
            </a:lvl8pPr>
            <a:lvl9pPr indent="0" marL="3657600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0" marL="457200" rtl="0">
              <a:spcBef>
                <a:spcPts val="0"/>
              </a:spcBef>
              <a:buFont typeface="Helvetica Neue"/>
              <a:buNone/>
              <a:defRPr/>
            </a:lvl2pPr>
            <a:lvl3pPr indent="0" marL="914400" rtl="0">
              <a:spcBef>
                <a:spcPts val="0"/>
              </a:spcBef>
              <a:buFont typeface="Helvetica Neue"/>
              <a:buNone/>
              <a:defRPr/>
            </a:lvl3pPr>
            <a:lvl4pPr indent="0" marL="1371600" rtl="0">
              <a:spcBef>
                <a:spcPts val="0"/>
              </a:spcBef>
              <a:buFont typeface="Helvetica Neue"/>
              <a:buNone/>
              <a:defRPr/>
            </a:lvl4pPr>
            <a:lvl5pPr indent="0" marL="1828800" rtl="0">
              <a:spcBef>
                <a:spcPts val="0"/>
              </a:spcBef>
              <a:buFont typeface="Helvetica Neue"/>
              <a:buNone/>
              <a:defRPr/>
            </a:lvl5pPr>
            <a:lvl6pPr indent="0" marL="2286000" rtl="0">
              <a:spcBef>
                <a:spcPts val="0"/>
              </a:spcBef>
              <a:buFont typeface="Helvetica Neue"/>
              <a:buNone/>
              <a:defRPr/>
            </a:lvl6pPr>
            <a:lvl7pPr indent="0" marL="2743200" rtl="0">
              <a:spcBef>
                <a:spcPts val="0"/>
              </a:spcBef>
              <a:buFont typeface="Helvetica Neue"/>
              <a:buNone/>
              <a:defRPr/>
            </a:lvl7pPr>
            <a:lvl8pPr indent="0" marL="3200400" rtl="0">
              <a:spcBef>
                <a:spcPts val="0"/>
              </a:spcBef>
              <a:buFont typeface="Helvetica Neue"/>
              <a:buNone/>
              <a:defRPr/>
            </a:lvl8pPr>
            <a:lvl9pPr indent="0" marL="3657600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0" marL="457200" rtl="0">
              <a:spcBef>
                <a:spcPts val="0"/>
              </a:spcBef>
              <a:buFont typeface="Helvetica Neue"/>
              <a:buNone/>
              <a:defRPr/>
            </a:lvl2pPr>
            <a:lvl3pPr indent="0" marL="914400" rtl="0">
              <a:spcBef>
                <a:spcPts val="0"/>
              </a:spcBef>
              <a:buFont typeface="Helvetica Neue"/>
              <a:buNone/>
              <a:defRPr/>
            </a:lvl3pPr>
            <a:lvl4pPr indent="0" marL="1371600" rtl="0">
              <a:spcBef>
                <a:spcPts val="0"/>
              </a:spcBef>
              <a:buFont typeface="Helvetica Neue"/>
              <a:buNone/>
              <a:defRPr/>
            </a:lvl4pPr>
            <a:lvl5pPr indent="0" marL="1828800" rtl="0">
              <a:spcBef>
                <a:spcPts val="0"/>
              </a:spcBef>
              <a:buFont typeface="Helvetica Neue"/>
              <a:buNone/>
              <a:defRPr/>
            </a:lvl5pPr>
            <a:lvl6pPr indent="0" marL="2286000" rtl="0">
              <a:spcBef>
                <a:spcPts val="0"/>
              </a:spcBef>
              <a:buFont typeface="Helvetica Neue"/>
              <a:buNone/>
              <a:defRPr/>
            </a:lvl6pPr>
            <a:lvl7pPr indent="0" marL="2743200" rtl="0">
              <a:spcBef>
                <a:spcPts val="0"/>
              </a:spcBef>
              <a:buFont typeface="Helvetica Neue"/>
              <a:buNone/>
              <a:defRPr/>
            </a:lvl7pPr>
            <a:lvl8pPr indent="0" marL="3200400" rtl="0">
              <a:spcBef>
                <a:spcPts val="0"/>
              </a:spcBef>
              <a:buFont typeface="Helvetica Neue"/>
              <a:buNone/>
              <a:defRPr/>
            </a:lvl8pPr>
            <a:lvl9pPr indent="0" marL="3657600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/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806450" y="1233487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97450" y="1233487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0" marL="457200" rtl="0">
              <a:spcBef>
                <a:spcPts val="0"/>
              </a:spcBef>
              <a:buFont typeface="Helvetica Neue"/>
              <a:buNone/>
              <a:defRPr/>
            </a:lvl2pPr>
            <a:lvl3pPr indent="0" marL="914400" rtl="0">
              <a:spcBef>
                <a:spcPts val="0"/>
              </a:spcBef>
              <a:buFont typeface="Helvetica Neue"/>
              <a:buNone/>
              <a:defRPr/>
            </a:lvl3pPr>
            <a:lvl4pPr indent="0" marL="1371600" rtl="0">
              <a:spcBef>
                <a:spcPts val="0"/>
              </a:spcBef>
              <a:buFont typeface="Helvetica Neue"/>
              <a:buNone/>
              <a:defRPr/>
            </a:lvl4pPr>
            <a:lvl5pPr indent="0" marL="1828800" rtl="0">
              <a:spcBef>
                <a:spcPts val="0"/>
              </a:spcBef>
              <a:buFont typeface="Helvetica Neue"/>
              <a:buNone/>
              <a:defRPr/>
            </a:lvl5pPr>
            <a:lvl6pPr indent="0" marL="2286000" rtl="0">
              <a:spcBef>
                <a:spcPts val="0"/>
              </a:spcBef>
              <a:buFont typeface="Helvetica Neue"/>
              <a:buNone/>
              <a:defRPr/>
            </a:lvl6pPr>
            <a:lvl7pPr indent="0" marL="2743200" rtl="0">
              <a:spcBef>
                <a:spcPts val="0"/>
              </a:spcBef>
              <a:buFont typeface="Helvetica Neue"/>
              <a:buNone/>
              <a:defRPr/>
            </a:lvl7pPr>
            <a:lvl8pPr indent="0" marL="3200400" rtl="0">
              <a:spcBef>
                <a:spcPts val="0"/>
              </a:spcBef>
              <a:buFont typeface="Helvetica Neue"/>
              <a:buNone/>
              <a:defRPr/>
            </a:lvl8pPr>
            <a:lvl9pPr indent="0" marL="3657600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jpg"/><Relationship Id="rId1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2.jpg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85750" y="0"/>
            <a:ext cx="1195386" cy="9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0030" marL="34290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194309" marL="7429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149225" marL="1085850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149225" marL="1428750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149225" marL="17716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149225" marL="22288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149225" marL="26860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149225" marL="31432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149225" marL="36004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457200" y="860425"/>
            <a:ext cx="8077199" cy="0"/>
          </a:xfrm>
          <a:prstGeom prst="straightConnector1">
            <a:avLst/>
          </a:prstGeom>
          <a:noFill/>
          <a:ln cap="rnd" w="1905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4221162" y="6613525"/>
            <a:ext cx="517524" cy="246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0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11.*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6489700" y="6588125"/>
            <a:ext cx="2713037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0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185736" y="6621461"/>
            <a:ext cx="26352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0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0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0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73986" y="5849937"/>
            <a:ext cx="1284287" cy="7921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198436" y="2960686"/>
            <a:ext cx="8610600" cy="201611"/>
            <a:chOff x="198436" y="2960686"/>
            <a:chExt cx="8610600" cy="201611"/>
          </a:xfrm>
        </p:grpSpPr>
        <p:sp>
          <p:nvSpPr>
            <p:cNvPr id="55" name="Shape 55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x="6489700" y="6588125"/>
            <a:ext cx="2713037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0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26986" y="6613525"/>
            <a:ext cx="2635249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0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0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0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60737" y="4157662"/>
            <a:ext cx="2062162" cy="1593849"/>
          </a:xfrm>
          <a:prstGeom prst="rect">
            <a:avLst/>
          </a:prstGeom>
          <a:noFill/>
          <a:ln cap="rnd" w="7620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1" name="Shape 61"/>
          <p:cNvSpPr txBox="1"/>
          <p:nvPr/>
        </p:nvSpPr>
        <p:spPr>
          <a:xfrm>
            <a:off x="3224211" y="4016375"/>
            <a:ext cx="2336800" cy="1887537"/>
          </a:xfrm>
          <a:prstGeom prst="rect">
            <a:avLst/>
          </a:prstGeom>
          <a:noFill/>
          <a:ln cap="rnd" w="57150">
            <a:solidFill>
              <a:srgbClr val="66CC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0" marL="45720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0" marL="91440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0" marL="1371600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0" marL="1828800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40030" marL="34290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194309" marL="7429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149225" marL="1085850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149225" marL="1428750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149225" marL="17716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149225" marL="22288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149225" marL="26860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149225" marL="31432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149225" marL="3600450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png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jpg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9.pn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3.jpg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6.png"/></Relationships>
</file>

<file path=ppt/slides/_rels/slide4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685800" y="685800"/>
            <a:ext cx="7772400" cy="2127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3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10: File System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1081087" y="277812"/>
            <a:ext cx="76057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Locking Example – Java API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 java.io.*;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 java.nio.channels.*;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class LockingExample </a:t>
            </a:r>
            <a:r>
              <a:rPr b="0" baseline="0" i="1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1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static final boolean EXCLUSIVE = false;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public static final boolean SHARED = true;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public static void main(String arsg[]) throws IOException </a:t>
            </a:r>
            <a:r>
              <a:rPr b="0" baseline="0" i="1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FileLock sharedLock = null;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FileLock exclusiveLock = null;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try </a:t>
            </a:r>
            <a:r>
              <a:rPr b="0" baseline="0" i="1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{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RandomAccessFile raf = new RandomAccessFile("file.txt", "rw");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// get the channel for the file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FileChannel ch = raf.getChannel();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// this locks the first half of the file - exclusive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exclusiveLock = ch.lock(0, raf.length()/2, EXCLUSIVE);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/** Now modify the data . . . */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// release the lock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4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exclusiveLock.release();</a:t>
            </a:r>
          </a:p>
          <a:p>
            <a:pPr indent="-262890" lvl="0" marL="342900" marR="0" rtl="0" algn="l">
              <a:spcBef>
                <a:spcPts val="49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400" u="none" cap="none" strike="noStrike">
              <a:solidFill>
                <a:srgbClr val="0033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746125" y="3159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Locking Example – </a:t>
            </a:r>
            <a:b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Java API (Cont.)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98512" y="1250950"/>
            <a:ext cx="7243761" cy="5267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// this locks the second half of the file - shared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sharedLock = ch.lock(raf.length()/2+1, raf.length(), 				SHARED);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/** Now read the data . . . */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// release the lock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sharedLock.release();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catch (java.io.IOException ioe) {</a:t>
            </a: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System.err.println(ioe);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}finally {</a:t>
            </a: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if (exclusiveLock != null)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exclusiveLock.release();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if (sharedLock != null)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sharedLock.release();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1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}</a:t>
            </a:r>
          </a:p>
          <a:p>
            <a:pPr indent="-251459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600" u="none" cap="none" strike="noStrike">
              <a:solidFill>
                <a:srgbClr val="0033C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68362" y="277812"/>
            <a:ext cx="781843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Types – Name, Extension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1184" l="15715" r="15715" t="1185"/>
          <a:stretch/>
        </p:blipFill>
        <p:spPr>
          <a:xfrm>
            <a:off x="2209800" y="1250950"/>
            <a:ext cx="4654549" cy="4970461"/>
          </a:xfrm>
          <a:prstGeom prst="rect">
            <a:avLst/>
          </a:prstGeom>
          <a:noFill/>
          <a:ln cap="rnd" w="381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909637" y="277812"/>
            <a:ext cx="77771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Structure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806450" y="1233487"/>
            <a:ext cx="7686675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None - sequence of words, bytes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Simple record structure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Lines 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Fixed length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Variable length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Complex Structures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Formatted document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Relocatable load file	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simulate last two with first method by inserting appropriate control characters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Who decides: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Sequential-access File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312" y="1962150"/>
            <a:ext cx="7010400" cy="224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Methods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955675" y="1365250"/>
            <a:ext cx="7370761" cy="3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Sequential Access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read next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write next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reset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no read after last write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(rewrite)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Access – </a:t>
            </a: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is fixed length 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logical records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read </a:t>
            </a:r>
            <a:r>
              <a:rPr b="1" baseline="0" i="1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write </a:t>
            </a:r>
            <a:r>
              <a:rPr b="1" baseline="0" i="1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position to </a:t>
            </a:r>
            <a:r>
              <a:rPr b="1" baseline="0" i="1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read next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	write next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Courier New"/>
              <a:buNone/>
            </a:pPr>
            <a:r>
              <a:rPr b="1" baseline="0" i="0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rewrite </a:t>
            </a:r>
            <a:r>
              <a:rPr b="1" baseline="0" i="1" lang="en-US" sz="16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b="0" baseline="0" i="1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relative block number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Relative block numbers allow OS to decide where file should be placed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 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allocation problem 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Ch 11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554037" y="85725"/>
            <a:ext cx="8469311" cy="8445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Simulation of Sequential Access on </a:t>
            </a:r>
            <a:b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Direct-access File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3475" y="1933575"/>
            <a:ext cx="7091362" cy="2614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Other Access Methods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955675" y="1365250"/>
            <a:ext cx="7370761" cy="38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be built on top of base methods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involve creation of an </a:t>
            </a:r>
            <a:r>
              <a:rPr b="0" baseline="0" i="0" lang="en-US" sz="1600" u="none" cap="none" strike="noStrike">
                <a:solidFill>
                  <a:srgbClr val="0033C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index</a:t>
            </a: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for the file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Keep index in memory for fast determination of location of data to be operated on (consider UPC code plus record of data about that item)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too large, index (in memory) of the index (on disk)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IBM indexed sequential-access method (ISAM)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master index, points to disk blocks of secondary index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kept sorted on a defined key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CC6600"/>
              </a:buClr>
              <a:buSzPct val="80000"/>
              <a:buFont typeface="Helvetica Neue"/>
              <a:buChar char="l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done by the OS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VMS operating system provides index and relative files as another example (see next slide)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838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Example of Index and Relative Files</a:t>
            </a:r>
          </a:p>
        </p:txBody>
      </p:sp>
      <p:pic>
        <p:nvPicPr>
          <p:cNvPr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9562" y="1531937"/>
            <a:ext cx="5902325" cy="397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Directory Structure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966787" y="1374775"/>
            <a:ext cx="7370761" cy="354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collection of nodes containing information about all files</a:t>
            </a:r>
          </a:p>
        </p:txBody>
      </p:sp>
      <p:sp>
        <p:nvSpPr>
          <p:cNvPr id="194" name="Shape 194"/>
          <p:cNvSpPr/>
          <p:nvPr/>
        </p:nvSpPr>
        <p:spPr>
          <a:xfrm>
            <a:off x="2819400" y="2286000"/>
            <a:ext cx="533399" cy="457200"/>
          </a:xfrm>
          <a:prstGeom prst="ellipse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581400" y="2286000"/>
            <a:ext cx="533399" cy="457200"/>
          </a:xfrm>
          <a:prstGeom prst="ellipse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343400" y="2286000"/>
            <a:ext cx="533399" cy="457200"/>
          </a:xfrm>
          <a:prstGeom prst="ellipse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105400" y="2286000"/>
            <a:ext cx="533399" cy="457200"/>
          </a:xfrm>
          <a:prstGeom prst="ellipse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867400" y="2590800"/>
            <a:ext cx="533399" cy="457200"/>
          </a:xfrm>
          <a:prstGeom prst="ellipse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2819400" y="4267200"/>
            <a:ext cx="457200" cy="609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1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3581400" y="4267200"/>
            <a:ext cx="457200" cy="5333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2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4343400" y="4267200"/>
            <a:ext cx="457200" cy="8381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3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105400" y="4267200"/>
            <a:ext cx="457200" cy="457200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4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5867400" y="4648200"/>
            <a:ext cx="457200" cy="609599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 n</a:t>
            </a:r>
          </a:p>
        </p:txBody>
      </p:sp>
      <p:cxnSp>
        <p:nvCxnSpPr>
          <p:cNvPr id="204" name="Shape 204"/>
          <p:cNvCxnSpPr/>
          <p:nvPr/>
        </p:nvCxnSpPr>
        <p:spPr>
          <a:xfrm>
            <a:off x="3838575" y="2743200"/>
            <a:ext cx="0" cy="152400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5" name="Shape 205"/>
          <p:cNvCxnSpPr/>
          <p:nvPr/>
        </p:nvCxnSpPr>
        <p:spPr>
          <a:xfrm>
            <a:off x="4572000" y="2743200"/>
            <a:ext cx="0" cy="152400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6" name="Shape 206"/>
          <p:cNvCxnSpPr/>
          <p:nvPr/>
        </p:nvCxnSpPr>
        <p:spPr>
          <a:xfrm>
            <a:off x="6096000" y="3048000"/>
            <a:ext cx="0" cy="1600199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7" name="Shape 207"/>
          <p:cNvCxnSpPr/>
          <p:nvPr/>
        </p:nvCxnSpPr>
        <p:spPr>
          <a:xfrm>
            <a:off x="5334000" y="2743200"/>
            <a:ext cx="0" cy="152400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cxnSp>
        <p:nvCxnSpPr>
          <p:cNvPr id="208" name="Shape 208"/>
          <p:cNvCxnSpPr/>
          <p:nvPr/>
        </p:nvCxnSpPr>
        <p:spPr>
          <a:xfrm>
            <a:off x="3048000" y="2743200"/>
            <a:ext cx="0" cy="1524000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lg" w="lg" type="stealth"/>
          </a:ln>
        </p:spPr>
      </p:cxnSp>
      <p:sp>
        <p:nvSpPr>
          <p:cNvPr id="209" name="Shape 209"/>
          <p:cNvSpPr/>
          <p:nvPr/>
        </p:nvSpPr>
        <p:spPr>
          <a:xfrm>
            <a:off x="2538411" y="1962150"/>
            <a:ext cx="4186236" cy="1473200"/>
          </a:xfrm>
          <a:custGeom>
            <a:pathLst>
              <a:path extrusionOk="0" h="928" w="2637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2362200" y="3886200"/>
            <a:ext cx="4262437" cy="1600199"/>
          </a:xfrm>
          <a:custGeom>
            <a:pathLst>
              <a:path extrusionOk="0" h="928" w="2637">
                <a:moveTo>
                  <a:pt x="10" y="328"/>
                </a:moveTo>
                <a:cubicBezTo>
                  <a:pt x="14" y="291"/>
                  <a:pt x="6" y="248"/>
                  <a:pt x="28" y="219"/>
                </a:cubicBezTo>
                <a:cubicBezTo>
                  <a:pt x="124" y="92"/>
                  <a:pt x="264" y="66"/>
                  <a:pt x="410" y="37"/>
                </a:cubicBezTo>
                <a:cubicBezTo>
                  <a:pt x="516" y="16"/>
                  <a:pt x="457" y="14"/>
                  <a:pt x="583" y="10"/>
                </a:cubicBezTo>
                <a:cubicBezTo>
                  <a:pt x="728" y="5"/>
                  <a:pt x="874" y="3"/>
                  <a:pt x="1019" y="0"/>
                </a:cubicBezTo>
                <a:cubicBezTo>
                  <a:pt x="1146" y="3"/>
                  <a:pt x="1274" y="3"/>
                  <a:pt x="1401" y="10"/>
                </a:cubicBezTo>
                <a:cubicBezTo>
                  <a:pt x="1485" y="15"/>
                  <a:pt x="1571" y="41"/>
                  <a:pt x="1655" y="55"/>
                </a:cubicBezTo>
                <a:cubicBezTo>
                  <a:pt x="1733" y="86"/>
                  <a:pt x="1819" y="108"/>
                  <a:pt x="1901" y="128"/>
                </a:cubicBezTo>
                <a:cubicBezTo>
                  <a:pt x="1942" y="148"/>
                  <a:pt x="1975" y="152"/>
                  <a:pt x="2019" y="164"/>
                </a:cubicBezTo>
                <a:cubicBezTo>
                  <a:pt x="2098" y="185"/>
                  <a:pt x="2162" y="200"/>
                  <a:pt x="2246" y="210"/>
                </a:cubicBezTo>
                <a:cubicBezTo>
                  <a:pt x="2293" y="226"/>
                  <a:pt x="2338" y="230"/>
                  <a:pt x="2382" y="255"/>
                </a:cubicBezTo>
                <a:cubicBezTo>
                  <a:pt x="2439" y="287"/>
                  <a:pt x="2477" y="343"/>
                  <a:pt x="2519" y="391"/>
                </a:cubicBezTo>
                <a:cubicBezTo>
                  <a:pt x="2536" y="410"/>
                  <a:pt x="2562" y="423"/>
                  <a:pt x="2573" y="446"/>
                </a:cubicBezTo>
                <a:cubicBezTo>
                  <a:pt x="2594" y="488"/>
                  <a:pt x="2606" y="529"/>
                  <a:pt x="2619" y="573"/>
                </a:cubicBezTo>
                <a:cubicBezTo>
                  <a:pt x="2624" y="591"/>
                  <a:pt x="2637" y="628"/>
                  <a:pt x="2637" y="628"/>
                </a:cubicBezTo>
                <a:cubicBezTo>
                  <a:pt x="2634" y="654"/>
                  <a:pt x="2634" y="707"/>
                  <a:pt x="2619" y="737"/>
                </a:cubicBezTo>
                <a:cubicBezTo>
                  <a:pt x="2582" y="812"/>
                  <a:pt x="2477" y="854"/>
                  <a:pt x="2401" y="873"/>
                </a:cubicBezTo>
                <a:cubicBezTo>
                  <a:pt x="2341" y="911"/>
                  <a:pt x="2270" y="909"/>
                  <a:pt x="2201" y="919"/>
                </a:cubicBezTo>
                <a:cubicBezTo>
                  <a:pt x="1832" y="915"/>
                  <a:pt x="1500" y="928"/>
                  <a:pt x="1146" y="873"/>
                </a:cubicBezTo>
                <a:cubicBezTo>
                  <a:pt x="917" y="837"/>
                  <a:pt x="702" y="728"/>
                  <a:pt x="474" y="700"/>
                </a:cubicBezTo>
                <a:cubicBezTo>
                  <a:pt x="465" y="697"/>
                  <a:pt x="455" y="695"/>
                  <a:pt x="446" y="691"/>
                </a:cubicBezTo>
                <a:cubicBezTo>
                  <a:pt x="434" y="686"/>
                  <a:pt x="423" y="677"/>
                  <a:pt x="410" y="673"/>
                </a:cubicBezTo>
                <a:cubicBezTo>
                  <a:pt x="297" y="636"/>
                  <a:pt x="185" y="632"/>
                  <a:pt x="83" y="564"/>
                </a:cubicBezTo>
                <a:cubicBezTo>
                  <a:pt x="47" y="512"/>
                  <a:pt x="45" y="458"/>
                  <a:pt x="28" y="400"/>
                </a:cubicBezTo>
                <a:cubicBezTo>
                  <a:pt x="28" y="400"/>
                  <a:pt x="5" y="332"/>
                  <a:pt x="1" y="319"/>
                </a:cubicBezTo>
                <a:cubicBezTo>
                  <a:pt x="0" y="315"/>
                  <a:pt x="7" y="325"/>
                  <a:pt x="10" y="328"/>
                </a:cubicBezTo>
                <a:close/>
              </a:path>
            </a:pathLst>
          </a:custGeom>
          <a:noFill/>
          <a:ln cap="flat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295400" y="2286000"/>
            <a:ext cx="1098550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Directory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435100" y="4191000"/>
            <a:ext cx="666749" cy="36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Files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990600" y="5638800"/>
            <a:ext cx="7602536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Both the directory structure and the files reside on disk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57237" y="277812"/>
            <a:ext cx="792956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10: File System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806450" y="1233487"/>
            <a:ext cx="5705474" cy="349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Concept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Methods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 and Directory Structure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File-System Mounting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Sharing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Disk Structure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806450" y="1233487"/>
            <a:ext cx="7697786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 can be subdivided into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partitions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Disks or partitions can be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RAID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protected against failure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 or partition can be used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raw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without a file system, 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formatted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with a file system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Partitions also known as minidisks, slices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Entity containing file system known as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volume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volume containing file system also tracks that file system’s info in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directory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volume table of contents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well as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general-purpose file systems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there are many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special-purpose file systems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frequently all within the same operating system or computer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822325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Typical File-system Organization</a:t>
            </a: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225" y="1457325"/>
            <a:ext cx="7434262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Types of File Systems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806450" y="1233487"/>
            <a:ext cx="7697786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mostly talk of general-purpose file systems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systems frequently have may file systems, some general- and some special- purpose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Solaris has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tmpfs – memory-based volatile FS for fast, temporary I/O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objfs – interface into kernel memory to get kernel symbols for debugging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ctfs – contract file system for managing daemons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lofs – loopback file system allows one FS to be accessed in place of another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procfs – kernel interface to process structures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ufs, zfs – general purpose file systems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854075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Operations Performed on Directory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Search for a file</a:t>
            </a:r>
          </a:p>
          <a:p>
            <a:pPr indent="-29718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 a file</a:t>
            </a:r>
          </a:p>
          <a:p>
            <a:pPr indent="-29718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 file</a:t>
            </a:r>
          </a:p>
          <a:p>
            <a:pPr indent="-29718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 a directory</a:t>
            </a:r>
          </a:p>
          <a:p>
            <a:pPr indent="-29718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Rename a file</a:t>
            </a:r>
          </a:p>
          <a:p>
            <a:pPr indent="-297180" lvl="0" marL="3429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Traverse the file system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052512" y="409575"/>
            <a:ext cx="77438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Organize the Directory (Logically) to Obtain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806450" y="1303337"/>
            <a:ext cx="7270749" cy="446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Efficiency – locating a file quickly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Naming – convenient to users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users can have same name for different files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same file can have several different names</a:t>
            </a:r>
          </a:p>
          <a:p>
            <a:pPr indent="-194309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Grouping – logical grouping of files by properties, (e.g., all Java programs, all games, …)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Single-Level Directory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771525" y="1482725"/>
            <a:ext cx="7029449" cy="5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single directory for all users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050925" y="4238625"/>
            <a:ext cx="7123111" cy="1019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Naming problem</a:t>
            </a:r>
            <a:br>
              <a:rPr b="0" baseline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Grouping problem</a:t>
            </a: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2100261"/>
            <a:ext cx="7077075" cy="172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Two-Level Directory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806450" y="1233487"/>
            <a:ext cx="7869237" cy="555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Separate directory for each user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798512" y="4575175"/>
            <a:ext cx="7002461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Path name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have the same file name for different user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 searching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 grouping capability</a:t>
            </a:r>
          </a:p>
        </p:txBody>
      </p:sp>
      <p:pic>
        <p:nvPicPr>
          <p:cNvPr id="266" name="Shape 2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2687" y="1887536"/>
            <a:ext cx="7102475" cy="24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Tree-Structured Directories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000" y="1385887"/>
            <a:ext cx="7305675" cy="465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7747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Tree-Structured Directories (Cont.)</a:t>
            </a:r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Efficient searching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Grouping Capability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Current directory (working directory)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cd /spell/mail/prog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 list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711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Tree-Structured Directories (Cont)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820737" y="1290637"/>
            <a:ext cx="7370761" cy="2992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Absolute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relative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path name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 new file is done in current directory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 a file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1" baseline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rm &lt;file-name&gt;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Creating a new subdirectory is done in current directory</a:t>
            </a:r>
          </a:p>
          <a:p>
            <a:pPr indent="-342900" lvl="1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</a:t>
            </a:r>
            <a:r>
              <a:rPr b="1" baseline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mkdir &lt;dir-name&gt;</a:t>
            </a:r>
          </a:p>
          <a:p>
            <a:pPr indent="-342900" lvl="1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Example:  if in current directory   </a:t>
            </a:r>
            <a:r>
              <a:rPr b="1" baseline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/mail</a:t>
            </a:r>
          </a:p>
          <a:p>
            <a:pPr indent="-342900" lvl="1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25000"/>
              <a:buFont typeface="Courier New"/>
              <a:buNone/>
            </a:pPr>
            <a:r>
              <a:rPr b="1" baseline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	mkdir count</a:t>
            </a:r>
          </a:p>
        </p:txBody>
      </p:sp>
      <p:sp>
        <p:nvSpPr>
          <p:cNvPr id="288" name="Shape 288"/>
          <p:cNvSpPr txBox="1"/>
          <p:nvPr/>
        </p:nvSpPr>
        <p:spPr>
          <a:xfrm>
            <a:off x="3724275" y="4589462"/>
            <a:ext cx="879474" cy="3317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mail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x="2533650" y="5232400"/>
            <a:ext cx="720724" cy="3317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x="3254375" y="5232400"/>
            <a:ext cx="720724" cy="3317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3975100" y="5232400"/>
            <a:ext cx="446086" cy="3317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prt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416425" y="5232400"/>
            <a:ext cx="446086" cy="3317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4862512" y="5232400"/>
            <a:ext cx="706436" cy="331786"/>
          </a:xfrm>
          <a:prstGeom prst="rect">
            <a:avLst/>
          </a:prstGeom>
          <a:solidFill>
            <a:schemeClr val="lt1"/>
          </a:solidFill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</a:t>
            </a:r>
          </a:p>
        </p:txBody>
      </p:sp>
      <p:cxnSp>
        <p:nvCxnSpPr>
          <p:cNvPr id="294" name="Shape 294"/>
          <p:cNvCxnSpPr/>
          <p:nvPr/>
        </p:nvCxnSpPr>
        <p:spPr>
          <a:xfrm>
            <a:off x="3881437" y="4921250"/>
            <a:ext cx="0" cy="307974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95" name="Shape 295"/>
          <p:cNvSpPr txBox="1"/>
          <p:nvPr/>
        </p:nvSpPr>
        <p:spPr>
          <a:xfrm>
            <a:off x="852487" y="5902325"/>
            <a:ext cx="7423150" cy="334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Deleting “mail” ⇒ deleting the entire subtree rooted by “mail”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explain the function of file systems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describe the interfaces to file systems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discuss file-system design tradeoffs, including access methods, file sharing, file locking, and directory structures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explore file-system protection</a:t>
            </a:r>
          </a:p>
          <a:p>
            <a:pPr indent="-240030" lvl="0" marL="34290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Acyclic-Graph Directories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768350" y="1262062"/>
            <a:ext cx="7029449" cy="522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shared subdirectories and files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2961" y="1825625"/>
            <a:ext cx="5351461" cy="432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968375" y="277812"/>
            <a:ext cx="771842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Acyclic-Graph Directories (Cont.)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different names (aliasing)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</a:t>
            </a: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deletes </a:t>
            </a: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⇒ dangling pointer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Solutions: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Backpointers, so we can delete all pointers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Variable size records a problem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Backpointers using a daisy chain organization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Entry-hold-count solution</a:t>
            </a:r>
          </a:p>
          <a:p>
            <a:pPr indent="-194309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directory entry type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another name (pointer) to an existing file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Resolve the link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follow pointer to locate the file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030287" y="277812"/>
            <a:ext cx="76565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General Graph Directory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975" y="1260475"/>
            <a:ext cx="723582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979487" y="277812"/>
            <a:ext cx="770731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General Graph Directory (Cont.)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do we guarantee no cycles?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only links to file not subdirectories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Garbage collection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time a new link is added use a cycle detection algorithm to determine whether it is OK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968375" y="277812"/>
            <a:ext cx="771842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System Mounting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806450" y="1233487"/>
            <a:ext cx="6821486" cy="306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file system must be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mounted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before it can be accessed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unmounted file system (i.e., Fig. 10-11(b)) is mounted at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mount point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7475" y="2811461"/>
            <a:ext cx="6265861" cy="362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Mount Point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406525"/>
            <a:ext cx="3684587" cy="42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Sharing</a:t>
            </a:r>
          </a:p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of files on multi-user systems is desirable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may be done through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scheme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distributed systems, files may be shared across a network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File System (NFS) is a common distributed file-sharing method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multi-user system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IDs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users, allowing permissions and protections to be per-user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IDs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allow users to be in groups, permitting group access rights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Owner of a file / directory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of a file / directory</a:t>
            </a:r>
          </a:p>
          <a:p>
            <a:pPr indent="-240030" lvl="0" marL="34290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631825" y="277812"/>
            <a:ext cx="853122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Sharing – Remote File Systems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798512" y="1222375"/>
            <a:ext cx="7732712" cy="5275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Uses networking to allow file system access between systems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Manually via programs like FTP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Automatically, seamlessly using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distributed file systems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Semi automatically via the</a:t>
            </a:r>
            <a:r>
              <a:rPr b="1" baseline="0" i="0" lang="en-US" sz="18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world wide web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Client-server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model allows clients to mount remote file systems from servers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Server can serve multiple clients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Client and user-on-client identification is insecure or complicated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NFS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standard UNIX client-server file sharing protocol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CIFS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is standard Windows protocol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Standard operating system file calls are translated into remote calls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Distributed Information Systems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distributed naming services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such as LDAP, DNS, NIS, Active Directory implement unified access to information needed for remote computing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type="title"/>
          </p:nvPr>
        </p:nvSpPr>
        <p:spPr>
          <a:xfrm>
            <a:off x="798512" y="277812"/>
            <a:ext cx="78882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Sharing – Failure Modes</a:t>
            </a:r>
          </a:p>
        </p:txBody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806450" y="1233487"/>
            <a:ext cx="7699374" cy="442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file systems have failure modes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 corruption of directory structures or other non-user data, called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metadata</a:t>
            </a:r>
          </a:p>
          <a:p>
            <a:pPr indent="-194309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1" baseline="0" i="0" sz="1800" u="none" cap="none" strike="noStrike">
              <a:solidFill>
                <a:srgbClr val="3366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Remote file systems add new failure modes, due to network failure, server failure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Recovery from failure can involve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 information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about status of each remote request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Stateless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protocols such as NFS v3 include all information in each request, allowing easy recovery but less security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type="title"/>
          </p:nvPr>
        </p:nvSpPr>
        <p:spPr>
          <a:xfrm>
            <a:off x="614362" y="285750"/>
            <a:ext cx="850106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Sharing – Consistency Semantics</a:t>
            </a:r>
          </a:p>
        </p:txBody>
      </p:sp>
      <p:sp>
        <p:nvSpPr>
          <p:cNvPr id="367" name="Shape 367"/>
          <p:cNvSpPr txBox="1"/>
          <p:nvPr>
            <p:ph idx="1" type="body"/>
          </p:nvPr>
        </p:nvSpPr>
        <p:spPr>
          <a:xfrm>
            <a:off x="806450" y="1363662"/>
            <a:ext cx="7737474" cy="5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Specify how multiple users are to access a shared file simultaneously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Ch 6 process synchronization algorithms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Tend to be less complex due to disk I/O and network latency (for remote file systems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Andrew File System (AFS) implemented complex remote file sharing semantics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Unix file system (UFS) implements: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Writes to an open file visible immediately to other users of the same open file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Sharing file pointer to allow multiple users to read and write concurrently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AFS has session semantics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Writes only visible to sessions starting after the file is closed</a:t>
            </a:r>
          </a:p>
          <a:p>
            <a:pPr indent="-149225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40030" lvl="0" marL="34290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Concept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Contiguous logical address space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Types: 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numeric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binary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</a:t>
            </a:r>
          </a:p>
          <a:p>
            <a:pPr indent="-194309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Contents defined by file’s creator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types</a:t>
            </a:r>
          </a:p>
          <a:p>
            <a:pPr indent="-234950" lvl="2" marL="10858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text file, source file, executable file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Protection</a:t>
            </a:r>
          </a:p>
        </p:txBody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owner/creator should be able to control: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can be done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 whom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Types of access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Execute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Append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Access Lists and Groups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806450" y="1233487"/>
            <a:ext cx="7342186" cy="3575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Mode of access:  read, write, execute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 classes of users on Unix / Linux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b="0" baseline="0" i="0" lang="en-US" sz="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RWX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a) </a:t>
            </a:r>
            <a:r>
              <a:rPr b="1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owner access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7	⇒	1 1 1</a:t>
            </a:r>
            <a:b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RWX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b) </a:t>
            </a:r>
            <a:r>
              <a:rPr b="1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 access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	6	 ⇒	1 1 0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			RWX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	c) </a:t>
            </a:r>
            <a:r>
              <a:rPr b="1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access</a:t>
            </a:r>
            <a:r>
              <a:rPr b="0" baseline="0" i="0" lang="en-US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1	 ⇒	0 0 1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Ask manager to create a group (unique name), say G, and add some users to the group.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a particular file (say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or subdirectory, define an appropriate access.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3397250" y="4884737"/>
            <a:ext cx="6350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owner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x="4049712" y="4884737"/>
            <a:ext cx="617537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group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x="4787900" y="4884737"/>
            <a:ext cx="635000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3452812" y="5399087"/>
            <a:ext cx="684211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chmod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4108450" y="5399087"/>
            <a:ext cx="436562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761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4583112" y="5399087"/>
            <a:ext cx="581024" cy="27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1" baseline="0" i="0" lang="en-US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</a:t>
            </a:r>
          </a:p>
        </p:txBody>
      </p:sp>
      <p:cxnSp>
        <p:nvCxnSpPr>
          <p:cNvPr id="388" name="Shape 388"/>
          <p:cNvCxnSpPr/>
          <p:nvPr/>
        </p:nvCxnSpPr>
        <p:spPr>
          <a:xfrm>
            <a:off x="3736975" y="5065712"/>
            <a:ext cx="461961" cy="331786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89" name="Shape 389"/>
          <p:cNvCxnSpPr/>
          <p:nvPr/>
        </p:nvCxnSpPr>
        <p:spPr>
          <a:xfrm>
            <a:off x="4343400" y="5108575"/>
            <a:ext cx="0" cy="274636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390" name="Shape 390"/>
          <p:cNvCxnSpPr/>
          <p:nvPr/>
        </p:nvCxnSpPr>
        <p:spPr>
          <a:xfrm flipH="1">
            <a:off x="4494212" y="5080000"/>
            <a:ext cx="600075" cy="346074"/>
          </a:xfrm>
          <a:prstGeom prst="straightConnector1">
            <a:avLst/>
          </a:prstGeom>
          <a:noFill/>
          <a:ln cap="rnd" w="9525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391" name="Shape 391"/>
          <p:cNvSpPr txBox="1"/>
          <p:nvPr/>
        </p:nvSpPr>
        <p:spPr>
          <a:xfrm>
            <a:off x="798512" y="5643562"/>
            <a:ext cx="7029449" cy="80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 a group to a file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     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chgrp     G    game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title"/>
          </p:nvPr>
        </p:nvSpPr>
        <p:spPr>
          <a:xfrm>
            <a:off x="825500" y="258762"/>
            <a:ext cx="8077199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Windows 7 Access-Control List Management</a:t>
            </a: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0286" y="882650"/>
            <a:ext cx="4075111" cy="560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949325" y="277812"/>
            <a:ext cx="773747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Sample UNIX Directory Listing</a:t>
            </a:r>
          </a:p>
        </p:txBody>
      </p:sp>
      <p:pic>
        <p:nvPicPr>
          <p:cNvPr id="405" name="Shape 405"/>
          <p:cNvPicPr preferRelativeResize="0"/>
          <p:nvPr/>
        </p:nvPicPr>
        <p:blipFill rotWithShape="1">
          <a:blip r:embed="rId3">
            <a:alphaModFix/>
          </a:blip>
          <a:srcRect b="27064" l="721" r="721" t="27064"/>
          <a:stretch/>
        </p:blipFill>
        <p:spPr>
          <a:xfrm>
            <a:off x="1079500" y="2003425"/>
            <a:ext cx="7350125" cy="336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Attributes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806450" y="1233487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Name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only information kept in human-readable form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Identifier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unique tag (number) identifies file within file system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needed for systems that support different types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Location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pointer to file location on device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current file size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Protection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controls who can do reading, writing, executing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Time, date, and user identification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data for protection, security, and usage monitoring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about files are kept in the directory structure, which is maintained on the disk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variations, including extended file attributes such as file checksum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Information kept in the directory structure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info Window on Mac OS X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6937" y="896937"/>
            <a:ext cx="2120899" cy="5697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File Operations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06450" y="1233487"/>
            <a:ext cx="772794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is an 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data type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–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pointer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–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pointer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location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Reposition within file -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Delete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Truncate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Open(F</a:t>
            </a:r>
            <a:r>
              <a:rPr b="1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search the directory structure on disk for entry </a:t>
            </a: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b="1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and move the content of entry to memory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Close (F</a:t>
            </a:r>
            <a:r>
              <a:rPr b="1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move the content of entry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</a:t>
            </a:r>
            <a:r>
              <a:rPr b="1" baseline="-2500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memory to directory structure on disk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Open Files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806450" y="1233487"/>
            <a:ext cx="7727949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pieces of data are needed to manage open files: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Open-file table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tracks open files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pointer:  pointer to last read/write location, per process that has the file open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File-open count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counter of number of times a file is open – to allow removal of data from open-file table when last processes closes it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Disk location of the file: cache of data access information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 rights: per-process access mode information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277812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32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Open File Locking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806450" y="1233487"/>
            <a:ext cx="7797800" cy="4530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Provided by some operating systems and file systems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reader-writer locks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lock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similar to reader lock – several processes can acquire concurrently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Exclusive lock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to writer lock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Mediates access to a file</a:t>
            </a:r>
          </a:p>
          <a:p>
            <a:pPr indent="-24003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Mandatory or advisory: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Mandatory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access is denied depending on locks held and requested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Advisory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processes can find status of locks and decide what to do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