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5"/>
  </p:notesMasterIdLst>
  <p:sldIdLst>
    <p:sldId id="256" r:id="rId3"/>
    <p:sldId id="260" r:id="rId4"/>
    <p:sldId id="263" r:id="rId5"/>
    <p:sldId id="265" r:id="rId6"/>
    <p:sldId id="267" r:id="rId7"/>
    <p:sldId id="272" r:id="rId8"/>
    <p:sldId id="277" r:id="rId9"/>
    <p:sldId id="280" r:id="rId10"/>
    <p:sldId id="285" r:id="rId11"/>
    <p:sldId id="287" r:id="rId12"/>
    <p:sldId id="288" r:id="rId13"/>
    <p:sldId id="290" r:id="rId14"/>
    <p:sldId id="292" r:id="rId15"/>
    <p:sldId id="295" r:id="rId16"/>
    <p:sldId id="297" r:id="rId17"/>
    <p:sldId id="298" r:id="rId18"/>
    <p:sldId id="301" r:id="rId19"/>
    <p:sldId id="302" r:id="rId20"/>
    <p:sldId id="303" r:id="rId21"/>
    <p:sldId id="304" r:id="rId22"/>
    <p:sldId id="305" r:id="rId23"/>
    <p:sldId id="307" r:id="rId24"/>
    <p:sldId id="314" r:id="rId25"/>
    <p:sldId id="315" r:id="rId26"/>
    <p:sldId id="318" r:id="rId27"/>
    <p:sldId id="319" r:id="rId28"/>
    <p:sldId id="321" r:id="rId29"/>
    <p:sldId id="324" r:id="rId30"/>
    <p:sldId id="325" r:id="rId31"/>
    <p:sldId id="327" r:id="rId32"/>
    <p:sldId id="330" r:id="rId33"/>
    <p:sldId id="331" r:id="rId34"/>
  </p:sldIdLst>
  <p:sldSz cx="13716000" cy="9144000"/>
  <p:notesSz cx="6997700" cy="9283700"/>
  <p:embeddedFontLst>
    <p:embeddedFont>
      <p:font typeface="Helvetica Neue" charset="0"/>
      <p:regular r:id="rId36"/>
      <p:bold r:id="rId37"/>
      <p:italic r:id="rId38"/>
      <p:boldItalic r:id="rId39"/>
    </p:embeddedFont>
    <p:embeddedFont>
      <p:font typeface="Verdana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2" y="-102"/>
      </p:cViewPr>
      <p:guideLst>
        <p:guide orient="horz" pos="288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67162" y="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89000" y="696912"/>
            <a:ext cx="5219699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2"/>
            <a:ext cx="5219699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3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6913"/>
            <a:ext cx="521970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lIns="93025" tIns="46500" rIns="93025" bIns="46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8287940" y="2419483"/>
            <a:ext cx="7315200" cy="321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1739503" y="-683286"/>
            <a:ext cx="7315200" cy="9422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28700" y="914400"/>
            <a:ext cx="11658599" cy="2836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marR="0" lvl="5" indent="-5409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marR="0" lvl="6" indent="-10819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marR="0" lvl="7" indent="-3530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marR="0" lvl="8" indent="-894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4361656" y="-1507331"/>
            <a:ext cx="6040436" cy="12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688432" y="6400800"/>
            <a:ext cx="8229600" cy="755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2688432" y="817033"/>
            <a:ext cx="82296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88432" y="7156450"/>
            <a:ext cx="8229600" cy="1073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85800" y="364066"/>
            <a:ext cx="4512470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362575" y="364066"/>
            <a:ext cx="7667625" cy="7804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85800" y="1913466"/>
            <a:ext cx="4512470" cy="6254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0" y="366184"/>
            <a:ext cx="123443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2046816"/>
            <a:ext cx="6060281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85800" y="2899833"/>
            <a:ext cx="6060281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967538" y="2046816"/>
            <a:ext cx="6062662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6967538" y="2899833"/>
            <a:ext cx="6062662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74961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83470" y="5875867"/>
            <a:ext cx="116585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83470" y="3875617"/>
            <a:ext cx="11658599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8625" y="0"/>
            <a:ext cx="1793874" cy="121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marR="0" lvl="5" indent="-5409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marR="0" lvl="6" indent="-10819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marR="0" lvl="7" indent="-3530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marR="0" lvl="8" indent="-894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marR="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marR="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marR="0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marR="0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marR="0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marR="0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marR="0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marR="0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marR="0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0" y="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685800" y="1147762"/>
            <a:ext cx="12115799" cy="0"/>
          </a:xfrm>
          <a:prstGeom prst="straightConnector1">
            <a:avLst/>
          </a:prstGeom>
          <a:noFill/>
          <a:ln w="1905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Shape 15"/>
          <p:cNvSpPr txBox="1"/>
          <p:nvPr/>
        </p:nvSpPr>
        <p:spPr>
          <a:xfrm>
            <a:off x="0" y="3048000"/>
            <a:ext cx="342899" cy="304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0" y="609600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6403975" y="8818561"/>
            <a:ext cx="631825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9.*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279400" y="8828086"/>
            <a:ext cx="4676775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Essentials – 9</a:t>
            </a:r>
            <a:r>
              <a:rPr lang="en-US" sz="1400" b="1" i="0" u="none" strike="noStrike" cap="none" baseline="3000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661775" y="7799386"/>
            <a:ext cx="1925637" cy="1057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298449" y="3948111"/>
            <a:ext cx="12915900" cy="268286"/>
            <a:chOff x="198436" y="2960686"/>
            <a:chExt cx="8610600" cy="201611"/>
          </a:xfrm>
        </p:grpSpPr>
        <p:sp>
          <p:nvSpPr>
            <p:cNvPr id="56" name="Shape 56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Shape 58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9" name="Shape 59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1275" y="8818561"/>
            <a:ext cx="4676775" cy="346074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Essentials – 9</a:t>
            </a:r>
            <a:r>
              <a:rPr lang="en-US" sz="1400" b="1" i="0" u="none" strike="noStrike" cap="none" baseline="30000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4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900" y="5543550"/>
            <a:ext cx="3092450" cy="2125662"/>
          </a:xfrm>
          <a:prstGeom prst="rect">
            <a:avLst/>
          </a:prstGeom>
          <a:noFill/>
          <a:ln w="7620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2" name="Shape 62"/>
          <p:cNvSpPr txBox="1"/>
          <p:nvPr/>
        </p:nvSpPr>
        <p:spPr>
          <a:xfrm>
            <a:off x="4837112" y="5354637"/>
            <a:ext cx="3505200" cy="2517774"/>
          </a:xfrm>
          <a:prstGeom prst="rect">
            <a:avLst/>
          </a:prstGeom>
          <a:noFill/>
          <a:ln w="57150" cap="rnd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marR="0" lvl="5" indent="-5409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marR="0" lvl="6" indent="-10819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marR="0" lvl="7" indent="-3530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marR="0" lvl="8" indent="-894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marR="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marR="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marR="0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marR="0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marR="0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marR="0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marR="0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marR="0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marR="0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028700" y="914400"/>
            <a:ext cx="11658599" cy="2836861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61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9:  Virtual-Memory Management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298575" y="369887"/>
            <a:ext cx="11731625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First-In-First-Out (FIFO) Algorithm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247775" y="1538287"/>
            <a:ext cx="10544174" cy="7683500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 string: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7,0,1,2,0,3,0,4,2,3,0,3,0,3,2,1,2,0,1,7,0,1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frames (3 pages can be in memory at a time per process)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vary by reference string: consider 1,2,3,4,1,2,5,1,2,3,4,5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Adding more frames can cause more page faults!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1" i="0" u="none" strike="noStrike" cap="none" dirty="0" err="1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Belady’s</a:t>
            </a:r>
            <a:r>
              <a:rPr lang="en-US" sz="1800" b="1" i="0" u="none" strike="noStrike" cap="none" dirty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Anomaly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track ages of pages? 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 use a FIFO queue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5162550" y="2967036"/>
            <a:ext cx="571500" cy="609599"/>
          </a:xfrm>
          <a:prstGeom prst="rect">
            <a:avLst/>
          </a:prstGeom>
          <a:solidFill>
            <a:schemeClr val="l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162550" y="3576637"/>
            <a:ext cx="571500" cy="609599"/>
          </a:xfrm>
          <a:prstGeom prst="rect">
            <a:avLst/>
          </a:prstGeom>
          <a:solidFill>
            <a:schemeClr val="l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5162550" y="4186237"/>
            <a:ext cx="571500" cy="609599"/>
          </a:xfrm>
          <a:prstGeom prst="rect">
            <a:avLst/>
          </a:prstGeom>
          <a:solidFill>
            <a:schemeClr val="l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618037" y="3052761"/>
            <a:ext cx="393700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4618037" y="3643312"/>
            <a:ext cx="393700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4618037" y="4278312"/>
            <a:ext cx="393700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5884862" y="3103561"/>
            <a:ext cx="393700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884862" y="3694112"/>
            <a:ext cx="393700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5884862" y="4329112"/>
            <a:ext cx="393700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6418262" y="3103561"/>
            <a:ext cx="3911599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4   0   7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6418262" y="3694112"/>
            <a:ext cx="3328986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2   1   0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6418262" y="4329112"/>
            <a:ext cx="3502025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3   2   1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8809036" y="3648075"/>
            <a:ext cx="1712911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 page faults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1270000" y="369887"/>
            <a:ext cx="117601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FIFO Page Replacement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025" y="2724150"/>
            <a:ext cx="10372725" cy="29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123950" y="369887"/>
            <a:ext cx="11906250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Optimal Algorithm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page that will not be used for longest period of time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 is optimal for the example on the next slide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you know this?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Can’t read the future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for measuring how well your algorithm performs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1519237" y="369887"/>
            <a:ext cx="11510961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Least Recently Used (LRU) Algorithm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1257300" y="1595437"/>
            <a:ext cx="11028362" cy="5978525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past knowledge rather than future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page that has not been used in the most amount of time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Associate time of last use with each page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faults – better than FIFO but worse than OPT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 good algorithm and frequently used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how to implement?</a:t>
            </a: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932237"/>
            <a:ext cx="11852274" cy="28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371600" y="369887"/>
            <a:ext cx="116585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LRU Approximation Algorithms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627187" y="1512887"/>
            <a:ext cx="11055350" cy="68627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LRU needs special hardware and still slow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 bit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each page associate a bit, initially = 0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page is referenced bit set to 1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any with reference bit = 0 (if one exists)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do not know the order, however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Second-chance algorithm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 FIFO, plus hardware-provided reference bit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Clock replacement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page to be replaced has 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 bit = 0 -&gt; replace it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 bit = 1 then:</a:t>
            </a:r>
          </a:p>
          <a:p>
            <a:pPr marL="2039936" marR="0" lvl="3" indent="-325436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reference bit 0, leave page in memory</a:t>
            </a:r>
          </a:p>
          <a:p>
            <a:pPr marL="2039936" marR="0" lvl="3" indent="-325436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next page, subject to same rules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Counting Algorithms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1241425" y="1709736"/>
            <a:ext cx="11549062" cy="606901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a counter of the number of references that have been made to each page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common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 dirty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LFU Algorithm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replaces page with smallest count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 dirty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MFU Algorithm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based on the argument that the page with the smallest count was probably just brought in and has yet to be used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Page-Buffering Algorithms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a pool of free frames, always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frame available when needed, not found at fault time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page into free frame and select victim to evict and add to free pool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convenient, evict victim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Possibly, keep list of modified pages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backing store otherwise idle, write pages there and set to non-dirty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Possibly, keep free frame contents intact and note what is in them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referenced again before reused, no need to load contents again from disk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 useful to reduce penalty if wrong victim frame selected 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1108075" y="369887"/>
            <a:ext cx="11922125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Fixed Allocation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1352550" y="1731961"/>
            <a:ext cx="11328399" cy="5121275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Equal allocation – For example, if there are 100 frames (after allocating frames for the OS) and 5 processes, give each process 20 frames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some as free frame buffer pool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Proportional allocation – Allocate according to the size of process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Dynamic as degree of multiprogramming, process sizes change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5450" y="4840287"/>
            <a:ext cx="4286250" cy="214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Shape 421"/>
          <p:cNvCxnSpPr/>
          <p:nvPr/>
        </p:nvCxnSpPr>
        <p:spPr>
          <a:xfrm>
            <a:off x="2674936" y="5057775"/>
            <a:ext cx="228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2" name="Shape 422"/>
          <p:cNvCxnSpPr/>
          <p:nvPr/>
        </p:nvCxnSpPr>
        <p:spPr>
          <a:xfrm>
            <a:off x="2674936" y="5505450"/>
            <a:ext cx="228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3" name="Shape 423"/>
          <p:cNvCxnSpPr/>
          <p:nvPr/>
        </p:nvCxnSpPr>
        <p:spPr>
          <a:xfrm>
            <a:off x="2674936" y="6651625"/>
            <a:ext cx="228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4" name="Shape 424"/>
          <p:cNvCxnSpPr/>
          <p:nvPr/>
        </p:nvCxnSpPr>
        <p:spPr>
          <a:xfrm>
            <a:off x="2663825" y="5940425"/>
            <a:ext cx="228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5161" y="4922837"/>
            <a:ext cx="1752600" cy="191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1300162" y="369887"/>
            <a:ext cx="11730036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Priority Allocation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1209675" y="1739900"/>
            <a:ext cx="11537949" cy="5859461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a proportional allocation scheme using priorities rather than size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process 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generates a page fault,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for replacement one of its frames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for replacement a frame from a process with lower priority number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546225" y="369887"/>
            <a:ext cx="11483975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Global vs. Local Allocation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241425" y="1843086"/>
            <a:ext cx="11410949" cy="5961061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replacement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process selects a replacement frame from the set of all frames; one process can take a frame from another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then process execution time can vary greatly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greater throughput so more common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replacement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each process selects from only its own set of allocated frames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consistent per-process performance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possibly underutilized memory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217612" y="1644650"/>
            <a:ext cx="11498261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memory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separation of user logical memory from physical memory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part of the program needs to be in memory for execution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address space can therefore be much larger than physical address space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address spaces to be shared by several processes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for more efficient process creation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programs running concurrently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 I/O needed to load or swap processes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memory can be implemented via: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 paging 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 segmentation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Non-Uniform Memory Access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far all memory accessed equally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systems are NUMA – speed of access to memory varies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system boards containing CPUs and memory, interconnected over a system bus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Optimal performance comes from allocating memory “close to” the CPU on which the thread is scheduled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modifying the scheduler to schedule the thread on the same system board when possible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Solved by Solaris by creating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lgroups 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Structure to track CPU / Memory low latency groups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my schedule and pager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possible schedule all threads of a process and allocate all memory for that process within the lgroup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Thrashing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1219200" y="1881186"/>
            <a:ext cx="11596687" cy="5978525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process does not have “enough” pages, the page-fault rate is very high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fault to get page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existing frame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quickly need replaced frame back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leads to: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CPU utilization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thinking that it needs to increase the degree of multiprogramming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Another process added to the system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Thrashing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≡ a process is busy swapping pages in and out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1893886" y="369887"/>
            <a:ext cx="10739436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Demand Paging and Thrashing 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1484312" y="1970086"/>
            <a:ext cx="11803062" cy="4003675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does demand paging work?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Locality model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migrates from one locality to another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Localities may overlap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does thrashing occur?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 size of locality &gt; total memory size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 effects by using local or priority page replacement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Memory-Mapped Files</a:t>
            </a: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571287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Memory-mapped file I/O allows file I/O to be treated as routine memory access by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disk block to a page in memory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file is initially read using demand paging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page-sized portion of the file is read from the file system into a physical page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Subsequent reads/writes to/from the file are treated as ordinary memory accesses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Simplifies and speeds file access by driving file I/O through memory rather than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write()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system calls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allows several processes to map the same file allowing the pages in memory to be shared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when does written data make it to disk?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Periodically and / or at file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when the pager scans for dirty pages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Memory-Mapped File Technique for all I/O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OSes  uses memory mapped files for standard I/O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can explicitly request memory mapping a file via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mmap()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system call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 file mapped into process address space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standard I/O (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open(), read(), write(), close()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mmap anyway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map file into kernel address space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still does read() and write()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Copies data to and from kernel space and user space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efficient memory management subsystem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Avoids needing separate subsystem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COW can be used for read/write non-shared pages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mapped files can be  used for shared memory (although again via separate system calls)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1446212" y="369887"/>
            <a:ext cx="11583987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Allocating Kernel Memory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Treated differently from user memory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Often allocated from a free-memory pool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Kernel requests memory for structures of varying sizes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kernel memory needs to be contiguous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for device I/O</a:t>
            </a: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Buddy System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599862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Allocates memory from fixed-size segment consisting of physically-contiguous pages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allocated using 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power-of-2 allocator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Satisfies requests in units sized as power of 2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Request rounded up to next highest power of 2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smaller allocation needed than is available, current chunk split into two buddies of next-lower power of 2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 until appropriate sized chunk available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assume 256KB chunk available, kernel requests 21KB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Split into 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128KB each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further divided into B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B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64KB</a:t>
            </a:r>
          </a:p>
          <a:p>
            <a:pPr marL="2039936" marR="0" lvl="3" indent="-325436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further into 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32KB each – one used to satisfy request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Advantage – quickly coalesce unused chunks into larger chunk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Disadvantage - fragmentation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1622425" y="369887"/>
            <a:ext cx="11407774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Slab Allocator</a:t>
            </a:r>
          </a:p>
        </p:txBody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556999" cy="672941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Alternate strategy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Slab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one or more physically contiguous pages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consists of one or more slabs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Single cache for each unique kernel data structure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cache filled with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objects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instantiations of the data structure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cache created, filled with objects marked as 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structures stored, objects marked as 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slab is full of used objects, next object allocated from empty slab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no empty slabs, new slab allocated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Benefits include no fragmentation, fast memory request satisfaction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1884361" y="369887"/>
            <a:ext cx="11145837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Other Issues – Page Size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1209675" y="1747836"/>
            <a:ext cx="10934700" cy="56451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OS designers have a choice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Especially if running on custom-built CPU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size selection must take into consideration: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Fragmentation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table size 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Resolution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overhead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Number of page faults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Locality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TLB size and effectiveness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power of 2, usually in the range 2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(4,096 bytes) to 2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(4,194,304 bytes)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average, growing over time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1489075" y="369887"/>
            <a:ext cx="11541124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Other Issues – TLB Reach </a:t>
            </a:r>
          </a:p>
        </p:txBody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1241425" y="1960561"/>
            <a:ext cx="11445874" cy="5889624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TLB Reach - The amount of memory accessible from the TLB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TLB Reach = (TLB Size) X (Page Size)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Ideally, the working set of each process is stored in the TLB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Otherwise there is a high degree of page faults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the Page Size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may lead to an increase in fragmentation as not all applications require a large page size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Multiple Page Sizes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allows applications that require larger page sizes the opportunity to use them without an increase in fragmentation</a:t>
            </a: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Virtual Address Space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Enables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sparse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 spaces with holes left for growth, dynamically linked libraries, etc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libraries shared via mapping into virtual address space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memory by mapping pages read-write into virtual address space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Pages can be shared during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speeding process creation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1328737" y="369887"/>
            <a:ext cx="11701462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Other Issues – I/O interlock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1241425" y="1879600"/>
            <a:ext cx="11530011" cy="59451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Interlock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Pages must sometimes be locked into memory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I/O - Pages that are used for copying a file from a device must be locked from being selected for eviction by a page replacement algorithm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Windows XP</a:t>
            </a:r>
          </a:p>
        </p:txBody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482387" cy="70659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demand paging with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clustering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Clustering brings in pages surrounding the faulting page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Processes are assigned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set minimum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set maximum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set minimum is the minimum number of pages the process is guaranteed to have in memory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process may be assigned as many pages up to its working set maximum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the amount of free memory in the system falls below a threshold,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 working set trimming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performed to restore the amount of free memory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Solaris </a:t>
            </a:r>
          </a:p>
        </p:txBody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585575" cy="71818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Maintains a list of free pages to assign faulting processes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Lotsfree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threshold parameter (amount of free memory) to begin paging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Desfree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threshold parameter to increasing paging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Minfree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threshold parameter to being swapping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Paging is performed by 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pageout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process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Pageout scans pages using modified clock algorithm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Scanrate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rate at which pages are scanned. This ranges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slowscan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fastscan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Pageout is called more frequently depending upon the amount of free memory available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 paging gives priority to process code pages</a:t>
            </a: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Demand Paging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542711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Could bring entire process into memory at load time</a:t>
            </a:r>
          </a:p>
          <a:p>
            <a:pPr marL="488950" marR="0" lvl="0" indent="-488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bring a page into memory only when it is needed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 I/O needed, no unnecessary I/O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 memory needed 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Faster response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users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is needed ⇒ reference to it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invalid reference ⇒ abort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not-in-memory ⇒ bring to memory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 dirty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Lazy swapper</a:t>
            </a:r>
            <a:r>
              <a:rPr lang="en-US" sz="1800" b="0" i="0" u="none" strike="noStrike" cap="none" dirty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never swaps a page into memory unless page will be needed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Swapper that deals with pages is a </a:t>
            </a:r>
            <a:r>
              <a:rPr lang="en-US" sz="1800" b="1" i="0" u="none" strike="noStrike" cap="none" dirty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pager</a:t>
            </a: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1" i="0" u="none" strike="noStrike" cap="non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Valid-Invalid Bit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247775" y="1411287"/>
            <a:ext cx="11671299" cy="72961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each page table entry a valid–invalid bit is associated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in-memory – </a:t>
            </a:r>
            <a:r>
              <a:rPr lang="en-US" sz="1800" b="1" i="0" u="none" strike="noStrike" cap="none" dirty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resident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not-in-memory)</a:t>
            </a:r>
          </a:p>
          <a:p>
            <a:pPr marL="488950" marR="0" lvl="0" indent="-488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Initially valid–invalid bit is set to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all entries</a:t>
            </a:r>
          </a:p>
          <a:p>
            <a:pPr marL="488950" marR="0" lvl="0" indent="-488950" algn="l" rtl="0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993300"/>
              </a:buClr>
              <a:buSzPct val="115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of a page table snapshot: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23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During address translation, if valid–invalid bit in page table entry</a:t>
            </a:r>
          </a:p>
          <a:p>
            <a:pPr marL="488950" marR="0" lvl="0" indent="-488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is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page fault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427537" y="3632200"/>
            <a:ext cx="2816225" cy="3556000"/>
          </a:xfrm>
          <a:prstGeom prst="rect">
            <a:avLst/>
          </a:prstGeom>
          <a:solidFill>
            <a:schemeClr val="lt1"/>
          </a:solidFill>
          <a:ln w="5715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0" name="Shape 150"/>
          <p:cNvCxnSpPr/>
          <p:nvPr/>
        </p:nvCxnSpPr>
        <p:spPr>
          <a:xfrm>
            <a:off x="4352925" y="4011612"/>
            <a:ext cx="28574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1" name="Shape 151"/>
          <p:cNvCxnSpPr/>
          <p:nvPr/>
        </p:nvCxnSpPr>
        <p:spPr>
          <a:xfrm>
            <a:off x="4352925" y="4418012"/>
            <a:ext cx="28574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2" name="Shape 152"/>
          <p:cNvCxnSpPr/>
          <p:nvPr/>
        </p:nvCxnSpPr>
        <p:spPr>
          <a:xfrm>
            <a:off x="4352925" y="4824412"/>
            <a:ext cx="28574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" name="Shape 153"/>
          <p:cNvCxnSpPr/>
          <p:nvPr/>
        </p:nvCxnSpPr>
        <p:spPr>
          <a:xfrm>
            <a:off x="4352925" y="5230812"/>
            <a:ext cx="28574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4" name="Shape 154"/>
          <p:cNvCxnSpPr/>
          <p:nvPr/>
        </p:nvCxnSpPr>
        <p:spPr>
          <a:xfrm>
            <a:off x="4352925" y="5637212"/>
            <a:ext cx="28574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5" name="Shape 155"/>
          <p:cNvCxnSpPr/>
          <p:nvPr/>
        </p:nvCxnSpPr>
        <p:spPr>
          <a:xfrm>
            <a:off x="4352925" y="6380162"/>
            <a:ext cx="28574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6" name="Shape 156"/>
          <p:cNvCxnSpPr/>
          <p:nvPr/>
        </p:nvCxnSpPr>
        <p:spPr>
          <a:xfrm>
            <a:off x="4352925" y="6754811"/>
            <a:ext cx="28574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7" name="Shape 157"/>
          <p:cNvCxnSpPr/>
          <p:nvPr/>
        </p:nvCxnSpPr>
        <p:spPr>
          <a:xfrm>
            <a:off x="6524625" y="3198811"/>
            <a:ext cx="0" cy="39623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8" name="Shape 158"/>
          <p:cNvSpPr txBox="1"/>
          <p:nvPr/>
        </p:nvSpPr>
        <p:spPr>
          <a:xfrm>
            <a:off x="6669086" y="3606800"/>
            <a:ext cx="406399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6672261" y="4006850"/>
            <a:ext cx="404811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669086" y="4406900"/>
            <a:ext cx="406399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672261" y="4845050"/>
            <a:ext cx="404811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708775" y="5270500"/>
            <a:ext cx="327025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708775" y="6388100"/>
            <a:ext cx="327025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708775" y="6794500"/>
            <a:ext cx="327025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183187" y="5778500"/>
            <a:ext cx="558799" cy="40798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908550" y="3181350"/>
            <a:ext cx="1219199" cy="4397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 #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597650" y="3181350"/>
            <a:ext cx="1946275" cy="4397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valid-invalid bit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5207000" y="7143750"/>
            <a:ext cx="1462086" cy="4397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table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036637" y="369887"/>
            <a:ext cx="11993561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Steps in Handling a Page Fault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311" y="1446212"/>
            <a:ext cx="9191624" cy="681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Copy-on-Write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528424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Copy-on-Write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(COW) allows both parent and child processes to initially 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same pages in memory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either process modifies a shared page, only then is the page copied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COW allows more efficient process creation as only modified pages are copied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general, free pages are allocated from a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pool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zero-fill-on-demand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zero-out a page before allocating it?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Courier New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vfork()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variation on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fork()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call has parent suspend and child using copy-on-write address space of parent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Designed to have child call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exec()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efficient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679575" y="395287"/>
            <a:ext cx="11803062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What Happens if There is no Free Frame?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241425" y="1900236"/>
            <a:ext cx="11587162" cy="6016624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up by process pages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in demand from the kernel, I/O buffers, etc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much to allocate to each?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replacement – find some page in memory, but not really in use, page it out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Algorithm – terminate? swap out? replace the page?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– want an algorithm which will result in minimum number of page faults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page may be brought into memory several times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517650" y="369887"/>
            <a:ext cx="11512550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 and Frame Replacement Algorithms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209675" y="1798636"/>
            <a:ext cx="11642724" cy="58229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Frame-allocation algorithm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determines 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many frames to give each process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frames to replace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Page-replacement algorithm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Want lowest page-fault rate on both first access and re-access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algorithm by running it on a particular string of memory references (reference string) and computing the number of page faults on that string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String is just page numbers, not full addresses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Repeated access to the same page does not cause a page fault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all our examples, the reference string is 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      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7,0,1,2,0,3,0,4,2,3,0,3,0,3,2,1,2,0,1,7,0,1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1980</Words>
  <PresentationFormat>مخصص</PresentationFormat>
  <Paragraphs>357</Paragraphs>
  <Slides>32</Slides>
  <Notes>32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2</vt:i4>
      </vt:variant>
      <vt:variant>
        <vt:lpstr>عناوين الشرائح</vt:lpstr>
      </vt:variant>
      <vt:variant>
        <vt:i4>32</vt:i4>
      </vt:variant>
    </vt:vector>
  </HeadingPairs>
  <TitlesOfParts>
    <vt:vector size="39" baseType="lpstr">
      <vt:lpstr>Arial</vt:lpstr>
      <vt:lpstr>Helvetica Neue</vt:lpstr>
      <vt:lpstr>Courier New</vt:lpstr>
      <vt:lpstr>Verdana</vt:lpstr>
      <vt:lpstr>Times New Roman</vt:lpstr>
      <vt:lpstr>os-8</vt:lpstr>
      <vt:lpstr>1_os-8</vt:lpstr>
      <vt:lpstr>Chapter 9:  Virtual-Memory Management</vt:lpstr>
      <vt:lpstr>Background</vt:lpstr>
      <vt:lpstr>Virtual Address Space</vt:lpstr>
      <vt:lpstr>Demand Paging</vt:lpstr>
      <vt:lpstr>Valid-Invalid Bit</vt:lpstr>
      <vt:lpstr>Steps in Handling a Page Fault</vt:lpstr>
      <vt:lpstr>Copy-on-Write</vt:lpstr>
      <vt:lpstr>What Happens if There is no Free Frame?</vt:lpstr>
      <vt:lpstr>Page and Frame Replacement Algorithms</vt:lpstr>
      <vt:lpstr>First-In-First-Out (FIFO) Algorithm</vt:lpstr>
      <vt:lpstr>FIFO Page Replacement</vt:lpstr>
      <vt:lpstr>Optimal Algorithm</vt:lpstr>
      <vt:lpstr>Least Recently Used (LRU) Algorithm</vt:lpstr>
      <vt:lpstr>LRU Approximation Algorithms</vt:lpstr>
      <vt:lpstr>Counting Algorithms</vt:lpstr>
      <vt:lpstr>Page-Buffering Algorithms</vt:lpstr>
      <vt:lpstr>Fixed Allocation</vt:lpstr>
      <vt:lpstr>Priority Allocation</vt:lpstr>
      <vt:lpstr>Global vs. Local Allocation</vt:lpstr>
      <vt:lpstr>Non-Uniform Memory Access</vt:lpstr>
      <vt:lpstr>Thrashing</vt:lpstr>
      <vt:lpstr>Demand Paging and Thrashing </vt:lpstr>
      <vt:lpstr>Memory-Mapped Files</vt:lpstr>
      <vt:lpstr>Memory-Mapped File Technique for all I/O</vt:lpstr>
      <vt:lpstr>Allocating Kernel Memory</vt:lpstr>
      <vt:lpstr>Buddy System</vt:lpstr>
      <vt:lpstr>Slab Allocator</vt:lpstr>
      <vt:lpstr>Other Issues – Page Size</vt:lpstr>
      <vt:lpstr>Other Issues – TLB Reach </vt:lpstr>
      <vt:lpstr>Other Issues – I/O interlock</vt:lpstr>
      <vt:lpstr>Windows XP</vt:lpstr>
      <vt:lpstr>Solaris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 Virtual-Memory Management</dc:title>
  <dc:creator>SHRSHR</dc:creator>
  <cp:lastModifiedBy>SHRSHR O_o</cp:lastModifiedBy>
  <cp:revision>3</cp:revision>
  <dcterms:modified xsi:type="dcterms:W3CDTF">2016-12-28T16:00:06Z</dcterms:modified>
</cp:coreProperties>
</file>