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56" r:id="rId3"/>
    <p:sldId id="265" r:id="rId4"/>
    <p:sldId id="268" r:id="rId5"/>
    <p:sldId id="276" r:id="rId6"/>
    <p:sldId id="277" r:id="rId7"/>
    <p:sldId id="278" r:id="rId8"/>
    <p:sldId id="286" r:id="rId9"/>
    <p:sldId id="289" r:id="rId10"/>
    <p:sldId id="290" r:id="rId11"/>
    <p:sldId id="291" r:id="rId12"/>
    <p:sldId id="296" r:id="rId13"/>
    <p:sldId id="300" r:id="rId14"/>
  </p:sldIdLst>
  <p:sldSz cx="9144000" cy="6858000" type="screen4x3"/>
  <p:notesSz cx="6881813" cy="9296400"/>
  <p:embeddedFontLst>
    <p:embeddedFont>
      <p:font typeface="Helvetica Neue" charset="0"/>
      <p:regular r:id="rId16"/>
      <p:bold r:id="rId17"/>
      <p:italic r:id="rId18"/>
      <p:bold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00487" y="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17600" y="698500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5450" cy="4183061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5220494" y="1948656"/>
            <a:ext cx="5486399" cy="2144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854869" y="-119855"/>
            <a:ext cx="5486399" cy="6281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4003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742950" lvl="1" indent="-194309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085850" lvl="2" indent="-149225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1428750" lvl="3" indent="-149225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1771650" lvl="4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2228850" lvl="5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2686050" lvl="6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3143250" lvl="7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3600450" lvl="8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2655887" y="-615950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4003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742950" lvl="1" indent="-194309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085850" lvl="2" indent="-149225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1428750" lvl="3" indent="-149225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1771650" lvl="4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2228850" lvl="5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2686050" lvl="6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3143250" lvl="7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3600450" lvl="8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457200" lvl="1" indent="0" rtl="0">
              <a:spcBef>
                <a:spcPts val="0"/>
              </a:spcBef>
              <a:buFont typeface="Helvetica Neue"/>
              <a:buNone/>
              <a:defRPr/>
            </a:lvl2pPr>
            <a:lvl3pPr marL="914400" lvl="2" indent="0" rtl="0">
              <a:spcBef>
                <a:spcPts val="0"/>
              </a:spcBef>
              <a:buFont typeface="Helvetica Neue"/>
              <a:buNone/>
              <a:defRPr/>
            </a:lvl3pPr>
            <a:lvl4pPr marL="1371600" lvl="3" indent="0" rtl="0">
              <a:spcBef>
                <a:spcPts val="0"/>
              </a:spcBef>
              <a:buFont typeface="Helvetica Neue"/>
              <a:buNone/>
              <a:defRPr/>
            </a:lvl4pPr>
            <a:lvl5pPr marL="1828800" lvl="4" indent="0" rtl="0">
              <a:spcBef>
                <a:spcPts val="0"/>
              </a:spcBef>
              <a:buFont typeface="Helvetica Neue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457200" lvl="1" indent="0" rtl="0">
              <a:spcBef>
                <a:spcPts val="0"/>
              </a:spcBef>
              <a:buFont typeface="Helvetica Neue"/>
              <a:buNone/>
              <a:defRPr/>
            </a:lvl2pPr>
            <a:lvl3pPr marL="914400" lvl="2" indent="0" rtl="0">
              <a:spcBef>
                <a:spcPts val="0"/>
              </a:spcBef>
              <a:buFont typeface="Helvetica Neue"/>
              <a:buNone/>
              <a:defRPr/>
            </a:lvl3pPr>
            <a:lvl4pPr marL="1371600" lvl="3" indent="0" rtl="0">
              <a:spcBef>
                <a:spcPts val="0"/>
              </a:spcBef>
              <a:buFont typeface="Helvetica Neue"/>
              <a:buNone/>
              <a:defRPr/>
            </a:lvl4pPr>
            <a:lvl5pPr marL="1828800" lvl="4" indent="0" rtl="0">
              <a:spcBef>
                <a:spcPts val="0"/>
              </a:spcBef>
              <a:buFont typeface="Helvetica Neue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457200" lvl="1" indent="0" rtl="0">
              <a:spcBef>
                <a:spcPts val="0"/>
              </a:spcBef>
              <a:buFont typeface="Helvetica Neue"/>
              <a:buNone/>
              <a:defRPr/>
            </a:lvl2pPr>
            <a:lvl3pPr marL="914400" lvl="2" indent="0" rtl="0">
              <a:spcBef>
                <a:spcPts val="0"/>
              </a:spcBef>
              <a:buFont typeface="Helvetica Neue"/>
              <a:buNone/>
              <a:defRPr/>
            </a:lvl3pPr>
            <a:lvl4pPr marL="1371600" lvl="3" indent="0" rtl="0">
              <a:spcBef>
                <a:spcPts val="0"/>
              </a:spcBef>
              <a:buFont typeface="Helvetica Neue"/>
              <a:buNone/>
              <a:defRPr/>
            </a:lvl4pPr>
            <a:lvl5pPr marL="1828800" lvl="4" indent="0" rtl="0">
              <a:spcBef>
                <a:spcPts val="0"/>
              </a:spcBef>
              <a:buFont typeface="Helvetica Neue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457200" lvl="1" indent="0" rtl="0">
              <a:spcBef>
                <a:spcPts val="0"/>
              </a:spcBef>
              <a:buFont typeface="Helvetica Neue"/>
              <a:buNone/>
              <a:defRPr/>
            </a:lvl2pPr>
            <a:lvl3pPr marL="914400" lvl="2" indent="0" rtl="0">
              <a:spcBef>
                <a:spcPts val="0"/>
              </a:spcBef>
              <a:buFont typeface="Helvetica Neue"/>
              <a:buNone/>
              <a:defRPr/>
            </a:lvl3pPr>
            <a:lvl4pPr marL="1371600" lvl="3" indent="0" rtl="0">
              <a:spcBef>
                <a:spcPts val="0"/>
              </a:spcBef>
              <a:buFont typeface="Helvetica Neue"/>
              <a:buNone/>
              <a:defRPr/>
            </a:lvl4pPr>
            <a:lvl5pPr marL="1828800" lvl="4" indent="0" rtl="0">
              <a:spcBef>
                <a:spcPts val="0"/>
              </a:spcBef>
              <a:buFont typeface="Helvetica Neue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457200" lvl="1" indent="0" rtl="0">
              <a:spcBef>
                <a:spcPts val="0"/>
              </a:spcBef>
              <a:buFont typeface="Helvetica Neue"/>
              <a:buNone/>
              <a:defRPr/>
            </a:lvl2pPr>
            <a:lvl3pPr marL="914400" lvl="2" indent="0" rtl="0">
              <a:spcBef>
                <a:spcPts val="0"/>
              </a:spcBef>
              <a:buFont typeface="Helvetica Neue"/>
              <a:buNone/>
              <a:defRPr/>
            </a:lvl3pPr>
            <a:lvl4pPr marL="1371600" lvl="3" indent="0" rtl="0">
              <a:spcBef>
                <a:spcPts val="0"/>
              </a:spcBef>
              <a:buFont typeface="Helvetica Neue"/>
              <a:buNone/>
              <a:defRPr/>
            </a:lvl4pPr>
            <a:lvl5pPr marL="1828800" lvl="4" indent="0" rtl="0">
              <a:spcBef>
                <a:spcPts val="0"/>
              </a:spcBef>
              <a:buFont typeface="Helvetica Neue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5750" y="0"/>
            <a:ext cx="1195386" cy="9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742950" marR="0" lvl="1" indent="-194309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085850" marR="0" lvl="2" indent="-149225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1428750" marR="0" lvl="3" indent="-149225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1771650" marR="0" lvl="4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2228850" marR="0" lvl="5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2686050" marR="0" lvl="6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3143250" marR="0" lvl="7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3600450" marR="0" lvl="8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457200" y="860425"/>
            <a:ext cx="8077199" cy="0"/>
          </a:xfrm>
          <a:prstGeom prst="straightConnector1">
            <a:avLst/>
          </a:prstGeom>
          <a:noFill/>
          <a:ln w="19050" cap="rnd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Shape 15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4257675" y="6613525"/>
            <a:ext cx="4445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1.*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6489700" y="6588125"/>
            <a:ext cx="2713037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185736" y="6621461"/>
            <a:ext cx="2638424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lang="en-US" sz="1000" b="1" i="0" u="none" strike="noStrike" cap="none" baseline="30000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0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73986" y="5849937"/>
            <a:ext cx="1284287" cy="792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198436" y="2960686"/>
            <a:ext cx="8610600" cy="201611"/>
            <a:chOff x="198436" y="2960686"/>
            <a:chExt cx="8610600" cy="201611"/>
          </a:xfrm>
        </p:grpSpPr>
        <p:sp>
          <p:nvSpPr>
            <p:cNvPr id="56" name="Shape 56"/>
            <p:cNvSpPr txBox="1"/>
            <p:nvPr/>
          </p:nvSpPr>
          <p:spPr>
            <a:xfrm>
              <a:off x="198436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3068636" y="2960686"/>
              <a:ext cx="2870200" cy="20161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Shape 58"/>
            <p:cNvSpPr txBox="1"/>
            <p:nvPr/>
          </p:nvSpPr>
          <p:spPr>
            <a:xfrm>
              <a:off x="5938837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9" name="Shape 59"/>
          <p:cNvSpPr txBox="1"/>
          <p:nvPr/>
        </p:nvSpPr>
        <p:spPr>
          <a:xfrm>
            <a:off x="6489700" y="6588125"/>
            <a:ext cx="2713037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26986" y="6613525"/>
            <a:ext cx="2695574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lang="en-US" sz="1000" b="1" i="0" u="none" strike="noStrike" cap="none" baseline="30000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0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Edit9on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737" y="4157662"/>
            <a:ext cx="2062162" cy="1593849"/>
          </a:xfrm>
          <a:prstGeom prst="rect">
            <a:avLst/>
          </a:prstGeom>
          <a:noFill/>
          <a:ln w="76200" cap="rnd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2" name="Shape 62"/>
          <p:cNvSpPr txBox="1"/>
          <p:nvPr/>
        </p:nvSpPr>
        <p:spPr>
          <a:xfrm>
            <a:off x="3224211" y="4006850"/>
            <a:ext cx="2336800" cy="1887537"/>
          </a:xfrm>
          <a:prstGeom prst="rect">
            <a:avLst/>
          </a:prstGeom>
          <a:noFill/>
          <a:ln w="57150" cap="rnd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742950" marR="0" lvl="1" indent="-194309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085850" marR="0" lvl="2" indent="-149225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1428750" marR="0" lvl="3" indent="-149225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1771650" marR="0" lvl="4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2228850" marR="0" lvl="5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2686050" marR="0" lvl="6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3143250" marR="0" lvl="7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3600450" marR="0" lvl="8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1475" y="1900236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3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1:  Introduction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 idx="4294967295"/>
          </p:nvPr>
        </p:nvSpPr>
        <p:spPr>
          <a:xfrm>
            <a:off x="1128712" y="277812"/>
            <a:ext cx="7558087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Storage Management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4294967295"/>
          </p:nvPr>
        </p:nvSpPr>
        <p:spPr>
          <a:xfrm>
            <a:off x="1016000" y="1428750"/>
            <a:ext cx="7583486" cy="4992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provides uniform, logical view of information storage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Abstracts physical properties to logical storage unit  -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medium is controlled by device (i.e., disk drive, tape drive)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Varying properties include access speed, capacity, data-transfer rate, access method (sequential or random)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File-System management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Files usually organized into directories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control on most systems to determine who can access what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activities include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and deleting files and directories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Primitives to manipulate files and dirs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files onto secondary storage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Backup files onto stable (non-volatile) storage media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 idx="4294967295"/>
          </p:nvPr>
        </p:nvSpPr>
        <p:spPr>
          <a:xfrm>
            <a:off x="1022350" y="277812"/>
            <a:ext cx="766445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Protection and Security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4294967295"/>
          </p:nvPr>
        </p:nvSpPr>
        <p:spPr>
          <a:xfrm>
            <a:off x="806450" y="1233487"/>
            <a:ext cx="7648575" cy="5183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any mechanism for controlling access of processes or users to resources defined by the OS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defense of the system against internal and external attacks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Huge range, including denial-of-service, worms, viruses, identity theft, theft of service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Systems generally first distinguish among users, to determine who can do what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identities (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IDs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security IDs) include name and associated number, one per user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ID then associated with all files, processes of that user to determine access control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identifier (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ID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allows set of users to be defined and controls managed, then also associated with each process, file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Privilege escalation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user to change to effective ID with more rights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Computing Environments - Traditional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4294967295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Stand-alone general purpose machines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blurred as most systems interconnect with others (i.e. the Internet)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Portals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provide web access to internal systems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computers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 clients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are like Web terminals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Mobile computers interconnect via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wireless networks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Networking becoming ubiquitous – even home systems use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firewalls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protect home computers from Internet attacks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Computer Startup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4294967295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bootstrap program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loaded at power-up or reboot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Typically stored in ROM or EPROM, generally known as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firmware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Initializes all aspects of system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Loads operating system kernel and starts execution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Common Functions of Interrupts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4294967295"/>
          </p:nvPr>
        </p:nvSpPr>
        <p:spPr>
          <a:xfrm>
            <a:off x="806450" y="1233487"/>
            <a:ext cx="7577136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Interrupt transfers control to the interrupt service routine generally, through the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interrupt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vector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which contains the addresses of all the service routines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Interrupt architecture must save the address of the interrupted instruction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800" b="0" i="1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trap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exception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 software-generated interrupt caused either by an error or a user request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operating system is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interrupt driven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Storage-Device Hierarchy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612" y="1374775"/>
            <a:ext cx="5751511" cy="478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Caching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4294967295"/>
          </p:nvPr>
        </p:nvSpPr>
        <p:spPr>
          <a:xfrm>
            <a:off x="806450" y="1233487"/>
            <a:ext cx="7272336" cy="4910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 principle, performed at many levels in a computer (in hardware, operating system, software)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in use copied from slower to faster storage temporarily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Faster storage (cache) checked first to determine if information is there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it is, information used directly from the cache (fast)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not, data copied to cache and used there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Cache smaller than storage being cached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Cache management important design problem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Cache size and replacement policy</a:t>
            </a:r>
          </a:p>
          <a:p>
            <a:pPr marL="342900" marR="0" lvl="0" indent="-34290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 idx="4294967295"/>
          </p:nvPr>
        </p:nvSpPr>
        <p:spPr>
          <a:xfrm>
            <a:off x="1100137" y="277812"/>
            <a:ext cx="7586661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Computer-System Architecture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4294967295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systems use a single general-purpose processor (PDAs through mainframes)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systems have special-purpose processors as well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Multiprocessors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systems growing in use and importance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known as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 systems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tightly-coupled systems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Advantages include:</a:t>
            </a:r>
          </a:p>
          <a:p>
            <a:pPr marL="1200150" marR="0" lvl="2" indent="-3492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AutoNum type="arabicPeriod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Increased throughput</a:t>
            </a:r>
          </a:p>
          <a:p>
            <a:pPr marL="1200150" marR="0" lvl="2" indent="-3492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AutoNum type="arabicPeriod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Economy of scale</a:t>
            </a:r>
          </a:p>
          <a:p>
            <a:pPr marL="1200150" marR="0" lvl="2" indent="-3492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AutoNum type="arabicPeriod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Increased reliability – graceful degradation</a:t>
            </a:r>
            <a:r>
              <a:rPr lang="en-US" sz="1800" b="0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fault tolerance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types:</a:t>
            </a:r>
          </a:p>
          <a:p>
            <a:pPr marL="1200150" marR="0" lvl="2" indent="-3492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AutoNum type="arabicPeriod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Asymmetric Multiprocessing</a:t>
            </a:r>
          </a:p>
          <a:p>
            <a:pPr marL="1200150" marR="0" lvl="2" indent="-3492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AutoNum type="arabicPeriod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Symmetric Multiprocessing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1" i="0" u="none" strike="noStrike" cap="none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 idx="4294967295"/>
          </p:nvPr>
        </p:nvSpPr>
        <p:spPr>
          <a:xfrm>
            <a:off x="895350" y="277812"/>
            <a:ext cx="779145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Operating-System Operations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4294967295"/>
          </p:nvPr>
        </p:nvSpPr>
        <p:spPr>
          <a:xfrm>
            <a:off x="806450" y="1233487"/>
            <a:ext cx="7762875" cy="4938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Interrupt driven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hardware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error or request creates 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exception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trap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Division by zero, request for operating system service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process problems include infinite loop, processes modifying each other or the operating system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Dual-mode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operation allows OS to protect itself and other system components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mode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kernel mode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 bit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provided by hardware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ability to distinguish when system is running user code or kernel code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instructions designated as 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privileged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only executable in kernel mode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call changes mode to kernel, return from call resets it to user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Increasingly CPUs support multi-mode operations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 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machine manager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VMM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mode for guest 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VMs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600" b="1" i="0" u="none" strike="noStrike" cap="none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 idx="4294967295"/>
          </p:nvPr>
        </p:nvSpPr>
        <p:spPr>
          <a:xfrm>
            <a:off x="1128712" y="277812"/>
            <a:ext cx="7558087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Process Management Activities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1077912" y="1728786"/>
            <a:ext cx="7958137" cy="4035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and deleting both user and system processes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Suspending and resuming processes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Providing mechanisms for process synchronization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Providing mechanisms for process communication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Providing mechanisms for deadlock handling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885825" y="1238250"/>
            <a:ext cx="7586661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operating system is responsible for the following activities in connection with process management: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 idx="4294967295"/>
          </p:nvPr>
        </p:nvSpPr>
        <p:spPr>
          <a:xfrm>
            <a:off x="1090612" y="277812"/>
            <a:ext cx="7596186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Memory Management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4294967295"/>
          </p:nvPr>
        </p:nvSpPr>
        <p:spPr>
          <a:xfrm>
            <a:off x="806450" y="1233487"/>
            <a:ext cx="7654925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data in memory before and after processing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instructions in memory in order to execute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management determines what is in memory when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Optimizing CPU utilization and computer response to users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 management activities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Keeping track of which parts of memory are currently being used and by whom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Deciding which processes (or parts thereof) and data to move into and out of memory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Allocating and deallocating memory space as needed</a:t>
            </a:r>
          </a:p>
          <a:p>
            <a:pPr marL="342900" marR="0" lvl="0" indent="-34290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PresentationFormat>عرض على الشاشة (3:4)‏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Helvetica Neue</vt:lpstr>
      <vt:lpstr>Times New Roman</vt:lpstr>
      <vt:lpstr>Verdana</vt:lpstr>
      <vt:lpstr>os-8</vt:lpstr>
      <vt:lpstr>1_os-8</vt:lpstr>
      <vt:lpstr>Chapter 1:  Introduction</vt:lpstr>
      <vt:lpstr>Computer Startup</vt:lpstr>
      <vt:lpstr>Common Functions of Interrupts</vt:lpstr>
      <vt:lpstr>Storage-Device Hierarchy</vt:lpstr>
      <vt:lpstr>Caching</vt:lpstr>
      <vt:lpstr>Computer-System Architecture</vt:lpstr>
      <vt:lpstr>Operating-System Operations</vt:lpstr>
      <vt:lpstr>Process Management Activities</vt:lpstr>
      <vt:lpstr>Memory Management</vt:lpstr>
      <vt:lpstr>Storage Management</vt:lpstr>
      <vt:lpstr>Protection and Security</vt:lpstr>
      <vt:lpstr>Computing Environments - Traditional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Introduction</dc:title>
  <dc:creator>SHRSHR</dc:creator>
  <cp:lastModifiedBy>SHRSHR O_o</cp:lastModifiedBy>
  <cp:revision>2</cp:revision>
  <dcterms:modified xsi:type="dcterms:W3CDTF">2016-12-28T14:38:15Z</dcterms:modified>
</cp:coreProperties>
</file>