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9.xml"/>
  <Override ContentType="application/vnd.openxmlformats-officedocument.presentationml.slideMaster+xml" PartName="/ppt/slideMasters/slideMaster11.xml"/>
  <Override ContentType="application/vnd.openxmlformats-officedocument.presentationml.slideMaster+xml" PartName="/ppt/slideMasters/slideMaster13.xml"/>
  <Override ContentType="application/vnd.openxmlformats-officedocument.presentationml.slideMaster+xml" PartName="/ppt/slideMasters/slideMaster10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5.xml"/>
  <Override ContentType="application/vnd.openxmlformats-officedocument.presentationml.slideMaster+xml" PartName="/ppt/slideMasters/slideMaster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14.xml"/>
  <Override ContentType="application/vnd.openxmlformats-officedocument.presentationml.slideMaster+xml" PartName="/ppt/slideMasters/slideMaster12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6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14.xml"/>
  <Override ContentType="application/vnd.openxmlformats-officedocument.theme+xml" PartName="/ppt/theme/theme6.xml"/>
  <Override ContentType="application/vnd.openxmlformats-officedocument.theme+xml" PartName="/ppt/theme/theme3.xml"/>
  <Override ContentType="application/vnd.openxmlformats-officedocument.theme+xml" PartName="/ppt/theme/theme11.xml"/>
  <Override ContentType="application/vnd.openxmlformats-officedocument.theme+xml" PartName="/ppt/theme/theme5.xml"/>
  <Override ContentType="application/vnd.openxmlformats-officedocument.theme+xml" PartName="/ppt/theme/theme15.xml"/>
  <Override ContentType="application/vnd.openxmlformats-officedocument.theme+xml" PartName="/ppt/theme/theme9.xml"/>
  <Override ContentType="application/vnd.openxmlformats-officedocument.theme+xml" PartName="/ppt/theme/theme13.xml"/>
  <Override ContentType="application/vnd.openxmlformats-officedocument.theme+xml" PartName="/ppt/theme/theme7.xml"/>
  <Override ContentType="application/vnd.openxmlformats-officedocument.theme+xml" PartName="/ppt/theme/theme2.xml"/>
  <Override ContentType="application/vnd.openxmlformats-officedocument.theme+xml" PartName="/ppt/theme/theme4.xml"/>
  <Override ContentType="application/vnd.openxmlformats-officedocument.theme+xml" PartName="/ppt/theme/theme8.xml"/>
  <Override ContentType="application/vnd.openxmlformats-officedocument.theme+xml" PartName="/ppt/theme/theme10.xml"/>
  <Override ContentType="application/vnd.openxmlformats-officedocument.theme+xml" PartName="/ppt/theme/theme1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81" r:id="rId4"/>
    <p:sldMasterId id="2147483682" r:id="rId5"/>
    <p:sldMasterId id="2147483683" r:id="rId6"/>
    <p:sldMasterId id="2147483684" r:id="rId7"/>
    <p:sldMasterId id="2147483685" r:id="rId8"/>
    <p:sldMasterId id="2147483686" r:id="rId9"/>
    <p:sldMasterId id="2147483687" r:id="rId10"/>
    <p:sldMasterId id="2147483688" r:id="rId11"/>
    <p:sldMasterId id="2147483689" r:id="rId12"/>
    <p:sldMasterId id="2147483690" r:id="rId13"/>
    <p:sldMasterId id="2147483691" r:id="rId14"/>
    <p:sldMasterId id="2147483692" r:id="rId15"/>
    <p:sldMasterId id="2147483693" r:id="rId16"/>
    <p:sldMasterId id="2147483694" r:id="rId17"/>
  </p:sldMasterIdLst>
  <p:notesMasterIdLst>
    <p:notesMasterId r:id="rId18"/>
  </p:notesMasterIdLst>
  <p:sldIdLst>
    <p:sldId id="256" r:id="rId19"/>
    <p:sldId id="257" r:id="rId20"/>
    <p:sldId id="258" r:id="rId21"/>
    <p:sldId id="259" r:id="rId22"/>
    <p:sldId id="260" r:id="rId23"/>
    <p:sldId id="261" r:id="rId24"/>
    <p:sldId id="262" r:id="rId25"/>
    <p:sldId id="263" r:id="rId26"/>
    <p:sldId id="264" r:id="rId27"/>
    <p:sldId id="265" r:id="rId28"/>
    <p:sldId id="266" r:id="rId29"/>
    <p:sldId id="267" r:id="rId30"/>
    <p:sldId id="268" r:id="rId31"/>
    <p:sldId id="269" r:id="rId32"/>
    <p:sldId id="270" r:id="rId33"/>
    <p:sldId id="271" r:id="rId34"/>
    <p:sldId id="272" r:id="rId35"/>
    <p:sldId id="273" r:id="rId36"/>
    <p:sldId id="274" r:id="rId37"/>
    <p:sldId id="275" r:id="rId38"/>
    <p:sldId id="276" r:id="rId39"/>
    <p:sldId id="277" r:id="rId40"/>
    <p:sldId id="278" r:id="rId41"/>
    <p:sldId id="279" r:id="rId42"/>
    <p:sldId id="280" r:id="rId43"/>
    <p:sldId id="281" r:id="rId44"/>
    <p:sldId id="282" r:id="rId45"/>
    <p:sldId id="283" r:id="rId46"/>
    <p:sldId id="284" r:id="rId47"/>
    <p:sldId id="285" r:id="rId48"/>
    <p:sldId id="286" r:id="rId49"/>
    <p:sldId id="287" r:id="rId50"/>
    <p:sldId id="288" r:id="rId51"/>
    <p:sldId id="289" r:id="rId52"/>
    <p:sldId id="290" r:id="rId53"/>
    <p:sldId id="291" r:id="rId54"/>
    <p:sldId id="292" r:id="rId55"/>
    <p:sldId id="293" r:id="rId56"/>
    <p:sldId id="294" r:id="rId57"/>
    <p:sldId id="295" r:id="rId58"/>
    <p:sldId id="296" r:id="rId59"/>
    <p:sldId id="297" r:id="rId60"/>
    <p:sldId id="298" r:id="rId61"/>
    <p:sldId id="299" r:id="rId62"/>
    <p:sldId id="300" r:id="rId63"/>
    <p:sldId id="301" r:id="rId64"/>
    <p:sldId id="302" r:id="rId65"/>
    <p:sldId id="303" r:id="rId66"/>
    <p:sldId id="304" r:id="rId67"/>
    <p:sldId id="305" r:id="rId68"/>
    <p:sldId id="306" r:id="rId69"/>
    <p:sldId id="307" r:id="rId70"/>
    <p:sldId id="308" r:id="rId71"/>
    <p:sldId id="309" r:id="rId72"/>
  </p:sldIdLst>
  <p:sldSz cy="6858000" cx="9144000"/>
  <p:notesSz cx="6858000" cy="9144000"/>
  <p:embeddedFontLst>
    <p:embeddedFont>
      <p:font typeface="Cantarell"/>
      <p:regular r:id="rId73"/>
      <p:bold r:id="rId74"/>
      <p:italic r:id="rId75"/>
      <p:boldItalic r:id="rId76"/>
    </p:embeddedFont>
    <p:embeddedFont>
      <p:font typeface="Allerta"/>
      <p:regular r:id="rId7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B459CB35-3D28-4604-983F-D8BEE06906CB}">
  <a:tblStyle styleId="{B459CB35-3D28-4604-983F-D8BEE06906CB}" styleName="Table_0"/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22.xml"/><Relationship Id="rId42" Type="http://schemas.openxmlformats.org/officeDocument/2006/relationships/slide" Target="slides/slide24.xml"/><Relationship Id="rId41" Type="http://schemas.openxmlformats.org/officeDocument/2006/relationships/slide" Target="slides/slide23.xml"/><Relationship Id="rId44" Type="http://schemas.openxmlformats.org/officeDocument/2006/relationships/slide" Target="slides/slide26.xml"/><Relationship Id="rId43" Type="http://schemas.openxmlformats.org/officeDocument/2006/relationships/slide" Target="slides/slide25.xml"/><Relationship Id="rId46" Type="http://schemas.openxmlformats.org/officeDocument/2006/relationships/slide" Target="slides/slide28.xml"/><Relationship Id="rId45" Type="http://schemas.openxmlformats.org/officeDocument/2006/relationships/slide" Target="slides/slide27.xml"/><Relationship Id="rId1" Type="http://schemas.openxmlformats.org/officeDocument/2006/relationships/theme" Target="theme/theme1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48" Type="http://schemas.openxmlformats.org/officeDocument/2006/relationships/slide" Target="slides/slide30.xml"/><Relationship Id="rId47" Type="http://schemas.openxmlformats.org/officeDocument/2006/relationships/slide" Target="slides/slide29.xml"/><Relationship Id="rId49" Type="http://schemas.openxmlformats.org/officeDocument/2006/relationships/slide" Target="slides/slide31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slideMaster" Target="slideMasters/slideMaster4.xml"/><Relationship Id="rId8" Type="http://schemas.openxmlformats.org/officeDocument/2006/relationships/slideMaster" Target="slideMasters/slideMaster5.xml"/><Relationship Id="rId73" Type="http://schemas.openxmlformats.org/officeDocument/2006/relationships/font" Target="fonts/Cantarell-regular.fntdata"/><Relationship Id="rId72" Type="http://schemas.openxmlformats.org/officeDocument/2006/relationships/slide" Target="slides/slide54.xml"/><Relationship Id="rId31" Type="http://schemas.openxmlformats.org/officeDocument/2006/relationships/slide" Target="slides/slide13.xml"/><Relationship Id="rId75" Type="http://schemas.openxmlformats.org/officeDocument/2006/relationships/font" Target="fonts/Cantarell-italic.fntdata"/><Relationship Id="rId30" Type="http://schemas.openxmlformats.org/officeDocument/2006/relationships/slide" Target="slides/slide12.xml"/><Relationship Id="rId74" Type="http://schemas.openxmlformats.org/officeDocument/2006/relationships/font" Target="fonts/Cantarell-bold.fntdata"/><Relationship Id="rId33" Type="http://schemas.openxmlformats.org/officeDocument/2006/relationships/slide" Target="slides/slide15.xml"/><Relationship Id="rId77" Type="http://schemas.openxmlformats.org/officeDocument/2006/relationships/font" Target="fonts/Allerta-regular.fntdata"/><Relationship Id="rId32" Type="http://schemas.openxmlformats.org/officeDocument/2006/relationships/slide" Target="slides/slide14.xml"/><Relationship Id="rId76" Type="http://schemas.openxmlformats.org/officeDocument/2006/relationships/font" Target="fonts/Cantarell-boldItalic.fntdata"/><Relationship Id="rId35" Type="http://schemas.openxmlformats.org/officeDocument/2006/relationships/slide" Target="slides/slide17.xml"/><Relationship Id="rId34" Type="http://schemas.openxmlformats.org/officeDocument/2006/relationships/slide" Target="slides/slide16.xml"/><Relationship Id="rId71" Type="http://schemas.openxmlformats.org/officeDocument/2006/relationships/slide" Target="slides/slide53.xml"/><Relationship Id="rId70" Type="http://schemas.openxmlformats.org/officeDocument/2006/relationships/slide" Target="slides/slide52.xml"/><Relationship Id="rId37" Type="http://schemas.openxmlformats.org/officeDocument/2006/relationships/slide" Target="slides/slide19.xml"/><Relationship Id="rId36" Type="http://schemas.openxmlformats.org/officeDocument/2006/relationships/slide" Target="slides/slide18.xml"/><Relationship Id="rId39" Type="http://schemas.openxmlformats.org/officeDocument/2006/relationships/slide" Target="slides/slide21.xml"/><Relationship Id="rId38" Type="http://schemas.openxmlformats.org/officeDocument/2006/relationships/slide" Target="slides/slide20.xml"/><Relationship Id="rId62" Type="http://schemas.openxmlformats.org/officeDocument/2006/relationships/slide" Target="slides/slide44.xml"/><Relationship Id="rId61" Type="http://schemas.openxmlformats.org/officeDocument/2006/relationships/slide" Target="slides/slide43.xml"/><Relationship Id="rId20" Type="http://schemas.openxmlformats.org/officeDocument/2006/relationships/slide" Target="slides/slide2.xml"/><Relationship Id="rId64" Type="http://schemas.openxmlformats.org/officeDocument/2006/relationships/slide" Target="slides/slide46.xml"/><Relationship Id="rId63" Type="http://schemas.openxmlformats.org/officeDocument/2006/relationships/slide" Target="slides/slide45.xml"/><Relationship Id="rId22" Type="http://schemas.openxmlformats.org/officeDocument/2006/relationships/slide" Target="slides/slide4.xml"/><Relationship Id="rId66" Type="http://schemas.openxmlformats.org/officeDocument/2006/relationships/slide" Target="slides/slide48.xml"/><Relationship Id="rId21" Type="http://schemas.openxmlformats.org/officeDocument/2006/relationships/slide" Target="slides/slide3.xml"/><Relationship Id="rId65" Type="http://schemas.openxmlformats.org/officeDocument/2006/relationships/slide" Target="slides/slide47.xml"/><Relationship Id="rId24" Type="http://schemas.openxmlformats.org/officeDocument/2006/relationships/slide" Target="slides/slide6.xml"/><Relationship Id="rId68" Type="http://schemas.openxmlformats.org/officeDocument/2006/relationships/slide" Target="slides/slide50.xml"/><Relationship Id="rId23" Type="http://schemas.openxmlformats.org/officeDocument/2006/relationships/slide" Target="slides/slide5.xml"/><Relationship Id="rId67" Type="http://schemas.openxmlformats.org/officeDocument/2006/relationships/slide" Target="slides/slide49.xml"/><Relationship Id="rId60" Type="http://schemas.openxmlformats.org/officeDocument/2006/relationships/slide" Target="slides/slide42.xml"/><Relationship Id="rId26" Type="http://schemas.openxmlformats.org/officeDocument/2006/relationships/slide" Target="slides/slide8.xml"/><Relationship Id="rId25" Type="http://schemas.openxmlformats.org/officeDocument/2006/relationships/slide" Target="slides/slide7.xml"/><Relationship Id="rId69" Type="http://schemas.openxmlformats.org/officeDocument/2006/relationships/slide" Target="slides/slide51.xml"/><Relationship Id="rId28" Type="http://schemas.openxmlformats.org/officeDocument/2006/relationships/slide" Target="slides/slide10.xml"/><Relationship Id="rId27" Type="http://schemas.openxmlformats.org/officeDocument/2006/relationships/slide" Target="slides/slide9.xml"/><Relationship Id="rId29" Type="http://schemas.openxmlformats.org/officeDocument/2006/relationships/slide" Target="slides/slide11.xml"/><Relationship Id="rId51" Type="http://schemas.openxmlformats.org/officeDocument/2006/relationships/slide" Target="slides/slide33.xml"/><Relationship Id="rId50" Type="http://schemas.openxmlformats.org/officeDocument/2006/relationships/slide" Target="slides/slide32.xml"/><Relationship Id="rId53" Type="http://schemas.openxmlformats.org/officeDocument/2006/relationships/slide" Target="slides/slide35.xml"/><Relationship Id="rId52" Type="http://schemas.openxmlformats.org/officeDocument/2006/relationships/slide" Target="slides/slide34.xml"/><Relationship Id="rId11" Type="http://schemas.openxmlformats.org/officeDocument/2006/relationships/slideMaster" Target="slideMasters/slideMaster8.xml"/><Relationship Id="rId55" Type="http://schemas.openxmlformats.org/officeDocument/2006/relationships/slide" Target="slides/slide37.xml"/><Relationship Id="rId10" Type="http://schemas.openxmlformats.org/officeDocument/2006/relationships/slideMaster" Target="slideMasters/slideMaster7.xml"/><Relationship Id="rId54" Type="http://schemas.openxmlformats.org/officeDocument/2006/relationships/slide" Target="slides/slide36.xml"/><Relationship Id="rId13" Type="http://schemas.openxmlformats.org/officeDocument/2006/relationships/slideMaster" Target="slideMasters/slideMaster10.xml"/><Relationship Id="rId57" Type="http://schemas.openxmlformats.org/officeDocument/2006/relationships/slide" Target="slides/slide39.xml"/><Relationship Id="rId12" Type="http://schemas.openxmlformats.org/officeDocument/2006/relationships/slideMaster" Target="slideMasters/slideMaster9.xml"/><Relationship Id="rId56" Type="http://schemas.openxmlformats.org/officeDocument/2006/relationships/slide" Target="slides/slide38.xml"/><Relationship Id="rId15" Type="http://schemas.openxmlformats.org/officeDocument/2006/relationships/slideMaster" Target="slideMasters/slideMaster12.xml"/><Relationship Id="rId59" Type="http://schemas.openxmlformats.org/officeDocument/2006/relationships/slide" Target="slides/slide41.xml"/><Relationship Id="rId14" Type="http://schemas.openxmlformats.org/officeDocument/2006/relationships/slideMaster" Target="slideMasters/slideMaster11.xml"/><Relationship Id="rId58" Type="http://schemas.openxmlformats.org/officeDocument/2006/relationships/slide" Target="slides/slide40.xml"/><Relationship Id="rId17" Type="http://schemas.openxmlformats.org/officeDocument/2006/relationships/slideMaster" Target="slideMasters/slideMaster14.xml"/><Relationship Id="rId16" Type="http://schemas.openxmlformats.org/officeDocument/2006/relationships/slideMaster" Target="slideMasters/slideMaster13.xml"/><Relationship Id="rId19" Type="http://schemas.openxmlformats.org/officeDocument/2006/relationships/slide" Target="slides/slide1.xml"/><Relationship Id="rId18" Type="http://schemas.openxmlformats.org/officeDocument/2006/relationships/notesMaster" Target="notesMasters/notesMaster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1" name="Shape 20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8" name="Shape 26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5" name="Shape 27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2" name="Shape 28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9" name="Shape 28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6" name="Shape 29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3" name="Shape 30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0" name="Shape 31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8" name="Shape 31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5" name="Shape 32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2" name="Shape 33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9" name="Shape 20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9" name="Shape 33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6" name="Shape 34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2" name="Shape 35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Shape 35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8" name="Shape 35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5" name="Shape 36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Shape 37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2" name="Shape 37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9" name="Shape 37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Shape 38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7" name="Shape 38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Shape 39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94" name="Shape 39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Shape 40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02" name="Shape 40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6" name="Shape 21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Shape 40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09" name="Shape 40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Shape 41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6" name="Shape 41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Shape 42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24" name="Shape 42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Shape 43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33" name="Shape 43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Shape 43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40" name="Shape 44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48" name="Shape 44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Shape 45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56" name="Shape 45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63" name="Shape 46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Shape 47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71" name="Shape 47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Shape 47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78" name="Shape 47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4" name="Shape 22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Shape 48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84" name="Shape 48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Shape 48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90" name="Shape 49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96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Shape 49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98" name="Shape 49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Shape 50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05" name="Shape 50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10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Shape 51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12" name="Shape 51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17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Shape 51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19" name="Shape 51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Shape 52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26" name="Shape 52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3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Shape 53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33" name="Shape 53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42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Shape 54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44" name="Shape 54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49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Shape 55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1" name="Shape 55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3" name="Shape 23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5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Shape 55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7" name="Shape 55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Shape 56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63" name="Shape 56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9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Shape 57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71" name="Shape 57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Shape 57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79" name="Shape 57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83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Shape 58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85" name="Shape 58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0" name="Shape 24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8" name="Shape 24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4" name="Shape 25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0" name="Shape 26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lvl="5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lvl="6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lvl="7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lvl="8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lvl="5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lvl="6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lvl="7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lvl="8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4" name="Shape 54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5pPr>
            <a:lvl6pPr indent="0" lvl="5" marL="22860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6pPr>
            <a:lvl7pPr indent="0" lvl="6" marL="27432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7pPr>
            <a:lvl8pPr indent="0" lvl="7" marL="32004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8pPr>
            <a:lvl9pPr indent="0" lvl="8" marL="36576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lvl="5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lvl="6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lvl="7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lvl="8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6" name="Shape 66"/>
          <p:cNvSpPr txBox="1"/>
          <p:nvPr>
            <p:ph idx="1" type="body"/>
          </p:nvPr>
        </p:nvSpPr>
        <p:spPr>
          <a:xfrm rot="5400000">
            <a:off x="2309018" y="-251619"/>
            <a:ext cx="4525961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lvl="5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lvl="6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lvl="7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lvl="8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69" name="Shape 69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74" name="Shape 7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82" name="Shape 82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83" name="Shape 83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87" name="Shape 87"/>
          <p:cNvSpPr txBox="1"/>
          <p:nvPr>
            <p:ph idx="2" type="body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" type="body"/>
          </p:nvPr>
        </p:nvSpPr>
        <p:spPr>
          <a:xfrm rot="5400000">
            <a:off x="2309018" y="-251619"/>
            <a:ext cx="4525961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lvl="5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lvl="6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lvl="7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lvl="8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lvl="5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lvl="6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lvl="7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lvl="8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96" name="Shape 96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5pPr>
            <a:lvl6pPr indent="0" lvl="5" marL="22860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6pPr>
            <a:lvl7pPr indent="0" lvl="6" marL="27432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7pPr>
            <a:lvl8pPr indent="0" lvl="7" marL="32004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8pPr>
            <a:lvl9pPr indent="0" lvl="8" marL="36576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05" name="Shape 105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016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indent="-1016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indent="-1016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indent="-1016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Arial"/>
              <a:buNone/>
              <a:defRPr/>
            </a:lvl1pPr>
            <a:lvl2pPr indent="0" lvl="1" marL="457200" rtl="0">
              <a:spcBef>
                <a:spcPts val="0"/>
              </a:spcBef>
              <a:buFont typeface="Arial"/>
              <a:buNone/>
              <a:defRPr/>
            </a:lvl2pPr>
            <a:lvl3pPr indent="0" lvl="2" marL="914400" rtl="0">
              <a:spcBef>
                <a:spcPts val="0"/>
              </a:spcBef>
              <a:buFont typeface="Arial"/>
              <a:buNone/>
              <a:defRPr/>
            </a:lvl3pPr>
            <a:lvl4pPr indent="0" lvl="3" marL="1371600" rtl="0">
              <a:spcBef>
                <a:spcPts val="0"/>
              </a:spcBef>
              <a:buFont typeface="Arial"/>
              <a:buNone/>
              <a:defRPr/>
            </a:lvl4pPr>
            <a:lvl5pPr indent="0" lvl="4" marL="1828800" rtl="0">
              <a:spcBef>
                <a:spcPts val="0"/>
              </a:spcBef>
              <a:buFont typeface="Arial"/>
              <a:buNone/>
              <a:defRPr/>
            </a:lvl5pPr>
            <a:lvl6pPr indent="0" lvl="5" marL="2286000" rtl="0">
              <a:spcBef>
                <a:spcPts val="0"/>
              </a:spcBef>
              <a:buFont typeface="Arial"/>
              <a:buNone/>
              <a:defRPr/>
            </a:lvl6pPr>
            <a:lvl7pPr indent="0" lvl="6" marL="2743200" rtl="0">
              <a:spcBef>
                <a:spcPts val="0"/>
              </a:spcBef>
              <a:buFont typeface="Arial"/>
              <a:buNone/>
              <a:defRPr/>
            </a:lvl7pPr>
            <a:lvl8pPr indent="0" lvl="7" marL="3200400" rtl="0">
              <a:spcBef>
                <a:spcPts val="0"/>
              </a:spcBef>
              <a:buFont typeface="Arial"/>
              <a:buNone/>
              <a:defRPr/>
            </a:lvl8pPr>
            <a:lvl9pPr indent="0" lvl="8" marL="3657600" rtl="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33" name="Shape 133"/>
          <p:cNvSpPr txBox="1"/>
          <p:nvPr>
            <p:ph idx="2" type="body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Arial"/>
              <a:buNone/>
              <a:defRPr/>
            </a:lvl1pPr>
            <a:lvl2pPr indent="0" lvl="1" marL="457200" rtl="0">
              <a:spcBef>
                <a:spcPts val="0"/>
              </a:spcBef>
              <a:buFont typeface="Arial"/>
              <a:buNone/>
              <a:defRPr/>
            </a:lvl2pPr>
            <a:lvl3pPr indent="0" lvl="2" marL="914400" rtl="0">
              <a:spcBef>
                <a:spcPts val="0"/>
              </a:spcBef>
              <a:buFont typeface="Arial"/>
              <a:buNone/>
              <a:defRPr/>
            </a:lvl3pPr>
            <a:lvl4pPr indent="0" lvl="3" marL="1371600" rtl="0">
              <a:spcBef>
                <a:spcPts val="0"/>
              </a:spcBef>
              <a:buFont typeface="Arial"/>
              <a:buNone/>
              <a:defRPr/>
            </a:lvl4pPr>
            <a:lvl5pPr indent="0" lvl="4" marL="1828800" rtl="0">
              <a:spcBef>
                <a:spcPts val="0"/>
              </a:spcBef>
              <a:buFont typeface="Arial"/>
              <a:buNone/>
              <a:defRPr/>
            </a:lvl5pPr>
            <a:lvl6pPr indent="0" lvl="5" marL="2286000" rtl="0">
              <a:spcBef>
                <a:spcPts val="0"/>
              </a:spcBef>
              <a:buFont typeface="Arial"/>
              <a:buNone/>
              <a:defRPr/>
            </a:lvl6pPr>
            <a:lvl7pPr indent="0" lvl="6" marL="2743200" rtl="0">
              <a:spcBef>
                <a:spcPts val="0"/>
              </a:spcBef>
              <a:buFont typeface="Arial"/>
              <a:buNone/>
              <a:defRPr/>
            </a:lvl7pPr>
            <a:lvl8pPr indent="0" lvl="7" marL="3200400" rtl="0">
              <a:spcBef>
                <a:spcPts val="0"/>
              </a:spcBef>
              <a:buFont typeface="Arial"/>
              <a:buNone/>
              <a:defRPr/>
            </a:lvl8pPr>
            <a:lvl9pPr indent="0" lvl="8" marL="3657600" rtl="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  <p:sp>
        <p:nvSpPr>
          <p:cNvPr id="143" name="Shape 143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44" name="Shape 144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Arial"/>
              <a:buNone/>
              <a:defRPr/>
            </a:lvl1pPr>
            <a:lvl2pPr indent="0" lvl="1" marL="457200" rtl="0">
              <a:spcBef>
                <a:spcPts val="0"/>
              </a:spcBef>
              <a:buFont typeface="Arial"/>
              <a:buNone/>
              <a:defRPr/>
            </a:lvl2pPr>
            <a:lvl3pPr indent="0" lvl="2" marL="914400" rtl="0">
              <a:spcBef>
                <a:spcPts val="0"/>
              </a:spcBef>
              <a:buFont typeface="Arial"/>
              <a:buNone/>
              <a:defRPr/>
            </a:lvl3pPr>
            <a:lvl4pPr indent="0" lvl="3" marL="1371600" rtl="0">
              <a:spcBef>
                <a:spcPts val="0"/>
              </a:spcBef>
              <a:buFont typeface="Arial"/>
              <a:buNone/>
              <a:defRPr/>
            </a:lvl4pPr>
            <a:lvl5pPr indent="0" lvl="4" marL="1828800" rtl="0">
              <a:spcBef>
                <a:spcPts val="0"/>
              </a:spcBef>
              <a:buFont typeface="Arial"/>
              <a:buNone/>
              <a:defRPr/>
            </a:lvl5pPr>
            <a:lvl6pPr indent="0" lvl="5" marL="2286000" rtl="0">
              <a:spcBef>
                <a:spcPts val="0"/>
              </a:spcBef>
              <a:buFont typeface="Arial"/>
              <a:buNone/>
              <a:defRPr/>
            </a:lvl6pPr>
            <a:lvl7pPr indent="0" lvl="6" marL="2743200" rtl="0">
              <a:spcBef>
                <a:spcPts val="0"/>
              </a:spcBef>
              <a:buFont typeface="Arial"/>
              <a:buNone/>
              <a:defRPr/>
            </a:lvl7pPr>
            <a:lvl8pPr indent="0" lvl="7" marL="3200400" rtl="0">
              <a:spcBef>
                <a:spcPts val="0"/>
              </a:spcBef>
              <a:buFont typeface="Arial"/>
              <a:buNone/>
              <a:defRPr/>
            </a:lvl8pPr>
            <a:lvl9pPr indent="0" lvl="8" marL="3657600" rtl="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  <p:sp>
        <p:nvSpPr>
          <p:cNvPr id="145" name="Shape 145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69" name="Shape 169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70" name="Shape 17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Arial"/>
              <a:buNone/>
              <a:defRPr/>
            </a:lvl1pPr>
            <a:lvl2pPr indent="0" lvl="1" marL="457200" rtl="0">
              <a:spcBef>
                <a:spcPts val="0"/>
              </a:spcBef>
              <a:buFont typeface="Arial"/>
              <a:buNone/>
              <a:defRPr/>
            </a:lvl2pPr>
            <a:lvl3pPr indent="0" lvl="2" marL="914400" rtl="0">
              <a:spcBef>
                <a:spcPts val="0"/>
              </a:spcBef>
              <a:buFont typeface="Arial"/>
              <a:buNone/>
              <a:defRPr/>
            </a:lvl3pPr>
            <a:lvl4pPr indent="0" lvl="3" marL="1371600" rtl="0">
              <a:spcBef>
                <a:spcPts val="0"/>
              </a:spcBef>
              <a:buFont typeface="Arial"/>
              <a:buNone/>
              <a:defRPr/>
            </a:lvl4pPr>
            <a:lvl5pPr indent="0" lvl="4" marL="1828800" rtl="0">
              <a:spcBef>
                <a:spcPts val="0"/>
              </a:spcBef>
              <a:buFont typeface="Arial"/>
              <a:buNone/>
              <a:defRPr/>
            </a:lvl5pPr>
            <a:lvl6pPr indent="0" lvl="5" marL="2286000" rtl="0">
              <a:spcBef>
                <a:spcPts val="0"/>
              </a:spcBef>
              <a:buFont typeface="Arial"/>
              <a:buNone/>
              <a:defRPr/>
            </a:lvl6pPr>
            <a:lvl7pPr indent="0" lvl="6" marL="2743200" rtl="0">
              <a:spcBef>
                <a:spcPts val="0"/>
              </a:spcBef>
              <a:buFont typeface="Arial"/>
              <a:buNone/>
              <a:defRPr/>
            </a:lvl7pPr>
            <a:lvl8pPr indent="0" lvl="7" marL="3200400" rtl="0">
              <a:spcBef>
                <a:spcPts val="0"/>
              </a:spcBef>
              <a:buFont typeface="Arial"/>
              <a:buNone/>
              <a:defRPr/>
            </a:lvl8pPr>
            <a:lvl9pPr indent="0" lvl="8" marL="3657600" rtl="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79" name="Shape 179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80" name="Shape 180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Arial"/>
              <a:buNone/>
              <a:defRPr/>
            </a:lvl1pPr>
            <a:lvl2pPr indent="0" lvl="1" marL="457200" rtl="0">
              <a:spcBef>
                <a:spcPts val="0"/>
              </a:spcBef>
              <a:buFont typeface="Arial"/>
              <a:buNone/>
              <a:defRPr/>
            </a:lvl2pPr>
            <a:lvl3pPr indent="0" lvl="2" marL="914400" rtl="0">
              <a:spcBef>
                <a:spcPts val="0"/>
              </a:spcBef>
              <a:buFont typeface="Arial"/>
              <a:buNone/>
              <a:defRPr/>
            </a:lvl3pPr>
            <a:lvl4pPr indent="0" lvl="3" marL="1371600" rtl="0">
              <a:spcBef>
                <a:spcPts val="0"/>
              </a:spcBef>
              <a:buFont typeface="Arial"/>
              <a:buNone/>
              <a:defRPr/>
            </a:lvl4pPr>
            <a:lvl5pPr indent="0" lvl="4" marL="1828800" rtl="0">
              <a:spcBef>
                <a:spcPts val="0"/>
              </a:spcBef>
              <a:buFont typeface="Arial"/>
              <a:buNone/>
              <a:defRPr/>
            </a:lvl5pPr>
            <a:lvl6pPr indent="0" lvl="5" marL="2286000" rtl="0">
              <a:spcBef>
                <a:spcPts val="0"/>
              </a:spcBef>
              <a:buFont typeface="Arial"/>
              <a:buNone/>
              <a:defRPr/>
            </a:lvl6pPr>
            <a:lvl7pPr indent="0" lvl="6" marL="2743200" rtl="0">
              <a:spcBef>
                <a:spcPts val="0"/>
              </a:spcBef>
              <a:buFont typeface="Arial"/>
              <a:buNone/>
              <a:defRPr/>
            </a:lvl7pPr>
            <a:lvl8pPr indent="0" lvl="7" marL="3200400" rtl="0">
              <a:spcBef>
                <a:spcPts val="0"/>
              </a:spcBef>
              <a:buFont typeface="Arial"/>
              <a:buNone/>
              <a:defRPr/>
            </a:lvl8pPr>
            <a:lvl9pPr indent="0" lvl="8" marL="3657600" rtl="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89" name="Shape 189"/>
          <p:cNvSpPr txBox="1"/>
          <p:nvPr>
            <p:ph idx="1" type="body"/>
          </p:nvPr>
        </p:nvSpPr>
        <p:spPr>
          <a:xfrm rot="5400000">
            <a:off x="2309018" y="-251619"/>
            <a:ext cx="4525961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016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indent="-1016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indent="-1016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indent="-1016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98" name="Shape 198"/>
          <p:cNvSpPr txBox="1"/>
          <p:nvPr>
            <p:ph idx="1" type="body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016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indent="-1016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indent="-1016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indent="-1016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1" name="Shape 41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5" name="Shape 45"/>
          <p:cNvSpPr txBox="1"/>
          <p:nvPr>
            <p:ph idx="2" type="body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2.xml"/></Relationships>
</file>

<file path=ppt/slideMasters/_rels/slideMaster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theme" Target="../theme/theme2.xml"/></Relationships>
</file>

<file path=ppt/slideMasters/_rels/slideMaster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0.xml"/><Relationship Id="rId2" Type="http://schemas.openxmlformats.org/officeDocument/2006/relationships/theme" Target="../theme/theme7.xml"/></Relationships>
</file>

<file path=ppt/slideMasters/_rels/slideMaster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1.xml"/><Relationship Id="rId2" Type="http://schemas.openxmlformats.org/officeDocument/2006/relationships/theme" Target="../theme/theme3.xml"/></Relationships>
</file>

<file path=ppt/slideMasters/_rels/slideMaster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2.xml"/><Relationship Id="rId2" Type="http://schemas.openxmlformats.org/officeDocument/2006/relationships/theme" Target="../theme/theme14.xml"/></Relationships>
</file>

<file path=ppt/slideMasters/_rels/slideMaster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3.xml"/><Relationship Id="rId2" Type="http://schemas.openxmlformats.org/officeDocument/2006/relationships/theme" Target="../theme/theme15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5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theme" Target="../theme/theme11.xml"/></Relationships>
</file>

<file path=ppt/slideMasters/_rels/slideMaster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theme" Target="../theme/theme10.xml"/></Relationships>
</file>

<file path=ppt/slideMasters/_rels/slideMaster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theme" Target="../theme/theme13.xml"/></Relationships>
</file>

<file path=ppt/slideMasters/_rels/slideMaster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theme" Target="../theme/theme1.xml"/></Relationships>
</file>

<file path=ppt/slideMasters/_rels/slideMaster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7.xml"/><Relationship Id="rId2" Type="http://schemas.openxmlformats.org/officeDocument/2006/relationships/theme" Target="../theme/theme8.xml"/></Relationships>
</file>

<file path=ppt/slideMasters/_rels/slideMaster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Relationship Id="rId2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  <p:sp>
        <p:nvSpPr>
          <p:cNvPr id="8" name="Shape 8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" name="Shape 9"/>
          <p:cNvSpPr txBox="1"/>
          <p:nvPr>
            <p:ph idx="11" type="ftr"/>
          </p:nvPr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cxnSp>
        <p:nvCxnSpPr>
          <p:cNvPr id="10" name="Shape 10"/>
          <p:cNvCxnSpPr/>
          <p:nvPr/>
        </p:nvCxnSpPr>
        <p:spPr>
          <a:xfrm>
            <a:off x="0" y="762000"/>
            <a:ext cx="9144000" cy="0"/>
          </a:xfrm>
          <a:prstGeom prst="straightConnector1">
            <a:avLst/>
          </a:prstGeom>
          <a:noFill/>
          <a:ln cap="rnd" cmpd="sng" w="50800">
            <a:solidFill>
              <a:srgbClr val="C6E8B4"/>
            </a:solidFill>
            <a:prstDash val="solid"/>
            <a:miter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/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5" name="Shape 155"/>
          <p:cNvCxnSpPr/>
          <p:nvPr/>
        </p:nvCxnSpPr>
        <p:spPr>
          <a:xfrm>
            <a:off x="0" y="762000"/>
            <a:ext cx="9144000" cy="0"/>
          </a:xfrm>
          <a:prstGeom prst="straightConnector1">
            <a:avLst/>
          </a:prstGeom>
          <a:noFill/>
          <a:ln cap="rnd" cmpd="sng" w="50800">
            <a:solidFill>
              <a:srgbClr val="C6E8B4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56" name="Shape 15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  <p:sp>
        <p:nvSpPr>
          <p:cNvPr id="158" name="Shape 158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59" name="Shape 159"/>
          <p:cNvSpPr txBox="1"/>
          <p:nvPr>
            <p:ph idx="11" type="ftr"/>
          </p:nvPr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6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2" name="Shape 162"/>
          <p:cNvCxnSpPr/>
          <p:nvPr/>
        </p:nvCxnSpPr>
        <p:spPr>
          <a:xfrm>
            <a:off x="0" y="762000"/>
            <a:ext cx="9144000" cy="0"/>
          </a:xfrm>
          <a:prstGeom prst="straightConnector1">
            <a:avLst/>
          </a:prstGeom>
          <a:noFill/>
          <a:ln cap="rnd" cmpd="sng" w="50800">
            <a:solidFill>
              <a:srgbClr val="C6E8B4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63" name="Shape 16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64" name="Shape 164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  <p:sp>
        <p:nvSpPr>
          <p:cNvPr id="165" name="Shape 165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66" name="Shape 166"/>
          <p:cNvSpPr txBox="1"/>
          <p:nvPr>
            <p:ph idx="11" type="ftr"/>
          </p:nvPr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7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2" name="Shape 172"/>
          <p:cNvCxnSpPr/>
          <p:nvPr/>
        </p:nvCxnSpPr>
        <p:spPr>
          <a:xfrm>
            <a:off x="0" y="762000"/>
            <a:ext cx="9144000" cy="0"/>
          </a:xfrm>
          <a:prstGeom prst="straightConnector1">
            <a:avLst/>
          </a:prstGeom>
          <a:noFill/>
          <a:ln cap="rnd" cmpd="sng" w="50800">
            <a:solidFill>
              <a:srgbClr val="C6E8B4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73" name="Shape 17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74" name="Shape 174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  <p:sp>
        <p:nvSpPr>
          <p:cNvPr id="175" name="Shape 175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76" name="Shape 176"/>
          <p:cNvSpPr txBox="1"/>
          <p:nvPr>
            <p:ph idx="11" type="ftr"/>
          </p:nvPr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2" name="Shape 182"/>
          <p:cNvCxnSpPr/>
          <p:nvPr/>
        </p:nvCxnSpPr>
        <p:spPr>
          <a:xfrm>
            <a:off x="0" y="762000"/>
            <a:ext cx="9144000" cy="0"/>
          </a:xfrm>
          <a:prstGeom prst="straightConnector1">
            <a:avLst/>
          </a:prstGeom>
          <a:noFill/>
          <a:ln cap="rnd" cmpd="sng" w="50800">
            <a:solidFill>
              <a:srgbClr val="C6E8B4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83" name="Shape 18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84" name="Shape 184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  <p:sp>
        <p:nvSpPr>
          <p:cNvPr id="185" name="Shape 185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86" name="Shape 186"/>
          <p:cNvSpPr txBox="1"/>
          <p:nvPr>
            <p:ph idx="11" type="ftr"/>
          </p:nvPr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1" name="Shape 191"/>
          <p:cNvCxnSpPr/>
          <p:nvPr/>
        </p:nvCxnSpPr>
        <p:spPr>
          <a:xfrm>
            <a:off x="0" y="762000"/>
            <a:ext cx="9144000" cy="0"/>
          </a:xfrm>
          <a:prstGeom prst="straightConnector1">
            <a:avLst/>
          </a:prstGeom>
          <a:noFill/>
          <a:ln cap="rnd" cmpd="sng" w="50800">
            <a:solidFill>
              <a:srgbClr val="C6E8B4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92" name="Shape 19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93" name="Shape 193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  <p:sp>
        <p:nvSpPr>
          <p:cNvPr id="194" name="Shape 194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95" name="Shape 195"/>
          <p:cNvSpPr txBox="1"/>
          <p:nvPr>
            <p:ph idx="11" type="ftr"/>
          </p:nvPr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80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  <p:cxnSp>
        <p:nvCxnSpPr>
          <p:cNvPr id="17" name="Shape 17"/>
          <p:cNvCxnSpPr/>
          <p:nvPr/>
        </p:nvCxnSpPr>
        <p:spPr>
          <a:xfrm>
            <a:off x="0" y="762000"/>
            <a:ext cx="9144000" cy="0"/>
          </a:xfrm>
          <a:prstGeom prst="straightConnector1">
            <a:avLst/>
          </a:prstGeom>
          <a:noFill/>
          <a:ln cap="rnd" cmpd="sng" w="50800">
            <a:solidFill>
              <a:srgbClr val="DDF1F3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8" name="Shape 18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58" name="Shape 58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8" name="Shape 98"/>
          <p:cNvCxnSpPr/>
          <p:nvPr/>
        </p:nvCxnSpPr>
        <p:spPr>
          <a:xfrm>
            <a:off x="0" y="762000"/>
            <a:ext cx="9144000" cy="0"/>
          </a:xfrm>
          <a:prstGeom prst="straightConnector1">
            <a:avLst/>
          </a:prstGeom>
          <a:noFill/>
          <a:ln cap="rnd" cmpd="sng" w="50800">
            <a:solidFill>
              <a:srgbClr val="C6E8B4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9" name="Shape 9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  <p:sp>
        <p:nvSpPr>
          <p:cNvPr id="101" name="Shape 101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2" name="Shape 102"/>
          <p:cNvSpPr txBox="1"/>
          <p:nvPr>
            <p:ph idx="11" type="ftr"/>
          </p:nvPr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0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Shape 107"/>
          <p:cNvCxnSpPr/>
          <p:nvPr/>
        </p:nvCxnSpPr>
        <p:spPr>
          <a:xfrm>
            <a:off x="0" y="762000"/>
            <a:ext cx="9144000" cy="0"/>
          </a:xfrm>
          <a:prstGeom prst="straightConnector1">
            <a:avLst/>
          </a:prstGeom>
          <a:noFill/>
          <a:ln cap="rnd" cmpd="sng" w="50800">
            <a:solidFill>
              <a:srgbClr val="C6E8B4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08" name="Shape 10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  <p:sp>
        <p:nvSpPr>
          <p:cNvPr id="110" name="Shape 110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1" name="Shape 111"/>
          <p:cNvSpPr txBox="1"/>
          <p:nvPr>
            <p:ph idx="11" type="ftr"/>
          </p:nvPr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1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6" name="Shape 116"/>
          <p:cNvCxnSpPr/>
          <p:nvPr/>
        </p:nvCxnSpPr>
        <p:spPr>
          <a:xfrm>
            <a:off x="0" y="762000"/>
            <a:ext cx="9144000" cy="0"/>
          </a:xfrm>
          <a:prstGeom prst="straightConnector1">
            <a:avLst/>
          </a:prstGeom>
          <a:noFill/>
          <a:ln cap="rnd" cmpd="sng" w="50800">
            <a:solidFill>
              <a:srgbClr val="C6E8B4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17" name="Shape 11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  <p:sp>
        <p:nvSpPr>
          <p:cNvPr id="119" name="Shape 119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0" name="Shape 120"/>
          <p:cNvSpPr txBox="1"/>
          <p:nvPr>
            <p:ph idx="11" type="ftr"/>
          </p:nvPr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2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5" name="Shape 125"/>
          <p:cNvCxnSpPr/>
          <p:nvPr/>
        </p:nvCxnSpPr>
        <p:spPr>
          <a:xfrm>
            <a:off x="0" y="762000"/>
            <a:ext cx="9144000" cy="0"/>
          </a:xfrm>
          <a:prstGeom prst="straightConnector1">
            <a:avLst/>
          </a:prstGeom>
          <a:noFill/>
          <a:ln cap="rnd" cmpd="sng" w="50800">
            <a:solidFill>
              <a:srgbClr val="C6E8B4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26" name="Shape 12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  <p:sp>
        <p:nvSpPr>
          <p:cNvPr id="128" name="Shape 128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9" name="Shape 129"/>
          <p:cNvSpPr txBox="1"/>
          <p:nvPr>
            <p:ph idx="11" type="ftr"/>
          </p:nvPr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3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hape 135"/>
          <p:cNvCxnSpPr/>
          <p:nvPr/>
        </p:nvCxnSpPr>
        <p:spPr>
          <a:xfrm>
            <a:off x="0" y="762000"/>
            <a:ext cx="9144000" cy="0"/>
          </a:xfrm>
          <a:prstGeom prst="straightConnector1">
            <a:avLst/>
          </a:prstGeom>
          <a:noFill/>
          <a:ln cap="rnd" cmpd="sng" w="50800">
            <a:solidFill>
              <a:srgbClr val="C6E8B4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36" name="Shape 13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  <p:sp>
        <p:nvSpPr>
          <p:cNvPr id="138" name="Shape 138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39" name="Shape 139"/>
          <p:cNvSpPr txBox="1"/>
          <p:nvPr>
            <p:ph idx="11" type="ftr"/>
          </p:nvPr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4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7" name="Shape 147"/>
          <p:cNvCxnSpPr/>
          <p:nvPr/>
        </p:nvCxnSpPr>
        <p:spPr>
          <a:xfrm>
            <a:off x="0" y="762000"/>
            <a:ext cx="9144000" cy="0"/>
          </a:xfrm>
          <a:prstGeom prst="straightConnector1">
            <a:avLst/>
          </a:prstGeom>
          <a:noFill/>
          <a:ln cap="rnd" cmpd="sng" w="50800">
            <a:solidFill>
              <a:srgbClr val="C6E8B4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48" name="Shape 14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  <p:sp>
        <p:nvSpPr>
          <p:cNvPr id="150" name="Shape 150"/>
          <p:cNvSpPr txBox="1"/>
          <p:nvPr>
            <p:ph idx="10" type="dt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51" name="Shape 151"/>
          <p:cNvSpPr txBox="1"/>
          <p:nvPr>
            <p:ph idx="11" type="ftr"/>
          </p:nvPr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5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0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04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05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06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07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08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1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08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09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2.pn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10.png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5.xml"/><Relationship Id="rId3" Type="http://schemas.openxmlformats.org/officeDocument/2006/relationships/image" Target="../media/image11.png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6.xml"/><Relationship Id="rId3" Type="http://schemas.openxmlformats.org/officeDocument/2006/relationships/image" Target="../media/image12.png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4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/>
          <p:nvPr/>
        </p:nvSpPr>
        <p:spPr>
          <a:xfrm>
            <a:off x="4800600" y="5334000"/>
            <a:ext cx="3962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Chapter 5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 Decisions</a:t>
            </a:r>
          </a:p>
        </p:txBody>
      </p:sp>
      <p:pic>
        <p:nvPicPr>
          <p:cNvPr id="204" name="Shape 20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3809999" cy="472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Shape 205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cxnSp>
        <p:nvCxnSpPr>
          <p:cNvPr id="206" name="Shape 206"/>
          <p:cNvCxnSpPr/>
          <p:nvPr/>
        </p:nvCxnSpPr>
        <p:spPr>
          <a:xfrm>
            <a:off x="0" y="5867400"/>
            <a:ext cx="9144000" cy="0"/>
          </a:xfrm>
          <a:prstGeom prst="straightConnector1">
            <a:avLst/>
          </a:prstGeom>
          <a:noFill/>
          <a:ln cap="rnd" cmpd="sng" w="50800">
            <a:solidFill>
              <a:srgbClr val="C6E8B4"/>
            </a:solidFill>
            <a:prstDash val="solid"/>
            <a:miter/>
            <a:headEnd len="med" w="med" type="none"/>
            <a:tailEnd len="med" w="med" type="none"/>
          </a:ln>
        </p:spPr>
      </p:cxn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271" name="Shape 271"/>
          <p:cNvSpPr txBox="1"/>
          <p:nvPr/>
        </p:nvSpPr>
        <p:spPr>
          <a:xfrm>
            <a:off x="0" y="942975"/>
            <a:ext cx="9144000" cy="33242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25425" lvl="0" marL="2254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==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denotes equality testing:</a:t>
            </a:r>
          </a:p>
          <a:p>
            <a:pPr indent="-225425" lvl="1" marL="6826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a = 5; // Assign 5 to a</a:t>
            </a:r>
          </a:p>
          <a:p>
            <a:pPr indent="-225425" lvl="1" marL="6826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if (a == 5) ... // Test whether a equals 5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225425" lvl="0" marL="2254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Relational operators have lower precedence than arithmetic operators:</a:t>
            </a:r>
          </a:p>
          <a:p>
            <a:pPr indent="-225425" lvl="1" marL="6826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amount + fee &lt;= balance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6E7069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2" name="Shape 272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Comparing Values: Relational Operators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278" name="Shape 278"/>
          <p:cNvSpPr txBox="1"/>
          <p:nvPr/>
        </p:nvSpPr>
        <p:spPr>
          <a:xfrm>
            <a:off x="0" y="1009650"/>
            <a:ext cx="9144000" cy="3522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25425" lvl="0" marL="2254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 this code: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-225425" lvl="1" marL="682625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18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double r = Math.sqrt(2); </a:t>
            </a:r>
          </a:p>
          <a:p>
            <a:pPr indent="-225425" lvl="1" marL="6826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18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double d = r * r - 2; </a:t>
            </a:r>
          </a:p>
          <a:p>
            <a:pPr indent="-225425" lvl="1" marL="6826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18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(d == 0) </a:t>
            </a:r>
          </a:p>
          <a:p>
            <a:pPr indent="-225425" lvl="1" marL="6826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18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 System.out.println("sqrt(2)squared minus 2 is 0"); </a:t>
            </a:r>
          </a:p>
          <a:p>
            <a:pPr indent="-225425" lvl="1" marL="6826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18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else </a:t>
            </a:r>
          </a:p>
          <a:p>
            <a:pPr indent="-225425" lvl="1" marL="6826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18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 System.out.println("sqrt(2)squared minus 2 is not 0 but "</a:t>
            </a:r>
          </a:p>
          <a:p>
            <a:pPr indent="-225425" lvl="1" marL="6826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18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    + d); 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 prints:</a:t>
            </a:r>
          </a:p>
          <a:p>
            <a:pPr indent="-225425" lvl="1" marL="6826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18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sqrt(2)squared minus 2 is not 0 but 4.440892098500626E-16 </a:t>
            </a:r>
          </a:p>
        </p:txBody>
      </p:sp>
      <p:sp>
        <p:nvSpPr>
          <p:cNvPr id="279" name="Shape 279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Comparing Floating-Point Numbers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285" name="Shape 285"/>
          <p:cNvSpPr txBox="1"/>
          <p:nvPr/>
        </p:nvSpPr>
        <p:spPr>
          <a:xfrm>
            <a:off x="0" y="917575"/>
            <a:ext cx="9144000" cy="33242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25425" lvl="0" marL="2254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avoid roundoff errors, don’t use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==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compare floating-point numbers 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compare floating-point numbers test whether they are 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close enough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|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| ≤ ε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final double EPSILON = 1E-14;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if (Math.abs(x - y) &lt;= EPSILON)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   // x is approximately equal to y 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ε is a small number such as 10</a:t>
            </a:r>
            <a:r>
              <a:rPr b="0" baseline="3000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-14 </a:t>
            </a:r>
          </a:p>
        </p:txBody>
      </p:sp>
      <p:sp>
        <p:nvSpPr>
          <p:cNvPr id="286" name="Shape 286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Comparing Floating-Point Numbers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292" name="Shape 292"/>
          <p:cNvSpPr txBox="1"/>
          <p:nvPr/>
        </p:nvSpPr>
        <p:spPr>
          <a:xfrm>
            <a:off x="0" y="892175"/>
            <a:ext cx="9144000" cy="39084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25425" lvl="0" marL="2254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To test whether two strings are equal to each other, use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equals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method:</a:t>
            </a:r>
          </a:p>
          <a:p>
            <a:pPr indent="-225425" lvl="1" marL="6826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(string1.equals(string2)) . . .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Don’t use </a:t>
            </a: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 strings!</a:t>
            </a:r>
          </a:p>
          <a:p>
            <a:pPr indent="-225425" lvl="1" marL="6826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(string1 == string2) // Not useful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6E7069"/>
              </a:buClr>
              <a:buSzPct val="100000"/>
              <a:buFont typeface="Courier New"/>
              <a:buChar char="•"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==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tests identity,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tests equal contents 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Case insensitive test: 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(string1.equalsIgnoreCase(string2))</a:t>
            </a:r>
          </a:p>
        </p:txBody>
      </p:sp>
      <p:sp>
        <p:nvSpPr>
          <p:cNvPr id="293" name="Shape 293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Comparing</a:t>
            </a:r>
            <a:r>
              <a:rPr b="1" i="0" lang="en-US" sz="2400" u="none" cap="none" strike="noStrik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Strings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299" name="Shape 299"/>
          <p:cNvSpPr txBox="1"/>
          <p:nvPr/>
        </p:nvSpPr>
        <p:spPr>
          <a:xfrm>
            <a:off x="0" y="912812"/>
            <a:ext cx="9144000" cy="49545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25425" lvl="0" marL="2254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100000"/>
              <a:buFont typeface="Courier New"/>
              <a:buChar char="•"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string1.compareTo(string2) &lt; 0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means: </a:t>
            </a:r>
          </a:p>
          <a:p>
            <a:pPr indent="-225425" lvl="1" marL="6826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string1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comes before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string2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 the dictionary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6E7069"/>
              </a:buClr>
              <a:buSzPct val="116666"/>
              <a:buFont typeface="Courier New"/>
              <a:buChar char="•"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string1.compareTo(string2) &gt; 0 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means: </a:t>
            </a:r>
          </a:p>
          <a:p>
            <a:pPr indent="-225425" lvl="1" marL="6826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string1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comes after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string2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6E7069"/>
              </a:buClr>
              <a:buSzPct val="116666"/>
              <a:buFont typeface="Courier New"/>
              <a:buChar char="•"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string1.compareTo(string2) == 0 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means: </a:t>
            </a:r>
          </a:p>
          <a:p>
            <a:pPr indent="-225425" lvl="1" marL="6826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string1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equals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string2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6E7069"/>
              </a:buClr>
              <a:buSzPct val="100000"/>
              <a:buFont typeface="Courier New"/>
              <a:buChar char="•"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"car"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comes before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"cargo" 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All uppercase letters come before lowercase:</a:t>
            </a:r>
          </a:p>
          <a:p>
            <a:pPr indent="-225425" lvl="1" marL="6826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"Hello"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comes before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"car"</a:t>
            </a:r>
          </a:p>
        </p:txBody>
      </p:sp>
      <p:sp>
        <p:nvSpPr>
          <p:cNvPr id="300" name="Shape 300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Comparing</a:t>
            </a:r>
            <a:r>
              <a:rPr b="1" i="0" lang="en-US" sz="2400" u="none" cap="none" strike="noStrik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Strings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306" name="Shape 306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Lexicographic</a:t>
            </a:r>
            <a:r>
              <a:rPr b="1" i="0" lang="en-US" sz="2400" u="none" cap="none" strike="noStrik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Comparison</a:t>
            </a:r>
          </a:p>
        </p:txBody>
      </p:sp>
      <p:pic>
        <p:nvPicPr>
          <p:cNvPr id="307" name="Shape 30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914400"/>
            <a:ext cx="6919911" cy="228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B95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rgbClr val="004B95"/>
                </a:solidFill>
                <a:latin typeface="Arial"/>
                <a:ea typeface="Arial"/>
                <a:cs typeface="Arial"/>
                <a:sym typeface="Arial"/>
              </a:rPr>
              <a:t>Syntax 5.2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Comparisons</a:t>
            </a:r>
          </a:p>
        </p:txBody>
      </p:sp>
      <p:pic>
        <p:nvPicPr>
          <p:cNvPr id="313" name="Shape 3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914400"/>
            <a:ext cx="7315200" cy="534828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4" name="Shape 314"/>
          <p:cNvCxnSpPr/>
          <p:nvPr/>
        </p:nvCxnSpPr>
        <p:spPr>
          <a:xfrm>
            <a:off x="0" y="762000"/>
            <a:ext cx="9144000" cy="0"/>
          </a:xfrm>
          <a:prstGeom prst="straightConnector1">
            <a:avLst/>
          </a:prstGeom>
          <a:noFill/>
          <a:ln cap="rnd" cmpd="sng" w="50800">
            <a:solidFill>
              <a:srgbClr val="004B95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15" name="Shape 315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321" name="Shape 321"/>
          <p:cNvSpPr txBox="1"/>
          <p:nvPr/>
        </p:nvSpPr>
        <p:spPr>
          <a:xfrm>
            <a:off x="0" y="868362"/>
            <a:ext cx="8991600" cy="31702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25425" lvl="0" marL="2254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==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tests for identity, </a:t>
            </a: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for identical content 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Rectangle box1 = new Rectangle(5, 10, 20, 30);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 Rectangle box2 = box1;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 Rectangle box3 = new Rectangle(5, 10, 20, 30);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box1 != box3</a:t>
            </a: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but</a:t>
            </a: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box1.equals(box3)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box1 == box2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Caveat: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must be defined for the class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322" name="Shape 322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Comparing</a:t>
            </a:r>
            <a:r>
              <a:rPr b="1" i="0" lang="en-US" sz="2400" u="none" cap="none" strike="noStrik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Objects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328" name="Shape 328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Object</a:t>
            </a:r>
            <a:r>
              <a:rPr b="1" i="0" lang="en-US" sz="2400" u="none" cap="none" strike="noStrik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Comparison</a:t>
            </a:r>
          </a:p>
        </p:txBody>
      </p:sp>
      <p:pic>
        <p:nvPicPr>
          <p:cNvPr id="329" name="Shape 3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025" y="838200"/>
            <a:ext cx="8842374" cy="45291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335" name="Shape 335"/>
          <p:cNvSpPr txBox="1"/>
          <p:nvPr/>
        </p:nvSpPr>
        <p:spPr>
          <a:xfrm>
            <a:off x="0" y="914400"/>
            <a:ext cx="9144000" cy="4986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null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reference refers to no object: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String middleInitial = null; // Not set </a:t>
            </a:r>
            <a:b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 ... ) </a:t>
            </a:r>
            <a:b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 middleInitial = middleName.substring(0, 1);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Can be used in tests: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(middleInitial == null)</a:t>
            </a:r>
            <a:b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 System.out.println(firstName + " " + lastName); </a:t>
            </a:r>
            <a:b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else </a:t>
            </a:r>
            <a:b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 System.out.println(firstName + " " + middleInitial + </a:t>
            </a:r>
            <a:b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    ". " + lastName</a:t>
            </a:r>
            <a:r>
              <a:rPr b="0" i="0" lang="en-US" sz="20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);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Use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==</a:t>
            </a: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to test for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null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null</a:t>
            </a:r>
            <a:r>
              <a:rPr b="0" i="0" lang="en-US" sz="20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not the same as the empty string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""</a:t>
            </a: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</a:p>
        </p:txBody>
      </p:sp>
      <p:sp>
        <p:nvSpPr>
          <p:cNvPr id="336" name="Shape 336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Testing</a:t>
            </a:r>
            <a:r>
              <a:rPr b="1" i="0" lang="en-US" sz="2400" u="none" cap="none" strike="noStrik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for</a:t>
            </a:r>
            <a:r>
              <a:rPr b="1" i="0" lang="en-US" sz="2400" u="none" cap="none" strike="noStrik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null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0" y="866775"/>
            <a:ext cx="9144000" cy="40862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25425" lvl="0" marL="2254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be able to implement decisions using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statements 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understand how to group statements into blocks 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learn how to compare integers, floating-point numbers, strings, and objects 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recognize the correct ordering of decisions in multiple branches 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program conditions using Boolean operators and variables 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9A9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rgbClr val="009A91"/>
                </a:solidFill>
                <a:latin typeface="Arial"/>
                <a:ea typeface="Arial"/>
                <a:cs typeface="Arial"/>
                <a:sym typeface="Arial"/>
              </a:rPr>
              <a:t>T	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understand the importance of test coverage </a:t>
            </a:r>
          </a:p>
        </p:txBody>
      </p:sp>
      <p:sp>
        <p:nvSpPr>
          <p:cNvPr id="213" name="Shape 213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Chapter</a:t>
            </a:r>
            <a:r>
              <a:rPr b="1" i="0" lang="en-US" sz="2400" u="none" cap="none" strike="noStrik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Goals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Shape 341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342" name="Shape 342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Relational Operator Examples</a:t>
            </a:r>
          </a:p>
        </p:txBody>
      </p:sp>
      <p:pic>
        <p:nvPicPr>
          <p:cNvPr id="343" name="Shape 3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920750"/>
            <a:ext cx="6578599" cy="5632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/>
          <p:cNvSpPr txBox="1"/>
          <p:nvPr/>
        </p:nvSpPr>
        <p:spPr>
          <a:xfrm>
            <a:off x="0" y="914400"/>
            <a:ext cx="9144000" cy="20923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the value of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s.length()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</a:t>
            </a:r>
          </a:p>
          <a:p>
            <a:pPr indent="-342900" lvl="1" marL="8001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lphaL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empty string </a:t>
            </a:r>
            <a:r>
              <a:rPr b="0" i="0" lang="en-US" sz="18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""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</a:p>
          <a:p>
            <a:pPr indent="-342900" lvl="1" marL="800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lphaL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string </a:t>
            </a:r>
            <a:r>
              <a:rPr b="0" i="0" lang="en-US" sz="18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" "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containing a space?</a:t>
            </a: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</a:p>
          <a:p>
            <a:pPr indent="-342900" lvl="1" marL="800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lphaL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18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null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Answer: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(a) 0; (b) 1; (c) an exception occurs. </a:t>
            </a:r>
          </a:p>
        </p:txBody>
      </p:sp>
      <p:sp>
        <p:nvSpPr>
          <p:cNvPr id="349" name="Shape 349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Self Check 5.3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Shape 354"/>
          <p:cNvSpPr txBox="1"/>
          <p:nvPr/>
        </p:nvSpPr>
        <p:spPr>
          <a:xfrm>
            <a:off x="0" y="915987"/>
            <a:ext cx="9144000" cy="53863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Which of the following comparisons are syntactically incorrect? Which of them are syntactically correct, but logically questionable?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String a = "1";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String b = "one";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double x = 1;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double y = 3 * (1.0 / 3); </a:t>
            </a:r>
          </a:p>
          <a:p>
            <a:pPr indent="-457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100000"/>
              <a:buFont typeface="Arial"/>
              <a:buAutoNum type="alphaLcPeriod"/>
            </a:pPr>
            <a:r>
              <a:rPr b="0" i="0" lang="en-US" sz="20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a == "1" </a:t>
            </a:r>
          </a:p>
          <a:p>
            <a:pPr indent="-457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100000"/>
              <a:buFont typeface="Arial"/>
              <a:buAutoNum type="alphaLcPeriod"/>
            </a:pPr>
            <a:r>
              <a:rPr b="0" i="0" lang="en-US" sz="20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a == null </a:t>
            </a:r>
          </a:p>
          <a:p>
            <a:pPr indent="-457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100000"/>
              <a:buFont typeface="Arial"/>
              <a:buAutoNum type="alphaLcPeriod"/>
            </a:pPr>
            <a:r>
              <a:rPr b="0" i="0" lang="en-US" sz="20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a.equals("") </a:t>
            </a:r>
          </a:p>
          <a:p>
            <a:pPr indent="-457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100000"/>
              <a:buFont typeface="Arial"/>
              <a:buAutoNum type="alphaLcPeriod"/>
            </a:pPr>
            <a:r>
              <a:rPr b="0" i="0" lang="en-US" sz="20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a == b </a:t>
            </a:r>
          </a:p>
          <a:p>
            <a:pPr indent="-457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100000"/>
              <a:buFont typeface="Arial"/>
              <a:buAutoNum type="alphaLcPeriod"/>
            </a:pPr>
            <a:r>
              <a:rPr b="0" i="0" lang="en-US" sz="20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a == x </a:t>
            </a:r>
          </a:p>
          <a:p>
            <a:pPr indent="-457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100000"/>
              <a:buFont typeface="Arial"/>
              <a:buAutoNum type="alphaLcPeriod"/>
            </a:pPr>
            <a:r>
              <a:rPr b="0" i="0" lang="en-US" sz="20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x == y </a:t>
            </a:r>
          </a:p>
          <a:p>
            <a:pPr indent="-457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100000"/>
              <a:buFont typeface="Arial"/>
              <a:buAutoNum type="alphaLcPeriod"/>
            </a:pPr>
            <a:r>
              <a:rPr b="0" i="0" lang="en-US" sz="20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x - y == null </a:t>
            </a:r>
          </a:p>
          <a:p>
            <a:pPr indent="-457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100000"/>
              <a:buFont typeface="Arial"/>
              <a:buAutoNum type="alphaLcPeriod"/>
            </a:pPr>
            <a:r>
              <a:rPr b="0" i="0" lang="en-US" sz="20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x.equals(y)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Answer: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Syntactically incorrect: e, g, h. Logically questionable:  a, d, f.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Self Check 5.4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361" name="Shape 361"/>
          <p:cNvSpPr txBox="1"/>
          <p:nvPr/>
        </p:nvSpPr>
        <p:spPr>
          <a:xfrm>
            <a:off x="0" y="1028700"/>
            <a:ext cx="9144000" cy="54768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100000"/>
              <a:buFont typeface="Courier New"/>
              <a:buChar char="•"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</a:t>
            </a:r>
            <a:r>
              <a:rPr b="0" i="1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r>
              <a:rPr b="0" baseline="-25000" i="1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1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   statement</a:t>
            </a:r>
            <a:r>
              <a:rPr b="0" baseline="-25000" i="1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else if (</a:t>
            </a:r>
            <a:r>
              <a:rPr b="0" i="1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r>
              <a:rPr b="0" baseline="-25000" i="1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1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   statement</a:t>
            </a:r>
            <a:r>
              <a:rPr b="0" baseline="-25000" i="1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   ...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else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1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   statement</a:t>
            </a:r>
            <a:r>
              <a:rPr b="0" baseline="-25000" i="1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r>
              <a:rPr b="0" i="0" lang="en-US" sz="2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first matching condition is executed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Order matters: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(richter &gt;= 0) // always passes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   r = "Generally not felt by people";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else if (richter &gt;= 3.5) // not tested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   r = "Felt by many people, no destruction";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... </a:t>
            </a:r>
          </a:p>
        </p:txBody>
      </p:sp>
      <p:sp>
        <p:nvSpPr>
          <p:cNvPr id="362" name="Shape 362"/>
          <p:cNvSpPr txBox="1"/>
          <p:nvPr/>
        </p:nvSpPr>
        <p:spPr>
          <a:xfrm>
            <a:off x="0" y="304800"/>
            <a:ext cx="7924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Multiple Alternatives: Sequences of Comparisons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Shape 367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368" name="Shape 368"/>
          <p:cNvSpPr txBox="1"/>
          <p:nvPr/>
        </p:nvSpPr>
        <p:spPr>
          <a:xfrm>
            <a:off x="0" y="1062037"/>
            <a:ext cx="9144000" cy="184784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Don’t omit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(richter &gt;= 8.0)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   r = "Most structures fall";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if (richter &gt;= 7.0) // omitted else--ERROR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   r = "Many buildings destroyed";</a:t>
            </a:r>
          </a:p>
        </p:txBody>
      </p:sp>
      <p:sp>
        <p:nvSpPr>
          <p:cNvPr id="369" name="Shape 369"/>
          <p:cNvSpPr txBox="1"/>
          <p:nvPr/>
        </p:nvSpPr>
        <p:spPr>
          <a:xfrm>
            <a:off x="0" y="304800"/>
            <a:ext cx="8686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Multiple Alternatives: Sequences of Comparisons</a:t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Copyright © 2009 by John Wiley &amp; Sons.  All rights reserved.</a:t>
            </a:r>
          </a:p>
        </p:txBody>
      </p:sp>
      <p:sp>
        <p:nvSpPr>
          <p:cNvPr id="375" name="Shape 375"/>
          <p:cNvSpPr txBox="1"/>
          <p:nvPr/>
        </p:nvSpPr>
        <p:spPr>
          <a:xfrm>
            <a:off x="0" y="304800"/>
            <a:ext cx="91440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Animation 5.1: Multiple Alternatives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llerta"/>
              <a:ea typeface="Allerta"/>
              <a:cs typeface="Allerta"/>
              <a:sym typeface="Allerta"/>
            </a:endParaRPr>
          </a:p>
        </p:txBody>
      </p:sp>
      <p:pic>
        <p:nvPicPr>
          <p:cNvPr id="376" name="Shape 37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38200"/>
            <a:ext cx="9144000" cy="5562600"/>
          </a:xfrm>
          <a:prstGeom prst="rect">
            <a:avLst/>
          </a:prstGeom>
          <a:noFill/>
          <a:ln cap="rnd" cmpd="sng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pic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382" name="Shape 382"/>
          <p:cNvSpPr txBox="1"/>
          <p:nvPr/>
        </p:nvSpPr>
        <p:spPr>
          <a:xfrm>
            <a:off x="0" y="962025"/>
            <a:ext cx="9144000" cy="4032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1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/**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2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0" i="0" lang="en-US" sz="1600" u="none" cap="none" strike="noStrike">
                <a:solidFill>
                  <a:srgbClr val="0073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class that describes the effects of an earthquake.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3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*/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4 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public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class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Earthquake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5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6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private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double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richter;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7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8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/**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9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en-US" sz="1600" u="none" cap="none" strike="noStrike">
                <a:solidFill>
                  <a:srgbClr val="0073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Constructs an Earthquake object.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10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@param magnitude</a:t>
            </a:r>
            <a:r>
              <a:rPr b="0" i="0" lang="en-US" sz="1600" u="none" cap="none" strike="noStrike">
                <a:solidFill>
                  <a:srgbClr val="0073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magnitude on the Richter scale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11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*/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12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public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Earthquake(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double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magnitude)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13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{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14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richter = magnitude;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15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16 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ch05/quake/Earthquake.java</a:t>
            </a:r>
          </a:p>
        </p:txBody>
      </p:sp>
      <p:sp>
        <p:nvSpPr>
          <p:cNvPr id="384" name="Shape 384"/>
          <p:cNvSpPr txBox="1"/>
          <p:nvPr/>
        </p:nvSpPr>
        <p:spPr>
          <a:xfrm>
            <a:off x="7315200" y="5791200"/>
            <a:ext cx="1600199" cy="3667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Continued</a:t>
            </a:r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390" name="Shape 390"/>
          <p:cNvSpPr txBox="1"/>
          <p:nvPr/>
        </p:nvSpPr>
        <p:spPr>
          <a:xfrm>
            <a:off x="0" y="931862"/>
            <a:ext cx="9144000" cy="60023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17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/**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18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en-US" sz="1600" u="none" cap="none" strike="noStrike">
                <a:solidFill>
                  <a:srgbClr val="0073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Gets a description of the effect of the earthquake.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19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@return</a:t>
            </a:r>
            <a:r>
              <a:rPr b="0" i="0" lang="en-US" sz="1600" u="none" cap="none" strike="noStrike">
                <a:solidFill>
                  <a:srgbClr val="0073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description of the effect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20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*/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21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public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String getDescription()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22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{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23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String r;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24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(richter &gt;= </a:t>
            </a:r>
            <a:r>
              <a:rPr b="0" i="0" lang="en-US" sz="1600" u="none" cap="none" strike="noStrike">
                <a:solidFill>
                  <a:srgbClr val="66FF19"/>
                </a:solidFill>
                <a:latin typeface="Courier New"/>
                <a:ea typeface="Courier New"/>
                <a:cs typeface="Courier New"/>
                <a:sym typeface="Courier New"/>
              </a:rPr>
              <a:t>8.0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25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r = </a:t>
            </a:r>
            <a:r>
              <a:rPr b="0" i="0" lang="en-US" sz="1600" u="none" cap="none" strike="noStrike">
                <a:solidFill>
                  <a:srgbClr val="32E598"/>
                </a:solidFill>
                <a:latin typeface="Courier New"/>
                <a:ea typeface="Courier New"/>
                <a:cs typeface="Courier New"/>
                <a:sym typeface="Courier New"/>
              </a:rPr>
              <a:t>"Most structures fall"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26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(richter &gt;= </a:t>
            </a:r>
            <a:r>
              <a:rPr b="0" i="0" lang="en-US" sz="1600" u="none" cap="none" strike="noStrike">
                <a:solidFill>
                  <a:srgbClr val="66FF19"/>
                </a:solidFill>
                <a:latin typeface="Courier New"/>
                <a:ea typeface="Courier New"/>
                <a:cs typeface="Courier New"/>
                <a:sym typeface="Courier New"/>
              </a:rPr>
              <a:t>7.0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27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r = </a:t>
            </a:r>
            <a:r>
              <a:rPr b="0" i="0" lang="en-US" sz="1600" u="none" cap="none" strike="noStrike">
                <a:solidFill>
                  <a:srgbClr val="32E598"/>
                </a:solidFill>
                <a:latin typeface="Courier New"/>
                <a:ea typeface="Courier New"/>
                <a:cs typeface="Courier New"/>
                <a:sym typeface="Courier New"/>
              </a:rPr>
              <a:t>"Many buildings destroyed"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28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(richter &gt;= </a:t>
            </a:r>
            <a:r>
              <a:rPr b="0" i="0" lang="en-US" sz="1600" u="none" cap="none" strike="noStrike">
                <a:solidFill>
                  <a:srgbClr val="66FF19"/>
                </a:solidFill>
                <a:latin typeface="Courier New"/>
                <a:ea typeface="Courier New"/>
                <a:cs typeface="Courier New"/>
                <a:sym typeface="Courier New"/>
              </a:rPr>
              <a:t>6.0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29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r = </a:t>
            </a:r>
            <a:r>
              <a:rPr b="0" i="0" lang="en-US" sz="1600" u="none" cap="none" strike="noStrike">
                <a:solidFill>
                  <a:srgbClr val="32E598"/>
                </a:solidFill>
                <a:latin typeface="Courier New"/>
                <a:ea typeface="Courier New"/>
                <a:cs typeface="Courier New"/>
                <a:sym typeface="Courier New"/>
              </a:rPr>
              <a:t>"Many buildings considerably damaged, some collapse"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30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(richter &gt;= </a:t>
            </a:r>
            <a:r>
              <a:rPr b="0" i="0" lang="en-US" sz="1600" u="none" cap="none" strike="noStrike">
                <a:solidFill>
                  <a:srgbClr val="66FF19"/>
                </a:solidFill>
                <a:latin typeface="Courier New"/>
                <a:ea typeface="Courier New"/>
                <a:cs typeface="Courier New"/>
                <a:sym typeface="Courier New"/>
              </a:rPr>
              <a:t>4.5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31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r = </a:t>
            </a:r>
            <a:r>
              <a:rPr b="0" i="0" lang="en-US" sz="1600" u="none" cap="none" strike="noStrike">
                <a:solidFill>
                  <a:srgbClr val="32E598"/>
                </a:solidFill>
                <a:latin typeface="Courier New"/>
                <a:ea typeface="Courier New"/>
                <a:cs typeface="Courier New"/>
                <a:sym typeface="Courier New"/>
              </a:rPr>
              <a:t>"Damage to poorly constructed buildings"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32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(richter &gt;= </a:t>
            </a:r>
            <a:r>
              <a:rPr b="0" i="0" lang="en-US" sz="1600" u="none" cap="none" strike="noStrike">
                <a:solidFill>
                  <a:srgbClr val="66FF19"/>
                </a:solidFill>
                <a:latin typeface="Courier New"/>
                <a:ea typeface="Courier New"/>
                <a:cs typeface="Courier New"/>
                <a:sym typeface="Courier New"/>
              </a:rPr>
              <a:t>3.5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33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r = </a:t>
            </a:r>
            <a:r>
              <a:rPr b="0" i="0" lang="en-US" sz="1600" u="none" cap="none" strike="noStrike">
                <a:solidFill>
                  <a:srgbClr val="32E598"/>
                </a:solidFill>
                <a:latin typeface="Courier New"/>
                <a:ea typeface="Courier New"/>
                <a:cs typeface="Courier New"/>
                <a:sym typeface="Courier New"/>
              </a:rPr>
              <a:t>"Felt by many people, no destruction"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34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(richter &gt;= </a:t>
            </a:r>
            <a:r>
              <a:rPr b="0" i="0" lang="en-US" sz="1600" u="none" cap="none" strike="noStrike">
                <a:solidFill>
                  <a:srgbClr val="66FF19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35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r = </a:t>
            </a:r>
            <a:r>
              <a:rPr b="0" i="0" lang="en-US" sz="1600" u="none" cap="none" strike="noStrike">
                <a:solidFill>
                  <a:srgbClr val="32E598"/>
                </a:solidFill>
                <a:latin typeface="Courier New"/>
                <a:ea typeface="Courier New"/>
                <a:cs typeface="Courier New"/>
                <a:sym typeface="Courier New"/>
              </a:rPr>
              <a:t>"Generally not felt by people"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36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37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r = </a:t>
            </a:r>
            <a:r>
              <a:rPr b="0" i="0" lang="en-US" sz="1600" u="none" cap="none" strike="noStrike">
                <a:solidFill>
                  <a:srgbClr val="32E598"/>
                </a:solidFill>
                <a:latin typeface="Courier New"/>
                <a:ea typeface="Courier New"/>
                <a:cs typeface="Courier New"/>
                <a:sym typeface="Courier New"/>
              </a:rPr>
              <a:t>"Negative numbers are not valid"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38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r;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39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40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391" name="Shape 391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ch05/quake/Earthquake.java (cont.)</a:t>
            </a:r>
          </a:p>
        </p:txBody>
      </p:sp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0" y="917575"/>
            <a:ext cx="9144000" cy="42783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 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java.util.Scanner;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2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3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/**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4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0" i="0" lang="en-US" sz="1600" u="none" cap="none" strike="noStrike">
                <a:solidFill>
                  <a:srgbClr val="0073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This program prints a description of an earthquake of a given magnitude.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5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*/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6 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public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class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EarthquakeRunner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7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8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public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static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main(String[] args)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9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{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10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Scanner in =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new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Scanner(System.in);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11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12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System.out.print(</a:t>
            </a:r>
            <a:r>
              <a:rPr b="0" i="0" lang="en-US" sz="1600" u="none" cap="none" strike="noStrike">
                <a:solidFill>
                  <a:srgbClr val="32E598"/>
                </a:solidFill>
                <a:latin typeface="Courier New"/>
                <a:ea typeface="Courier New"/>
                <a:cs typeface="Courier New"/>
                <a:sym typeface="Courier New"/>
              </a:rPr>
              <a:t>"Enter a magnitude on the Richter scale: "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13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double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magnitude = in.nextDouble();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14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Earthquake quake = </a:t>
            </a:r>
            <a:r>
              <a:rPr b="0" i="0" lang="en-US" sz="16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new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Earthquake(magnitude);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15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System.out.println(quake.getDescription());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16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6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17 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398" name="Shape 398"/>
          <p:cNvSpPr txBox="1"/>
          <p:nvPr/>
        </p:nvSpPr>
        <p:spPr>
          <a:xfrm>
            <a:off x="0" y="5233987"/>
            <a:ext cx="9144000" cy="11699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 Run: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Enter a magnitude on the Richter scale: 7.1 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Many buildings destroyed</a:t>
            </a:r>
          </a:p>
        </p:txBody>
      </p:sp>
      <p:sp>
        <p:nvSpPr>
          <p:cNvPr id="399" name="Shape 399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ch05/quake/EarthquakeRunner.java</a:t>
            </a:r>
          </a:p>
        </p:txBody>
      </p:sp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Shape 404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405" name="Shape 405"/>
          <p:cNvSpPr txBox="1"/>
          <p:nvPr/>
        </p:nvSpPr>
        <p:spPr>
          <a:xfrm>
            <a:off x="0" y="906462"/>
            <a:ext cx="9144000" cy="3970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Branch inside another branch: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</a:t>
            </a:r>
            <a:r>
              <a:rPr b="0" i="1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r>
              <a:rPr b="0" baseline="-25000" i="1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{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   if (</a:t>
            </a:r>
            <a:r>
              <a:rPr b="0" i="1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r>
              <a:rPr b="0" baseline="-25000" i="1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1a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b="0" i="1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statement</a:t>
            </a:r>
            <a:r>
              <a:rPr b="0" baseline="-25000" i="1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1a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;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   else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b="0" i="1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statement</a:t>
            </a:r>
            <a:r>
              <a:rPr b="0" baseline="-25000" i="1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1b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;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else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b="0" i="1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statement</a:t>
            </a:r>
            <a:r>
              <a:rPr b="0" baseline="-25000" i="1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</p:txBody>
      </p:sp>
      <p:sp>
        <p:nvSpPr>
          <p:cNvPr id="406" name="Shape 406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Multiple Alternatives: Nested Branches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219" name="Shape 219"/>
          <p:cNvSpPr txBox="1"/>
          <p:nvPr/>
        </p:nvSpPr>
        <p:spPr>
          <a:xfrm>
            <a:off x="0" y="914400"/>
            <a:ext cx="8839199" cy="16001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5425" lvl="0" marL="2254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statement lets a program carry out different actions depending on a condition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(amount &lt;= balance)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   balance = balance – amount;</a:t>
            </a:r>
          </a:p>
        </p:txBody>
      </p:sp>
      <p:sp>
        <p:nvSpPr>
          <p:cNvPr id="220" name="Shape 220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The</a:t>
            </a:r>
            <a:r>
              <a:rPr b="1" i="0" lang="en-US" sz="2400" u="none" cap="none" strike="noStrik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b="1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Statement</a:t>
            </a:r>
          </a:p>
        </p:txBody>
      </p:sp>
      <p:pic>
        <p:nvPicPr>
          <p:cNvPr id="221" name="Shape 2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29200" y="1371600"/>
            <a:ext cx="3276600" cy="4438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Shape 411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Copyright © 2009 by John Wiley &amp; Sons.  All rights reserved.</a:t>
            </a:r>
          </a:p>
        </p:txBody>
      </p:sp>
      <p:sp>
        <p:nvSpPr>
          <p:cNvPr id="412" name="Shape 412"/>
          <p:cNvSpPr txBox="1"/>
          <p:nvPr/>
        </p:nvSpPr>
        <p:spPr>
          <a:xfrm>
            <a:off x="0" y="304800"/>
            <a:ext cx="91440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Animation 5.2: Nested Branches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llerta"/>
              <a:ea typeface="Allerta"/>
              <a:cs typeface="Allerta"/>
              <a:sym typeface="Allerta"/>
            </a:endParaRPr>
          </a:p>
        </p:txBody>
      </p:sp>
      <p:pic>
        <p:nvPicPr>
          <p:cNvPr id="413" name="Shape 4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38200"/>
            <a:ext cx="9144000" cy="5562600"/>
          </a:xfrm>
          <a:prstGeom prst="rect">
            <a:avLst/>
          </a:prstGeom>
          <a:noFill/>
          <a:ln cap="rnd" cmpd="sng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pic>
    </p:spTree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Shape 418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419" name="Shape 419"/>
          <p:cNvSpPr txBox="1"/>
          <p:nvPr/>
        </p:nvSpPr>
        <p:spPr>
          <a:xfrm>
            <a:off x="68261" y="214312"/>
            <a:ext cx="18414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20" name="Shape 420"/>
          <p:cNvGraphicFramePr/>
          <p:nvPr/>
        </p:nvGraphicFramePr>
        <p:xfrm>
          <a:off x="107950" y="990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{B459CB35-3D28-4604-983F-D8BEE06906CB}</a:tableStyleId>
              </a:tblPr>
              <a:tblGrid>
                <a:gridCol w="3168650"/>
                <a:gridCol w="1277925"/>
                <a:gridCol w="3141650"/>
                <a:gridCol w="1304925"/>
              </a:tblGrid>
              <a:tr h="457200">
                <a:tc gridSpan="2"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i="0" lang="en-US" sz="15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If your filing status is Single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 hMerge="1"/>
                <a:tc gridSpan="2"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i="0" lang="en-US" sz="15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If your filing status is Married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 hMerge="1"/>
              </a:tr>
              <a:tr h="457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i="0" lang="en-US" sz="15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Tax Bracket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i="0" lang="en-US" sz="15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Percentage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i="0" lang="en-US" sz="15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Tax Bracket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i="0" lang="en-US" sz="15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Percentage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457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5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$0 ... $32,000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5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10%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5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 ... $64,000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5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10%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457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5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Amount over $32,000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5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25%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5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Amount over $64,000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5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25%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</a:tbl>
          </a:graphicData>
        </a:graphic>
      </p:graphicFrame>
      <p:sp>
        <p:nvSpPr>
          <p:cNvPr id="421" name="Shape 421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Tax</a:t>
            </a:r>
            <a:r>
              <a:rPr b="1" i="0" lang="en-US" sz="2400" u="none" cap="none" strike="noStrik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Schedule</a:t>
            </a:r>
          </a:p>
        </p:txBody>
      </p:sp>
    </p:spTree>
  </p:cSld>
  <p:clrMapOvr>
    <a:masterClrMapping/>
  </p:clrMapOvr>
  <p:transition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Shape 426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427" name="Shape 427"/>
          <p:cNvSpPr txBox="1"/>
          <p:nvPr/>
        </p:nvSpPr>
        <p:spPr>
          <a:xfrm>
            <a:off x="0" y="912812"/>
            <a:ext cx="9144000" cy="33543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Compute taxes due, given filing status and income figure:</a:t>
            </a:r>
          </a:p>
          <a:p>
            <a:pPr indent="-457200" lvl="1" marL="9144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branch on the filing status</a:t>
            </a:r>
          </a:p>
          <a:p>
            <a:pPr indent="-457200" lvl="1" marL="9144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 each filing status, branch on income level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two-level decision process is reflected in two levels of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statements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say that the income test is 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nested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inside the test for filing status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428" name="Shape 428"/>
          <p:cNvSpPr txBox="1"/>
          <p:nvPr/>
        </p:nvSpPr>
        <p:spPr>
          <a:xfrm>
            <a:off x="6934200" y="6019800"/>
            <a:ext cx="1524000" cy="3667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9" name="Shape 429"/>
          <p:cNvSpPr txBox="1"/>
          <p:nvPr/>
        </p:nvSpPr>
        <p:spPr>
          <a:xfrm>
            <a:off x="7391400" y="5715000"/>
            <a:ext cx="1295400" cy="3667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0" name="Shape 430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Nested</a:t>
            </a:r>
            <a:r>
              <a:rPr b="1" i="0" lang="en-US" sz="2400" u="none" cap="none" strike="noStrik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Branches</a:t>
            </a:r>
          </a:p>
        </p:txBody>
      </p:sp>
    </p:spTree>
  </p:cSld>
  <p:clrMapOvr>
    <a:masterClrMapping/>
  </p:clrMapOvr>
  <p:transition spd="slow">
    <p:cut/>
  </p:transition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436" name="Shape 436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Nested</a:t>
            </a:r>
            <a:r>
              <a:rPr b="1" i="0" lang="en-US" sz="2400" u="none" cap="none" strike="noStrik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Branches</a:t>
            </a:r>
          </a:p>
        </p:txBody>
      </p:sp>
      <p:pic>
        <p:nvPicPr>
          <p:cNvPr id="437" name="Shape 4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960437"/>
            <a:ext cx="8534399" cy="40957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Shape 442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443" name="Shape 443"/>
          <p:cNvSpPr txBox="1"/>
          <p:nvPr/>
        </p:nvSpPr>
        <p:spPr>
          <a:xfrm>
            <a:off x="0" y="914400"/>
            <a:ext cx="9144000" cy="3540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1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/**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2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0" i="0" lang="en-US" sz="1400" u="none" cap="none" strike="noStrike">
                <a:solidFill>
                  <a:srgbClr val="0073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tax return of a taxpayer in 2008.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3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*/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4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public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class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TaxReturn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5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6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public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static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final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SINGLE = </a:t>
            </a:r>
            <a:r>
              <a:rPr b="0" i="0" lang="en-US" sz="1400" u="none" cap="none" strike="noStrike">
                <a:solidFill>
                  <a:srgbClr val="66FF19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7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public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static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final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MARRIED = </a:t>
            </a:r>
            <a:r>
              <a:rPr b="0" i="0" lang="en-US" sz="1400" u="none" cap="none" strike="noStrike">
                <a:solidFill>
                  <a:srgbClr val="66FF19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8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9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private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static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final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double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RATE1 = </a:t>
            </a:r>
            <a:r>
              <a:rPr b="0" i="0" lang="en-US" sz="1400" u="none" cap="none" strike="noStrike">
                <a:solidFill>
                  <a:srgbClr val="66FF19"/>
                </a:solidFill>
                <a:latin typeface="Courier New"/>
                <a:ea typeface="Courier New"/>
                <a:cs typeface="Courier New"/>
                <a:sym typeface="Courier New"/>
              </a:rPr>
              <a:t>0.10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10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private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static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final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double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RATE2 = </a:t>
            </a:r>
            <a:r>
              <a:rPr b="0" i="0" lang="en-US" sz="1400" u="none" cap="none" strike="noStrike">
                <a:solidFill>
                  <a:srgbClr val="66FF19"/>
                </a:solidFill>
                <a:latin typeface="Courier New"/>
                <a:ea typeface="Courier New"/>
                <a:cs typeface="Courier New"/>
                <a:sym typeface="Courier New"/>
              </a:rPr>
              <a:t>0.25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11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private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static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final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double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RATE1_SINGLE_LIMIT = </a:t>
            </a:r>
            <a:r>
              <a:rPr b="0" i="0" lang="en-US" sz="1400" u="none" cap="none" strike="noStrike">
                <a:solidFill>
                  <a:srgbClr val="66FF19"/>
                </a:solidFill>
                <a:latin typeface="Courier New"/>
                <a:ea typeface="Courier New"/>
                <a:cs typeface="Courier New"/>
                <a:sym typeface="Courier New"/>
              </a:rPr>
              <a:t>32000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12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private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static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final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double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RATE1_MARRIED_LIMIT = </a:t>
            </a:r>
            <a:r>
              <a:rPr b="0" i="0" lang="en-US" sz="1400" u="none" cap="none" strike="noStrike">
                <a:solidFill>
                  <a:srgbClr val="66FF19"/>
                </a:solidFill>
                <a:latin typeface="Courier New"/>
                <a:ea typeface="Courier New"/>
                <a:cs typeface="Courier New"/>
                <a:sym typeface="Courier New"/>
              </a:rPr>
              <a:t>64000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13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14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private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double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income;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15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private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status;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16 </a:t>
            </a:r>
          </a:p>
        </p:txBody>
      </p:sp>
      <p:sp>
        <p:nvSpPr>
          <p:cNvPr id="444" name="Shape 444"/>
          <p:cNvSpPr txBox="1"/>
          <p:nvPr/>
        </p:nvSpPr>
        <p:spPr>
          <a:xfrm>
            <a:off x="7239000" y="5943600"/>
            <a:ext cx="1447800" cy="3667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Continued</a:t>
            </a:r>
          </a:p>
        </p:txBody>
      </p:sp>
      <p:sp>
        <p:nvSpPr>
          <p:cNvPr id="445" name="Shape 445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ch05/tax/TaxReturn.java</a:t>
            </a:r>
          </a:p>
        </p:txBody>
      </p:sp>
    </p:spTree>
  </p:cSld>
  <p:clrMapOvr>
    <a:masterClrMapping/>
  </p:clrMapOvr>
  <p:transition spd="slow">
    <p:cut/>
  </p:transition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Shape 450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451" name="Shape 451"/>
          <p:cNvSpPr txBox="1"/>
          <p:nvPr/>
        </p:nvSpPr>
        <p:spPr>
          <a:xfrm>
            <a:off x="0" y="884237"/>
            <a:ext cx="9144000" cy="3754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17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/**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18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en-US" sz="1400" u="none" cap="none" strike="noStrike">
                <a:solidFill>
                  <a:srgbClr val="0073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Constructs a TaxReturn object for a given income and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19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en-US" sz="1400" u="none" cap="none" strike="noStrike">
                <a:solidFill>
                  <a:srgbClr val="0073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marital status.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20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@param anIncome</a:t>
            </a:r>
            <a:r>
              <a:rPr b="0" i="0" lang="en-US" sz="1400" u="none" cap="none" strike="noStrike">
                <a:solidFill>
                  <a:srgbClr val="0073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taxpayer income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21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@param aStatus</a:t>
            </a:r>
            <a:r>
              <a:rPr b="0" i="0" lang="en-US" sz="1400" u="none" cap="none" strike="noStrike">
                <a:solidFill>
                  <a:srgbClr val="0073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either SINGLE or MARRIED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22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*/ 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23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public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TaxReturn(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double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anIncome,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aStatus)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24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{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25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income = anIncome;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26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status = aStatus;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27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28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29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public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double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getTax()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30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{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31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double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tax1 = </a:t>
            </a:r>
            <a:r>
              <a:rPr b="0" i="0" lang="en-US" sz="1400" u="none" cap="none" strike="noStrike">
                <a:solidFill>
                  <a:srgbClr val="66FF19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32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double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tax2 = </a:t>
            </a:r>
            <a:r>
              <a:rPr b="0" i="0" lang="en-US" sz="1400" u="none" cap="none" strike="noStrike">
                <a:solidFill>
                  <a:srgbClr val="66FF19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33 </a:t>
            </a:r>
          </a:p>
        </p:txBody>
      </p:sp>
      <p:sp>
        <p:nvSpPr>
          <p:cNvPr id="452" name="Shape 452"/>
          <p:cNvSpPr txBox="1"/>
          <p:nvPr/>
        </p:nvSpPr>
        <p:spPr>
          <a:xfrm>
            <a:off x="7239000" y="6019800"/>
            <a:ext cx="1447800" cy="3667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Continued</a:t>
            </a:r>
          </a:p>
        </p:txBody>
      </p:sp>
      <p:sp>
        <p:nvSpPr>
          <p:cNvPr id="453" name="Shape 453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ch05/tax/TaxReturn.java (cont.)</a:t>
            </a:r>
          </a:p>
        </p:txBody>
      </p:sp>
    </p:spTree>
  </p:cSld>
  <p:clrMapOvr>
    <a:masterClrMapping/>
  </p:clrMapOvr>
  <p:transition spd="slow">
    <p:cut/>
  </p:transition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Shape 458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459" name="Shape 459"/>
          <p:cNvSpPr txBox="1"/>
          <p:nvPr/>
        </p:nvSpPr>
        <p:spPr>
          <a:xfrm>
            <a:off x="0" y="825500"/>
            <a:ext cx="9144000" cy="6124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34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(status == SINGLE)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35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{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36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(income &lt;= RATE1_SINGLE_LIMIT)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37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{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38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tax1 = RATE1 * income;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39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}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40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41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{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42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tax1 = RATE1 * RATE1_SINGLE_LIMIT;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43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tax2 = RATE2 * (income - RATE1_SINGLE_LIMIT);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44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}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45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}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46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47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{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48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(income &lt;= RATE1_MARRIED_LIMIT)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49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{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50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tax1 = RATE1 * income;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51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}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52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53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{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54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tax1 = RATE1 * RATE1_MARRIED_LIMIT;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55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tax2 = RATE2 * (income - RATE1_MARRIED_LIMIT);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56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}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57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}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58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59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tax1 + tax2;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60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61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460" name="Shape 460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ch05/tax/TaxReturn.java (cont.)</a:t>
            </a:r>
          </a:p>
        </p:txBody>
      </p:sp>
    </p:spTree>
  </p:cSld>
  <p:clrMapOvr>
    <a:masterClrMapping/>
  </p:clrMapOvr>
  <p:transition spd="slow">
    <p:cut/>
  </p:transition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64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0" y="854075"/>
            <a:ext cx="9144000" cy="6124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1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java.util.Scanner;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2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3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/**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4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0" i="0" lang="en-US" sz="1400" u="none" cap="none" strike="noStrike">
                <a:solidFill>
                  <a:srgbClr val="0073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This program calculates a simple tax return.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5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*/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6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public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class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TaxCalculator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7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8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public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static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main(String[] args)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9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{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10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Scanner in =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new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Scanner(System.in);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11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12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System.out.print(</a:t>
            </a:r>
            <a:r>
              <a:rPr b="0" i="0" lang="en-US" sz="1400" u="none" cap="none" strike="noStrike">
                <a:solidFill>
                  <a:srgbClr val="32E598"/>
                </a:solidFill>
                <a:latin typeface="Courier New"/>
                <a:ea typeface="Courier New"/>
                <a:cs typeface="Courier New"/>
                <a:sym typeface="Courier New"/>
              </a:rPr>
              <a:t>"Please enter your income: "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13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double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income = in.nextDouble();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14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15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System.out.print(</a:t>
            </a:r>
            <a:r>
              <a:rPr b="0" i="0" lang="en-US" sz="1400" u="none" cap="none" strike="noStrike">
                <a:solidFill>
                  <a:srgbClr val="32E598"/>
                </a:solidFill>
                <a:latin typeface="Courier New"/>
                <a:ea typeface="Courier New"/>
                <a:cs typeface="Courier New"/>
                <a:sym typeface="Courier New"/>
              </a:rPr>
              <a:t>"Are you married? (Y/N) "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16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String input = in.next();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17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status;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18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(input.equalsIgnoreCase(</a:t>
            </a:r>
            <a:r>
              <a:rPr b="0" i="0" lang="en-US" sz="1400" u="none" cap="none" strike="noStrike">
                <a:solidFill>
                  <a:srgbClr val="32E598"/>
                </a:solidFill>
                <a:latin typeface="Courier New"/>
                <a:ea typeface="Courier New"/>
                <a:cs typeface="Courier New"/>
                <a:sym typeface="Courier New"/>
              </a:rPr>
              <a:t>"Y"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))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19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status = TaxReturn.MARRIED;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20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21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status = TaxReturn.SINGLE;</a:t>
            </a: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22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TaxReturn aTaxReturn = </a:t>
            </a:r>
            <a:r>
              <a:rPr b="0" i="0" lang="en-US" sz="1400" u="none" cap="none" strike="noStrike">
                <a:solidFill>
                  <a:srgbClr val="CC0066"/>
                </a:solidFill>
                <a:latin typeface="Courier New"/>
                <a:ea typeface="Courier New"/>
                <a:cs typeface="Courier New"/>
                <a:sym typeface="Courier New"/>
              </a:rPr>
              <a:t>new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TaxReturn(income, status);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23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24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System.out.println(</a:t>
            </a:r>
            <a:r>
              <a:rPr b="0" i="0" lang="en-US" sz="1400" u="none" cap="none" strike="noStrike">
                <a:solidFill>
                  <a:srgbClr val="32E598"/>
                </a:solidFill>
                <a:latin typeface="Courier New"/>
                <a:ea typeface="Courier New"/>
                <a:cs typeface="Courier New"/>
                <a:sym typeface="Courier New"/>
              </a:rPr>
              <a:t>"Tax: "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25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+ aTaxReturn.getTax());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26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FF"/>
              </a:buClr>
              <a:buSzPct val="25000"/>
              <a:buFont typeface="Courier New"/>
              <a:buNone/>
            </a:pPr>
            <a:r>
              <a:rPr b="1" i="0" lang="en-US" sz="1400" u="none" cap="none" strike="noStrike">
                <a:solidFill>
                  <a:srgbClr val="0073FF"/>
                </a:solidFill>
                <a:latin typeface="Courier New"/>
                <a:ea typeface="Courier New"/>
                <a:cs typeface="Courier New"/>
                <a:sym typeface="Courier New"/>
              </a:rPr>
              <a:t> 27  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467" name="Shape 467"/>
          <p:cNvSpPr txBox="1"/>
          <p:nvPr/>
        </p:nvSpPr>
        <p:spPr>
          <a:xfrm>
            <a:off x="7239000" y="6019800"/>
            <a:ext cx="1447800" cy="3667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Continued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ch05/tax/TaxCalculator.java</a:t>
            </a:r>
          </a:p>
        </p:txBody>
      </p:sp>
    </p:spTree>
  </p:cSld>
  <p:clrMapOvr>
    <a:masterClrMapping/>
  </p:clrMapOvr>
  <p:transition spd="slow">
    <p:cut/>
  </p:transition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72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Shape 473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474" name="Shape 474"/>
          <p:cNvSpPr txBox="1"/>
          <p:nvPr/>
        </p:nvSpPr>
        <p:spPr>
          <a:xfrm>
            <a:off x="0" y="1066800"/>
            <a:ext cx="9144000" cy="1538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 Run: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Please enter your income: </a:t>
            </a:r>
            <a:r>
              <a:rPr b="1" i="0" lang="en-US" sz="2000" u="none" cap="none" strike="noStrike">
                <a:solidFill>
                  <a:srgbClr val="0033CC"/>
                </a:solidFill>
                <a:latin typeface="Courier New"/>
                <a:ea typeface="Courier New"/>
                <a:cs typeface="Courier New"/>
                <a:sym typeface="Courier New"/>
              </a:rPr>
              <a:t>50000</a:t>
            </a: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Are you married? (Y/N) </a:t>
            </a:r>
            <a:r>
              <a:rPr b="1" i="0" lang="en-US" sz="2000" u="none" cap="none" strike="noStrike">
                <a:solidFill>
                  <a:srgbClr val="0033CC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Tax: 11211.5</a:t>
            </a:r>
          </a:p>
        </p:txBody>
      </p:sp>
      <p:sp>
        <p:nvSpPr>
          <p:cNvPr id="475" name="Shape 475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ch05/tax/TaxCalculator.java (cont.)</a:t>
            </a:r>
          </a:p>
        </p:txBody>
      </p:sp>
    </p:spTree>
  </p:cSld>
  <p:clrMapOvr>
    <a:masterClrMapping/>
  </p:clrMapOvr>
  <p:transition spd="slow">
    <p:cut/>
  </p:transition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Shape 480"/>
          <p:cNvSpPr txBox="1"/>
          <p:nvPr/>
        </p:nvSpPr>
        <p:spPr>
          <a:xfrm>
            <a:off x="0" y="931862"/>
            <a:ext cx="9144000" cy="40624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if/else/else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statement for the earthquake strength first tested for higher values, then descended to lower values. Can you reverse that order?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Answer: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Yes, if you also reverse the comparisons: 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(richter &lt; 3.5) 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 r = "Generally not felt by people";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else if (richter &lt; 4.5) 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 r =  "Felt by many people, no destruction"; 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else if (richter &lt; 6.0) 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 r =  "Damage to poorly constructed buildings"; 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</a:p>
        </p:txBody>
      </p:sp>
      <p:sp>
        <p:nvSpPr>
          <p:cNvPr id="481" name="Shape 481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Self Check 5.5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227" name="Shape 227"/>
          <p:cNvSpPr txBox="1"/>
          <p:nvPr/>
        </p:nvSpPr>
        <p:spPr>
          <a:xfrm>
            <a:off x="0" y="258762"/>
            <a:ext cx="247649" cy="3667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28" name="Shape 228"/>
          <p:cNvSpPr txBox="1"/>
          <p:nvPr/>
        </p:nvSpPr>
        <p:spPr>
          <a:xfrm>
            <a:off x="0" y="914400"/>
            <a:ext cx="8763000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(amount &lt;= balance)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 balance = balance – amount;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 balance = balance – OVERDRAFT_PENALTY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The</a:t>
            </a:r>
            <a:r>
              <a:rPr b="1" i="0" lang="en-US" sz="2400" u="none" cap="none" strike="noStrik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if/else</a:t>
            </a:r>
            <a:r>
              <a:rPr b="1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Statement</a:t>
            </a:r>
            <a:r>
              <a:rPr b="1" i="0" lang="en-US" sz="2400" u="none" cap="none" strike="noStrik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  </a:t>
            </a:r>
          </a:p>
        </p:txBody>
      </p:sp>
      <p:pic>
        <p:nvPicPr>
          <p:cNvPr id="230" name="Shape 2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438400"/>
            <a:ext cx="4800600" cy="40719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Shape 486"/>
          <p:cNvSpPr txBox="1"/>
          <p:nvPr/>
        </p:nvSpPr>
        <p:spPr>
          <a:xfrm>
            <a:off x="0" y="915987"/>
            <a:ext cx="9144000" cy="3201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Some people object to higher tax rates for higher incomes, claiming that you might end up with less money after taxes when you get a raise for working hard. What is the flaw in this argument?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Answer: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higher tax rate is only applied on the income in the higher bracket. Suppose you are single and make $31,900. Should you try to get a $200 raise? Absolutely: you get to keep 90 percent of the first $100 and 75 percent of the next $100. </a:t>
            </a:r>
          </a:p>
        </p:txBody>
      </p:sp>
      <p:sp>
        <p:nvSpPr>
          <p:cNvPr id="487" name="Shape 487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Self Check 5.6</a:t>
            </a:r>
          </a:p>
        </p:txBody>
      </p:sp>
    </p:spTree>
  </p:cSld>
  <p:clrMapOvr>
    <a:masterClrMapping/>
  </p:clrMapOvr>
  <p:transition spd="slow">
    <p:cut/>
  </p:transition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Shape 492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493" name="Shape 493"/>
          <p:cNvSpPr txBox="1"/>
          <p:nvPr/>
        </p:nvSpPr>
        <p:spPr>
          <a:xfrm>
            <a:off x="0" y="4924425"/>
            <a:ext cx="9144000" cy="1570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George Boole (1815-1864): pioneer in the study of logic </a:t>
            </a:r>
          </a:p>
          <a:p>
            <a:pPr indent="-284162" lvl="0" marL="284162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value of expression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amount &lt; 1000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false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-284162" lvl="0" marL="284162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boolean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type: one of these 2 truth values </a:t>
            </a:r>
          </a:p>
        </p:txBody>
      </p:sp>
      <p:pic>
        <p:nvPicPr>
          <p:cNvPr id="494" name="Shape 49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1462" y="914400"/>
            <a:ext cx="2852737" cy="3886200"/>
          </a:xfrm>
          <a:prstGeom prst="rect">
            <a:avLst/>
          </a:prstGeom>
          <a:noFill/>
          <a:ln>
            <a:noFill/>
          </a:ln>
        </p:spPr>
      </p:pic>
      <p:sp>
        <p:nvSpPr>
          <p:cNvPr id="495" name="Shape 495"/>
          <p:cNvSpPr txBox="1"/>
          <p:nvPr/>
        </p:nvSpPr>
        <p:spPr>
          <a:xfrm>
            <a:off x="0" y="304800"/>
            <a:ext cx="8381999" cy="461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Using</a:t>
            </a:r>
            <a:r>
              <a:rPr b="1" i="0" lang="en-US" sz="2400" u="none" cap="none" strike="noStrik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Boolean Expressions: The</a:t>
            </a:r>
            <a:r>
              <a:rPr b="1" i="0" lang="en-US" sz="2400" u="none" cap="none" strike="noStrik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boolean</a:t>
            </a:r>
            <a:r>
              <a:rPr b="1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Type</a:t>
            </a:r>
          </a:p>
        </p:txBody>
      </p:sp>
    </p:spTree>
  </p:cSld>
  <p:clrMapOvr>
    <a:masterClrMapping/>
  </p:clrMapOvr>
  <p:transition spd="slow">
    <p:cut/>
  </p:transition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Shape 500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501" name="Shape 501"/>
          <p:cNvSpPr txBox="1"/>
          <p:nvPr/>
        </p:nvSpPr>
        <p:spPr>
          <a:xfrm>
            <a:off x="0" y="885825"/>
            <a:ext cx="9144000" cy="464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predicate method returns a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boolean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value: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-284162" lvl="0" marL="284162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public boolean isOverdrawn() </a:t>
            </a:r>
          </a:p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{</a:t>
            </a:r>
          </a:p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   return balance &lt; 0; </a:t>
            </a:r>
          </a:p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} </a:t>
            </a:r>
          </a:p>
          <a:p>
            <a:pPr indent="-284162" lvl="0" marL="284162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in conditions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indent="-284162" lvl="0" marL="284162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(harrysChecking.isOverdrawn()) </a:t>
            </a:r>
          </a:p>
          <a:p>
            <a:pPr indent="-284162" lvl="0" marL="284162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Useful predicate methods in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Character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class:</a:t>
            </a:r>
          </a:p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isDigit </a:t>
            </a:r>
          </a:p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isLetter </a:t>
            </a:r>
          </a:p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isUpperCase </a:t>
            </a:r>
          </a:p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isLowerCase </a:t>
            </a:r>
          </a:p>
        </p:txBody>
      </p:sp>
      <p:sp>
        <p:nvSpPr>
          <p:cNvPr id="502" name="Shape 502"/>
          <p:cNvSpPr txBox="1"/>
          <p:nvPr/>
        </p:nvSpPr>
        <p:spPr>
          <a:xfrm>
            <a:off x="0" y="304800"/>
            <a:ext cx="8153399" cy="461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Using Boolean Expressions: Predicate Method</a:t>
            </a:r>
          </a:p>
        </p:txBody>
      </p:sp>
    </p:spTree>
  </p:cSld>
  <p:clrMapOvr>
    <a:masterClrMapping/>
  </p:clrMapOvr>
  <p:transition spd="slow">
    <p:cut/>
  </p:transition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06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Shape 507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508" name="Shape 508"/>
          <p:cNvSpPr txBox="1"/>
          <p:nvPr/>
        </p:nvSpPr>
        <p:spPr>
          <a:xfrm>
            <a:off x="0" y="852487"/>
            <a:ext cx="9144000" cy="19700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100000"/>
              <a:buFont typeface="Courier New"/>
              <a:buChar char="•"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(Character.isUpperCase(ch)) ...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Useful predicate methods in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Scanner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class: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hasNextInt()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hasNextDouble()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r>
              <a:rPr b="0" i="0" lang="en-US" sz="2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</a:p>
          <a:p>
            <a:pPr indent="-284162" lvl="0" marL="284162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(in.hasNextInt()) n = in.nextInt();</a:t>
            </a:r>
          </a:p>
        </p:txBody>
      </p:sp>
      <p:sp>
        <p:nvSpPr>
          <p:cNvPr id="509" name="Shape 509"/>
          <p:cNvSpPr txBox="1"/>
          <p:nvPr/>
        </p:nvSpPr>
        <p:spPr>
          <a:xfrm>
            <a:off x="0" y="304800"/>
            <a:ext cx="8534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Using Boolean Expressions: Predicate Method</a:t>
            </a:r>
          </a:p>
        </p:txBody>
      </p:sp>
    </p:spTree>
  </p:cSld>
  <p:clrMapOvr>
    <a:masterClrMapping/>
  </p:clrMapOvr>
  <p:transition spd="slow">
    <p:cut/>
  </p:transition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13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Shape 514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515" name="Shape 515"/>
          <p:cNvSpPr txBox="1"/>
          <p:nvPr/>
        </p:nvSpPr>
        <p:spPr>
          <a:xfrm>
            <a:off x="0" y="895350"/>
            <a:ext cx="91440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100000"/>
              <a:buFont typeface="Courier New"/>
              <a:buChar char="•"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&amp;&amp;</a:t>
            </a:r>
            <a:r>
              <a:rPr b="0" i="0" lang="en-US" sz="2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 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</a:t>
            </a:r>
            <a:r>
              <a:rPr b="0" i="0" lang="en-US" sz="2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6E7069"/>
              </a:buClr>
              <a:buSzPct val="100000"/>
              <a:buFont typeface="Courier New"/>
              <a:buChar char="•"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||</a:t>
            </a:r>
            <a:r>
              <a:rPr b="0" i="0" lang="en-US" sz="2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 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</a:t>
            </a:r>
            <a:r>
              <a:rPr b="0" i="0" lang="en-US" sz="2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6E7069"/>
              </a:buClr>
              <a:buSzPct val="100000"/>
              <a:buFont typeface="Courier New"/>
              <a:buChar char="•"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!</a:t>
            </a:r>
            <a:r>
              <a:rPr b="0" i="0" lang="en-US" sz="2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  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</a:t>
            </a:r>
            <a:r>
              <a:rPr b="0" i="0" lang="en-US" sz="2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6E7069"/>
              </a:buClr>
              <a:buSzPct val="100000"/>
              <a:buFont typeface="Courier New"/>
              <a:buChar char="•"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(0 &lt; amount &amp;&amp; amount &lt; 1000) . . .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6E7069"/>
              </a:buClr>
              <a:buSzPct val="100000"/>
              <a:buFont typeface="Courier New"/>
              <a:buChar char="•"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(input.equals("S") || input.equals("M")) . . .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6E7069"/>
              </a:buClr>
              <a:buSzPct val="100000"/>
              <a:buFont typeface="Courier New"/>
              <a:buChar char="•"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(!input.equals("S")) . . .</a:t>
            </a:r>
          </a:p>
        </p:txBody>
      </p:sp>
      <p:sp>
        <p:nvSpPr>
          <p:cNvPr id="516" name="Shape 516"/>
          <p:cNvSpPr txBox="1"/>
          <p:nvPr/>
        </p:nvSpPr>
        <p:spPr>
          <a:xfrm>
            <a:off x="0" y="304800"/>
            <a:ext cx="8763000" cy="461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Using Boolean Expressions: The Boolean Operators</a:t>
            </a:r>
          </a:p>
        </p:txBody>
      </p:sp>
    </p:spTree>
  </p:cSld>
  <p:clrMapOvr>
    <a:masterClrMapping/>
  </p:clrMapOvr>
  <p:transition spd="slow">
    <p:cut/>
  </p:transition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Shape 521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522" name="Shape 522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1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&amp;&amp;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and</a:t>
            </a:r>
            <a:r>
              <a:rPr b="1" i="0" lang="en-US" sz="2400" u="none" cap="none" strike="noStrik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||</a:t>
            </a:r>
            <a:r>
              <a:rPr b="1" i="0" lang="en-US" sz="2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Operators</a:t>
            </a:r>
          </a:p>
        </p:txBody>
      </p:sp>
      <p:pic>
        <p:nvPicPr>
          <p:cNvPr id="523" name="Shape 5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914400"/>
            <a:ext cx="7315200" cy="41973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Shape 528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529" name="Shape 529"/>
          <p:cNvSpPr txBox="1"/>
          <p:nvPr/>
        </p:nvSpPr>
        <p:spPr>
          <a:xfrm>
            <a:off x="0" y="304800"/>
            <a:ext cx="7010400" cy="461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Boolean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Operators</a:t>
            </a:r>
          </a:p>
        </p:txBody>
      </p:sp>
      <p:pic>
        <p:nvPicPr>
          <p:cNvPr id="530" name="Shape 5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914400"/>
            <a:ext cx="7442200" cy="541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4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Shape 535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graphicFrame>
        <p:nvGraphicFramePr>
          <p:cNvPr id="536" name="Shape 536"/>
          <p:cNvGraphicFramePr/>
          <p:nvPr/>
        </p:nvGraphicFramePr>
        <p:xfrm>
          <a:off x="381000" y="114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{B459CB35-3D28-4604-983F-D8BEE06906CB}</a:tableStyleId>
              </a:tblPr>
              <a:tblGrid>
                <a:gridCol w="836600"/>
                <a:gridCol w="1073150"/>
                <a:gridCol w="1366825"/>
              </a:tblGrid>
              <a:tr h="5492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</a:t>
                      </a:r>
                      <a:r>
                        <a:rPr b="0" i="0" lang="en-US" sz="16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&amp;&amp;</a:t>
                      </a:r>
                      <a:r>
                        <a:rPr b="0" i="0" lang="en-US" sz="1600" u="none" cap="none" strike="noStrik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b="1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651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true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true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true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651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true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false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false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5492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false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1" lang="en-US" sz="16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Any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false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</a:tbl>
          </a:graphicData>
        </a:graphic>
      </p:graphicFrame>
      <p:sp>
        <p:nvSpPr>
          <p:cNvPr id="537" name="Shape 537"/>
          <p:cNvSpPr txBox="1"/>
          <p:nvPr/>
        </p:nvSpPr>
        <p:spPr>
          <a:xfrm>
            <a:off x="3640137" y="2817811"/>
            <a:ext cx="184149" cy="53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b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graphicFrame>
        <p:nvGraphicFramePr>
          <p:cNvPr id="538" name="Shape 538"/>
          <p:cNvGraphicFramePr/>
          <p:nvPr/>
        </p:nvGraphicFramePr>
        <p:xfrm>
          <a:off x="381000" y="3276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{B459CB35-3D28-4604-983F-D8BEE06906CB}</a:tableStyleId>
              </a:tblPr>
              <a:tblGrid>
                <a:gridCol w="895350"/>
                <a:gridCol w="1146175"/>
                <a:gridCol w="1235075"/>
              </a:tblGrid>
              <a:tr h="4111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i="0" lang="en-US" sz="16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</a:t>
                      </a:r>
                      <a:r>
                        <a:rPr b="0" i="0" lang="en-US" sz="16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b="0" i="0" lang="en-US" sz="16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|| </a:t>
                      </a:r>
                      <a:r>
                        <a:rPr b="1" i="0" lang="en-US" sz="16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4111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true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1" lang="en-US" sz="16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Any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true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349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false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true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true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349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false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false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false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</a:tbl>
          </a:graphicData>
        </a:graphic>
      </p:graphicFrame>
      <p:sp>
        <p:nvSpPr>
          <p:cNvPr id="539" name="Shape 539"/>
          <p:cNvSpPr txBox="1"/>
          <p:nvPr/>
        </p:nvSpPr>
        <p:spPr>
          <a:xfrm>
            <a:off x="3640137" y="4575175"/>
            <a:ext cx="184149" cy="53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b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graphicFrame>
        <p:nvGraphicFramePr>
          <p:cNvPr id="540" name="Shape 540"/>
          <p:cNvGraphicFramePr/>
          <p:nvPr/>
        </p:nvGraphicFramePr>
        <p:xfrm>
          <a:off x="381000" y="50292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{B459CB35-3D28-4604-983F-D8BEE06906CB}</a:tableStyleId>
              </a:tblPr>
              <a:tblGrid>
                <a:gridCol w="1600200"/>
                <a:gridCol w="1600200"/>
              </a:tblGrid>
              <a:tr h="596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antarell"/>
                        <a:buNone/>
                      </a:pPr>
                      <a:r>
                        <a:rPr b="1" i="0" lang="en-US" sz="1800" u="none" cap="none" strike="noStrike">
                          <a:solidFill>
                            <a:srgbClr val="6E7069"/>
                          </a:solidFill>
                          <a:latin typeface="Cantarell"/>
                          <a:ea typeface="Cantarell"/>
                          <a:cs typeface="Cantarell"/>
                          <a:sym typeface="Cantarell"/>
                        </a:rPr>
                        <a:t>!</a:t>
                      </a:r>
                      <a:r>
                        <a:rPr b="1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873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true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false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873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false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true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</a:tbl>
          </a:graphicData>
        </a:graphic>
      </p:graphicFrame>
      <p:sp>
        <p:nvSpPr>
          <p:cNvPr id="541" name="Shape 541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Truth</a:t>
            </a:r>
            <a:r>
              <a:rPr b="1" i="0" lang="en-US" sz="2400" u="none" cap="none" strike="noStrik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Tables</a:t>
            </a:r>
          </a:p>
        </p:txBody>
      </p:sp>
    </p:spTree>
  </p:cSld>
  <p:clrMapOvr>
    <a:masterClrMapping/>
  </p:clrMapOvr>
  <p:transition spd="slow">
    <p:cut/>
  </p:transition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45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Shape 546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547" name="Shape 547"/>
          <p:cNvSpPr txBox="1"/>
          <p:nvPr/>
        </p:nvSpPr>
        <p:spPr>
          <a:xfrm>
            <a:off x="0" y="919162"/>
            <a:ext cx="9144000" cy="55403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100000"/>
              <a:buFont typeface="Courier New"/>
              <a:buChar char="•"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private boolean married;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Set to truth value: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married = input.equals("M");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in conditions: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(married) ... else ...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if (!married) ...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Also called 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flag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 is considered gauche to write a test such as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(married == true) ... // Don't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Just use the simpler test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(married) ...</a:t>
            </a:r>
          </a:p>
        </p:txBody>
      </p:sp>
      <p:sp>
        <p:nvSpPr>
          <p:cNvPr id="548" name="Shape 548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Using Boolean Variables</a:t>
            </a:r>
          </a:p>
        </p:txBody>
      </p:sp>
    </p:spTree>
  </p:cSld>
  <p:clrMapOvr>
    <a:masterClrMapping/>
  </p:clrMapOvr>
  <p:transition spd="slow">
    <p:cut/>
  </p:transition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52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 txBox="1"/>
          <p:nvPr/>
        </p:nvSpPr>
        <p:spPr>
          <a:xfrm>
            <a:off x="0" y="914400"/>
            <a:ext cx="9144000" cy="203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When does the statement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 (x &gt; 0 || x &lt; 0);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print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false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Answer: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When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x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zero.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554" name="Shape 554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Self Check 5.7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x="0" y="887412"/>
            <a:ext cx="9144000" cy="43703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25425" lvl="0" marL="2254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Simple statement: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balance = balance - amount;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Compound statement: 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(balance &gt;= amount) balance = balance - amount;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Also loop statements — Chapter 6 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Block statement: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   double newBalance = balance - amount; 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   balance = newBalance; </a:t>
            </a:r>
          </a:p>
          <a:p>
            <a:pPr indent="-225425" lvl="0" marL="2254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	}</a:t>
            </a:r>
          </a:p>
        </p:txBody>
      </p:sp>
      <p:sp>
        <p:nvSpPr>
          <p:cNvPr id="237" name="Shape 237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Statement</a:t>
            </a:r>
            <a:r>
              <a:rPr b="1" i="0" lang="en-US" sz="2400" u="none" cap="none" strike="noStrik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Types</a:t>
            </a:r>
          </a:p>
        </p:txBody>
      </p:sp>
    </p:spTree>
  </p:cSld>
  <p:clrMapOvr>
    <a:masterClrMapping/>
  </p:clrMapOvr>
  <p:transition spd="slow">
    <p:cut/>
  </p:transition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58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Shape 559"/>
          <p:cNvSpPr txBox="1"/>
          <p:nvPr/>
        </p:nvSpPr>
        <p:spPr>
          <a:xfrm>
            <a:off x="0" y="869950"/>
            <a:ext cx="9144000" cy="1938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Rewrite the following expression, avoiding the comparison with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false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(character.isDigit(ch) == false) ...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Answer: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(!Character.isDigit(ch)) ...</a:t>
            </a:r>
          </a:p>
        </p:txBody>
      </p:sp>
      <p:sp>
        <p:nvSpPr>
          <p:cNvPr id="560" name="Shape 560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Self Check 5.8</a:t>
            </a:r>
          </a:p>
        </p:txBody>
      </p:sp>
    </p:spTree>
  </p:cSld>
  <p:clrMapOvr>
    <a:masterClrMapping/>
  </p:clrMapOvr>
  <p:transition spd="slow">
    <p:cut/>
  </p:transition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64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Shape 565"/>
          <p:cNvSpPr txBox="1"/>
          <p:nvPr/>
        </p:nvSpPr>
        <p:spPr>
          <a:xfrm>
            <a:off x="0" y="950912"/>
            <a:ext cx="9144000" cy="3970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Black-box testing: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 functionality without consideration of internal structure of implementation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White-box testing: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Take internal structure into account when designing tests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 coverage: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Measure of how many parts of a program have been tested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sure that each part of your program is exercised at least once by one test case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E.g., make sure to execute each branch in at least one test case </a:t>
            </a:r>
          </a:p>
        </p:txBody>
      </p:sp>
      <p:sp>
        <p:nvSpPr>
          <p:cNvPr id="566" name="Shape 566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Code</a:t>
            </a:r>
            <a:r>
              <a:rPr b="1" i="0" lang="en-US" sz="2400" u="none" cap="none" strike="noStrik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Coverage</a:t>
            </a:r>
          </a:p>
        </p:txBody>
      </p:sp>
      <p:cxnSp>
        <p:nvCxnSpPr>
          <p:cNvPr id="567" name="Shape 567"/>
          <p:cNvCxnSpPr/>
          <p:nvPr/>
        </p:nvCxnSpPr>
        <p:spPr>
          <a:xfrm>
            <a:off x="0" y="762000"/>
            <a:ext cx="9144000" cy="0"/>
          </a:xfrm>
          <a:prstGeom prst="straightConnector1">
            <a:avLst/>
          </a:prstGeom>
          <a:noFill/>
          <a:ln cap="rnd" cmpd="sng" w="50800">
            <a:solidFill>
              <a:srgbClr val="A7D9D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68" name="Shape 568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</p:spTree>
  </p:cSld>
  <p:clrMapOvr>
    <a:masterClrMapping/>
  </p:clrMapOvr>
  <p:transition spd="slow">
    <p:cut/>
  </p:transition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72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Shape 573"/>
          <p:cNvSpPr txBox="1"/>
          <p:nvPr/>
        </p:nvSpPr>
        <p:spPr>
          <a:xfrm>
            <a:off x="0" y="931862"/>
            <a:ext cx="9144000" cy="17541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boundary test cases: Legal values that lie at the boundary of the set of acceptable inputs </a:t>
            </a:r>
          </a:p>
          <a:p>
            <a:pPr indent="-236536" lvl="0" marL="236536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Tip: Write first test cases before program is written completely → gives insight into what program should do </a:t>
            </a:r>
          </a:p>
        </p:txBody>
      </p:sp>
      <p:sp>
        <p:nvSpPr>
          <p:cNvPr id="574" name="Shape 574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Code Coverage</a:t>
            </a:r>
          </a:p>
        </p:txBody>
      </p:sp>
      <p:cxnSp>
        <p:nvCxnSpPr>
          <p:cNvPr id="575" name="Shape 575"/>
          <p:cNvCxnSpPr/>
          <p:nvPr/>
        </p:nvCxnSpPr>
        <p:spPr>
          <a:xfrm>
            <a:off x="0" y="762000"/>
            <a:ext cx="9144000" cy="0"/>
          </a:xfrm>
          <a:prstGeom prst="straightConnector1">
            <a:avLst/>
          </a:prstGeom>
          <a:noFill/>
          <a:ln cap="rnd" cmpd="sng" w="50800">
            <a:solidFill>
              <a:srgbClr val="A7D9D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76" name="Shape 576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</p:spTree>
  </p:cSld>
  <p:clrMapOvr>
    <a:masterClrMapping/>
  </p:clrMapOvr>
  <p:transition spd="slow">
    <p:cut/>
  </p:transition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0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Shape 581"/>
          <p:cNvSpPr txBox="1"/>
          <p:nvPr/>
        </p:nvSpPr>
        <p:spPr>
          <a:xfrm>
            <a:off x="0" y="915987"/>
            <a:ext cx="9144000" cy="1384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many test cases do you need to cover all branches of the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getDescription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method of the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Earthquake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class?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Answer: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7.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582" name="Shape 582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Self Check 5.9</a:t>
            </a:r>
          </a:p>
        </p:txBody>
      </p:sp>
    </p:spTree>
  </p:cSld>
  <p:clrMapOvr>
    <a:masterClrMapping/>
  </p:clrMapOvr>
  <p:transition spd="slow">
    <p:cut/>
  </p:transition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Shape 587"/>
          <p:cNvSpPr txBox="1"/>
          <p:nvPr/>
        </p:nvSpPr>
        <p:spPr>
          <a:xfrm>
            <a:off x="0" y="936625"/>
            <a:ext cx="9144000" cy="24923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Give a boundary test case for the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EarthquakeRunner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program. What output do you expect?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Answer: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 input of 0 should yield an output of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"Generally not felt by people"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(If the output is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"Negative numbers are not allowed"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there is an error in the program.) </a:t>
            </a:r>
          </a:p>
        </p:txBody>
      </p:sp>
      <p:sp>
        <p:nvSpPr>
          <p:cNvPr id="588" name="Shape 588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Self Check 5.10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B95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rgbClr val="004B95"/>
                </a:solidFill>
                <a:latin typeface="Arial"/>
                <a:ea typeface="Arial"/>
                <a:cs typeface="Arial"/>
                <a:sym typeface="Arial"/>
              </a:rPr>
              <a:t>Syntax 5.1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The</a:t>
            </a:r>
            <a:r>
              <a:rPr b="1" i="0" lang="en-US" sz="2400" u="none" cap="none" strike="noStrike">
                <a:solidFill>
                  <a:srgbClr val="004B9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b="1" i="0" lang="en-US" sz="2400" u="none" cap="none" strike="noStrike">
                <a:solidFill>
                  <a:srgbClr val="004B9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Statement</a:t>
            </a:r>
          </a:p>
        </p:txBody>
      </p:sp>
      <p:pic>
        <p:nvPicPr>
          <p:cNvPr id="243" name="Shape 2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914400"/>
            <a:ext cx="8077199" cy="528796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44" name="Shape 244"/>
          <p:cNvCxnSpPr/>
          <p:nvPr/>
        </p:nvCxnSpPr>
        <p:spPr>
          <a:xfrm>
            <a:off x="0" y="762000"/>
            <a:ext cx="9144000" cy="0"/>
          </a:xfrm>
          <a:prstGeom prst="straightConnector1">
            <a:avLst/>
          </a:prstGeom>
          <a:noFill/>
          <a:ln cap="rnd" cmpd="sng" w="50800">
            <a:solidFill>
              <a:srgbClr val="004B95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45" name="Shape 245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/>
          <p:nvPr/>
        </p:nvSpPr>
        <p:spPr>
          <a:xfrm>
            <a:off x="0" y="931862"/>
            <a:ext cx="9144000" cy="17541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did we use the condition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amount &lt;= balance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not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amount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balance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 the example for the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if/else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statement? 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Answer: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If the withdrawal amount equals the balance, the result should be a zero balance and no penalty.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51" name="Shape 251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Self Check 5.1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 txBox="1"/>
          <p:nvPr/>
        </p:nvSpPr>
        <p:spPr>
          <a:xfrm>
            <a:off x="0" y="917575"/>
            <a:ext cx="9144000" cy="33861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logically wrong with the statement 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E7069"/>
              </a:buClr>
              <a:buSzPct val="25000"/>
              <a:buFont typeface="Courier New"/>
              <a:buNone/>
            </a:pP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 (amount &lt;= balance)</a:t>
            </a:r>
            <a:b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 newBalance = balance - amount; </a:t>
            </a:r>
            <a:b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20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   balance = newBalance;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how do you fix it?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Answer: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Only the first assignment statement is part of the </a:t>
            </a:r>
            <a:r>
              <a:rPr b="0" i="0" lang="en-US" sz="2400" u="none" cap="none" strike="noStrike">
                <a:solidFill>
                  <a:srgbClr val="6E7069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b="0" i="0" lang="en-US" sz="2400" u="none" cap="none" strike="noStrike">
                <a:solidFill>
                  <a:srgbClr val="6E706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statement. Use braces to group both assignment statements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into a block statement.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57" name="Shape 257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Self Check 5.2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/>
          <p:nvPr/>
        </p:nvSpPr>
        <p:spPr>
          <a:xfrm>
            <a:off x="4800600" y="6305550"/>
            <a:ext cx="4343400" cy="476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Java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Cay Horstmann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Copyright © 2009 by John Wiley &amp; Sons.  All rights reserved.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0" y="914400"/>
            <a:ext cx="539114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36536" lvl="0" marL="23653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Relational operators compare values</a:t>
            </a:r>
          </a:p>
        </p:txBody>
      </p:sp>
      <p:graphicFrame>
        <p:nvGraphicFramePr>
          <p:cNvPr id="264" name="Shape 264"/>
          <p:cNvGraphicFramePr/>
          <p:nvPr/>
        </p:nvGraphicFramePr>
        <p:xfrm>
          <a:off x="152400" y="1524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{B459CB35-3D28-4604-983F-D8BEE06906CB}</a:tableStyleId>
              </a:tblPr>
              <a:tblGrid>
                <a:gridCol w="762000"/>
                <a:gridCol w="1965325"/>
                <a:gridCol w="6111875"/>
              </a:tblGrid>
              <a:tr h="457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Java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Math Notation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Description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457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&gt;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&gt;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Greater than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457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&gt;=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≥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Greater than or equal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457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&lt;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&lt;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Less than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457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&lt;=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≤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Less than or equal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457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==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=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Equal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457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E7069"/>
                        </a:buClr>
                        <a:buSzPct val="25000"/>
                        <a:buFont typeface="Courier New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6E7069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!=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≠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Not equal</a:t>
                      </a: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</a:tbl>
          </a:graphicData>
        </a:graphic>
      </p:graphicFrame>
      <p:sp>
        <p:nvSpPr>
          <p:cNvPr id="265" name="Shape 265"/>
          <p:cNvSpPr txBox="1"/>
          <p:nvPr/>
        </p:nvSpPr>
        <p:spPr>
          <a:xfrm>
            <a:off x="0" y="3048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llert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llerta"/>
                <a:ea typeface="Allerta"/>
                <a:cs typeface="Allerta"/>
                <a:sym typeface="Allerta"/>
              </a:rPr>
              <a:t>Comparing Values: Relational Operators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10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1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7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9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self check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8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