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</p:sldIdLst>
  <p:sldSz cy="6858000" cx="9144000"/>
  <p:notesSz cx="6858000" cy="9144000"/>
  <p:embeddedFontLst>
    <p:embeddedFont>
      <p:font typeface="Allerta"/>
      <p:regular r:id="rId9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84" Type="http://schemas.openxmlformats.org/officeDocument/2006/relationships/slide" Target="slides/slide69.xml"/><Relationship Id="rId83" Type="http://schemas.openxmlformats.org/officeDocument/2006/relationships/slide" Target="slides/slide68.xml"/><Relationship Id="rId42" Type="http://schemas.openxmlformats.org/officeDocument/2006/relationships/slide" Target="slides/slide27.xml"/><Relationship Id="rId86" Type="http://schemas.openxmlformats.org/officeDocument/2006/relationships/slide" Target="slides/slide71.xml"/><Relationship Id="rId41" Type="http://schemas.openxmlformats.org/officeDocument/2006/relationships/slide" Target="slides/slide26.xml"/><Relationship Id="rId85" Type="http://schemas.openxmlformats.org/officeDocument/2006/relationships/slide" Target="slides/slide70.xml"/><Relationship Id="rId44" Type="http://schemas.openxmlformats.org/officeDocument/2006/relationships/slide" Target="slides/slide29.xml"/><Relationship Id="rId88" Type="http://schemas.openxmlformats.org/officeDocument/2006/relationships/slide" Target="slides/slide73.xml"/><Relationship Id="rId43" Type="http://schemas.openxmlformats.org/officeDocument/2006/relationships/slide" Target="slides/slide28.xml"/><Relationship Id="rId87" Type="http://schemas.openxmlformats.org/officeDocument/2006/relationships/slide" Target="slides/slide72.xml"/><Relationship Id="rId46" Type="http://schemas.openxmlformats.org/officeDocument/2006/relationships/slide" Target="slides/slide31.xml"/><Relationship Id="rId45" Type="http://schemas.openxmlformats.org/officeDocument/2006/relationships/slide" Target="slides/slide30.xml"/><Relationship Id="rId89" Type="http://schemas.openxmlformats.org/officeDocument/2006/relationships/slide" Target="slides/slide74.xml"/><Relationship Id="rId80" Type="http://schemas.openxmlformats.org/officeDocument/2006/relationships/slide" Target="slides/slide65.xml"/><Relationship Id="rId82" Type="http://schemas.openxmlformats.org/officeDocument/2006/relationships/slide" Target="slides/slide67.xml"/><Relationship Id="rId81" Type="http://schemas.openxmlformats.org/officeDocument/2006/relationships/slide" Target="slides/slide66.xml"/><Relationship Id="rId1" Type="http://schemas.openxmlformats.org/officeDocument/2006/relationships/theme" Target="theme/theme1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33.xml"/><Relationship Id="rId47" Type="http://schemas.openxmlformats.org/officeDocument/2006/relationships/slide" Target="slides/slide32.xml"/><Relationship Id="rId49" Type="http://schemas.openxmlformats.org/officeDocument/2006/relationships/slide" Target="slides/slide34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73" Type="http://schemas.openxmlformats.org/officeDocument/2006/relationships/slide" Target="slides/slide58.xml"/><Relationship Id="rId72" Type="http://schemas.openxmlformats.org/officeDocument/2006/relationships/slide" Target="slides/slide57.xml"/><Relationship Id="rId31" Type="http://schemas.openxmlformats.org/officeDocument/2006/relationships/slide" Target="slides/slide16.xml"/><Relationship Id="rId75" Type="http://schemas.openxmlformats.org/officeDocument/2006/relationships/slide" Target="slides/slide60.xml"/><Relationship Id="rId30" Type="http://schemas.openxmlformats.org/officeDocument/2006/relationships/slide" Target="slides/slide15.xml"/><Relationship Id="rId74" Type="http://schemas.openxmlformats.org/officeDocument/2006/relationships/slide" Target="slides/slide59.xml"/><Relationship Id="rId33" Type="http://schemas.openxmlformats.org/officeDocument/2006/relationships/slide" Target="slides/slide18.xml"/><Relationship Id="rId77" Type="http://schemas.openxmlformats.org/officeDocument/2006/relationships/slide" Target="slides/slide62.xml"/><Relationship Id="rId32" Type="http://schemas.openxmlformats.org/officeDocument/2006/relationships/slide" Target="slides/slide17.xml"/><Relationship Id="rId76" Type="http://schemas.openxmlformats.org/officeDocument/2006/relationships/slide" Target="slides/slide61.xml"/><Relationship Id="rId35" Type="http://schemas.openxmlformats.org/officeDocument/2006/relationships/slide" Target="slides/slide20.xml"/><Relationship Id="rId79" Type="http://schemas.openxmlformats.org/officeDocument/2006/relationships/slide" Target="slides/slide64.xml"/><Relationship Id="rId34" Type="http://schemas.openxmlformats.org/officeDocument/2006/relationships/slide" Target="slides/slide19.xml"/><Relationship Id="rId78" Type="http://schemas.openxmlformats.org/officeDocument/2006/relationships/slide" Target="slides/slide63.xml"/><Relationship Id="rId71" Type="http://schemas.openxmlformats.org/officeDocument/2006/relationships/slide" Target="slides/slide56.xml"/><Relationship Id="rId70" Type="http://schemas.openxmlformats.org/officeDocument/2006/relationships/slide" Target="slides/slide55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62" Type="http://schemas.openxmlformats.org/officeDocument/2006/relationships/slide" Target="slides/slide47.xml"/><Relationship Id="rId61" Type="http://schemas.openxmlformats.org/officeDocument/2006/relationships/slide" Target="slides/slide46.xml"/><Relationship Id="rId20" Type="http://schemas.openxmlformats.org/officeDocument/2006/relationships/slide" Target="slides/slide5.xml"/><Relationship Id="rId64" Type="http://schemas.openxmlformats.org/officeDocument/2006/relationships/slide" Target="slides/slide49.xml"/><Relationship Id="rId63" Type="http://schemas.openxmlformats.org/officeDocument/2006/relationships/slide" Target="slides/slide48.xml"/><Relationship Id="rId22" Type="http://schemas.openxmlformats.org/officeDocument/2006/relationships/slide" Target="slides/slide7.xml"/><Relationship Id="rId66" Type="http://schemas.openxmlformats.org/officeDocument/2006/relationships/slide" Target="slides/slide51.xml"/><Relationship Id="rId21" Type="http://schemas.openxmlformats.org/officeDocument/2006/relationships/slide" Target="slides/slide6.xml"/><Relationship Id="rId65" Type="http://schemas.openxmlformats.org/officeDocument/2006/relationships/slide" Target="slides/slide50.xml"/><Relationship Id="rId24" Type="http://schemas.openxmlformats.org/officeDocument/2006/relationships/slide" Target="slides/slide9.xml"/><Relationship Id="rId68" Type="http://schemas.openxmlformats.org/officeDocument/2006/relationships/slide" Target="slides/slide53.xml"/><Relationship Id="rId23" Type="http://schemas.openxmlformats.org/officeDocument/2006/relationships/slide" Target="slides/slide8.xml"/><Relationship Id="rId67" Type="http://schemas.openxmlformats.org/officeDocument/2006/relationships/slide" Target="slides/slide52.xml"/><Relationship Id="rId60" Type="http://schemas.openxmlformats.org/officeDocument/2006/relationships/slide" Target="slides/slide45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69" Type="http://schemas.openxmlformats.org/officeDocument/2006/relationships/slide" Target="slides/slide5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slide" Target="slides/slide36.xml"/><Relationship Id="rId95" Type="http://schemas.openxmlformats.org/officeDocument/2006/relationships/slide" Target="slides/slide80.xml"/><Relationship Id="rId50" Type="http://schemas.openxmlformats.org/officeDocument/2006/relationships/slide" Target="slides/slide35.xml"/><Relationship Id="rId94" Type="http://schemas.openxmlformats.org/officeDocument/2006/relationships/slide" Target="slides/slide79.xml"/><Relationship Id="rId53" Type="http://schemas.openxmlformats.org/officeDocument/2006/relationships/slide" Target="slides/slide38.xml"/><Relationship Id="rId52" Type="http://schemas.openxmlformats.org/officeDocument/2006/relationships/slide" Target="slides/slide37.xml"/><Relationship Id="rId96" Type="http://schemas.openxmlformats.org/officeDocument/2006/relationships/font" Target="fonts/Allerta-regular.fntdata"/><Relationship Id="rId11" Type="http://schemas.openxmlformats.org/officeDocument/2006/relationships/slideMaster" Target="slideMasters/slideMaster9.xml"/><Relationship Id="rId55" Type="http://schemas.openxmlformats.org/officeDocument/2006/relationships/slide" Target="slides/slide40.xml"/><Relationship Id="rId10" Type="http://schemas.openxmlformats.org/officeDocument/2006/relationships/slideMaster" Target="slideMasters/slideMaster8.xml"/><Relationship Id="rId54" Type="http://schemas.openxmlformats.org/officeDocument/2006/relationships/slide" Target="slides/slide39.xml"/><Relationship Id="rId13" Type="http://schemas.openxmlformats.org/officeDocument/2006/relationships/slideMaster" Target="slideMasters/slideMaster11.xml"/><Relationship Id="rId57" Type="http://schemas.openxmlformats.org/officeDocument/2006/relationships/slide" Target="slides/slide42.xml"/><Relationship Id="rId12" Type="http://schemas.openxmlformats.org/officeDocument/2006/relationships/slideMaster" Target="slideMasters/slideMaster10.xml"/><Relationship Id="rId56" Type="http://schemas.openxmlformats.org/officeDocument/2006/relationships/slide" Target="slides/slide41.xml"/><Relationship Id="rId91" Type="http://schemas.openxmlformats.org/officeDocument/2006/relationships/slide" Target="slides/slide76.xml"/><Relationship Id="rId90" Type="http://schemas.openxmlformats.org/officeDocument/2006/relationships/slide" Target="slides/slide75.xml"/><Relationship Id="rId93" Type="http://schemas.openxmlformats.org/officeDocument/2006/relationships/slide" Target="slides/slide78.xml"/><Relationship Id="rId92" Type="http://schemas.openxmlformats.org/officeDocument/2006/relationships/slide" Target="slides/slide77.xml"/><Relationship Id="rId15" Type="http://schemas.openxmlformats.org/officeDocument/2006/relationships/notesMaster" Target="notesMasters/notesMaster1.xml"/><Relationship Id="rId59" Type="http://schemas.openxmlformats.org/officeDocument/2006/relationships/slide" Target="slides/slide44.xml"/><Relationship Id="rId14" Type="http://schemas.openxmlformats.org/officeDocument/2006/relationships/slideMaster" Target="slideMasters/slideMaster12.xml"/><Relationship Id="rId58" Type="http://schemas.openxmlformats.org/officeDocument/2006/relationships/slide" Target="slides/slide4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3" name="Shape 5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9" name="Shape 6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2" name="Shape 6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7" name="Shape 6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6" name="Shape 6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2" name="Shape 7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0" name="Shape 7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4" name="Shape 7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0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0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438400" y="5334000"/>
            <a:ext cx="65532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Chapter</a:t>
            </a:r>
            <a:r>
              <a:rPr b="1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Three - Implementing</a:t>
            </a:r>
            <a:r>
              <a:rPr b="1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Classes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09999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78" name="Shape 17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9" name="Shape 179"/>
          <p:cNvSpPr txBox="1"/>
          <p:nvPr/>
        </p:nvSpPr>
        <p:spPr>
          <a:xfrm>
            <a:off x="0" y="903287"/>
            <a:ext cx="9144000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you use a class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Clock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private instance variables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hours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minutes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How can you access these variables in your program?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can only access them by invoking the methods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Clock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7" name="Shape 187"/>
          <p:cNvSpPr txBox="1"/>
          <p:nvPr/>
        </p:nvSpPr>
        <p:spPr>
          <a:xfrm>
            <a:off x="0" y="919162"/>
            <a:ext cx="9144000" cy="3508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Encapsulation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of hiding object data and providing methods for data access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encapsulate data, declare instance variables as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declare public methods that access the variables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Encapsulation allows a programmer to use a class without having to know its implementation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hiding makes it simpler for the implementor of a class to locate errors and change implementations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94" name="Shape 19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5" name="Shape 195"/>
          <p:cNvSpPr txBox="1"/>
          <p:nvPr/>
        </p:nvSpPr>
        <p:spPr>
          <a:xfrm>
            <a:off x="76200" y="914400"/>
            <a:ext cx="9026525" cy="212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Counter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class. A counter’s value starts at 0 and is advanced by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method, so it should never be negative. Suppose you found a negative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during testing. Where would you look for the error?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one of the methods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Counter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class.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3.3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3" name="Shape 203"/>
          <p:cNvSpPr txBox="1"/>
          <p:nvPr/>
        </p:nvSpPr>
        <p:spPr>
          <a:xfrm>
            <a:off x="76200" y="914400"/>
            <a:ext cx="9026525" cy="212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Chapters 1 and 2, you used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System.out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black box to cause output to appear on the screen. Who designed and implemented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System.out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programmers who designed and implemented the Java library.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3.4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1" name="Shape 211"/>
          <p:cNvSpPr txBox="1"/>
          <p:nvPr/>
        </p:nvSpPr>
        <p:spPr>
          <a:xfrm>
            <a:off x="76200" y="914400"/>
            <a:ext cx="9026525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you are working in a company that produces personal finance software. You are asked to design and implement a class for representing bank accounts. Who will be the users of your class?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programmers who work on the personal finance application.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3.5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9" name="Shape 219"/>
          <p:cNvSpPr txBox="1"/>
          <p:nvPr/>
        </p:nvSpPr>
        <p:spPr>
          <a:xfrm>
            <a:off x="0" y="914400"/>
            <a:ext cx="91440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of bank account (abstraction):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 money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withdraw money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balance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Specifying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Class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7" name="Shape 227"/>
          <p:cNvSpPr txBox="1"/>
          <p:nvPr/>
        </p:nvSpPr>
        <p:spPr>
          <a:xfrm>
            <a:off x="0" y="914400"/>
            <a:ext cx="9280524" cy="341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227013" lvl="0" marL="2301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of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class: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deposit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withdraw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2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getBalance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227013" lvl="0" marL="230186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want to support method calls such as the following: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harrysChecking.deposit(2000);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harrysChecking.withdraw(500); System.out.println(harrysChecking.getBalance());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0" y="304800"/>
            <a:ext cx="8305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Specifying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Class: Methods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34" name="Shape 234"/>
          <p:cNvCxnSpPr/>
          <p:nvPr/>
        </p:nvCxnSpPr>
        <p:spPr>
          <a:xfrm>
            <a:off x="0" y="1143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5" name="Shape 235"/>
          <p:cNvSpPr txBox="1"/>
          <p:nvPr/>
        </p:nvSpPr>
        <p:spPr>
          <a:xfrm>
            <a:off x="0" y="1371600"/>
            <a:ext cx="9144000" cy="3908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specifier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type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name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deposit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of parameters (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deposit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body in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 }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deposit(double amount) { . . . }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withdraw(double amount) { . . . }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double getBalance() { . . . }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0" y="304800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Specifying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Class: Method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Declaration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0" y="8382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3" name="Shape 243"/>
          <p:cNvSpPr txBox="1"/>
          <p:nvPr/>
        </p:nvSpPr>
        <p:spPr>
          <a:xfrm>
            <a:off x="0" y="990600"/>
            <a:ext cx="9144000" cy="3786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 specifier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return type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name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deposit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of parameter variables (such as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deposit(double amount)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withdraw(double amount)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double getBalance()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6E706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0" y="304800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Specifying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Class: Method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Header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0" y="10668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51" name="Shape 251"/>
          <p:cNvSpPr txBox="1"/>
          <p:nvPr/>
        </p:nvSpPr>
        <p:spPr>
          <a:xfrm>
            <a:off x="0" y="1143000"/>
            <a:ext cx="9144000" cy="535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constructor initializes the instance variables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Constructor name = class name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BankAccount()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// body--filled in later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Constructor body is executed when new object is created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 in constructor body will set the internal data of the object that is being constructed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constructors of a class have the same name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Compiler can tell constructors apart because they take different parameters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0" y="244475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Specifying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Class: Constructor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Declaration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4" name="Shape 114"/>
          <p:cNvSpPr txBox="1"/>
          <p:nvPr/>
        </p:nvSpPr>
        <p:spPr>
          <a:xfrm>
            <a:off x="0" y="919162"/>
            <a:ext cx="91440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become familiar with the process of implementing classes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implement simple methods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purpose and use of constructors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how to access instance variables and local variables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write javadoc comments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2317E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52317E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000" u="none" cap="none" strike="noStrike">
                <a:solidFill>
                  <a:srgbClr val="5231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implement classes for drawing graphical shapes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Chapter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Goals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58" name="Shape 25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59" name="Shape 259"/>
          <p:cNvSpPr txBox="1"/>
          <p:nvPr/>
        </p:nvSpPr>
        <p:spPr>
          <a:xfrm>
            <a:off x="0" y="776287"/>
            <a:ext cx="9144000" cy="5140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constructors and methods of a class form the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interface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class: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BankAccount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private variables--filled in later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E706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// Constructors public BankAccount()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body--filled in later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E706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BankAccount(double initialBalance)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body--filled in later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934200" y="5943600"/>
            <a:ext cx="1752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8" name="Shape 268"/>
          <p:cNvSpPr txBox="1"/>
          <p:nvPr/>
        </p:nvSpPr>
        <p:spPr>
          <a:xfrm>
            <a:off x="0" y="914400"/>
            <a:ext cx="9144000" cy="440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Methods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void deposit(double amount)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body--filled in later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void withdraw(double amount)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body--filled in later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double getBalance()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 body--filled in later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(cont.)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6" name="Shape 27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 3.2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Class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Declaration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77252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4" name="Shape 284"/>
          <p:cNvSpPr txBox="1"/>
          <p:nvPr/>
        </p:nvSpPr>
        <p:spPr>
          <a:xfrm>
            <a:off x="0" y="915987"/>
            <a:ext cx="91440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use the methods of the public interface to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bank account?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harrysChecking.withdraw(harrysChecking.getBalance())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3.6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91" name="Shape 29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92" name="Shape 292"/>
          <p:cNvSpPr txBox="1"/>
          <p:nvPr/>
        </p:nvSpPr>
        <p:spPr>
          <a:xfrm>
            <a:off x="0" y="919162"/>
            <a:ext cx="9144000" cy="255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wrong with this sequence of statements?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 harrysChecking = new BankAccount(10000);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System.out.println(harrysChecking.withdraw(500));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withdraw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has return type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It doesn’t return a value. Use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getBalance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to obtain the balance after the withdrawal.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3.7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0" name="Shape 300"/>
          <p:cNvSpPr txBox="1"/>
          <p:nvPr/>
        </p:nvSpPr>
        <p:spPr>
          <a:xfrm>
            <a:off x="0" y="919162"/>
            <a:ext cx="9144000" cy="335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you want a more powerful bank account abstraction that keeps track of an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 number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addition to the balance. How would you change the public interface to accommodate this enhancement?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 an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accountNumber</a:t>
            </a:r>
            <a:r>
              <a:rPr b="0" i="0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 to the constructors, and add a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getAccountNumber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method. There is no need for a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setAccountNumber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– the account number never changes after construction.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3.8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07" name="Shape 30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8" name="Shape 308"/>
          <p:cNvSpPr txBox="1"/>
          <p:nvPr/>
        </p:nvSpPr>
        <p:spPr>
          <a:xfrm>
            <a:off x="0" y="898525"/>
            <a:ext cx="91440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/**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Withdraws money from the bank account.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@param amount the amount to withdraw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*/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withdraw(double amount)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//implementation filled in later </a:t>
            </a:r>
            <a:b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/**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Gets the current balance of the bank account.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@return the current balance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*/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double getBalance()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//implementation filled in later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Commenting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Public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Interface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16" name="Shape 316"/>
          <p:cNvSpPr txBox="1"/>
          <p:nvPr/>
        </p:nvSpPr>
        <p:spPr>
          <a:xfrm>
            <a:off x="0" y="930275"/>
            <a:ext cx="9144000" cy="4524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/**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A bank account has a balance that can be changed by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deposits and withdrawals.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*/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BankAccount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. . .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documentation comments for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class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method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parameter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return value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Class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Comment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24" name="Shape 32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Javadoc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Summary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7630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31" name="Shape 33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32" name="Shape 33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Javadoc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Detail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86800" cy="5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2" name="Shape 122"/>
          <p:cNvSpPr txBox="1"/>
          <p:nvPr/>
        </p:nvSpPr>
        <p:spPr>
          <a:xfrm>
            <a:off x="0" y="919162"/>
            <a:ext cx="9144000" cy="3292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tally counter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Simulator statements: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Counter tally = new Counter();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tally.count();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tally.count();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int result = tally.getValue(); // Sets result to 2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counter needs to store a variable that keeps track of how many times the counter has been advanced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838200"/>
            <a:ext cx="1616074" cy="15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0" name="Shape 340"/>
          <p:cNvSpPr txBox="1"/>
          <p:nvPr/>
        </p:nvSpPr>
        <p:spPr>
          <a:xfrm>
            <a:off x="0" y="931862"/>
            <a:ext cx="9144000" cy="5694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documentation comments for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Counter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of Section 3.1.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This class models a tally counter.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Counter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private int value;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Gets the current value of this counter.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@return the current value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int getValue()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value;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3.9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6934200" y="5943600"/>
            <a:ext cx="1752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48" name="Shape 34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9" name="Shape 349"/>
          <p:cNvSpPr txBox="1"/>
          <p:nvPr/>
        </p:nvSpPr>
        <p:spPr>
          <a:xfrm>
            <a:off x="0" y="931862"/>
            <a:ext cx="9144000" cy="255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Advances the value of this counter by 1.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void count()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value = value + 1;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3.9 (cont.)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56" name="Shape 35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7" name="Shape 357"/>
          <p:cNvSpPr txBox="1"/>
          <p:nvPr/>
        </p:nvSpPr>
        <p:spPr>
          <a:xfrm>
            <a:off x="0" y="931862"/>
            <a:ext cx="9144000" cy="3524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we enhance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so that each account has an account number. Supply a documentation comment for the constructor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BankAccount(int accountNumber, double initialBalance)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/**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Constructs a new bank account with a given initial balance.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@param accountNumber the account number for this account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@param initialBalance the initial balance for this account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3.10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64" name="Shape 36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65" name="Shape 365"/>
          <p:cNvSpPr txBox="1"/>
          <p:nvPr/>
        </p:nvSpPr>
        <p:spPr>
          <a:xfrm>
            <a:off x="0" y="931862"/>
            <a:ext cx="9142411" cy="3446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 following documentation comment questionable?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/**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Each account has an account number.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@return the account number of this account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int getAccountNumber()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first sentence of the method description should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describe the method – it is displayed in isolation in the summary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table.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3.11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72" name="Shape 37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73" name="Shape 373"/>
          <p:cNvSpPr txBox="1"/>
          <p:nvPr/>
        </p:nvSpPr>
        <p:spPr>
          <a:xfrm>
            <a:off x="0" y="914400"/>
            <a:ext cx="9144000" cy="3816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Constructors contain instructions to initialize the instance variables of an object: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BankAccount()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balance = 0;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E706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public BankAccount(double initialBalance)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balance = initialBalance;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Implementing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Constructors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80" name="Shape 38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81" name="Shape 381"/>
          <p:cNvSpPr txBox="1"/>
          <p:nvPr/>
        </p:nvSpPr>
        <p:spPr>
          <a:xfrm>
            <a:off x="0" y="879475"/>
            <a:ext cx="9144000" cy="4616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 harrysChecking = new BankAccount(1000);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2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object of type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1" lang="en-US" sz="20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236537" lvl="2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the second constructor (because a construction parameter is supplied in the constructor  call)  </a:t>
            </a:r>
          </a:p>
          <a:p>
            <a:pPr indent="-236537" lvl="2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the parameter variable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initialBalance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2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the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instance variable of the newly created object to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initialBalance</a:t>
            </a:r>
            <a:r>
              <a:rPr b="0" i="1" lang="en-US" sz="20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2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an object reference, that is, the memory location of the object, as the value of the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expression </a:t>
            </a:r>
          </a:p>
          <a:p>
            <a:pPr indent="-236537" lvl="2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that object reference in the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Constructor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Call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Example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89" name="Shape 38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3.3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Declaration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90600"/>
            <a:ext cx="8923336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96" name="Shape 39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97" name="Shape 397"/>
          <p:cNvSpPr txBox="1"/>
          <p:nvPr/>
        </p:nvSpPr>
        <p:spPr>
          <a:xfrm>
            <a:off x="0" y="900112"/>
            <a:ext cx="91440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deposit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public void deposit(double amount)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{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balance = balance + amount;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Implementing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04" name="Shape 40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05" name="Shape 405"/>
          <p:cNvSpPr txBox="1"/>
          <p:nvPr/>
        </p:nvSpPr>
        <p:spPr>
          <a:xfrm>
            <a:off x="76200" y="946150"/>
            <a:ext cx="9004300" cy="338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harrysChecking.deposit(500);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the parameter variable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500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Fetch the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variable of the object whose location is stored in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harrysChecking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the value of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the sum in the </a:t>
            </a:r>
            <a:r>
              <a:rPr b="0" i="1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instance variable, overwriting the old value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0" y="231775"/>
            <a:ext cx="34734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Call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Example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12" name="Shape 41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13" name="Shape 413"/>
          <p:cNvSpPr txBox="1"/>
          <p:nvPr/>
        </p:nvSpPr>
        <p:spPr>
          <a:xfrm>
            <a:off x="0" y="900112"/>
            <a:ext cx="914400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withdraw(double amount)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{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balance = balance - amount;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double getBalance()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return balance;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Implementing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1" name="Shape 131"/>
          <p:cNvSpPr txBox="1"/>
          <p:nvPr/>
        </p:nvSpPr>
        <p:spPr>
          <a:xfrm>
            <a:off x="0" y="919162"/>
            <a:ext cx="9144000" cy="3292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Instance variables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the data of an object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Instance of a class: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object of the class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class declaration specifies the instance variables: 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Counter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0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private int value;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…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21" name="Shape 421"/>
          <p:cNvSpPr txBox="1"/>
          <p:nvPr/>
        </p:nvSpPr>
        <p:spPr>
          <a:xfrm>
            <a:off x="0" y="838200"/>
            <a:ext cx="9144000" cy="60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bank account has a balance that can be changed by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deposits and withdrawals.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BankAccount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balance;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Constructs a bank account with a zero balance.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BankAccount()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balance =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Constructs a bank account with a given balance.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initialBalance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initial balance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BankAccount(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initialBalance)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balance = initialBalance;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7086600" y="6096000"/>
            <a:ext cx="152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ch03/account/BankAccount.java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29" name="Shape 42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0" name="Shape 430"/>
          <p:cNvSpPr txBox="1"/>
          <p:nvPr/>
        </p:nvSpPr>
        <p:spPr>
          <a:xfrm>
            <a:off x="0" y="822325"/>
            <a:ext cx="91440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Deposits money into the bank account.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amount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amount to deposit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deposit(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amount)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balance = balance + amount;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34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Withdraws money from the bank account.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amount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amount to withdraw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withdraw(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amount)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balance = balance - amount;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43  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7086600" y="6096000"/>
            <a:ext cx="152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ch03/account/BankAccount.java (cont.)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38" name="Shape 43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9" name="Shape 439"/>
          <p:cNvSpPr txBox="1"/>
          <p:nvPr/>
        </p:nvSpPr>
        <p:spPr>
          <a:xfrm>
            <a:off x="0" y="838200"/>
            <a:ext cx="91440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Gets the current balance of the bank account.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@return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current balance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getBalance()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balance;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ch03/account/BankAccount.java (cont.)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46" name="Shape 44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7" name="Shape 447"/>
          <p:cNvSpPr txBox="1"/>
          <p:nvPr/>
        </p:nvSpPr>
        <p:spPr>
          <a:xfrm>
            <a:off x="0" y="914400"/>
            <a:ext cx="9144000" cy="3292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we modify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so that each bank account has an account number. How does this change affect the instance variables?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instance variable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private int accountNumber;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 to be added to the class.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3.12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54" name="Shape 45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55" name="Shape 455"/>
          <p:cNvSpPr txBox="1"/>
          <p:nvPr/>
        </p:nvSpPr>
        <p:spPr>
          <a:xfrm>
            <a:off x="0" y="914400"/>
            <a:ext cx="9144000" cy="5108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 the following code not succeed in robbing mom’s bank account?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BankRobber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static void main(String[] args)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BankAccount momsSavings = new BankAccount(1000);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momsSavings.balance = 0;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instance variable is accessed from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of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BankRobber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compiler will report an error because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private access in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3.13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62" name="Shape 46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63" name="Shape 463"/>
          <p:cNvSpPr txBox="1"/>
          <p:nvPr/>
        </p:nvSpPr>
        <p:spPr>
          <a:xfrm>
            <a:off x="0" y="914400"/>
            <a:ext cx="9144000" cy="338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has four instance variables: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Give a possible implementation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getWidth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method.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int getWidth()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return width;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3.14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70" name="Shape 47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71" name="Shape 471"/>
          <p:cNvSpPr txBox="1"/>
          <p:nvPr/>
        </p:nvSpPr>
        <p:spPr>
          <a:xfrm>
            <a:off x="0" y="914400"/>
            <a:ext cx="9144000" cy="4494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a possible implementation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translate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class.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more than one correct answer. One possible implementation is as follows: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translate(int dx, int dy)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int newx = x + dx;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x = newx;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int newy = y + dy;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y = newy;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3.15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78" name="Shape 47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79" name="Shape 479"/>
          <p:cNvSpPr txBox="1"/>
          <p:nvPr/>
        </p:nvSpPr>
        <p:spPr>
          <a:xfrm>
            <a:off x="0" y="919162"/>
            <a:ext cx="9144000" cy="446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 test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Verifies that a class works correctly in isolation, outside a complete program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test a class, use an environment for interactive testing, or write a tester class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Tester class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class with a main method that contains statements to test another class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carries out the following steps: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one or more objects of the class that is being tested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Invoke one or more methods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out one or more results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the expected results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7162800" y="6019800"/>
            <a:ext cx="1371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Unit Testing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87" name="Shape 48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88" name="Shape 488"/>
          <p:cNvSpPr txBox="1"/>
          <p:nvPr/>
        </p:nvSpPr>
        <p:spPr>
          <a:xfrm>
            <a:off x="0" y="914400"/>
            <a:ext cx="9144000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class to test the BankAccount class.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BankAccountTester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Tests the methods of the BankAccount class.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args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 used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BankAccount harrysChecking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BankAccount();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harrysChecking.deposit(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harrysChecking.withdraw(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System.out.println(harrysChecking.getBalance());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"Expected: 1500"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0" y="5715000"/>
            <a:ext cx="5943599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Run: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1500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Expected: 1500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ch03/account/BankAccountTester.java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496" name="Shape 49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97" name="Shape 497"/>
          <p:cNvSpPr txBox="1"/>
          <p:nvPr/>
        </p:nvSpPr>
        <p:spPr>
          <a:xfrm>
            <a:off x="0" y="930275"/>
            <a:ext cx="9144000" cy="204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 for building the program vary. In most environments, you need to carry out these steps: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a new subfolder for your program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two files, one for each class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 both files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the test program 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Unit Testing (cont.)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9" name="Shape 139"/>
          <p:cNvSpPr txBox="1"/>
          <p:nvPr/>
        </p:nvSpPr>
        <p:spPr>
          <a:xfrm>
            <a:off x="0" y="919162"/>
            <a:ext cx="9144000" cy="307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instance variable declaration consists of the following parts: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specifier (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of variable (such as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of variable (such as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object of a class has its own set of instance variables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declare all instance variables as private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04" name="Shape 50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5" name="Shape 50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Testing With BlueJ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8458200" cy="50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12" name="Shape 51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13" name="Shape 513"/>
          <p:cNvSpPr txBox="1"/>
          <p:nvPr/>
        </p:nvSpPr>
        <p:spPr>
          <a:xfrm>
            <a:off x="0" y="887412"/>
            <a:ext cx="9144000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run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BankAccountTester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program, how many objects of class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constructed? How many objects of type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BankAccountTester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object, no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BankAccountTester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object. The purpose of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BankAccountTester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is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merely to hold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method. 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3.16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21" name="Shape 521"/>
          <p:cNvSpPr txBox="1"/>
          <p:nvPr/>
        </p:nvSpPr>
        <p:spPr>
          <a:xfrm>
            <a:off x="0" y="871537"/>
            <a:ext cx="9144000" cy="2124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BankAccountTester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unnecessary in development environments that allow interactive testing, such as BlueJ?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those environments, you can issue interactive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commands to construct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objects, invoke methods,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display their return values.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3.17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0" y="890587"/>
            <a:ext cx="9144000" cy="3478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and parameter variables belong to a method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method or constructor runs, its local and parameter variables come to life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method or constructor exits, they are removed immediately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Instance variables belongs to an objects, not methods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an object is constructed, its instance variables are created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instance variables stay alive until no method uses the object any longer </a:t>
            </a:r>
          </a:p>
        </p:txBody>
      </p:sp>
      <p:cxnSp>
        <p:nvCxnSpPr>
          <p:cNvPr id="529" name="Shape 52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30" name="Shape 53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Local Variables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0" y="890587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Java, the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garbage collector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periodically reclaims objects when they are no longer used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Instance variables are initialized to a default value, but you must initialize local variables </a:t>
            </a:r>
          </a:p>
        </p:txBody>
      </p:sp>
      <p:cxnSp>
        <p:nvCxnSpPr>
          <p:cNvPr id="537" name="Shape 53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38" name="Shape 53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Local Variables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44" name="Shape 54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45" name="Shape 54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Animation 3.1: Lifetime of Variables</a:t>
            </a:r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257799"/>
          </a:xfrm>
          <a:prstGeom prst="rect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52" name="Shape 55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53" name="Shape 553"/>
          <p:cNvSpPr txBox="1"/>
          <p:nvPr/>
        </p:nvSpPr>
        <p:spPr>
          <a:xfrm>
            <a:off x="0" y="903287"/>
            <a:ext cx="9144000" cy="2830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local variables and parameter variables have in common? In which essential aspect do they differ?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Variables of both categories belong to methods – they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come alive when the method is called, and they die when the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method exits. They differ in their initialization. Parameter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variables are initialized with the call values; local variables must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be explicitly initialized. 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3.18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60" name="Shape 56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61" name="Shape 561"/>
          <p:cNvSpPr txBox="1"/>
          <p:nvPr/>
        </p:nvSpPr>
        <p:spPr>
          <a:xfrm>
            <a:off x="0" y="919162"/>
            <a:ext cx="9144000" cy="301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was it necessary to introduce the local variable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change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giveChange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method? That is, why didn’t the method simply end with the statement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return payment - purchase;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computing the change due,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payment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purchase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were set to zero. If the method returned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payment - purchase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would always return zero.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3.19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68" name="Shape 56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69" name="Shape 569"/>
          <p:cNvSpPr txBox="1"/>
          <p:nvPr/>
        </p:nvSpPr>
        <p:spPr>
          <a:xfrm>
            <a:off x="0" y="917575"/>
            <a:ext cx="9144000" cy="5989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implicit parameter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method is the object on which the method is invoked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6E7069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deposit(double amount)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balance = balance + amount;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r>
              <a:rPr b="0" i="0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call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momsSavings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.deposit(500)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implicit parameter is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momsSavings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explicit parameter is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500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refer to an instance variable inside a method, it means the instance variable of the implicit parameter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Implicit Parameter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76" name="Shape 57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77" name="Shape 577"/>
          <p:cNvSpPr txBox="1"/>
          <p:nvPr/>
        </p:nvSpPr>
        <p:spPr>
          <a:xfrm>
            <a:off x="0" y="917575"/>
            <a:ext cx="9144000" cy="3046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denotes the implicit parameter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CB8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balance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+ amount;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actually means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this.balance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this.balance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+ amount;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refer to an instance variable in a method, the compiler automatically applies it to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reference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Implicit Parameters 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7" name="Shape 14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10599" cy="441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84" name="Shape 58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85" name="Shape 58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Implicit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Parameters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66800"/>
            <a:ext cx="8777287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92" name="Shape 59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3" name="Shape 593"/>
          <p:cNvSpPr txBox="1"/>
          <p:nvPr/>
        </p:nvSpPr>
        <p:spPr>
          <a:xfrm>
            <a:off x="0" y="917575"/>
            <a:ext cx="9144000" cy="283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programmers feel that manually inserting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reference before every instance variable reference makes the code clearer: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BankAccount(double initialBalance)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this.balance = initialBalance;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Implicit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Parameters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00" name="Shape 60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01" name="Shape 601"/>
          <p:cNvSpPr txBox="1"/>
          <p:nvPr/>
        </p:nvSpPr>
        <p:spPr>
          <a:xfrm>
            <a:off x="0" y="917575"/>
            <a:ext cx="914400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method call without an implicit parameter is applied to the same object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BankAccount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. . .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void monthlyFee()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withdraw(10); // Withdraw $10 from this account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implicit parameter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withdraw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is the (invisible) implicit parameter of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monthlyFee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Implicit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Parameters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08" name="Shape 60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09" name="Shape 609"/>
          <p:cNvSpPr txBox="1"/>
          <p:nvPr/>
        </p:nvSpPr>
        <p:spPr>
          <a:xfrm>
            <a:off x="0" y="917575"/>
            <a:ext cx="9144000" cy="3186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use 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reference to make the method easier to read: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BankAccount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. . .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public void monthlyFee()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8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.withdraw(10); // Withdraw $10 from this account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Implicit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Parameters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17" name="Shape 617"/>
          <p:cNvSpPr txBox="1"/>
          <p:nvPr/>
        </p:nvSpPr>
        <p:spPr>
          <a:xfrm>
            <a:off x="0" y="887412"/>
            <a:ext cx="9144000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implicit and explicit parameters does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withdraw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of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have, and what are their names and types?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implicit parameter, called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of type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one explicit parameter, called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of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type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3.20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24" name="Shape 62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5" name="Shape 625"/>
          <p:cNvSpPr txBox="1"/>
          <p:nvPr/>
        </p:nvSpPr>
        <p:spPr>
          <a:xfrm>
            <a:off x="0" y="93186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deposit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method, what is the meaning of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this.amount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Or, if the expression has no meaning, why not?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not a legal expression.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of type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and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has no variable named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amount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3.21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32" name="Shape 63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33" name="Shape 633"/>
          <p:cNvSpPr txBox="1"/>
          <p:nvPr/>
        </p:nvSpPr>
        <p:spPr>
          <a:xfrm>
            <a:off x="0" y="93186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implicit and explicit parameters does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of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BankAccountTester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have, and what are they called?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implicit parameter – the main method is not ivoked on any object – and one explicit parameter, called </a:t>
            </a:r>
            <a:r>
              <a:rPr b="0" i="0" lang="en-US" sz="18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3.22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40" name="Shape 64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41" name="Shape 641"/>
          <p:cNvSpPr txBox="1"/>
          <p:nvPr/>
        </p:nvSpPr>
        <p:spPr>
          <a:xfrm>
            <a:off x="0" y="914400"/>
            <a:ext cx="9144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practice: Make a class for each graphical shape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Car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public Car(int x, int y)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   // Remember position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   . . .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}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   public void draw(Graphics2D g2)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{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   // Drawing instructions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   . . .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   }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Shape Classes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48" name="Shape 64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49" name="Shape 649"/>
          <p:cNvSpPr txBox="1"/>
          <p:nvPr/>
        </p:nvSpPr>
        <p:spPr>
          <a:xfrm>
            <a:off x="0" y="914400"/>
            <a:ext cx="9144000" cy="4370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Draw two cars: one in top-left corner of window, and another in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bottom right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Compute bottom right position, inside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paintComponent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int x = getWidth() - 60; </a:t>
            </a:r>
            <a:b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int y = getHeight() - 30;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 car2 = new Car(x, y);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getWidth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getHeight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applied to object that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executes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paintComponent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window is resized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paintComponent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and car position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recomputed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7239000" y="6019800"/>
            <a:ext cx="16001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 Cars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57" name="Shape 65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58" name="Shape 65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 Cars (cont.)</a:t>
            </a:r>
          </a:p>
        </p:txBody>
      </p:sp>
      <p:pic>
        <p:nvPicPr>
          <p:cNvPr id="659" name="Shape 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43000"/>
            <a:ext cx="8763000" cy="487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5" name="Shape 15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3.1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Declaration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14400"/>
            <a:ext cx="894873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6" name="Shape 66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Plan Complex Shapes on Graph Paper</a:t>
            </a:r>
          </a:p>
        </p:txBody>
      </p:sp>
      <p:pic>
        <p:nvPicPr>
          <p:cNvPr id="667" name="Shape 6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6324600" cy="526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73" name="Shape 67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74" name="Shape 674"/>
          <p:cNvSpPr txBox="1"/>
          <p:nvPr/>
        </p:nvSpPr>
        <p:spPr>
          <a:xfrm>
            <a:off x="0" y="901700"/>
            <a:ext cx="914400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12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responsible for drawing a single car </a:t>
            </a:r>
          </a:p>
          <a:p>
            <a:pPr indent="-225425" lvl="1" marL="682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objects of this class are constructed, one for each car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12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CarComponent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displays the drawing 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120000"/>
              <a:buFont typeface="Courier New"/>
              <a:buChar char="•"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CarViewer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shows a frame that contains a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CarComponent</a:t>
            </a:r>
            <a:r>
              <a:rPr b="0" i="0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Classes of Car Drawing Program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81" name="Shape 68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82" name="Shape 682"/>
          <p:cNvSpPr txBox="1"/>
          <p:nvPr/>
        </p:nvSpPr>
        <p:spPr>
          <a:xfrm>
            <a:off x="0" y="854075"/>
            <a:ext cx="9144000" cy="60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java.awt.Rectangle;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java.awt.geom.Ellipse2D;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java.awt.geom.Line2D;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java.awt.geom.Point2D;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car shape that can be positioned anywhere on the screen.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xLeft;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yTop;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Constructs a car with a given top left corner.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x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x coordinate of the top left corner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y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y coordinate of the top left corner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Car(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x,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xLeft = x;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yTop = y;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7239000" y="6034087"/>
            <a:ext cx="16001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ch03/car/Car.java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90" name="Shape 69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91" name="Shape 691"/>
          <p:cNvSpPr txBox="1"/>
          <p:nvPr/>
        </p:nvSpPr>
        <p:spPr>
          <a:xfrm>
            <a:off x="0" y="838200"/>
            <a:ext cx="9144000" cy="575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Draws the car.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@param g2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graphics context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draw(Graphics2D g2)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Rectangle body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Rectangle(xLeft, yTop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60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Ellipse2D.Double frontTire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Ellipse2D.Double(xLeft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yTop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Ellipse2D.Double rearTire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Ellipse2D.Double(xLeft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40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yTop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bottom of the front windshield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Point2D.Double r1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Point2D.Double(xLeft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yTop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front of the roof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Point2D.Double r2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Point2D.Double(xLeft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yTop);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rear of the roof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Point2D.Double r3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Point2D.Double(xLeft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40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yTop);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7239000" y="6034087"/>
            <a:ext cx="16001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ch03/car/Car.java  (cont.)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99" name="Shape 69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00" name="Shape 700"/>
          <p:cNvSpPr txBox="1"/>
          <p:nvPr/>
        </p:nvSpPr>
        <p:spPr>
          <a:xfrm>
            <a:off x="0" y="869950"/>
            <a:ext cx="91440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bottom of the rear windshield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49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Point2D.Double r4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Point2D.Double(xLeft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yTop +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51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Line2D.Double frontWindshield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Line2D.Double(r1, r2);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Line2D.Double roofTop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Line2D.Double(r2, r3);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Line2D.Double rearWindshield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Line2D.Double(r3, r4);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59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g2.draw(body);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g2.draw(frontTire);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g2.draw(rearTire);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g2.draw(frontWindshield);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g2.draw(roofTop);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g2.draw(rearWindshield);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66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ch03/car/Car.java  (cont.)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707" name="Shape 70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08" name="Shape 708"/>
          <p:cNvSpPr txBox="1"/>
          <p:nvPr/>
        </p:nvSpPr>
        <p:spPr>
          <a:xfrm>
            <a:off x="0" y="822325"/>
            <a:ext cx="9144000" cy="60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javax.swing.JComponent;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component draws two car shapes.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CarComponent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JComponent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paintComponent(Graphics g)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Graphics2D g2 = (Graphics2D) g;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Car car1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 = getWidth() -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60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 = getHeight() -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Car car2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Car(x, y);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car1.draw(g2);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car2.draw(g2);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ch03/car/CarComponent.java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715" name="Shape 71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16" name="Shape 716"/>
          <p:cNvSpPr txBox="1"/>
          <p:nvPr/>
        </p:nvSpPr>
        <p:spPr>
          <a:xfrm>
            <a:off x="0" y="825500"/>
            <a:ext cx="9144000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javax.swing.JFrame;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CarViewer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JFrame frame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JFrame();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frame.setSize(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400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frame.setTitle(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"Two cars"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frame.setDefaultCloseOperation(JFrame.EXIT_ON_CLOSE);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CarComponent component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CarComponent();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frame.add(component);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frame.setVisible(true);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ch03/car/CarViewer.java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723" name="Shape 72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24" name="Shape 724"/>
          <p:cNvSpPr txBox="1"/>
          <p:nvPr/>
        </p:nvSpPr>
        <p:spPr>
          <a:xfrm>
            <a:off x="0" y="915987"/>
            <a:ext cx="9013825" cy="138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class needs to be modified to have the two cars positioned next to each other?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CarComponent</a:t>
            </a:r>
            <a:r>
              <a:rPr b="0" i="0" lang="en-US" sz="2400" u="none" cap="none" strike="noStrike">
                <a:solidFill>
                  <a:srgbClr val="6E70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3.23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731" name="Shape 73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32" name="Shape 732"/>
          <p:cNvSpPr txBox="1"/>
          <p:nvPr/>
        </p:nvSpPr>
        <p:spPr>
          <a:xfrm>
            <a:off x="0" y="915987"/>
            <a:ext cx="9144000" cy="2185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class needs to be modified to have the car tires painted in black, and what modification do you need to make?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draw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of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class, call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g2.fill(frontTire);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	g2.fill(rearTire);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3.24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739" name="Shape 73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40" name="Shape 740"/>
          <p:cNvSpPr txBox="1"/>
          <p:nvPr/>
        </p:nvSpPr>
        <p:spPr>
          <a:xfrm>
            <a:off x="0" y="915987"/>
            <a:ext cx="9144000" cy="138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make the cars twice as big?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Double all measurements in the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draw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of the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0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class. 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3.25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3" name="Shape 16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Accessing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Instance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0" y="919162"/>
            <a:ext cx="9144000" cy="5140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advances the counter value by 1: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count()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value = value + 1;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getValue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returns the current value: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int getValue()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return value;</a:t>
            </a:r>
          </a:p>
          <a:p>
            <a:pPr indent="-231775" lvl="1" marL="68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31775" lvl="0" marL="231775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instance variables can only be accessed by methods of the same class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747" name="Shape 74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748" name="Shape 7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8839199" cy="213201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Shape 749"/>
          <p:cNvSpPr txBox="1"/>
          <p:nvPr/>
        </p:nvSpPr>
        <p:spPr>
          <a:xfrm>
            <a:off x="0" y="3657600"/>
            <a:ext cx="89154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Rectangle leftRectangle = new Rectangle(100, 100, 30, 60);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Rectangle rightRectangle = new Rectangle(160, 100, 30, 60);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 topLine = new Line2D.Double(130, 100, 160, 100);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16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 bottomLine = new Line2D.Double(130, 160, 160, 160);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 Graphical Shapes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4800600" y="63055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1" name="Shape 171"/>
          <p:cNvSpPr txBox="1"/>
          <p:nvPr/>
        </p:nvSpPr>
        <p:spPr>
          <a:xfrm>
            <a:off x="76200" y="914400"/>
            <a:ext cx="9026525" cy="332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the body of a method </a:t>
            </a: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reset()</a:t>
            </a:r>
            <a:r>
              <a:rPr b="1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resets the counter back to zero.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reset()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4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value = 0;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069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7069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6E706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3.1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