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9" name="Shape 1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0" name="Shape 18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82" name="Shape 18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7" name="Shape 1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90" name="Shape 19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5" name="Shape 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6" name="Shape 19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98" name="Shape 19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1" name="Shape 2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2" name="Shape 21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14" name="Shape 21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8" name="Shape 2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0" name="Shape 12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35" name="Shape 135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50" name="Shape 15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59" name="Shape 159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68" name="Shape 16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2" name="Shape 1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75" name="Shape 175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</a:t>
            </a:r>
            <a:b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and Disk Technology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6" name="Shape 1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7" name="Shape 17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RAID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Disks often fail because they are at least partly mechanical. RAID (redundant array of independent disks) attempts to improve redundancy and bandwidth.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Combine three primary functions: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Mirroring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Striping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Parity checks</a:t>
            </a:r>
          </a:p>
        </p:txBody>
      </p:sp>
      <p:sp>
        <p:nvSpPr>
          <p:cNvPr id="178" name="Shape 17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3" name="Shape 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RAID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RAID 0: Striping</a:t>
            </a:r>
          </a:p>
        </p:txBody>
      </p:sp>
      <p:sp>
        <p:nvSpPr>
          <p:cNvPr id="185" name="Shape 18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  <p:pic>
        <p:nvPicPr>
          <p:cNvPr id="186" name="Shape 18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28800" x="1295400"/>
            <a:ext cy="1828800" cx="47382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2" name="Shape 19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RAID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RAID 1: Mirroring</a:t>
            </a:r>
          </a:p>
        </p:txBody>
      </p:sp>
      <p:sp>
        <p:nvSpPr>
          <p:cNvPr id="193" name="Shape 19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  <p:pic>
        <p:nvPicPr>
          <p:cNvPr id="194" name="Shape 19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28800" x="1281545"/>
            <a:ext cy="1828800" cx="47382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0" name="Shape 20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RAID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RAID 5: Striping with distributed parity</a:t>
            </a:r>
          </a:p>
        </p:txBody>
      </p:sp>
      <p:sp>
        <p:nvSpPr>
          <p:cNvPr id="201" name="Shape 20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  <p:pic>
        <p:nvPicPr>
          <p:cNvPr id="202" name="Shape 20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28800" x="1281545"/>
            <a:ext cy="1828800" cx="47382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7" name="Shape 2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08" name="Shape 20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28800" x="1263776"/>
            <a:ext cy="1995582" cx="4756022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RAID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RAID 10: Stripe across mirrors</a:t>
            </a:r>
          </a:p>
        </p:txBody>
      </p:sp>
      <p:sp>
        <p:nvSpPr>
          <p:cNvPr id="210" name="Shape 21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5" name="Shape 2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6" name="Shape 21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Memory hierarchy shows the inverse relationship between speed and capacity in computing systems.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Magnetic disks have several kinds of latency: seek time, rotational delay, and transfer time.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RAID attempts to compensate for latency and failures by employing striping, mirroring, and parity checks.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17" name="Shape 21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1" name="Shape 2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</p:txBody>
      </p:sp>
      <p:sp>
        <p:nvSpPr>
          <p:cNvPr id="223" name="Shape 2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 Hierarchy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Performance is driven by latency and bandwidth.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more layers away from the CPU . . 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. . . the higher the latency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. . . the larger the capacity</a:t>
            </a: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00" name="Shape 10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23950" x="1803272"/>
            <a:ext cy="3425253" cx="5435727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Shape 10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 Hierarchy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2" name="Shape 10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08" name="Shape 10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23950" x="1803272"/>
            <a:ext cy="3425253" cx="543572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Shape 10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 Hierarchy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0" name="Shape 11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  <p:sp>
        <p:nvSpPr>
          <p:cNvPr id="111" name="Shape 111"/>
          <p:cNvSpPr/>
          <p:nvPr/>
        </p:nvSpPr>
        <p:spPr>
          <a:xfrm>
            <a:off y="1360373" x="3003422"/>
            <a:ext cy="732933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 txBox="1"/>
          <p:nvPr/>
        </p:nvSpPr>
        <p:spPr>
          <a:xfrm>
            <a:off y="1572095" x="1936622"/>
            <a:ext cy="338554" cx="55656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CPU</a:t>
            </a:r>
          </a:p>
        </p:txBody>
      </p:sp>
      <p:sp>
        <p:nvSpPr>
          <p:cNvPr id="113" name="Shape 113"/>
          <p:cNvSpPr/>
          <p:nvPr/>
        </p:nvSpPr>
        <p:spPr>
          <a:xfrm>
            <a:off y="2144681" x="3003422"/>
            <a:ext cy="457200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y="2093306" x="1936622"/>
            <a:ext cy="584774" cx="8840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Primary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</a:t>
            </a:r>
          </a:p>
        </p:txBody>
      </p:sp>
      <p:sp>
        <p:nvSpPr>
          <p:cNvPr id="115" name="Shape 115"/>
          <p:cNvSpPr/>
          <p:nvPr/>
        </p:nvSpPr>
        <p:spPr>
          <a:xfrm>
            <a:off y="2800349" x="3003422"/>
            <a:ext cy="1752600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/>
        </p:nvSpPr>
        <p:spPr>
          <a:xfrm>
            <a:off y="3217685" x="1936622"/>
            <a:ext cy="584774" cx="112306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Secondary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22" name="Shape 12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23950" x="1803272"/>
            <a:ext cy="3425253" cx="5435727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Shape 12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 Hierarchy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4" name="Shape 12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  <p:sp>
        <p:nvSpPr>
          <p:cNvPr id="125" name="Shape 125"/>
          <p:cNvSpPr/>
          <p:nvPr/>
        </p:nvSpPr>
        <p:spPr>
          <a:xfrm>
            <a:off y="1360373" x="3003422"/>
            <a:ext cy="732933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Shape 126"/>
          <p:cNvSpPr txBox="1"/>
          <p:nvPr/>
        </p:nvSpPr>
        <p:spPr>
          <a:xfrm>
            <a:off y="1572095" x="1936622"/>
            <a:ext cy="338554" cx="55656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CPU</a:t>
            </a:r>
          </a:p>
        </p:txBody>
      </p:sp>
      <p:sp>
        <p:nvSpPr>
          <p:cNvPr id="127" name="Shape 127"/>
          <p:cNvSpPr/>
          <p:nvPr/>
        </p:nvSpPr>
        <p:spPr>
          <a:xfrm>
            <a:off y="2144681" x="3003422"/>
            <a:ext cy="457200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/>
          <p:nvPr/>
        </p:nvSpPr>
        <p:spPr>
          <a:xfrm>
            <a:off y="2093306" x="1936622"/>
            <a:ext cy="584774" cx="8840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Primary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</a:t>
            </a:r>
          </a:p>
        </p:txBody>
      </p:sp>
      <p:sp>
        <p:nvSpPr>
          <p:cNvPr id="129" name="Shape 129"/>
          <p:cNvSpPr/>
          <p:nvPr/>
        </p:nvSpPr>
        <p:spPr>
          <a:xfrm>
            <a:off y="2800349" x="3003422"/>
            <a:ext cy="1752600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y="3217685" x="1936622"/>
            <a:ext cy="584774" cx="112306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Secondary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</a:t>
            </a:r>
          </a:p>
        </p:txBody>
      </p:sp>
      <p:sp>
        <p:nvSpPr>
          <p:cNvPr id="131" name="Shape 131"/>
          <p:cNvSpPr/>
          <p:nvPr/>
        </p:nvSpPr>
        <p:spPr>
          <a:xfrm>
            <a:off y="2736152" x="4509298"/>
            <a:ext cy="762000" cx="2286000"/>
          </a:xfrm>
          <a:prstGeom prst="wedgeRoundRectCallout">
            <a:avLst>
              <a:gd fmla="val -33214" name="adj1"/>
              <a:gd fmla="val -139188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Some layers exist strictly to cache lower layers.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37" name="Shape 13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23950" x="1803272"/>
            <a:ext cy="3425253" cx="5435727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Shape 13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 Hierarchy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9" name="Shape 13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  <p:sp>
        <p:nvSpPr>
          <p:cNvPr id="140" name="Shape 140"/>
          <p:cNvSpPr/>
          <p:nvPr/>
        </p:nvSpPr>
        <p:spPr>
          <a:xfrm>
            <a:off y="1360373" x="3003422"/>
            <a:ext cy="732933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y="1572095" x="1936622"/>
            <a:ext cy="338554" cx="55656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CPU</a:t>
            </a:r>
          </a:p>
        </p:txBody>
      </p:sp>
      <p:sp>
        <p:nvSpPr>
          <p:cNvPr id="142" name="Shape 142"/>
          <p:cNvSpPr/>
          <p:nvPr/>
        </p:nvSpPr>
        <p:spPr>
          <a:xfrm>
            <a:off y="2144681" x="3003422"/>
            <a:ext cy="457200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/>
          <p:nvPr/>
        </p:nvSpPr>
        <p:spPr>
          <a:xfrm>
            <a:off y="2093306" x="1936622"/>
            <a:ext cy="584774" cx="8840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Primary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</a:t>
            </a:r>
          </a:p>
        </p:txBody>
      </p:sp>
      <p:sp>
        <p:nvSpPr>
          <p:cNvPr id="144" name="Shape 144"/>
          <p:cNvSpPr/>
          <p:nvPr/>
        </p:nvSpPr>
        <p:spPr>
          <a:xfrm>
            <a:off y="2800349" x="3003422"/>
            <a:ext cy="1752600" cx="152399"/>
          </a:xfrm>
          <a:prstGeom prst="leftBrace">
            <a:avLst>
              <a:gd fmla="val 34804" name="adj1"/>
              <a:gd fmla="val 50000" name="adj2"/>
            </a:avLst>
          </a:prstGeom>
          <a:noFill/>
          <a:ln w="254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Shape 145"/>
          <p:cNvSpPr txBox="1"/>
          <p:nvPr/>
        </p:nvSpPr>
        <p:spPr>
          <a:xfrm>
            <a:off y="3217685" x="1936622"/>
            <a:ext cy="584774" cx="112306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Secondary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storage</a:t>
            </a:r>
          </a:p>
        </p:txBody>
      </p:sp>
      <p:sp>
        <p:nvSpPr>
          <p:cNvPr id="146" name="Shape 146"/>
          <p:cNvSpPr/>
          <p:nvPr/>
        </p:nvSpPr>
        <p:spPr>
          <a:xfrm>
            <a:off y="3363880" x="3319689"/>
            <a:ext cy="762000" cx="2286000"/>
          </a:xfrm>
          <a:prstGeom prst="wedgeRoundRectCallout">
            <a:avLst>
              <a:gd fmla="val 12223" name="adj1"/>
              <a:gd fmla="val -16831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Other layers can set aside just a portion as cache.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Magnetic Disk Technology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Terminology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Platter: a spinning disc within a drive, made of glass or aluminum, and coated with magnetic media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Head: floats above the media, reading or writing the magnetically encoded data</a:t>
            </a:r>
          </a:p>
        </p:txBody>
      </p:sp>
      <p:sp>
        <p:nvSpPr>
          <p:cNvPr id="153" name="Shape 15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  <p:pic>
        <p:nvPicPr>
          <p:cNvPr id="154" name="Shape 15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19350" x="3127561"/>
            <a:ext cy="1929957" cx="23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 txBox="1"/>
          <p:nvPr/>
        </p:nvSpPr>
        <p:spPr>
          <a:xfrm>
            <a:off y="4640207" x="1678081"/>
            <a:ext cy="276998" cx="126880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Source: Wikipedia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0" name="Shape 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Magnetic Disk Technology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Terminology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Track: a ring on a single platter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Cylinder: a track across all platters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Sector: a wedge shaped slice of a platter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Block: the intersection of a track and a sector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647950" x="2362200"/>
            <a:ext cy="1598557" cx="3953798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Shape 164"/>
          <p:cNvSpPr txBox="1"/>
          <p:nvPr/>
        </p:nvSpPr>
        <p:spPr>
          <a:xfrm>
            <a:off y="4289696" x="2325298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311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0" name="Shape 17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Magnetic Disk Technology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Terminology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Seek time: time to move the head to the desired track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Latency time: time to rotate the desired sector to be under the head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Transfer time: time to read a block after seek and latency are accounted for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CAV (constant angular velocity): used by HDD; disk always spins at the same speed.  Problem: wastes space on the outer rings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CLV (constant linear velocity): The number of bits passing under the head is constant.  Faster angular velocity at the inner tracks; slower on the outer.</a:t>
            </a:r>
          </a:p>
        </p:txBody>
      </p:sp>
      <p:sp>
        <p:nvSpPr>
          <p:cNvPr id="171" name="Shape 17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Storage Hierarchy and Disk Technology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