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27A35803-3348-4C87-B152-F42C3DF9DF7C}">
  <a:tblStyle styleName="Table_0" styleId="{27A35803-3348-4C87-B152-F42C3DF9DF7C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" styleId="{1765B5EF-E289-44FE-B74B-80F8E6F103D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" styleId="{586BBFD0-4B2B-44E7-A969-80A2F8510530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3" styleId="{94D3C89D-2015-465C-B84C-ACAD2B7EAA02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4" styleId="{7206E243-FA5B-4185-9E1B-ABE67146986D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5" styleId="{9924B790-CE22-4C26-9A1A-69DAA510539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6" styleId="{028B2E02-B850-4C7D-B76A-4496172157C2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7" styleId="{0D26ABD8-CB5E-4535-B163-B5F69A1A252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8" styleId="{3BB83314-F917-4187-83BE-E4A333BCA9C4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9" styleId="{F8B2392D-635A-49E4-8CAE-0EBD3CA504AC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0" styleId="{541E2FE6-0BBD-4835-91B5-3BBF397DB0D9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1" styleId="{B5317021-0D29-4FF2-8EC3-408A5F80DBB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2" styleId="{A1C62609-60B0-470B-9FD4-C1CE4E5226F1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3" styleId="{B14BF26C-73F2-4CDA-A97E-1E556527B33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4" styleId="{87E721B4-BA63-4CEC-B9E8-210D93DBFFF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5" styleId="{06220E65-C5F3-40E3-B47A-84E587E22D10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6" styleId="{8A79821D-2307-42A4-8E90-925EEB8021BA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7" styleId="{A17DB34C-8BCD-4136-9A6A-6D30C6B88DC1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8" styleId="{95208AD6-01A0-4486-BFC5-686B363C775F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9" styleId="{7C066F4F-2002-47E5-AAE7-F7BD1E3986BA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0" styleId="{C48097A4-BEF8-4B9E-8F55-A25A2425469D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1" styleId="{AEEF8E73-11C1-4442-A95D-4805697C12B7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2" styleId="{DC4C8B52-F747-4256-957E-0144C63B24A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3" styleId="{ED584E60-AE7D-49A1-8B94-A2F1312591F0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4" styleId="{FB26282B-41AA-41BB-97C5-CBE673EB5821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5" styleId="{89B66989-14A0-4FCE-8872-4C4F7E63ED1F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6" styleId="{C2BAB4AF-3FA7-42E7-922F-50CC64E6651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7" styleId="{3A71790A-E3FE-4685-B8BF-C5AD2035352C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8" styleId="{32480E4E-E8CA-44BB-8AC9-ECDDD622B868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9" styleId="{C3CF1794-21D2-40E3-AE84-C018AA2438A8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30" styleId="{7D4C6014-6997-47E5-8C1E-6FD23135A93A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31" styleId="{93F209E7-56CC-418A-92C6-246DB4011F4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32" styleId="{0CDE78AF-397A-4CD2-B485-A6860818B62D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33" styleId="{EA38A935-ADC6-4213-9C1C-5F965E7592A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Target="slides/slide32.xml" Type="http://schemas.openxmlformats.org/officeDocument/2006/relationships/slide" Id="rId37"/><Relationship Target="slides/slide14.xml" Type="http://schemas.openxmlformats.org/officeDocument/2006/relationships/slide" Id="rId19"/><Relationship Target="slides/slide31.xml" Type="http://schemas.openxmlformats.org/officeDocument/2006/relationships/slide" Id="rId36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26.xml" Type="http://schemas.openxmlformats.org/officeDocument/2006/relationships/slide" Id="rId31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9.xml" Type="http://schemas.openxmlformats.org/officeDocument/2006/relationships/slide" Id="rId34"/><Relationship Target="slides/slide30.xml" Type="http://schemas.openxmlformats.org/officeDocument/2006/relationships/slide" Id="rId35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71" name="Shape 17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81" name="Shape 18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8" name="Shape 1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9" name="Shape 18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91" name="Shape 19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8" name="Shape 1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01" name="Shape 20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8" name="Shape 2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9" name="Shape 20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11" name="Shape 21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20" name="Shape 2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21" name="Shape 22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7" name="Shape 2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8" name="Shape 22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30" name="Shape 23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7" name="Shape 2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8" name="Shape 23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40" name="Shape 24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5" name="Shape 2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6" name="Shape 24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48" name="Shape 24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3" name="Shape 2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4" name="Shape 25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56" name="Shape 256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2" name="Shape 2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3" name="Shape 26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65" name="Shape 265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1" name="Shape 2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2" name="Shape 27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74" name="Shape 27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9" name="Shape 2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0" name="Shape 28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82" name="Shape 28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8" name="Shape 2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9" name="Shape 28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91" name="Shape 29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7" name="Shape 2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8" name="Shape 29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99" name="Shape 2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00" name="Shape 30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5" name="Shape 3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6" name="Shape 30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07" name="Shape 3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08" name="Shape 30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3" name="Shape 3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4" name="Shape 31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15" name="Shape 31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16" name="Shape 316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2" name="Shape 3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3" name="Shape 32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24" name="Shape 3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25" name="Shape 325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1" name="Shape 3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2" name="Shape 33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33" name="Shape 3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34" name="Shape 33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8" name="Shape 3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9" name="Shape 33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0" name="Shape 3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41" name="Shape 34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6" name="Shape 3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7" name="Shape 34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8" name="Shape 3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49" name="Shape 34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7" name="Shape 3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8" name="Shape 35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59" name="Shape 3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60" name="Shape 36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4" name="Shape 3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5" name="Shape 36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6" name="Shape 36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51" name="Shape 15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61" name="Shape 16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2.xml.rels><?xml version="1.0" encoding="UTF-8" standalone="yes"?><Relationships xmlns="http://schemas.openxmlformats.org/package/2006/relationships"><Relationship Target="../notesSlides/notesSlide3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64" name="Shape 16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65" name="Shape 16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{3BB83314-F917-4187-83BE-E4A333BCA9C4}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6" name="Shape 16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{F8B2392D-635A-49E4-8CAE-0EBD3CA504AC}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 *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67" name="Shape 167"/>
          <p:cNvSpPr/>
          <p:nvPr/>
        </p:nvSpPr>
        <p:spPr>
          <a:xfrm>
            <a:off y="287655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2" name="Shape 1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74" name="Shape 17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75" name="Shape 17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{541E2FE6-0BBD-4835-91B5-3BBF397DB0D9}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6" name="Shape 17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{B5317021-0D29-4FF2-8EC3-408A5F80DBBB}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 *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77" name="Shape 177"/>
          <p:cNvSpPr/>
          <p:nvPr/>
        </p:nvSpPr>
        <p:spPr>
          <a:xfrm>
            <a:off y="310515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2" name="Shape 1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84" name="Shape 18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85" name="Shape 18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{A1C62609-60B0-470B-9FD4-C1CE4E5226F1}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6" name="Shape 18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{B14BF26C-73F2-4CDA-A97E-1E556527B33B}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 *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87" name="Shape 187"/>
          <p:cNvSpPr/>
          <p:nvPr/>
        </p:nvSpPr>
        <p:spPr>
          <a:xfrm>
            <a:off y="333375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2" name="Shape 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3" name="Shape 1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94" name="Shape 1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95" name="Shape 19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{87E721B4-BA63-4CEC-B9E8-210D93DBFFF3}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6" name="Shape 19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{06220E65-C5F3-40E3-B47A-84E587E22D10}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 *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 *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97" name="Shape 197"/>
          <p:cNvSpPr/>
          <p:nvPr/>
        </p:nvSpPr>
        <p:spPr>
          <a:xfrm>
            <a:off y="363855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204" name="Shape 20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05" name="Shape 205"/>
          <p:cNvGraphicFramePr/>
          <p:nvPr/>
        </p:nvGraphicFramePr>
        <p:xfrm>
          <a:off y="1459229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{8A79821D-2307-42A4-8E90-925EEB8021BA}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6" name="Shape 206"/>
          <p:cNvGraphicFramePr/>
          <p:nvPr/>
        </p:nvGraphicFramePr>
        <p:xfrm>
          <a:off y="1459229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{A17DB34C-8BCD-4136-9A6A-6D30C6B88DC1}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 – (d * e)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 *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07" name="Shape 207"/>
          <p:cNvSpPr/>
          <p:nvPr/>
        </p:nvSpPr>
        <p:spPr>
          <a:xfrm>
            <a:off y="382143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214" name="Shape 21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15" name="Shape 21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{95208AD6-01A0-4486-BFC5-686B363C775F}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6" name="Shape 21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{7C066F4F-2002-47E5-AAE7-F7BD1E3986BA}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 * b + (c – (d * e))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17" name="Shape 217"/>
          <p:cNvSpPr/>
          <p:nvPr/>
        </p:nvSpPr>
        <p:spPr>
          <a:xfrm>
            <a:off y="417195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2" name="Shape 2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3" name="Shape 22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224" name="Shape 22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25" name="Shape 22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{C48097A4-BEF8-4B9E-8F55-A25A2425469D}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6" name="Shape 22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{AEEF8E73-11C1-4442-A95D-4805697C12B7}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1" name="Shape 2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233" name="Shape 23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34" name="Shape 234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{DC4C8B52-F747-4256-957E-0144C63B24A3}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5" name="Shape 235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{ED584E60-AE7D-49A1-8B94-A2F1312591F0}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36" name="Shape 236"/>
          <p:cNvSpPr/>
          <p:nvPr/>
        </p:nvSpPr>
        <p:spPr>
          <a:xfrm>
            <a:off y="2266950" x="6705600"/>
            <a:ext cy="2286000" cx="2362200"/>
          </a:xfrm>
          <a:prstGeom prst="wedgeRoundRectCallout">
            <a:avLst>
              <a:gd fmla="val -68028" name="adj1"/>
              <a:gd fmla="val -4630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 a stack-based machine, the stack is typically a set of very fast registers, minimizing trips to memory; 6 memory accesses, not including instruction fetch.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1" name="Shape 2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1-Address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Accumulator is a source and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destination.  Second source is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explicit.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Shape 24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pic>
        <p:nvPicPr>
          <p:cNvPr id="244" name="Shape 24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201226" x="1143000"/>
            <a:ext cy="522922" cx="1551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1-Address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Accumulator is a source and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destination.  Second source is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explicit.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Shape 25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52" name="Shape 252"/>
          <p:cNvGraphicFramePr/>
          <p:nvPr/>
        </p:nvGraphicFramePr>
        <p:xfrm>
          <a:off y="1123950" x="4343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{FB26282B-41AA-41BB-97C5-CBE673EB5821}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LOAD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STORE T1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LOAD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STORE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LOAD T1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STORE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ISA determines instruction formats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LMC is a one-address architecture (an accumulator-based machine).</a:t>
            </a: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7" name="Shape 2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8" name="Shape 25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1-Address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Accumulator is a source and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destination.  Second source is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explicit.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Shape 25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60" name="Shape 260"/>
          <p:cNvGraphicFramePr/>
          <p:nvPr/>
        </p:nvGraphicFramePr>
        <p:xfrm>
          <a:off y="1123950" x="4343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{89B66989-14A0-4FCE-8872-4C4F7E63ED1F}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LOAD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STORE T1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LOAD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STORE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LOAD T1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STORE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61" name="Shape 261"/>
          <p:cNvSpPr/>
          <p:nvPr/>
        </p:nvSpPr>
        <p:spPr>
          <a:xfrm>
            <a:off y="1200150" x="7239000"/>
            <a:ext cy="1295400" cx="1828800"/>
          </a:xfrm>
          <a:prstGeom prst="wedgeRoundRectCallout">
            <a:avLst>
              <a:gd fmla="val -81497" name="adj1"/>
              <a:gd fmla="val -4280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10 memory references, not including instruction fetch.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6" name="Shape 2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7" name="Shape 26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2-Address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addresses for operands.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source is also the destination.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Shape 26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pic>
        <p:nvPicPr>
          <p:cNvPr id="269" name="Shape 26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33550" x="1219200"/>
            <a:ext cy="522922" cx="2220278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Shape 270"/>
          <p:cNvSpPr/>
          <p:nvPr/>
        </p:nvSpPr>
        <p:spPr>
          <a:xfrm>
            <a:off y="2876550" x="1981200"/>
            <a:ext cy="762000" cx="2057400"/>
          </a:xfrm>
          <a:prstGeom prst="wedgeRoundRectCallout">
            <a:avLst>
              <a:gd fmla="val -43459" name="adj1"/>
              <a:gd fmla="val -15258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Addr1 is both source and destination.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6" name="Shape 27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2-Address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addresses for operands.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source is also the destination.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277" name="Shape 27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78" name="Shape 278"/>
          <p:cNvGraphicFramePr/>
          <p:nvPr/>
        </p:nvGraphicFramePr>
        <p:xfrm>
          <a:off y="1946909" x="36576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{C2BAB4AF-3FA7-42E7-922F-50CC64E66513}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T1,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T1,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T1,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T2,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T2,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T1,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A, T1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3" name="Shape 2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4" name="Shape 28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2-Address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addresses for operands.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source is also the destination.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285" name="Shape 28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86" name="Shape 286"/>
          <p:cNvGraphicFramePr/>
          <p:nvPr/>
        </p:nvGraphicFramePr>
        <p:xfrm>
          <a:off y="1946909" x="36576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{3A71790A-E3FE-4685-B8BF-C5AD2035352C}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T1,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T1,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T1,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T2,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T2,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T1,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A, T1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87" name="Shape 287"/>
          <p:cNvSpPr/>
          <p:nvPr/>
        </p:nvSpPr>
        <p:spPr>
          <a:xfrm>
            <a:off y="1581150" x="6705600"/>
            <a:ext cy="2438399" cx="1981199"/>
          </a:xfrm>
          <a:prstGeom prst="wedgeRoundRectCallout">
            <a:avLst>
              <a:gd fmla="val -84622" name="adj1"/>
              <a:gd fmla="val -3103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Using memory-to-memory operations, 18 memory accesses (not including instruction fetch).  What if T1 and T2 were registers?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2" name="Shape 2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3" name="Shape 2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2-Address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addresses for operands.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source is also the destination.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294" name="Shape 2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295" name="Shape 295"/>
          <p:cNvGraphicFramePr/>
          <p:nvPr/>
        </p:nvGraphicFramePr>
        <p:xfrm>
          <a:off y="1962150" x="36576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{32480E4E-E8CA-44BB-8AC9-ECDDD622B868}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R1,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R1,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R1,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R2,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 R2,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R1,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MOVE A, R1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96" name="Shape 296"/>
          <p:cNvSpPr/>
          <p:nvPr/>
        </p:nvSpPr>
        <p:spPr>
          <a:xfrm>
            <a:off y="1657350" x="6781800"/>
            <a:ext cy="1904999" cx="1828800"/>
          </a:xfrm>
          <a:prstGeom prst="wedgeRoundRectCallout">
            <a:avLst>
              <a:gd fmla="val -86358" name="adj1"/>
              <a:gd fmla="val -2186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Cuts memory references down to 6. This is called a 1½ address machine with a load/store architecture.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1" name="Shape 3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2" name="Shape 30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3-Address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destination operand,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operands,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explicit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Shape 30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pic>
        <p:nvPicPr>
          <p:cNvPr id="304" name="Shape 30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25026" x="1066800"/>
            <a:ext cy="522922" cx="28889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9" name="Shape 3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0" name="Shape 31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3-Address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destination operand,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operands,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explicit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Shape 31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312" name="Shape 312"/>
          <p:cNvGraphicFramePr/>
          <p:nvPr/>
        </p:nvGraphicFramePr>
        <p:xfrm>
          <a:off y="1962150" x="38100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{C3CF1794-21D2-40E3-AE84-C018AA2438A8}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MPY T1, A,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T1, T1,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MPY T2, D,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A, T1,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7" name="Shape 3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8" name="Shape 31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3-Address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destination operand,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operands,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explicit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Shape 31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320" name="Shape 320"/>
          <p:cNvGraphicFramePr/>
          <p:nvPr/>
        </p:nvGraphicFramePr>
        <p:xfrm>
          <a:off y="1962150" x="38100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{7D4C6014-6997-47E5-8C1E-6FD23135A93A}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MPY T1, A,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T1, T1,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MPY T2, D,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A, T1, T2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321" name="Shape 321"/>
          <p:cNvSpPr/>
          <p:nvPr/>
        </p:nvSpPr>
        <p:spPr>
          <a:xfrm>
            <a:off y="1657350" x="6858000"/>
            <a:ext cy="1828800" cx="2133599"/>
          </a:xfrm>
          <a:prstGeom prst="wedgeRoundRectCallout">
            <a:avLst>
              <a:gd fmla="val -86011" name="adj1"/>
              <a:gd fmla="val -2440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12 memory accesses, not including instruction fetch.  What if T1, T2 were registers?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6" name="Shape 3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7" name="Shape 32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3-Address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One destination operand,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source operands,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explicit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Shape 32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329" name="Shape 329"/>
          <p:cNvGraphicFramePr/>
          <p:nvPr/>
        </p:nvGraphicFramePr>
        <p:xfrm>
          <a:off y="1962150" x="36576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{93F209E7-56CC-418A-92C6-246DB4011F43}</a:tableStyleId>
              </a:tblPr>
              <a:tblGrid>
                <a:gridCol w="1183650"/>
                <a:gridCol w="15595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MPY R1, A,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R1, R1,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MPY R2, D,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 A, R1, R2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330" name="Shape 330"/>
          <p:cNvSpPr/>
          <p:nvPr/>
        </p:nvSpPr>
        <p:spPr>
          <a:xfrm>
            <a:off y="1657350" x="6781800"/>
            <a:ext cy="1828800" cx="2133599"/>
          </a:xfrm>
          <a:prstGeom prst="wedgeRoundRectCallout">
            <a:avLst>
              <a:gd fmla="val -86011" name="adj1"/>
              <a:gd fmla="val -2440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6 memory accesses; general purpose registers make a substantial difference.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5" name="Shape 3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6" name="Shape 33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Comparison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Assume 8 registers (3 bits),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32 op-codes (5 bits),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15-bit addresses,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16-bit integers. 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Which ISA accesses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the least?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Shape 33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ISA determines instruction formats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LMC is a one-address architecture (an accumulator-based machine).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the instruction ADD X</a:t>
            </a:r>
          </a:p>
        </p:txBody>
      </p:sp>
      <p:sp>
        <p:nvSpPr>
          <p:cNvPr id="101" name="Shape 10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sp>
        <p:nvSpPr>
          <p:cNvPr id="102" name="Shape 102"/>
          <p:cNvSpPr/>
          <p:nvPr/>
        </p:nvSpPr>
        <p:spPr>
          <a:xfrm>
            <a:off y="3486150" x="914400"/>
            <a:ext cy="990599" cx="3124199"/>
          </a:xfrm>
          <a:prstGeom prst="wedgeRoundRectCallout">
            <a:avLst>
              <a:gd fmla="val 10742" name="adj1"/>
              <a:gd fmla="val -896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onsolas"/>
                <a:ea typeface="Consolas"/>
                <a:cs typeface="Consolas"/>
                <a:sym typeface="Consolas"/>
              </a:rPr>
              <a:t>ADD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takes two operands. One is implicit (the accumulator). The other is an address (location).</a:t>
            </a:r>
          </a:p>
        </p:txBody>
      </p:sp>
      <p:pic>
        <p:nvPicPr>
          <p:cNvPr id="103" name="Shape 10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19350" x="1219200"/>
            <a:ext cy="616106" cx="267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2" name="Shape 3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3" name="Shape 34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Comparison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Assume 8 registers (3 bits),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32 op-codes (5 bits),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15-bit addresses,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16-bit integers. 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Which ISA accesses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the least?</a:t>
            </a:r>
          </a:p>
        </p:txBody>
      </p:sp>
      <p:sp>
        <p:nvSpPr>
          <p:cNvPr id="344" name="Shape 34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345" name="Shape 345"/>
          <p:cNvGraphicFramePr/>
          <p:nvPr/>
        </p:nvGraphicFramePr>
        <p:xfrm>
          <a:off y="1504950" x="3505200"/>
          <a:ext cy="3000000" cx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{0CDE78AF-397A-4CD2-B485-A6860818B62D}</a:tableStyleId>
              </a:tblPr>
              <a:tblGrid>
                <a:gridCol w="1295400"/>
                <a:gridCol w="1524000"/>
                <a:gridCol w="1664250"/>
                <a:gridCol w="8503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2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Instructions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Data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Total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 x 20 bits = 200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 x 16 bits = 96 bits 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296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 x 20 bits = 200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 x 16 bits = 160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360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1½-address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 x 23 bits = 161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 x 16 bits = 96 bits 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257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 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 x 35 bits = 245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18 x 16 bits = 288 bits 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519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 x 50 bits = 200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12 x 16 bits =192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392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3-address (regs)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 x 38 bits = 152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 x 16 bits = 96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248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0" name="Shape 3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1" name="Shape 35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Comparison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Assume 8 registers (3 bits),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32 op-codes (5 bits),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15-bit addresses,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16-bit integers. 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Which ISA accesses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the least?</a:t>
            </a:r>
          </a:p>
        </p:txBody>
      </p:sp>
      <p:sp>
        <p:nvSpPr>
          <p:cNvPr id="352" name="Shape 35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353" name="Shape 353"/>
          <p:cNvGraphicFramePr/>
          <p:nvPr/>
        </p:nvGraphicFramePr>
        <p:xfrm>
          <a:off y="1504950" x="3505200"/>
          <a:ext cy="3000000" cx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{EA38A935-ADC6-4213-9C1C-5F965E7592A3}</a:tableStyleId>
              </a:tblPr>
              <a:tblGrid>
                <a:gridCol w="1295400"/>
                <a:gridCol w="1524000"/>
                <a:gridCol w="1664250"/>
                <a:gridCol w="8503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2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Instructions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Data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Total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 x 20 bits = 200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 x 16 bits = 96 bits 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296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 x 20 bits = 200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 x 16 bits = 160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360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1½-address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 x 23 bits = 161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 x 16 bits = 96 bits 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257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 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 x 35 bits = 245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18 x 16 bits = 288 bits 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519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3-address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 x 50 bits = 200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12 x 16 bits =192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392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3-address (regs)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 x 38 bits = 152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 x 16 bits = 96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2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248 bits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354" name="Shape 354"/>
          <p:cNvSpPr/>
          <p:nvPr/>
        </p:nvSpPr>
        <p:spPr>
          <a:xfrm>
            <a:off y="2152650" x="3429000"/>
            <a:ext cy="495299" cx="54863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Shape 355"/>
          <p:cNvSpPr/>
          <p:nvPr/>
        </p:nvSpPr>
        <p:spPr>
          <a:xfrm>
            <a:off y="3105150" x="3429000"/>
            <a:ext cy="457200" cx="54863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Shape 356"/>
          <p:cNvSpPr/>
          <p:nvPr/>
        </p:nvSpPr>
        <p:spPr>
          <a:xfrm>
            <a:off y="590550" x="4495800"/>
            <a:ext cy="1219199" cx="2209799"/>
          </a:xfrm>
          <a:prstGeom prst="wedgeRoundRectCallout">
            <a:avLst>
              <a:gd fmla="val 39851" name="adj1"/>
              <a:gd fmla="val 9825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Two clear winners: 1½‐address (RISC) and 3‐address with registers (CISC).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1" name="Shape 3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2" name="Shape 36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instruction set architecture determines the format of instructions (and therefore the assembly language).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Four basic types with variations: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0-address (stack)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1-address (accumulator)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2-address (register variant is 1½-address)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3-address (with register variant)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ISA dramatically affects the number of times memory is accessed.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363" name="Shape 36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ISA determines instruction formats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There are other instruction set architectures, all based on the number of explicit operands.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0-address (stack)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1-address (accumulator)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2-address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3-address</a:t>
            </a:r>
          </a:p>
        </p:txBody>
      </p:sp>
      <p:sp>
        <p:nvSpPr>
          <p:cNvPr id="110" name="Shape 11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implicit on the stack. Only push/pop 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17" name="Shape 11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24" name="Shape 12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25" name="Shape 125"/>
          <p:cNvGraphicFramePr/>
          <p:nvPr/>
        </p:nvGraphicFramePr>
        <p:xfrm>
          <a:off y="1459229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{27A35803-3348-4C87-B152-F42C3DF9DF7C}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6" name="Shape 126"/>
          <p:cNvGraphicFramePr/>
          <p:nvPr/>
        </p:nvGraphicFramePr>
        <p:xfrm>
          <a:off y="1459229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{1765B5EF-E289-44FE-B74B-80F8E6F103D3}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27" name="Shape 127"/>
          <p:cNvSpPr/>
          <p:nvPr/>
        </p:nvSpPr>
        <p:spPr>
          <a:xfrm>
            <a:off y="176403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35" name="Shape 135"/>
          <p:cNvGraphicFramePr/>
          <p:nvPr/>
        </p:nvGraphicFramePr>
        <p:xfrm>
          <a:off y="1459229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{586BBFD0-4B2B-44E7-A969-80A2F8510530}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6" name="Shape 136"/>
          <p:cNvGraphicFramePr/>
          <p:nvPr/>
        </p:nvGraphicFramePr>
        <p:xfrm>
          <a:off y="1459229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{94D3C89D-2015-465C-B84C-ACAD2B7EAA02}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7" name="Shape 137"/>
          <p:cNvSpPr/>
          <p:nvPr/>
        </p:nvSpPr>
        <p:spPr>
          <a:xfrm>
            <a:off y="199263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44" name="Shape 14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45" name="Shape 14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{7206E243-FA5B-4185-9E1B-ABE67146986D}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6" name="Shape 14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{9924B790-CE22-4C26-9A1A-69DAA510539B}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47" name="Shape 147"/>
          <p:cNvSpPr/>
          <p:nvPr/>
        </p:nvSpPr>
        <p:spPr>
          <a:xfrm>
            <a:off y="234315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0-Address Machines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operands for binary operations are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implicit on the stack. Only push/pop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 memory.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calculating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= a * b + c – d * e </a:t>
            </a:r>
          </a:p>
        </p:txBody>
      </p:sp>
      <p:sp>
        <p:nvSpPr>
          <p:cNvPr id="154" name="Shape 15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 Set Architectures</a:t>
            </a:r>
          </a:p>
        </p:txBody>
      </p:sp>
      <p:graphicFrame>
        <p:nvGraphicFramePr>
          <p:cNvPr id="155" name="Shape 155"/>
          <p:cNvGraphicFramePr/>
          <p:nvPr/>
        </p:nvGraphicFramePr>
        <p:xfrm>
          <a:off y="1504950" x="4724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{028B2E02-B850-4C7D-B76A-4496172157C2}</a:tableStyleId>
              </a:tblPr>
              <a:tblGrid>
                <a:gridCol w="887750"/>
                <a:gridCol w="116965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# Memory Refs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PUSH 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MUL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POP 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6" name="Shape 156"/>
          <p:cNvGraphicFramePr/>
          <p:nvPr/>
        </p:nvGraphicFramePr>
        <p:xfrm>
          <a:off y="1504950" x="7010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{0D26ABD8-CB5E-4535-B163-B5F69A1A2523}</a:tableStyleId>
              </a:tblPr>
              <a:tblGrid>
                <a:gridCol w="2057400"/>
              </a:tblGrid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Stack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100">
                        <a:solidFill>
                          <a:srgbClr val="002060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26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1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 * 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57" name="Shape 157"/>
          <p:cNvSpPr/>
          <p:nvPr/>
        </p:nvSpPr>
        <p:spPr>
          <a:xfrm>
            <a:off y="2571750" x="4191000"/>
            <a:ext cy="152399" cx="457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