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7.xml" Type="http://schemas.openxmlformats.org/officeDocument/2006/relationships/slide" Id="rId12"/><Relationship Target="presProps.xml" Type="http://schemas.openxmlformats.org/officeDocument/2006/relationships/presProps" Id="rId2"/><Relationship Target="slides/slide8.xml" Type="http://schemas.openxmlformats.org/officeDocument/2006/relationships/slide" Id="rId13"/><Relationship Target="theme/theme2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slides/slide6.xml" Type="http://schemas.openxmlformats.org/officeDocument/2006/relationships/slide" Id="rId11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3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6" name="Shape 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99" name="Shape 99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09" name="Shape 109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26" name="Shape 126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0" name="Shape 1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33" name="Shape 133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7" name="Shape 1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8" name="Shape 13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9" name="Shape 13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3" name="Shape 1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4" name="Shape 14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5" name="Shape 14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1116417" x="436583"/>
            <a:ext cy="3508744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y="-1217413" x="2874763"/>
            <a:ext cy="8229600" cx="339447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y="1285876" x="6101952"/>
            <a:ext cy="22288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y="-866773" x="1568053"/>
            <a:ext cy="65341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67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5_Title Slide"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ctrTitle"/>
          </p:nvPr>
        </p:nvSpPr>
        <p:spPr>
          <a:xfrm>
            <a:off y="1028700" x="533400"/>
            <a:ext cy="1371599" cx="78516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buClr>
                <a:srgbClr val="98CEE2"/>
              </a:buClr>
              <a:buFont typeface="Calibri"/>
              <a:buNone/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" type="subTitle"/>
          </p:nvPr>
        </p:nvSpPr>
        <p:spPr>
          <a:xfrm>
            <a:off y="2421401" x="533400"/>
            <a:ext cy="1314449" cx="785469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45720" indent="0" mar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y="4767262" x="2667000"/>
            <a:ext cy="273843" cx="335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y="4767262" x="7924800"/>
            <a:ext cy="273843" cx="762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1" name="Shape 2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buClr>
                <a:srgbClr val="002060"/>
              </a:buClr>
              <a:buFont typeface="PT Sans"/>
              <a:buNone/>
              <a:defRPr/>
            </a:lvl1pPr>
            <a:lvl2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algn="l" rtl="0" indent="-184150" marL="12001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algn="l" rtl="0" indent="-196850" marL="16573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461732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3305176" x="722312"/>
            <a:ext cy="102155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2180034" x="722312"/>
            <a:ext cy="112514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wo Content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>
            <a:off y="210740" x="8699989"/>
            <a:ext cy="817959" cx="281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" name="Shape 30"/>
          <p:cNvCxnSpPr/>
          <p:nvPr/>
        </p:nvCxnSpPr>
        <p:spPr>
          <a:xfrm>
            <a:off y="1023937" x="383931"/>
            <a:ext cy="4763" cx="8581292"/>
          </a:xfrm>
          <a:prstGeom prst="straightConnector1">
            <a:avLst/>
          </a:prstGeom>
          <a:noFill/>
          <a:ln w="9525" cap="flat">
            <a:solidFill>
              <a:srgbClr val="CCB66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1" name="Shape 31"/>
          <p:cNvSpPr/>
          <p:nvPr/>
        </p:nvSpPr>
        <p:spPr>
          <a:xfrm>
            <a:off y="0" x="8699989"/>
            <a:ext cy="226219" cx="2813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1200151" x="4638685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y="1200151" x="422031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151334" x="457200"/>
            <a:ext cy="479821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y="1631155" x="457200"/>
            <a:ext cy="2963465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y="1151334" x="4645026"/>
            <a:ext cy="479821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y="1631155" x="4645026"/>
            <a:ext cy="2963465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4" name="Shape 44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4786" x="457200"/>
            <a:ext cy="871538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204789" x="3575051"/>
            <a:ext cy="4389834" cx="51117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y="1076326" x="457200"/>
            <a:ext cy="3518296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3600450" x="1792288"/>
            <a:ext cy="425053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y="459581" x="1792288"/>
            <a:ext cy="3086099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025503" x="1792288"/>
            <a:ext cy="603647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8"/><Relationship Target="../slideLayouts/slideLayout16.xml" Type="http://schemas.openxmlformats.org/officeDocument/2006/relationships/slideLayout" Id="rId17"/><Relationship Target="../slideLayouts/slideLayout15.xml" Type="http://schemas.openxmlformats.org/officeDocument/2006/relationships/slideLayout" Id="rId16"/><Relationship Target="../slideLayouts/slideLayout14.xml" Type="http://schemas.openxmlformats.org/officeDocument/2006/relationships/slideLayout" Id="rId15"/><Relationship Target="../slideLayouts/slideLayout13.xml" Type="http://schemas.openxmlformats.org/officeDocument/2006/relationships/slideLayout" Id="rId14"/><Relationship Target="../slideLayouts/slideLayout1.xml" Type="http://schemas.openxmlformats.org/officeDocument/2006/relationships/slideLayout" Id="rId2"/><Relationship Target="../slideLayouts/slideLayout11.xml" Type="http://schemas.openxmlformats.org/officeDocument/2006/relationships/slideLayout" Id="rId12"/><Relationship Target="../slideLayouts/slideLayout12.xml" Type="http://schemas.openxmlformats.org/officeDocument/2006/relationships/slideLayout" Id="rId13"/><Relationship Target="../media/image00.pn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9.xml" Type="http://schemas.openxmlformats.org/officeDocument/2006/relationships/slideLayout" Id="rId10"/><Relationship Target="../slideLayouts/slideLayout2.xml" Type="http://schemas.openxmlformats.org/officeDocument/2006/relationships/slideLayout" Id="rId3"/><Relationship Target="../slideLayouts/slideLayout10.xml" Type="http://schemas.openxmlformats.org/officeDocument/2006/relationships/slideLayout" Id="rId11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4629150" x="0"/>
            <a:ext cy="514350" cx="914400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bIns="51550" rIns="103125" lIns="103125" tIns="5155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3" name="Shape 13"/>
          <p:cNvSpPr txBox="1"/>
          <p:nvPr/>
        </p:nvSpPr>
        <p:spPr>
          <a:xfrm>
            <a:off y="4701657" x="8313024"/>
            <a:ext cy="369332" cx="52017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4" name="Shape 14"/>
          <p:cNvSpPr/>
          <p:nvPr/>
        </p:nvSpPr>
        <p:spPr>
          <a:xfrm>
            <a:off y="4674726" x="838200"/>
            <a:ext cy="423197" cx="2952750"/>
          </a:xfrm>
          <a:prstGeom prst="rect">
            <a:avLst/>
          </a:prstGeom>
          <a:blipFill rotWithShape="1">
            <a:blip r:embed="rId1">
              <a:alphaModFix/>
            </a:blip>
            <a:stretch>
              <a:fillRect t="0" b="0" r="0" l="0"/>
            </a:stretch>
          </a:blip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1" cap="none" baseline="0" sz="16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/>
          <p:nvPr/>
        </p:nvSpPr>
        <p:spPr>
          <a:xfrm>
            <a:off y="4701657" x="4572000"/>
            <a:ext cy="369332" cx="310360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110: Computer Organization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3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Busses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93" name="Shape 9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90550" x="3769658"/>
            <a:ext cy="3931919" cx="438374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Shape 9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Recall detailed architecture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5" name="Shape 9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Busses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01" name="Shape 10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90550" x="3764280"/>
            <a:ext cy="3931919" cx="438374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Shape 10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Recall detailed architecture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3" name="Shape 10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Busses</a:t>
            </a:r>
          </a:p>
        </p:txBody>
      </p:sp>
      <p:sp>
        <p:nvSpPr>
          <p:cNvPr id="104" name="Shape 104"/>
          <p:cNvSpPr/>
          <p:nvPr/>
        </p:nvSpPr>
        <p:spPr>
          <a:xfrm>
            <a:off y="2211069" x="3784600"/>
            <a:ext cy="304799" cx="434340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Shape 105"/>
          <p:cNvSpPr/>
          <p:nvPr/>
        </p:nvSpPr>
        <p:spPr>
          <a:xfrm>
            <a:off y="2750819" x="6858000"/>
            <a:ext cy="762000" cx="1524000"/>
          </a:xfrm>
          <a:prstGeom prst="wedgeRoundRectCallout">
            <a:avLst>
              <a:gd fmla="val -65681" name="adj1"/>
              <a:gd fmla="val -80080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What is a bus?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1" name="Shape 11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 collection of lines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line is a single conductor carrying an electrical signal between components. It carries one bit of information.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bus is a collection of lines used to transfer multiple bits of information at a time.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width of a bus is the number of lines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12" name="Shape 11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Busses</a:t>
            </a:r>
          </a:p>
        </p:txBody>
      </p:sp>
      <p:pic>
        <p:nvPicPr>
          <p:cNvPr id="113" name="Shape 11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3105150" x="2699384"/>
            <a:ext cy="1058704" cx="286321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Shape 114"/>
          <p:cNvSpPr txBox="1"/>
          <p:nvPr/>
        </p:nvSpPr>
        <p:spPr>
          <a:xfrm>
            <a:off y="4248150" x="2591805"/>
            <a:ext cy="276998" cx="167539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2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(Englander, 2009, p. 218)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" name="Shape 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0" name="Shape 12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Point-to-point vs. multipoint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Point-to-point busses connect two components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Multipoint busses connect more than two components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1" name="Shape 12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Busses</a:t>
            </a:r>
          </a:p>
        </p:txBody>
      </p:sp>
      <p:pic>
        <p:nvPicPr>
          <p:cNvPr id="122" name="Shape 12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038350" x="2697313"/>
            <a:ext cy="2483755" cx="34748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7" name="Shape 1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8" name="Shape 12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Contention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Simplex busses transmit only in one direction.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Half-duplex busses transmit in both directions but not simultaneously.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Full-duplex busses transmit in both directions at the same time.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If busses are not full duplex, then a protocol must control access to prevent collisions on the bus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CSMA/CD on Thinnet Ethernet (IEEE 802.3)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CSMA/CA on WiFi (IEEE 802.11)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9" name="Shape 12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Busses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5" name="Shape 135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Summary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Busses carry data from one component to another.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width of the bus determines the number of bits at a time that can be transmitted.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When the bus is half duplex or is multipoint, then an algorithm is needed to control access to the bus to prevent collisions.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36" name="Shape 136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Busses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0" name="Shape 1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Englander, I. (2009). The architecture of computer hardware and systems software: an information technology approach. Wiley.</a:t>
            </a:r>
          </a:p>
        </p:txBody>
      </p:sp>
      <p:sp>
        <p:nvSpPr>
          <p:cNvPr id="142" name="Shape 14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SEU 16x9 Revised Theme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