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slides/slide8.xml" Type="http://schemas.openxmlformats.org/officeDocument/2006/relationships/slide" Id="rId13"/><Relationship Target="theme/theme3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99" name="Shape 99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09" name="Shape 109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17" name="Shape 11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40" name="Shape 140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0" name="Shape 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2" name="Shape 15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Operation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93" name="Shape 9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693458"/>
            <a:ext cy="3931919" cx="438374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Shape 9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Recall detailed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5" name="Shape 9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Operation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688080"/>
            <a:ext cy="3931919" cx="438374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Recall detailed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3" name="Shape 10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Operation</a:t>
            </a:r>
          </a:p>
        </p:txBody>
      </p:sp>
      <p:sp>
        <p:nvSpPr>
          <p:cNvPr id="104" name="Shape 104"/>
          <p:cNvSpPr/>
          <p:nvPr/>
        </p:nvSpPr>
        <p:spPr>
          <a:xfrm>
            <a:off y="2598419" x="6477000"/>
            <a:ext cy="1828800" cx="152400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Shape 105"/>
          <p:cNvSpPr/>
          <p:nvPr/>
        </p:nvSpPr>
        <p:spPr>
          <a:xfrm>
            <a:off y="1379220" x="7467600"/>
            <a:ext cy="762000" cx="1524000"/>
          </a:xfrm>
          <a:prstGeom prst="wedgeRoundRectCallout">
            <a:avLst>
              <a:gd fmla="val -64014" name="adj1"/>
              <a:gd fmla="val 109920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How is memory accessed?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MAR and MDR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2" name="Shape 11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Operation</a:t>
            </a:r>
          </a:p>
        </p:txBody>
      </p:sp>
      <p:pic>
        <p:nvPicPr>
          <p:cNvPr id="113" name="Shape 11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819150" x="2432208"/>
            <a:ext cy="3467575" cx="49591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MAR and MDR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0" name="Shape 12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Operation</a:t>
            </a:r>
          </a:p>
        </p:txBody>
      </p:sp>
      <p:pic>
        <p:nvPicPr>
          <p:cNvPr id="121" name="Shape 12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819150" x="2438400"/>
            <a:ext cy="3467575" cx="495919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Shape 122"/>
          <p:cNvSpPr/>
          <p:nvPr/>
        </p:nvSpPr>
        <p:spPr>
          <a:xfrm>
            <a:off y="590550" x="2743200"/>
            <a:ext cy="457200" cx="1524000"/>
          </a:xfrm>
          <a:prstGeom prst="wedgeRoundRectCallout">
            <a:avLst>
              <a:gd fmla="val -31097" name="adj1"/>
              <a:gd fmla="val 169642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1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n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-bit address</a:t>
            </a:r>
          </a:p>
        </p:txBody>
      </p:sp>
      <p:sp>
        <p:nvSpPr>
          <p:cNvPr id="123" name="Shape 123"/>
          <p:cNvSpPr/>
          <p:nvPr/>
        </p:nvSpPr>
        <p:spPr>
          <a:xfrm>
            <a:off y="3257550" x="2514600"/>
            <a:ext cy="457200" cx="1524000"/>
          </a:xfrm>
          <a:prstGeom prst="wedgeRoundRectCallout">
            <a:avLst>
              <a:gd fmla="val 49320" name="adj1"/>
              <a:gd fmla="val -10952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1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n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to 2</a:t>
            </a:r>
            <a:r>
              <a:rPr strike="noStrike" u="none" b="0" cap="none" baseline="30000" sz="1600" lang="en-US" i="1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n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decoder</a:t>
            </a:r>
          </a:p>
        </p:txBody>
      </p:sp>
      <p:sp>
        <p:nvSpPr>
          <p:cNvPr id="124" name="Shape 124"/>
          <p:cNvSpPr/>
          <p:nvPr/>
        </p:nvSpPr>
        <p:spPr>
          <a:xfrm>
            <a:off y="590550" x="6248400"/>
            <a:ext cy="685799" cx="1904999"/>
          </a:xfrm>
          <a:prstGeom prst="wedgeRoundRectCallout">
            <a:avLst>
              <a:gd fmla="val -101763" name="adj1"/>
              <a:gd fmla="val 87697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CS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signal selects a single line</a:t>
            </a:r>
          </a:p>
        </p:txBody>
      </p:sp>
      <p:sp>
        <p:nvSpPr>
          <p:cNvPr id="125" name="Shape 125"/>
          <p:cNvSpPr/>
          <p:nvPr/>
        </p:nvSpPr>
        <p:spPr>
          <a:xfrm>
            <a:off y="3867150" x="3124200"/>
            <a:ext cy="533399" cx="1600199"/>
          </a:xfrm>
          <a:prstGeom prst="wedgeRoundRectCallout">
            <a:avLst>
              <a:gd fmla="val 70193" name="adj1"/>
              <a:gd fmla="val -46430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R/W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signal 1 for read, 0 for write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MAR and MDR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2" name="Shape 13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Operation</a:t>
            </a:r>
          </a:p>
        </p:txBody>
      </p:sp>
      <p:pic>
        <p:nvPicPr>
          <p:cNvPr id="133" name="Shape 13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819150" x="2362200"/>
            <a:ext cy="3467575" cx="495919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Shape 134"/>
          <p:cNvSpPr/>
          <p:nvPr/>
        </p:nvSpPr>
        <p:spPr>
          <a:xfrm>
            <a:off y="666750" x="3124200"/>
            <a:ext cy="1219199" cx="2819400"/>
          </a:xfrm>
          <a:prstGeom prst="wedgeRoundRectCallout">
            <a:avLst>
              <a:gd fmla="val -57751" name="adj1"/>
              <a:gd fmla="val 98461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Width of the MAR determines the number of addressable lines.  32-bit machine = 2</a:t>
            </a:r>
            <a:r>
              <a:rPr strike="noStrike" u="none" b="0" cap="none" baseline="3000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32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≈ 4 billion addresses.</a:t>
            </a:r>
          </a:p>
        </p:txBody>
      </p:sp>
      <p:sp>
        <p:nvSpPr>
          <p:cNvPr id="135" name="Shape 135"/>
          <p:cNvSpPr/>
          <p:nvPr/>
        </p:nvSpPr>
        <p:spPr>
          <a:xfrm>
            <a:off y="2343150" x="5334000"/>
            <a:ext cy="685799" cx="2286000"/>
          </a:xfrm>
          <a:prstGeom prst="wedgeRoundRectCallout">
            <a:avLst>
              <a:gd fmla="val -42763" name="adj1"/>
              <a:gd fmla="val 157141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Width of the MDR determines the </a:t>
            </a:r>
            <a:r>
              <a:rPr strike="noStrike" u="none" b="0" cap="none" baseline="0" sz="1600" lang="en-US" i="1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word size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.</a:t>
            </a:r>
          </a:p>
        </p:txBody>
      </p:sp>
      <p:sp>
        <p:nvSpPr>
          <p:cNvPr id="136" name="Shape 136"/>
          <p:cNvSpPr/>
          <p:nvPr/>
        </p:nvSpPr>
        <p:spPr>
          <a:xfrm>
            <a:off y="3714750" x="2286000"/>
            <a:ext cy="685799" cx="2286000"/>
          </a:xfrm>
          <a:prstGeom prst="wedgeRoundRectCallout">
            <a:avLst>
              <a:gd fmla="val -819" name="adj1"/>
              <a:gd fmla="val -19711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word size </a:t>
            </a:r>
            <a:r>
              <a:rPr strike="noStrike" u="none" b="1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×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addresses = total memory size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MAR determines which line of memory to access.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CS signal activates memory.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R/W signal selects either to read (1) or write (0) memory.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MDR sends (write) or receives (read) data to and from memory.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Operation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Englander, I. (2009). The architecture of computer hardware and systems software: an information technology approach. Wiley.</a:t>
            </a:r>
          </a:p>
        </p:txBody>
      </p:sp>
      <p:sp>
        <p:nvSpPr>
          <p:cNvPr id="149" name="Shape 14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